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4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0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9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6871-9297-9ACD-ABBE-487AB7F66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5942" y="1272181"/>
            <a:ext cx="3363974" cy="1495794"/>
          </a:xfrm>
          <a:noFill/>
          <a:ln>
            <a:solidFill>
              <a:srgbClr val="FFFFFF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sz="1300" b="1">
                <a:solidFill>
                  <a:srgbClr val="FFFFFF"/>
                </a:solidFill>
                <a:effectLst/>
              </a:rPr>
              <a:t> A.S.T.R.O.COM.</a:t>
            </a:r>
            <a:br>
              <a:rPr lang="en-US" sz="1300" b="1">
                <a:solidFill>
                  <a:srgbClr val="FFFFFF"/>
                </a:solidFill>
                <a:effectLst/>
              </a:rPr>
            </a:br>
            <a:r>
              <a:rPr lang="en-US" sz="1300">
                <a:solidFill>
                  <a:srgbClr val="FFFFFF"/>
                </a:solidFill>
                <a:effectLst/>
              </a:rPr>
              <a:t> </a:t>
            </a:r>
            <a:br>
              <a:rPr lang="en-US" sz="1300">
                <a:solidFill>
                  <a:srgbClr val="FFFFFF"/>
                </a:solidFill>
                <a:effectLst/>
              </a:rPr>
            </a:br>
            <a:r>
              <a:rPr lang="en-US" sz="1300" b="1">
                <a:solidFill>
                  <a:srgbClr val="FFFFFF"/>
                </a:solidFill>
                <a:effectLst/>
              </a:rPr>
              <a:t>A</a:t>
            </a:r>
            <a:r>
              <a:rPr lang="en-US" sz="1300">
                <a:solidFill>
                  <a:srgbClr val="FFFFFF"/>
                </a:solidFill>
                <a:effectLst/>
              </a:rPr>
              <a:t>dvanced </a:t>
            </a:r>
            <a:r>
              <a:rPr lang="en-US" sz="1300" b="1">
                <a:solidFill>
                  <a:srgbClr val="FFFFFF"/>
                </a:solidFill>
                <a:effectLst/>
              </a:rPr>
              <a:t>S</a:t>
            </a:r>
            <a:r>
              <a:rPr lang="en-US" sz="1300">
                <a:solidFill>
                  <a:srgbClr val="FFFFFF"/>
                </a:solidFill>
                <a:effectLst/>
              </a:rPr>
              <a:t>olar </a:t>
            </a:r>
            <a:r>
              <a:rPr lang="en-US" sz="1300" b="1">
                <a:solidFill>
                  <a:srgbClr val="FFFFFF"/>
                </a:solidFill>
                <a:effectLst/>
              </a:rPr>
              <a:t>T</a:t>
            </a:r>
            <a:r>
              <a:rPr lang="en-US" sz="1300">
                <a:solidFill>
                  <a:srgbClr val="FFFFFF"/>
                </a:solidFill>
                <a:effectLst/>
              </a:rPr>
              <a:t>racking and </a:t>
            </a:r>
            <a:r>
              <a:rPr lang="en-US" sz="1300" b="1">
                <a:solidFill>
                  <a:srgbClr val="FFFFFF"/>
                </a:solidFill>
                <a:effectLst/>
              </a:rPr>
              <a:t>R</a:t>
            </a:r>
            <a:r>
              <a:rPr lang="en-US" sz="1300">
                <a:solidFill>
                  <a:srgbClr val="FFFFFF"/>
                </a:solidFill>
                <a:effectLst/>
              </a:rPr>
              <a:t>over </a:t>
            </a:r>
            <a:r>
              <a:rPr lang="en-US" sz="1300" b="1">
                <a:solidFill>
                  <a:srgbClr val="FFFFFF"/>
                </a:solidFill>
                <a:effectLst/>
              </a:rPr>
              <a:t>O</a:t>
            </a:r>
            <a:r>
              <a:rPr lang="en-US" sz="1300">
                <a:solidFill>
                  <a:srgbClr val="FFFFFF"/>
                </a:solidFill>
                <a:effectLst/>
              </a:rPr>
              <a:t>bservation </a:t>
            </a:r>
            <a:r>
              <a:rPr lang="en-US" sz="1300" b="1">
                <a:solidFill>
                  <a:srgbClr val="FFFFFF"/>
                </a:solidFill>
                <a:effectLst/>
              </a:rPr>
              <a:t>C</a:t>
            </a:r>
            <a:r>
              <a:rPr lang="en-US" sz="1300">
                <a:solidFill>
                  <a:srgbClr val="FFFFFF"/>
                </a:solidFill>
                <a:effectLst/>
              </a:rPr>
              <a:t>ommunication </a:t>
            </a: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689CE-DFBA-F6BE-450C-7CD3F155B847}"/>
              </a:ext>
            </a:extLst>
          </p:cNvPr>
          <p:cNvSpPr>
            <a:spLocks/>
          </p:cNvSpPr>
          <p:nvPr/>
        </p:nvSpPr>
        <p:spPr>
          <a:xfrm>
            <a:off x="920750" y="1642094"/>
            <a:ext cx="5651500" cy="88980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278892">
              <a:lnSpc>
                <a:spcPct val="107000"/>
              </a:lnSpc>
              <a:spcAft>
                <a:spcPts val="488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Group 14’s</a:t>
            </a:r>
          </a:p>
          <a:p>
            <a:pPr algn="ctr" defTabSz="278892">
              <a:lnSpc>
                <a:spcPct val="107000"/>
              </a:lnSpc>
              <a:spcAft>
                <a:spcPts val="488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s: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7BF2AF-7252-F4D7-7C48-115C39629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72923"/>
              </p:ext>
            </p:extLst>
          </p:nvPr>
        </p:nvGraphicFramePr>
        <p:xfrm>
          <a:off x="1234722" y="3875695"/>
          <a:ext cx="5193792" cy="13402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448">
                  <a:extLst>
                    <a:ext uri="{9D8B030D-6E8A-4147-A177-3AD203B41FA5}">
                      <a16:colId xmlns:a16="http://schemas.microsoft.com/office/drawing/2014/main" val="3266055870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4061370399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3320389386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3826408105"/>
                    </a:ext>
                  </a:extLst>
                </a:gridCol>
              </a:tblGrid>
              <a:tr h="4415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Alex Fiset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Pedro Kasprzykowski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Stephen Martin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Binh Pham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57576"/>
                  </a:ext>
                </a:extLst>
              </a:tr>
              <a:tr h="8830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Electrical	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93934"/>
                  </a:ext>
                </a:extLst>
              </a:tr>
            </a:tbl>
          </a:graphicData>
        </a:graphic>
      </p:graphicFrame>
      <p:pic>
        <p:nvPicPr>
          <p:cNvPr id="8" name="Picture 7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4656AF54-8043-A751-04D0-30C8D58E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22" y="2580379"/>
            <a:ext cx="1295316" cy="1295316"/>
          </a:xfrm>
          <a:prstGeom prst="rect">
            <a:avLst/>
          </a:prstGeom>
          <a:ln w="28575">
            <a:noFill/>
          </a:ln>
        </p:spPr>
      </p:pic>
      <p:pic>
        <p:nvPicPr>
          <p:cNvPr id="10" name="Picture 9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954853C9-9335-6C4D-D846-B9E846CEE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99" y="2580379"/>
            <a:ext cx="1295316" cy="1295316"/>
          </a:xfrm>
          <a:prstGeom prst="rect">
            <a:avLst/>
          </a:prstGeom>
          <a:ln w="28575">
            <a:noFill/>
          </a:ln>
        </p:spPr>
      </p:pic>
      <p:pic>
        <p:nvPicPr>
          <p:cNvPr id="12" name="Picture 11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F16865DB-1C9C-12C1-E25F-3D898036C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09" y="2580379"/>
            <a:ext cx="1295316" cy="1295316"/>
          </a:xfrm>
          <a:prstGeom prst="rect">
            <a:avLst/>
          </a:prstGeom>
          <a:ln w="28575">
            <a:noFill/>
          </a:ln>
        </p:spPr>
      </p:pic>
      <p:pic>
        <p:nvPicPr>
          <p:cNvPr id="6" name="Picture 5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0D1E3A14-FE5F-B483-968D-B86C781EE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64" y="2580379"/>
            <a:ext cx="1294194" cy="1294194"/>
          </a:xfrm>
          <a:prstGeom prst="rect">
            <a:avLst/>
          </a:prstGeom>
          <a:ln w="285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62F42-9900-24BC-F7E0-CD0232047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942" y="2802193"/>
            <a:ext cx="1851800" cy="3487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F6513-6566-6B83-2EA3-C984766DF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6868" y="2802193"/>
            <a:ext cx="1643048" cy="34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1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3548-BAA2-9628-D15F-2F7BCC0F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C7E0-E2D1-A093-EF2C-C3EEDD0F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8C94-A8E4-C70C-5708-006B7AE4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D455-54D5-2FCC-C64A-A7AB7486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9BC0-1D64-B028-52EC-230DDAD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82-FB72-5411-B718-C96AC28D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169-67A3-ECF7-7B7A-B1A2F508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4EEB-BB2E-6B59-B1EB-B72F95D8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73B3-B7D9-BACE-F5AA-26F658EB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348F-6FB1-1830-5914-5D406467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9C580C1C-B408-B885-81DD-D857D541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08" y="365125"/>
            <a:ext cx="2095792" cy="20957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566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6CAD-D223-E134-BE90-04E0892D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82D4-3529-4BE2-B7AB-9768304D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5C0F8D27-A1BF-6952-43E2-EF487E22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08" y="365125"/>
            <a:ext cx="2095792" cy="20957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4345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D03BF-606F-F07E-77CA-D910078C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Specifications 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68EE18F-D0E0-137F-CFEE-2AE7B5B15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65262"/>
              </p:ext>
            </p:extLst>
          </p:nvPr>
        </p:nvGraphicFramePr>
        <p:xfrm>
          <a:off x="5578860" y="1055315"/>
          <a:ext cx="5688574" cy="312158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03666">
                  <a:extLst>
                    <a:ext uri="{9D8B030D-6E8A-4147-A177-3AD203B41FA5}">
                      <a16:colId xmlns:a16="http://schemas.microsoft.com/office/drawing/2014/main" val="458445780"/>
                    </a:ext>
                  </a:extLst>
                </a:gridCol>
                <a:gridCol w="3284908">
                  <a:extLst>
                    <a:ext uri="{9D8B030D-6E8A-4147-A177-3AD203B41FA5}">
                      <a16:colId xmlns:a16="http://schemas.microsoft.com/office/drawing/2014/main" val="692495955"/>
                    </a:ext>
                  </a:extLst>
                </a:gridCol>
              </a:tblGrid>
              <a:tr h="19387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Heliostat Tower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40229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Minimum Temperature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-40°C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3689401865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Reflector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20248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1ft diameter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925681089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5ft diameter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797193352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Weight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9kgs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616179608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Reflectivity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574461026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Response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3 minutes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158482723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Tower Frame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27928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total weight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27kgs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038004746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Weight Capacity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10kgs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983359227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Solar Panel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98396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Minimum Power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30W during sunlight hours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3872661731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Voltage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395648349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Battery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92834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Lifespan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 weeks without sun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3503276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12525B-997C-898B-3618-F835E35AB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07400"/>
              </p:ext>
            </p:extLst>
          </p:nvPr>
        </p:nvGraphicFramePr>
        <p:xfrm>
          <a:off x="5578860" y="4527635"/>
          <a:ext cx="5688574" cy="186055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24125">
                  <a:extLst>
                    <a:ext uri="{9D8B030D-6E8A-4147-A177-3AD203B41FA5}">
                      <a16:colId xmlns:a16="http://schemas.microsoft.com/office/drawing/2014/main" val="987341245"/>
                    </a:ext>
                  </a:extLst>
                </a:gridCol>
                <a:gridCol w="3264449">
                  <a:extLst>
                    <a:ext uri="{9D8B030D-6E8A-4147-A177-3AD203B41FA5}">
                      <a16:colId xmlns:a16="http://schemas.microsoft.com/office/drawing/2014/main" val="3173527061"/>
                    </a:ext>
                  </a:extLst>
                </a:gridCol>
              </a:tblGrid>
              <a:tr h="11938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Communication Tower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44779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Enclosure Volume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6.5"x6.5"x5"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840614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Weight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2kg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418355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Network Range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50276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Communication Rate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2400MHz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293494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Voltage input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3.3V or 5V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19878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Current Draw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500mA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114202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Temperature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-40°C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08898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Latency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second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599735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Maximum Power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5W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014770"/>
                  </a:ext>
                </a:extLst>
              </a:tr>
            </a:tbl>
          </a:graphicData>
        </a:graphic>
      </p:graphicFrame>
      <p:pic>
        <p:nvPicPr>
          <p:cNvPr id="10" name="Picture 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C565CD9-C8CE-3C4C-BFC0-015E56D36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741" y="236389"/>
            <a:ext cx="2093976" cy="209397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651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308B-294E-39D4-74A5-EB5A6DD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/>
              <a:t>Hardware BlockDiagram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6238B370-C8F5-5B9D-296F-8DC3F687F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20" y="0"/>
            <a:ext cx="5366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1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5FEB-5894-485E-CFE0-CA9E147F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Software BlockDiagram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ftware flowchart&#10;&#10;Description automatically generated">
            <a:extLst>
              <a:ext uri="{FF2B5EF4-FFF2-40B4-BE49-F238E27FC236}">
                <a16:creationId xmlns:a16="http://schemas.microsoft.com/office/drawing/2014/main" id="{8B6B5C88-5DEC-B58E-1104-C602E85FC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720" y="0"/>
            <a:ext cx="6737984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7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968F-6822-94D9-AFFB-10E96EFF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Selection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87DD-A2DE-8400-6C19-5BA9DC84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B88F-A920-F17D-DA16-AFE2F81D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9E65-35BC-5E3A-C062-0187642D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4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23B-6E52-CA05-CB13-3E45C371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Selection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44A8-AA20-1B0E-DB4C-19B7DCC3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71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378</TotalTime>
  <Words>172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Parcel</vt:lpstr>
      <vt:lpstr> A.S.T.R.O.COM.   Advanced Solar Tracking and Rover Observation Communication </vt:lpstr>
      <vt:lpstr>Motivation and Background</vt:lpstr>
      <vt:lpstr>Goals &amp; Objectives</vt:lpstr>
      <vt:lpstr>Specifications Table</vt:lpstr>
      <vt:lpstr>Hardware BlockDiagram</vt:lpstr>
      <vt:lpstr>Software BlockDiagram</vt:lpstr>
      <vt:lpstr>Comparison and Selection of Hardware</vt:lpstr>
      <vt:lpstr>PowerPoint Presentation</vt:lpstr>
      <vt:lpstr>Comparison and Selection of Software</vt:lpstr>
      <vt:lpstr>Hardware Design</vt:lpstr>
      <vt:lpstr>Software Design</vt:lpstr>
      <vt:lpstr>PCB Design</vt:lpstr>
      <vt:lpstr>Administrative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A.S.T.R.O.COM.   Advanced Solar Tracking and Rover Observation Communication </dc:title>
  <dc:creator>Binh Pham</dc:creator>
  <cp:lastModifiedBy>Binh Pham</cp:lastModifiedBy>
  <cp:revision>6</cp:revision>
  <dcterms:created xsi:type="dcterms:W3CDTF">2024-01-16T20:40:47Z</dcterms:created>
  <dcterms:modified xsi:type="dcterms:W3CDTF">2024-01-18T18:37:55Z</dcterms:modified>
</cp:coreProperties>
</file>