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78" r:id="rId9"/>
    <p:sldId id="279" r:id="rId10"/>
    <p:sldId id="280" r:id="rId11"/>
    <p:sldId id="264" r:id="rId12"/>
    <p:sldId id="281" r:id="rId13"/>
    <p:sldId id="282" r:id="rId14"/>
    <p:sldId id="283" r:id="rId15"/>
    <p:sldId id="261" r:id="rId16"/>
    <p:sldId id="262" r:id="rId17"/>
    <p:sldId id="269" r:id="rId18"/>
    <p:sldId id="263" r:id="rId19"/>
    <p:sldId id="265" r:id="rId20"/>
    <p:sldId id="270" r:id="rId21"/>
    <p:sldId id="271" r:id="rId22"/>
    <p:sldId id="272" r:id="rId23"/>
    <p:sldId id="273" r:id="rId24"/>
    <p:sldId id="266" r:id="rId25"/>
    <p:sldId id="277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6871-9297-9ACD-ABBE-487AB7F66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942" y="1272181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1300" b="1">
                <a:solidFill>
                  <a:srgbClr val="FFFFFF"/>
                </a:solidFill>
                <a:effectLst/>
              </a:rPr>
              <a:t> A.S.T.R.O.COM.</a:t>
            </a:r>
            <a:br>
              <a:rPr lang="en-US" sz="1300" b="1">
                <a:solidFill>
                  <a:srgbClr val="FFFFFF"/>
                </a:solidFill>
                <a:effectLst/>
              </a:rPr>
            </a:br>
            <a:r>
              <a:rPr lang="en-US" sz="1300">
                <a:solidFill>
                  <a:srgbClr val="FFFFFF"/>
                </a:solidFill>
                <a:effectLst/>
              </a:rPr>
              <a:t> </a:t>
            </a:r>
            <a:br>
              <a:rPr lang="en-US" sz="1300">
                <a:solidFill>
                  <a:srgbClr val="FFFFFF"/>
                </a:solidFill>
                <a:effectLst/>
              </a:rPr>
            </a:br>
            <a:r>
              <a:rPr lang="en-US" sz="1300" b="1">
                <a:solidFill>
                  <a:srgbClr val="FFFFFF"/>
                </a:solidFill>
                <a:effectLst/>
              </a:rPr>
              <a:t>A</a:t>
            </a:r>
            <a:r>
              <a:rPr lang="en-US" sz="1300">
                <a:solidFill>
                  <a:srgbClr val="FFFFFF"/>
                </a:solidFill>
                <a:effectLst/>
              </a:rPr>
              <a:t>dvanced </a:t>
            </a:r>
            <a:r>
              <a:rPr lang="en-US" sz="1300" b="1">
                <a:solidFill>
                  <a:srgbClr val="FFFFFF"/>
                </a:solidFill>
                <a:effectLst/>
              </a:rPr>
              <a:t>S</a:t>
            </a:r>
            <a:r>
              <a:rPr lang="en-US" sz="1300">
                <a:solidFill>
                  <a:srgbClr val="FFFFFF"/>
                </a:solidFill>
                <a:effectLst/>
              </a:rPr>
              <a:t>olar </a:t>
            </a:r>
            <a:r>
              <a:rPr lang="en-US" sz="1300" b="1">
                <a:solidFill>
                  <a:srgbClr val="FFFFFF"/>
                </a:solidFill>
                <a:effectLst/>
              </a:rPr>
              <a:t>T</a:t>
            </a:r>
            <a:r>
              <a:rPr lang="en-US" sz="1300">
                <a:solidFill>
                  <a:srgbClr val="FFFFFF"/>
                </a:solidFill>
                <a:effectLst/>
              </a:rPr>
              <a:t>racking and </a:t>
            </a:r>
            <a:r>
              <a:rPr lang="en-US" sz="1300" b="1">
                <a:solidFill>
                  <a:srgbClr val="FFFFFF"/>
                </a:solidFill>
                <a:effectLst/>
              </a:rPr>
              <a:t>R</a:t>
            </a:r>
            <a:r>
              <a:rPr lang="en-US" sz="1300">
                <a:solidFill>
                  <a:srgbClr val="FFFFFF"/>
                </a:solidFill>
                <a:effectLst/>
              </a:rPr>
              <a:t>over </a:t>
            </a:r>
            <a:r>
              <a:rPr lang="en-US" sz="1300" b="1">
                <a:solidFill>
                  <a:srgbClr val="FFFFFF"/>
                </a:solidFill>
                <a:effectLst/>
              </a:rPr>
              <a:t>O</a:t>
            </a:r>
            <a:r>
              <a:rPr lang="en-US" sz="1300">
                <a:solidFill>
                  <a:srgbClr val="FFFFFF"/>
                </a:solidFill>
                <a:effectLst/>
              </a:rPr>
              <a:t>bservation </a:t>
            </a:r>
            <a:r>
              <a:rPr lang="en-US" sz="1300" b="1">
                <a:solidFill>
                  <a:srgbClr val="FFFFFF"/>
                </a:solidFill>
                <a:effectLst/>
              </a:rPr>
              <a:t>C</a:t>
            </a:r>
            <a:r>
              <a:rPr lang="en-US" sz="1300">
                <a:solidFill>
                  <a:srgbClr val="FFFFFF"/>
                </a:solidFill>
                <a:effectLst/>
              </a:rPr>
              <a:t>ommunication 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689CE-DFBA-F6BE-450C-7CD3F155B847}"/>
              </a:ext>
            </a:extLst>
          </p:cNvPr>
          <p:cNvSpPr>
            <a:spLocks/>
          </p:cNvSpPr>
          <p:nvPr/>
        </p:nvSpPr>
        <p:spPr>
          <a:xfrm>
            <a:off x="920750" y="1642094"/>
            <a:ext cx="5651500" cy="88980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78892">
              <a:lnSpc>
                <a:spcPct val="107000"/>
              </a:lnSpc>
              <a:spcAft>
                <a:spcPts val="488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14’s</a:t>
            </a:r>
          </a:p>
          <a:p>
            <a:pPr algn="ctr" defTabSz="278892">
              <a:lnSpc>
                <a:spcPct val="107000"/>
              </a:lnSpc>
              <a:spcAft>
                <a:spcPts val="488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BF2AF-7252-F4D7-7C48-115C3962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72923"/>
              </p:ext>
            </p:extLst>
          </p:nvPr>
        </p:nvGraphicFramePr>
        <p:xfrm>
          <a:off x="1234722" y="3875695"/>
          <a:ext cx="5193792" cy="13402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448">
                  <a:extLst>
                    <a:ext uri="{9D8B030D-6E8A-4147-A177-3AD203B41FA5}">
                      <a16:colId xmlns:a16="http://schemas.microsoft.com/office/drawing/2014/main" val="326605587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4061370399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32038938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826408105"/>
                    </a:ext>
                  </a:extLst>
                </a:gridCol>
              </a:tblGrid>
              <a:tr h="4415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Alex Fiset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Pedro Kasprzykowski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Stephen Martin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Binh Pham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57576"/>
                  </a:ext>
                </a:extLst>
              </a:tr>
              <a:tr h="8830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Electrical	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93934"/>
                  </a:ext>
                </a:extLst>
              </a:tr>
            </a:tbl>
          </a:graphicData>
        </a:graphic>
      </p:graphicFrame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656AF54-8043-A751-04D0-30C8D58E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22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954853C9-9335-6C4D-D846-B9E846CE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99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12" name="Picture 11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F16865DB-1C9C-12C1-E25F-3D898036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09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0D1E3A14-FE5F-B483-968D-B86C781EE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64" y="2580379"/>
            <a:ext cx="1294194" cy="1294194"/>
          </a:xfrm>
          <a:prstGeom prst="rect">
            <a:avLst/>
          </a:prstGeom>
          <a:ln w="285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62F42-9900-24BC-F7E0-CD0232047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942" y="2802193"/>
            <a:ext cx="1851800" cy="3487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F6513-6566-6B83-2EA3-C984766DF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6868" y="2802193"/>
            <a:ext cx="1643048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633F-E41D-04F2-71F9-3D27F3F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FCA7-3CDC-D992-8083-C2574BF9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88F-A920-F17D-DA16-AFE2F81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Voltage Regulation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9E65-35BC-5E3A-C062-0187642D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E8D6-44D6-72A0-C30D-D22846AF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Charge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DB4B-885C-70A0-401B-91DDD609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0C8-D67F-9A89-D3D9-C8B87FD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Reflectors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0944-275C-66F6-80B0-95E6AC60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CC90-20EC-32DD-502E-B34C278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37C5-4961-345B-EF78-3E25AD81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23B-6E52-CA05-CB13-3E45C371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4A8-AA20-1B0E-DB4C-19B7DCC3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548-BAA2-9628-D15F-2F7BCC0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C7E0-E2D1-A093-EF2C-C3EEDD0F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F9F2-D26B-FF86-EF35-F1B51BA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64F179-6229-07A1-0E72-C15FAAB3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C94-A8E4-C70C-5708-006B7A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55-54D5-2FCC-C64A-A7AB7486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BC0-1D64-B028-52EC-230DDAD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82-FB72-5411-B718-C96AC28D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3B3-B7D9-BACE-F5AA-26F658E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348F-6FB1-1830-5914-5D406467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C580C1C-B408-B885-81DD-D857D541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5125"/>
            <a:ext cx="2095792" cy="20957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5668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4A80-AAA5-EC5D-A7E5-1981A892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sz="2000" dirty="0"/>
              <a:t>Stepper Motor Controller PCB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circuit board with blue and red text&#10;&#10;Description automatically generated">
            <a:extLst>
              <a:ext uri="{FF2B5EF4-FFF2-40B4-BE49-F238E27FC236}">
                <a16:creationId xmlns:a16="http://schemas.microsoft.com/office/drawing/2014/main" id="{4A1981EC-2F4E-2697-47EB-401816A56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19" y="640080"/>
            <a:ext cx="494734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729-2C0E-7710-3C46-45AFE24F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MCU PCB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circuit board with blue and yellow text&#10;&#10;Description automatically generated">
            <a:extLst>
              <a:ext uri="{FF2B5EF4-FFF2-40B4-BE49-F238E27FC236}">
                <a16:creationId xmlns:a16="http://schemas.microsoft.com/office/drawing/2014/main" id="{248DBF48-04F6-F3CF-A468-A4217F187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984566"/>
            <a:ext cx="6827107" cy="45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74A-6D2D-4259-4A43-8AEAD62D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/>
              <a:t>SErVo Motor controller PCB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circuit board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48882CD6-B291-3F45-5AF0-CE702CFB1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696" y="640080"/>
            <a:ext cx="4184191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713-9F59-2538-C4C1-17D8984C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Sensors PCB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square with yellow text&#10;&#10;Description automatically generated">
            <a:extLst>
              <a:ext uri="{FF2B5EF4-FFF2-40B4-BE49-F238E27FC236}">
                <a16:creationId xmlns:a16="http://schemas.microsoft.com/office/drawing/2014/main" id="{194024DA-DAA8-7632-5987-67EF8F7A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04" y="640080"/>
            <a:ext cx="524997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3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169-67A3-ECF7-7B7A-B1A2F508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4EEB-BB2E-6B59-B1EB-B72F95D8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0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CBA2-C25F-AF76-39FC-EED12692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Budget and Financing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1F839-7F50-F9E2-6FD7-CDDAC097B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298611"/>
              </p:ext>
            </p:extLst>
          </p:nvPr>
        </p:nvGraphicFramePr>
        <p:xfrm>
          <a:off x="2231136" y="2740434"/>
          <a:ext cx="5867835" cy="241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274">
                  <a:extLst>
                    <a:ext uri="{9D8B030D-6E8A-4147-A177-3AD203B41FA5}">
                      <a16:colId xmlns:a16="http://schemas.microsoft.com/office/drawing/2014/main" val="2840465823"/>
                    </a:ext>
                  </a:extLst>
                </a:gridCol>
                <a:gridCol w="1098559">
                  <a:extLst>
                    <a:ext uri="{9D8B030D-6E8A-4147-A177-3AD203B41FA5}">
                      <a16:colId xmlns:a16="http://schemas.microsoft.com/office/drawing/2014/main" val="3900967370"/>
                    </a:ext>
                  </a:extLst>
                </a:gridCol>
                <a:gridCol w="1614872">
                  <a:extLst>
                    <a:ext uri="{9D8B030D-6E8A-4147-A177-3AD203B41FA5}">
                      <a16:colId xmlns:a16="http://schemas.microsoft.com/office/drawing/2014/main" val="262004308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3072163211"/>
                    </a:ext>
                  </a:extLst>
                </a:gridCol>
              </a:tblGrid>
              <a:tr h="320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Sub-System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Budget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Sponsor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Additional Budget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703131"/>
                  </a:ext>
                </a:extLst>
              </a:tr>
              <a:tr h="5930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PSU and Solar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$ 150.00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865402"/>
                  </a:ext>
                </a:extLst>
              </a:tr>
              <a:tr h="5930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Frame/Reflector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$ 200.00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400101"/>
                  </a:ext>
                </a:extLst>
              </a:tr>
              <a:tr h="5930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PCBs and Electrical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$ 100.00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946879"/>
                  </a:ext>
                </a:extLst>
              </a:tr>
              <a:tr h="320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$ 450.00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81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D5770-5734-FF4E-653E-1D024BBD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Mechanical's Budgets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344E97-2447-9FBE-DD42-19A75196D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47461"/>
              </p:ext>
            </p:extLst>
          </p:nvPr>
        </p:nvGraphicFramePr>
        <p:xfrm>
          <a:off x="920750" y="1979481"/>
          <a:ext cx="5983903" cy="294031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52746">
                  <a:extLst>
                    <a:ext uri="{9D8B030D-6E8A-4147-A177-3AD203B41FA5}">
                      <a16:colId xmlns:a16="http://schemas.microsoft.com/office/drawing/2014/main" val="2541162085"/>
                    </a:ext>
                  </a:extLst>
                </a:gridCol>
                <a:gridCol w="2261082">
                  <a:extLst>
                    <a:ext uri="{9D8B030D-6E8A-4147-A177-3AD203B41FA5}">
                      <a16:colId xmlns:a16="http://schemas.microsoft.com/office/drawing/2014/main" val="2706425069"/>
                    </a:ext>
                  </a:extLst>
                </a:gridCol>
                <a:gridCol w="1087724">
                  <a:extLst>
                    <a:ext uri="{9D8B030D-6E8A-4147-A177-3AD203B41FA5}">
                      <a16:colId xmlns:a16="http://schemas.microsoft.com/office/drawing/2014/main" val="253294784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3340371598"/>
                    </a:ext>
                  </a:extLst>
                </a:gridCol>
              </a:tblGrid>
              <a:tr h="250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Component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Price/unit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Quantity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33239427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Mirror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0.032" x 24" x 24", 3003-H14 Aluminum Sheet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$28.86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306214776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Mirror Coating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Mylar Sheet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$25.99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071200184"/>
                  </a:ext>
                </a:extLst>
              </a:tr>
              <a:tr h="7250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Frame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ADJ LTS-6 T-Bar Tripod Lightweight Lighting Stand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$54.99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2722019138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Base Panels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Plywood Panels 4ftx8ft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$25.60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77004629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Communication Tower Box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Junction Box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$26.89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2551208768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Wheel Hub Bearing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Rear Wheel Hub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$44.90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22392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3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C887A-18CA-E3FF-CD7D-FACEF748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Electrical’s</a:t>
            </a:r>
            <a:r>
              <a:rPr lang="en-US" dirty="0">
                <a:solidFill>
                  <a:srgbClr val="FFFFFF"/>
                </a:solidFill>
              </a:rPr>
              <a:t>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67545-FDE0-789D-05EF-7E2CCF846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46116"/>
              </p:ext>
            </p:extLst>
          </p:nvPr>
        </p:nvGraphicFramePr>
        <p:xfrm>
          <a:off x="920750" y="1200332"/>
          <a:ext cx="5651502" cy="449861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980572">
                  <a:extLst>
                    <a:ext uri="{9D8B030D-6E8A-4147-A177-3AD203B41FA5}">
                      <a16:colId xmlns:a16="http://schemas.microsoft.com/office/drawing/2014/main" val="95836160"/>
                    </a:ext>
                  </a:extLst>
                </a:gridCol>
                <a:gridCol w="1686429">
                  <a:extLst>
                    <a:ext uri="{9D8B030D-6E8A-4147-A177-3AD203B41FA5}">
                      <a16:colId xmlns:a16="http://schemas.microsoft.com/office/drawing/2014/main" val="104269277"/>
                    </a:ext>
                  </a:extLst>
                </a:gridCol>
                <a:gridCol w="886359">
                  <a:extLst>
                    <a:ext uri="{9D8B030D-6E8A-4147-A177-3AD203B41FA5}">
                      <a16:colId xmlns:a16="http://schemas.microsoft.com/office/drawing/2014/main" val="3551035236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1426517274"/>
                    </a:ext>
                  </a:extLst>
                </a:gridCol>
              </a:tblGrid>
              <a:tr h="3139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Quantity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3275592871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Battery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Howell Energy hw-4f7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32.99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300233094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Motor w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Nema 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$30.73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780600686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Motor x-y-z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9.5-11kg*cm Servo Motor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$17.59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753080893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Charge Controller/BMS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</a:rPr>
                        <a:t>Smaraad SR11004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$39.99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856609424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Solar Panel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RNG-50D-SS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$49.99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1796577323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Microcontroller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ESP32-C6-DEVKITC-1-N8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$9.00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819059613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External Antenna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Wlaniot 2.4G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$17.98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098978605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MicroSD card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5251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$4.50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1909271804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MicroSD card breakout board+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254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$7.50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407139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56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ED6A7-2F0A-BD21-64E8-F1005FC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PCB’s Budget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833236-4608-D71A-67D5-8CC8AD0E5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901487"/>
              </p:ext>
            </p:extLst>
          </p:nvPr>
        </p:nvGraphicFramePr>
        <p:xfrm>
          <a:off x="920750" y="1859912"/>
          <a:ext cx="5843944" cy="382978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843933">
                  <a:extLst>
                    <a:ext uri="{9D8B030D-6E8A-4147-A177-3AD203B41FA5}">
                      <a16:colId xmlns:a16="http://schemas.microsoft.com/office/drawing/2014/main" val="2445436093"/>
                    </a:ext>
                  </a:extLst>
                </a:gridCol>
                <a:gridCol w="2263289">
                  <a:extLst>
                    <a:ext uri="{9D8B030D-6E8A-4147-A177-3AD203B41FA5}">
                      <a16:colId xmlns:a16="http://schemas.microsoft.com/office/drawing/2014/main" val="2383889591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3530454130"/>
                    </a:ext>
                  </a:extLst>
                </a:gridCol>
                <a:gridCol w="971409">
                  <a:extLst>
                    <a:ext uri="{9D8B030D-6E8A-4147-A177-3AD203B41FA5}">
                      <a16:colId xmlns:a16="http://schemas.microsoft.com/office/drawing/2014/main" val="4118255209"/>
                    </a:ext>
                  </a:extLst>
                </a:gridCol>
              </a:tblGrid>
              <a:tr h="231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Component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524663808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Microcontroller for PCB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ESP32-C6-WROOM-1U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187142238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Stepper Motor Controller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DRV8833PW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$2.84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48476860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Servos Motor Controller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PCA9685PW,112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$2.64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660823539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3.3V Regulator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TPS54JA20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90181981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5V Regulator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TPS54JA20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982375037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USB-A Connector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2057-USB-AP-S-RA-SMT-ND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$0.55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83963681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Sensor-MUX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TCA9548APWR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154056316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Sensor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VEML7700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645284100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USB-to-UART Bridge Controller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CP2102N-A02-GQFN28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$4.07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4127249361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MicroSD Socket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774571545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Misc.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Resistors, Capacitors, </a:t>
                      </a:r>
                      <a:r>
                        <a:rPr lang="en-US" sz="1400" dirty="0" err="1">
                          <a:effectLst/>
                        </a:rPr>
                        <a:t>Inductr</a:t>
                      </a:r>
                      <a:r>
                        <a:rPr lang="en-US" sz="1400" dirty="0">
                          <a:effectLst/>
                        </a:rPr>
                        <a:t>, Jumpers, Etc.….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~$20.00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01603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CAD-D223-E134-BE90-04E0892D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82D4-3529-4BE2-B7AB-9768304D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5C0F8D27-A1BF-6952-43E2-EF487E22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5125"/>
            <a:ext cx="2095792" cy="20957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434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03BF-606F-F07E-77CA-D910078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Specifications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8EE18F-D0E0-137F-CFEE-2AE7B5B1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5262"/>
              </p:ext>
            </p:extLst>
          </p:nvPr>
        </p:nvGraphicFramePr>
        <p:xfrm>
          <a:off x="5578860" y="1055315"/>
          <a:ext cx="5688574" cy="312158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3666">
                  <a:extLst>
                    <a:ext uri="{9D8B030D-6E8A-4147-A177-3AD203B41FA5}">
                      <a16:colId xmlns:a16="http://schemas.microsoft.com/office/drawing/2014/main" val="458445780"/>
                    </a:ext>
                  </a:extLst>
                </a:gridCol>
                <a:gridCol w="3284908">
                  <a:extLst>
                    <a:ext uri="{9D8B030D-6E8A-4147-A177-3AD203B41FA5}">
                      <a16:colId xmlns:a16="http://schemas.microsoft.com/office/drawing/2014/main" val="692495955"/>
                    </a:ext>
                  </a:extLst>
                </a:gridCol>
              </a:tblGrid>
              <a:tr h="193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Heliostat Tower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4022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Minimum Temperature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-40°C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689401865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Reflector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024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1ft diameter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92568108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5ft diameter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797193352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Weight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61617960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Reflectivity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57446102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Response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 minutes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158482723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Tower Frame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2792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total weight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03800474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Weight Capacity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983359227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Solar Panel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9839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Minimum Power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30W during sunlight hours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872661731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Voltage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95648349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Battery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92834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Lifespan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 weeks without sun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503276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2525B-997C-898B-3618-F835E35A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7400"/>
              </p:ext>
            </p:extLst>
          </p:nvPr>
        </p:nvGraphicFramePr>
        <p:xfrm>
          <a:off x="5578860" y="4527635"/>
          <a:ext cx="5688574" cy="186055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24125">
                  <a:extLst>
                    <a:ext uri="{9D8B030D-6E8A-4147-A177-3AD203B41FA5}">
                      <a16:colId xmlns:a16="http://schemas.microsoft.com/office/drawing/2014/main" val="987341245"/>
                    </a:ext>
                  </a:extLst>
                </a:gridCol>
                <a:gridCol w="3264449">
                  <a:extLst>
                    <a:ext uri="{9D8B030D-6E8A-4147-A177-3AD203B41FA5}">
                      <a16:colId xmlns:a16="http://schemas.microsoft.com/office/drawing/2014/main" val="3173527061"/>
                    </a:ext>
                  </a:extLst>
                </a:gridCol>
              </a:tblGrid>
              <a:tr h="1193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Communication Tower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44779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Enclosure Volume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6.5"x6.5"x5"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84061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2kg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41835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Network Range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50276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Communication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2400MHz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9349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 input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3.3V or 5V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19878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Current Draw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11420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Temperature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-40°C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08898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second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59973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Maximum Power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5W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014770"/>
                  </a:ext>
                </a:extLst>
              </a:tr>
            </a:tbl>
          </a:graphicData>
        </a:graphic>
      </p:graphicFrame>
      <p:pic>
        <p:nvPicPr>
          <p:cNvPr id="10" name="Picture 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C565CD9-C8CE-3C4C-BFC0-015E56D3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41" y="236389"/>
            <a:ext cx="2093976" cy="209397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5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308B-294E-39D4-74A5-EB5A6DD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/>
              <a:t>Hardware BlockDiagram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238B370-C8F5-5B9D-296F-8DC3F687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20" y="0"/>
            <a:ext cx="5366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FEB-5894-485E-CFE0-CA9E147F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Software BlockDiagram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ftware flowchart&#10;&#10;Description automatically generated">
            <a:extLst>
              <a:ext uri="{FF2B5EF4-FFF2-40B4-BE49-F238E27FC236}">
                <a16:creationId xmlns:a16="http://schemas.microsoft.com/office/drawing/2014/main" id="{8B6B5C88-5DEC-B58E-1104-C602E85F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20" y="0"/>
            <a:ext cx="6737984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968F-6822-94D9-AFFB-10E96EF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87DD-A2DE-8400-6C19-5BA9DC8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0474-8CF6-C934-C1AF-28B764A1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A04D-14B7-D86F-7D40-8D58FBC8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4A80-744D-EFB3-1B7A-F3003C51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Panels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3BAA-77E5-4566-A879-9D358991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03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408</TotalTime>
  <Words>443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Times New Roman</vt:lpstr>
      <vt:lpstr>Parcel</vt:lpstr>
      <vt:lpstr> A.S.T.R.O.COM.   Advanced Solar Tracking and Rover Observation Communication </vt:lpstr>
      <vt:lpstr>Motivation and Background</vt:lpstr>
      <vt:lpstr>Goals &amp; Objectives</vt:lpstr>
      <vt:lpstr>Specifications Table</vt:lpstr>
      <vt:lpstr>Hardware BlockDiagram</vt:lpstr>
      <vt:lpstr>Software BlockDiagram</vt:lpstr>
      <vt:lpstr>Comparison and Selection of Hardware</vt:lpstr>
      <vt:lpstr>MCU</vt:lpstr>
      <vt:lpstr>Solar Panels</vt:lpstr>
      <vt:lpstr>MCU</vt:lpstr>
      <vt:lpstr>Voltage Regulation</vt:lpstr>
      <vt:lpstr>Charge Controller</vt:lpstr>
      <vt:lpstr>Reflectors</vt:lpstr>
      <vt:lpstr>PowerPoint Presentation</vt:lpstr>
      <vt:lpstr>Comparison and Selection of Software</vt:lpstr>
      <vt:lpstr>Hardware Design</vt:lpstr>
      <vt:lpstr>PowerPoint Presentation</vt:lpstr>
      <vt:lpstr>Software Design</vt:lpstr>
      <vt:lpstr>PCB Design</vt:lpstr>
      <vt:lpstr>Stepper Motor Controller PCB</vt:lpstr>
      <vt:lpstr>MCU PCB</vt:lpstr>
      <vt:lpstr>SErVo Motor controller PCB</vt:lpstr>
      <vt:lpstr>Sensors PCB</vt:lpstr>
      <vt:lpstr>Administrative Contents</vt:lpstr>
      <vt:lpstr>Overall Budget and Financing</vt:lpstr>
      <vt:lpstr>Mechanical's Budgets</vt:lpstr>
      <vt:lpstr>Electrical’s Budget</vt:lpstr>
      <vt:lpstr>PCB’s Budget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A.S.T.R.O.COM.   Advanced Solar Tracking and Rover Observation Communication </dc:title>
  <dc:creator>Binh Pham</dc:creator>
  <cp:lastModifiedBy>Binh Pham</cp:lastModifiedBy>
  <cp:revision>11</cp:revision>
  <dcterms:created xsi:type="dcterms:W3CDTF">2024-01-16T20:40:47Z</dcterms:created>
  <dcterms:modified xsi:type="dcterms:W3CDTF">2024-01-18T19:10:43Z</dcterms:modified>
</cp:coreProperties>
</file>