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8_660D41C4.xml" ContentType="application/vnd.ms-powerpoint.comments+xml"/>
  <Override PartName="/ppt/comments/modernComment_133_BA87CC98.xml" ContentType="application/vnd.ms-powerpoint.comments+xml"/>
  <Override PartName="/ppt/comments/modernComment_132_356BF1B6.xml" ContentType="application/vnd.ms-powerpoint.comment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309" r:id="rId5"/>
    <p:sldId id="257" r:id="rId6"/>
    <p:sldId id="298" r:id="rId7"/>
    <p:sldId id="258" r:id="rId8"/>
    <p:sldId id="293" r:id="rId9"/>
    <p:sldId id="310" r:id="rId10"/>
    <p:sldId id="314" r:id="rId11"/>
    <p:sldId id="268" r:id="rId12"/>
    <p:sldId id="278" r:id="rId13"/>
    <p:sldId id="304" r:id="rId14"/>
    <p:sldId id="264" r:id="rId15"/>
    <p:sldId id="307" r:id="rId16"/>
    <p:sldId id="281" r:id="rId17"/>
    <p:sldId id="306" r:id="rId18"/>
    <p:sldId id="282" r:id="rId19"/>
    <p:sldId id="269" r:id="rId20"/>
    <p:sldId id="284" r:id="rId21"/>
    <p:sldId id="305" r:id="rId22"/>
    <p:sldId id="289" r:id="rId23"/>
    <p:sldId id="285" r:id="rId24"/>
    <p:sldId id="288" r:id="rId25"/>
    <p:sldId id="283" r:id="rId26"/>
    <p:sldId id="286" r:id="rId27"/>
    <p:sldId id="315" r:id="rId28"/>
    <p:sldId id="290" r:id="rId29"/>
    <p:sldId id="292" r:id="rId30"/>
    <p:sldId id="295" r:id="rId31"/>
    <p:sldId id="296" r:id="rId32"/>
    <p:sldId id="297" r:id="rId33"/>
    <p:sldId id="316" r:id="rId34"/>
    <p:sldId id="302" r:id="rId35"/>
    <p:sldId id="318" r:id="rId36"/>
    <p:sldId id="319" r:id="rId37"/>
    <p:sldId id="273" r:id="rId38"/>
    <p:sldId id="313" r:id="rId39"/>
    <p:sldId id="263" r:id="rId40"/>
    <p:sldId id="291" r:id="rId41"/>
    <p:sldId id="299" r:id="rId42"/>
    <p:sldId id="301" r:id="rId43"/>
    <p:sldId id="311" r:id="rId44"/>
    <p:sldId id="312" r:id="rId45"/>
    <p:sldId id="266" r:id="rId46"/>
    <p:sldId id="274" r:id="rId47"/>
    <p:sldId id="275" r:id="rId48"/>
    <p:sldId id="27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E9A3A6-BBF9-4FEB-8411-A9F338EAF75C}" name="Stephen Martin" initials="SM" userId="S::st322653@ucf.edu::9237943b-3414-40e8-95f0-400f98419a73" providerId="AD"/>
  <p188:author id="{32FF83B1-13A8-4968-7963-73AC8E35C24A}" name="Stephen" initials="S" userId="Stephe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620F7-F7CC-43CB-80F9-A93F522D0BC2}" v="212" dt="2024-04-04T19:16:17.296"/>
    <p1510:client id="{2E8C662E-106A-432E-B05C-0DD9954209C8}" v="1541" dt="2024-04-03T21:51:45.102"/>
    <p1510:client id="{3B23D636-D030-422D-98DF-7C1F2EBAB011}" v="1738" dt="2024-04-03T23:06:39.823"/>
    <p1510:client id="{9571FE41-C3F9-472E-A473-81C3C278CD18}" v="2302" vWet="2304" dt="2024-04-03T20:53:37.711"/>
    <p1510:client id="{BC57507D-D70F-41C9-A77B-6B3850131648}" v="41" dt="2024-04-03T21:53:19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omments/modernComment_108_660D41C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2D493DC-7B6E-4895-BDCA-20F5EE0CD306}" authorId="{15E9A3A6-BBF9-4FEB-8411-A9F338EAF75C}" created="2024-04-03T21:48:59.580">
    <pc:sldMkLst xmlns:pc="http://schemas.microsoft.com/office/powerpoint/2013/main/command">
      <pc:docMk/>
      <pc:sldMk cId="1712144836" sldId="264"/>
    </pc:sldMkLst>
    <p188:txBody>
      <a:bodyPr/>
      <a:lstStyle/>
      <a:p>
        <a:r>
          <a:rPr lang="en-US"/>
          <a:t>This one</a:t>
        </a:r>
      </a:p>
    </p188:txBody>
  </p188:cm>
</p188:cmLst>
</file>

<file path=ppt/comments/modernComment_132_356BF1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0AD695-CD39-44ED-8157-71B4FF437ABB}" authorId="{15E9A3A6-BBF9-4FEB-8411-A9F338EAF75C}" created="2024-04-03T21:48:41.638">
    <pc:sldMkLst xmlns:pc="http://schemas.microsoft.com/office/powerpoint/2013/main/command">
      <pc:docMk/>
      <pc:sldMk cId="896266678" sldId="306"/>
    </pc:sldMkLst>
    <p188:txBody>
      <a:bodyPr/>
      <a:lstStyle/>
      <a:p>
        <a:r>
          <a:rPr lang="en-US"/>
          <a:t>This one
</a:t>
        </a:r>
      </a:p>
    </p188:txBody>
  </p188:cm>
</p188:cmLst>
</file>

<file path=ppt/comments/modernComment_133_BA87CC9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E99984-82A1-4984-9D9F-77F8DC339B2A}" authorId="{15E9A3A6-BBF9-4FEB-8411-A9F338EAF75C}" created="2024-04-03T21:48:51.048">
    <pc:sldMkLst xmlns:pc="http://schemas.microsoft.com/office/powerpoint/2013/main/command">
      <pc:docMk/>
      <pc:sldMk cId="3129461912" sldId="307"/>
    </pc:sldMkLst>
    <p188:txBody>
      <a:bodyPr/>
      <a:lstStyle/>
      <a:p>
        <a:r>
          <a:rPr lang="en-US"/>
          <a:t>This one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3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4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1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05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7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5928B3A-A674-4D02-AF5E-9C481E92C8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5928B3A-A674-4D02-AF5E-9C481E92C84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6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8_660D41C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33_BA87CC9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32_356BF1B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C9A8-405D-5600-0DBB-F7DCCFDB9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404" y="442602"/>
            <a:ext cx="6040136" cy="1645920"/>
          </a:xfrm>
        </p:spPr>
        <p:txBody>
          <a:bodyPr>
            <a:no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A.S.T.R.O.COM.</a:t>
            </a:r>
            <a:b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dvanced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olar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racking and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bservation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ommunication</a:t>
            </a:r>
          </a:p>
        </p:txBody>
      </p:sp>
      <p:pic>
        <p:nvPicPr>
          <p:cNvPr id="6" name="Picture 5" descr="A satellite dish on a tripod&#10;&#10;Description automatically generated">
            <a:extLst>
              <a:ext uri="{FF2B5EF4-FFF2-40B4-BE49-F238E27FC236}">
                <a16:creationId xmlns:a16="http://schemas.microsoft.com/office/drawing/2014/main" id="{0F5E1F6A-100E-E437-20BE-B68D0F2D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3" y="0"/>
            <a:ext cx="1971378" cy="3791113"/>
          </a:xfrm>
          <a:prstGeom prst="rect">
            <a:avLst/>
          </a:prstGeom>
        </p:spPr>
      </p:pic>
      <p:pic>
        <p:nvPicPr>
          <p:cNvPr id="7" name="Picture 6" descr="A black box with a sign&#10;&#10;Description automatically generated">
            <a:extLst>
              <a:ext uri="{FF2B5EF4-FFF2-40B4-BE49-F238E27FC236}">
                <a16:creationId xmlns:a16="http://schemas.microsoft.com/office/drawing/2014/main" id="{34E6BFF9-0F0F-5AEE-B4C8-61E4B891B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13" y="0"/>
            <a:ext cx="1971378" cy="39231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F179A8-A7CD-36B6-EAC9-D3622A891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62753"/>
              </p:ext>
            </p:extLst>
          </p:nvPr>
        </p:nvGraphicFramePr>
        <p:xfrm>
          <a:off x="5491402" y="3793519"/>
          <a:ext cx="6040136" cy="11114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0034">
                  <a:extLst>
                    <a:ext uri="{9D8B030D-6E8A-4147-A177-3AD203B41FA5}">
                      <a16:colId xmlns:a16="http://schemas.microsoft.com/office/drawing/2014/main" val="3266055870"/>
                    </a:ext>
                  </a:extLst>
                </a:gridCol>
                <a:gridCol w="1510034">
                  <a:extLst>
                    <a:ext uri="{9D8B030D-6E8A-4147-A177-3AD203B41FA5}">
                      <a16:colId xmlns:a16="http://schemas.microsoft.com/office/drawing/2014/main" val="4061370399"/>
                    </a:ext>
                  </a:extLst>
                </a:gridCol>
                <a:gridCol w="1510034">
                  <a:extLst>
                    <a:ext uri="{9D8B030D-6E8A-4147-A177-3AD203B41FA5}">
                      <a16:colId xmlns:a16="http://schemas.microsoft.com/office/drawing/2014/main" val="3320389386"/>
                    </a:ext>
                  </a:extLst>
                </a:gridCol>
                <a:gridCol w="1510034">
                  <a:extLst>
                    <a:ext uri="{9D8B030D-6E8A-4147-A177-3AD203B41FA5}">
                      <a16:colId xmlns:a16="http://schemas.microsoft.com/office/drawing/2014/main" val="3826408105"/>
                    </a:ext>
                  </a:extLst>
                </a:gridCol>
              </a:tblGrid>
              <a:tr h="56149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 Fiset 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Pedro Kasprzykowski 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Stephen Martin 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Binh Pham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57576"/>
                  </a:ext>
                </a:extLst>
              </a:tr>
              <a:tr h="55000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</a:t>
                      </a: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</a:t>
                      </a: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</a:t>
                      </a: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</a:t>
                      </a:r>
                    </a:p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93934"/>
                  </a:ext>
                </a:extLst>
              </a:tr>
            </a:tbl>
          </a:graphicData>
        </a:graphic>
      </p:graphicFrame>
      <p:pic>
        <p:nvPicPr>
          <p:cNvPr id="9" name="Picture 8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41EEB7E0-385C-9D15-EFB6-B2B009350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65" y="2260928"/>
            <a:ext cx="1519913" cy="1519913"/>
          </a:xfrm>
          <a:prstGeom prst="rect">
            <a:avLst/>
          </a:prstGeom>
          <a:ln w="28575">
            <a:noFill/>
          </a:ln>
        </p:spPr>
      </p:pic>
      <p:pic>
        <p:nvPicPr>
          <p:cNvPr id="10" name="Picture 9" descr="A person with curly hair and beard smiling&#10;&#10;Description automatically generated">
            <a:extLst>
              <a:ext uri="{FF2B5EF4-FFF2-40B4-BE49-F238E27FC236}">
                <a16:creationId xmlns:a16="http://schemas.microsoft.com/office/drawing/2014/main" id="{33B1FE7F-DF44-6058-A779-4E32ED76D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78" y="2256176"/>
            <a:ext cx="1519913" cy="1519913"/>
          </a:xfrm>
          <a:prstGeom prst="rect">
            <a:avLst/>
          </a:prstGeom>
          <a:ln w="28575">
            <a:noFill/>
          </a:ln>
        </p:spPr>
      </p:pic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1068FF62-0319-DC7A-067C-7962C1FC2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350" y="2256176"/>
            <a:ext cx="1499594" cy="1522371"/>
          </a:xfrm>
          <a:prstGeom prst="rect">
            <a:avLst/>
          </a:prstGeom>
          <a:ln w="28575">
            <a:noFill/>
          </a:ln>
        </p:spPr>
      </p:pic>
      <p:pic>
        <p:nvPicPr>
          <p:cNvPr id="13" name="Picture 12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0ED78C0-142F-0274-EE77-01BB8D9BD8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944" y="2256176"/>
            <a:ext cx="1499594" cy="1524777"/>
          </a:xfrm>
          <a:prstGeom prst="rect">
            <a:avLst/>
          </a:prstGeom>
          <a:ln w="28575">
            <a:noFill/>
          </a:ln>
        </p:spPr>
      </p:pic>
      <p:pic>
        <p:nvPicPr>
          <p:cNvPr id="2050" name="Picture 2" descr="University of Central Florida - Wikipedia">
            <a:extLst>
              <a:ext uri="{FF2B5EF4-FFF2-40B4-BE49-F238E27FC236}">
                <a16:creationId xmlns:a16="http://schemas.microsoft.com/office/drawing/2014/main" id="{86ED82E3-D6FE-6C85-6F5D-D94BEF1F6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32" y="3701848"/>
            <a:ext cx="2859934" cy="28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69B966-5D6B-3B62-51D6-BD734222F564}"/>
              </a:ext>
            </a:extLst>
          </p:cNvPr>
          <p:cNvSpPr txBox="1"/>
          <p:nvPr/>
        </p:nvSpPr>
        <p:spPr>
          <a:xfrm>
            <a:off x="5566723" y="6194852"/>
            <a:ext cx="5889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Project sponsored by Florida Space Institute (FSI)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Florida Space Institute - Wikipedia">
            <a:extLst>
              <a:ext uri="{FF2B5EF4-FFF2-40B4-BE49-F238E27FC236}">
                <a16:creationId xmlns:a16="http://schemas.microsoft.com/office/drawing/2014/main" id="{0DD38758-8937-9B0F-2B94-B3A1B82A09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071" y="5232825"/>
            <a:ext cx="1828800" cy="97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20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1D5BA-91CB-D51A-7E99-A3F41D22C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1D46-2333-6666-2D90-611E4A4F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Solar Panels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F5A13C-650C-6EEF-FB65-B4DEBD73D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577057"/>
              </p:ext>
            </p:extLst>
          </p:nvPr>
        </p:nvGraphicFramePr>
        <p:xfrm>
          <a:off x="4483223" y="2638424"/>
          <a:ext cx="7306324" cy="348716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54984">
                  <a:extLst>
                    <a:ext uri="{9D8B030D-6E8A-4147-A177-3AD203B41FA5}">
                      <a16:colId xmlns:a16="http://schemas.microsoft.com/office/drawing/2014/main" val="1570906880"/>
                    </a:ext>
                  </a:extLst>
                </a:gridCol>
                <a:gridCol w="1656591">
                  <a:extLst>
                    <a:ext uri="{9D8B030D-6E8A-4147-A177-3AD203B41FA5}">
                      <a16:colId xmlns:a16="http://schemas.microsoft.com/office/drawing/2014/main" val="3667664839"/>
                    </a:ext>
                  </a:extLst>
                </a:gridCol>
                <a:gridCol w="1799786">
                  <a:extLst>
                    <a:ext uri="{9D8B030D-6E8A-4147-A177-3AD203B41FA5}">
                      <a16:colId xmlns:a16="http://schemas.microsoft.com/office/drawing/2014/main" val="1559831305"/>
                    </a:ext>
                  </a:extLst>
                </a:gridCol>
                <a:gridCol w="1894963">
                  <a:extLst>
                    <a:ext uri="{9D8B030D-6E8A-4147-A177-3AD203B41FA5}">
                      <a16:colId xmlns:a16="http://schemas.microsoft.com/office/drawing/2014/main" val="2951430009"/>
                    </a:ext>
                  </a:extLst>
                </a:gridCol>
              </a:tblGrid>
              <a:tr h="4358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RNG-50D-SS</a:t>
                      </a:r>
                      <a:endParaRPr lang="en-US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HQST-50P-US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SP-52-L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928173"/>
                  </a:ext>
                </a:extLst>
              </a:tr>
              <a:tr h="4358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Renogy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HQST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Solbian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1890314"/>
                  </a:ext>
                </a:extLst>
              </a:tr>
              <a:tr h="4358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Monocrystalline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Polycrystalline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Monocrystalline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019134"/>
                  </a:ext>
                </a:extLst>
              </a:tr>
              <a:tr h="4358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$ 59.99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$ 65.99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$ 499.00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1265485"/>
                  </a:ext>
                </a:extLst>
              </a:tr>
              <a:tr h="4358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Pmax at STC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W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W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W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24419"/>
                  </a:ext>
                </a:extLst>
              </a:tr>
              <a:tr h="4358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22.3V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23.3V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10.9V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237545"/>
                  </a:ext>
                </a:extLst>
              </a:tr>
              <a:tr h="4358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Vmp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18.6V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19.8V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9.1V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9622503"/>
                  </a:ext>
                </a:extLst>
              </a:tr>
              <a:tr h="4358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2.69A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2.53A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5.7A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677910"/>
                  </a:ext>
                </a:extLst>
              </a:tr>
            </a:tbl>
          </a:graphicData>
        </a:graphic>
      </p:graphicFrame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18877B05-D522-862A-06A3-23DE8A348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8E8B5F-CFFE-C526-2630-7B0A9ABD1337}"/>
              </a:ext>
            </a:extLst>
          </p:cNvPr>
          <p:cNvSpPr txBox="1"/>
          <p:nvPr/>
        </p:nvSpPr>
        <p:spPr>
          <a:xfrm>
            <a:off x="433408" y="2664766"/>
            <a:ext cx="3595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monocrystalline 50W panel from </a:t>
            </a:r>
            <a:r>
              <a:rPr lang="en-US" err="1"/>
              <a:t>Renogy</a:t>
            </a:r>
            <a:r>
              <a:rPr lang="en-US"/>
              <a:t> was selected due to the low cost and high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9649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B88F-A920-F17D-DA16-AFE2F81D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Yu Gothic Light"/>
                <a:cs typeface="Times New Roman" panose="02020603050405020304" pitchFamily="18" charset="0"/>
              </a:rPr>
              <a:t>Voltage Regulation</a:t>
            </a:r>
            <a:endParaRPr lang="en-US">
              <a:latin typeface="Times New Roman" panose="02020603050405020304" pitchFamily="18" charset="0"/>
              <a:ea typeface="Yu Gothic Light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C73F5C-817A-47D0-3975-810BD1629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827507"/>
              </p:ext>
            </p:extLst>
          </p:nvPr>
        </p:nvGraphicFramePr>
        <p:xfrm>
          <a:off x="1621407" y="2336292"/>
          <a:ext cx="9025257" cy="24688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48219">
                  <a:extLst>
                    <a:ext uri="{9D8B030D-6E8A-4147-A177-3AD203B41FA5}">
                      <a16:colId xmlns:a16="http://schemas.microsoft.com/office/drawing/2014/main" val="2591303694"/>
                    </a:ext>
                  </a:extLst>
                </a:gridCol>
                <a:gridCol w="1808527">
                  <a:extLst>
                    <a:ext uri="{9D8B030D-6E8A-4147-A177-3AD203B41FA5}">
                      <a16:colId xmlns:a16="http://schemas.microsoft.com/office/drawing/2014/main" val="1272135178"/>
                    </a:ext>
                  </a:extLst>
                </a:gridCol>
                <a:gridCol w="1878374">
                  <a:extLst>
                    <a:ext uri="{9D8B030D-6E8A-4147-A177-3AD203B41FA5}">
                      <a16:colId xmlns:a16="http://schemas.microsoft.com/office/drawing/2014/main" val="3497675904"/>
                    </a:ext>
                  </a:extLst>
                </a:gridCol>
                <a:gridCol w="1878374">
                  <a:extLst>
                    <a:ext uri="{9D8B030D-6E8A-4147-A177-3AD203B41FA5}">
                      <a16:colId xmlns:a16="http://schemas.microsoft.com/office/drawing/2014/main" val="1397424855"/>
                    </a:ext>
                  </a:extLst>
                </a:gridCol>
                <a:gridCol w="1511763">
                  <a:extLst>
                    <a:ext uri="{9D8B030D-6E8A-4147-A177-3AD203B41FA5}">
                      <a16:colId xmlns:a16="http://schemas.microsoft.com/office/drawing/2014/main" val="41957274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Regulators</a:t>
                      </a: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Switching Regulators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34922"/>
                  </a:ext>
                </a:extLst>
              </a:tr>
              <a:tr h="201777">
                <a:tc>
                  <a:txBody>
                    <a:bodyPr/>
                    <a:lstStyle/>
                    <a:p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Buck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Boost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Buck-Boost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803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15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Heat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109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 Output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Step-Down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Step-Down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Step-Up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or Down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019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Ripple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5051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383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6286"/>
                  </a:ext>
                </a:extLst>
              </a:tr>
            </a:tbl>
          </a:graphicData>
        </a:graphic>
      </p:graphicFrame>
      <p:pic>
        <p:nvPicPr>
          <p:cNvPr id="4" name="Picture 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FB17D55B-82C3-F605-F9F6-B01CD9A01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EED389-B34B-DD12-0BC9-9FE849068A1F}"/>
              </a:ext>
            </a:extLst>
          </p:cNvPr>
          <p:cNvSpPr txBox="1"/>
          <p:nvPr/>
        </p:nvSpPr>
        <p:spPr>
          <a:xfrm>
            <a:off x="1621407" y="5073589"/>
            <a:ext cx="686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Switching Buck regulators were chosen for their simplicity and low cost, being commercially available cheaply from many manufacturers.</a:t>
            </a:r>
          </a:p>
        </p:txBody>
      </p:sp>
    </p:spTree>
    <p:extLst>
      <p:ext uri="{BB962C8B-B14F-4D97-AF65-F5344CB8AC3E}">
        <p14:creationId xmlns:p14="http://schemas.microsoft.com/office/powerpoint/2010/main" val="17121448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12667-98D1-70F2-0D0C-3F770F5BD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EE79-6513-2BD1-5265-4CC582F4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Yu Gothic Light"/>
                <a:cs typeface="Times New Roman" panose="02020603050405020304" pitchFamily="18" charset="0"/>
              </a:rPr>
              <a:t>Voltage Regulation</a:t>
            </a:r>
            <a:endParaRPr lang="en-US">
              <a:latin typeface="Times New Roman" panose="02020603050405020304" pitchFamily="18" charset="0"/>
              <a:ea typeface="Yu Gothic Light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68E4C0D-5905-7705-FC21-C2B4B9663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603222"/>
              </p:ext>
            </p:extLst>
          </p:nvPr>
        </p:nvGraphicFramePr>
        <p:xfrm>
          <a:off x="4243526" y="2332507"/>
          <a:ext cx="6613864" cy="392624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01004">
                  <a:extLst>
                    <a:ext uri="{9D8B030D-6E8A-4147-A177-3AD203B41FA5}">
                      <a16:colId xmlns:a16="http://schemas.microsoft.com/office/drawing/2014/main" val="3090994671"/>
                    </a:ext>
                  </a:extLst>
                </a:gridCol>
                <a:gridCol w="1278215">
                  <a:extLst>
                    <a:ext uri="{9D8B030D-6E8A-4147-A177-3AD203B41FA5}">
                      <a16:colId xmlns:a16="http://schemas.microsoft.com/office/drawing/2014/main" val="3641601088"/>
                    </a:ext>
                  </a:extLst>
                </a:gridCol>
                <a:gridCol w="1278215">
                  <a:extLst>
                    <a:ext uri="{9D8B030D-6E8A-4147-A177-3AD203B41FA5}">
                      <a16:colId xmlns:a16="http://schemas.microsoft.com/office/drawing/2014/main" val="1037108953"/>
                    </a:ext>
                  </a:extLst>
                </a:gridCol>
                <a:gridCol w="1278215">
                  <a:extLst>
                    <a:ext uri="{9D8B030D-6E8A-4147-A177-3AD203B41FA5}">
                      <a16:colId xmlns:a16="http://schemas.microsoft.com/office/drawing/2014/main" val="3624985470"/>
                    </a:ext>
                  </a:extLst>
                </a:gridCol>
                <a:gridCol w="1278215">
                  <a:extLst>
                    <a:ext uri="{9D8B030D-6E8A-4147-A177-3AD203B41FA5}">
                      <a16:colId xmlns:a16="http://schemas.microsoft.com/office/drawing/2014/main" val="3536434761"/>
                    </a:ext>
                  </a:extLst>
                </a:gridCol>
              </a:tblGrid>
              <a:tr h="907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LM1085IT-5.0/NOPB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DROK MiniBuck Converter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LM2596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TPS54JA20</a:t>
                      </a:r>
                      <a:endParaRPr lang="en-US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050082"/>
                  </a:ext>
                </a:extLst>
              </a:tr>
              <a:tr h="6015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Texas Instruments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DROK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Texas Instruments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Texas Instruments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636068"/>
                  </a:ext>
                </a:extLst>
              </a:tr>
              <a:tr h="6015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Voltage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2.6-26V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2.5-24V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3-40V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2.7–16V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713164"/>
                  </a:ext>
                </a:extLst>
              </a:tr>
              <a:tr h="6015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Voltage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 or 5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 or 5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to 35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to 5.5V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105555"/>
                  </a:ext>
                </a:extLst>
              </a:tr>
              <a:tr h="6015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Current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12A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829671"/>
                  </a:ext>
                </a:extLst>
              </a:tr>
              <a:tr h="3062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1.495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683699"/>
                  </a:ext>
                </a:extLst>
              </a:tr>
              <a:tr h="3062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LDO Buck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Buck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Buck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Buck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777583"/>
                  </a:ext>
                </a:extLst>
              </a:tr>
            </a:tbl>
          </a:graphicData>
        </a:graphic>
      </p:graphicFrame>
      <p:pic>
        <p:nvPicPr>
          <p:cNvPr id="4" name="Picture 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B6373698-5E6D-B619-430B-5A088B8B1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592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C6D25-A3FD-2706-455B-003C538564D2}"/>
              </a:ext>
            </a:extLst>
          </p:cNvPr>
          <p:cNvSpPr txBox="1"/>
          <p:nvPr/>
        </p:nvSpPr>
        <p:spPr>
          <a:xfrm>
            <a:off x="985421" y="2627790"/>
            <a:ext cx="3160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TPS53JA2 was selected due to the high output current, supported the intended voltage input, and was high efficiency.</a:t>
            </a:r>
          </a:p>
        </p:txBody>
      </p:sp>
    </p:spTree>
    <p:extLst>
      <p:ext uri="{BB962C8B-B14F-4D97-AF65-F5344CB8AC3E}">
        <p14:creationId xmlns:p14="http://schemas.microsoft.com/office/powerpoint/2010/main" val="31294619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E8D6-44D6-72A0-C30D-D22846AF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Charge Controller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DB4B-885C-70A0-401B-91DDD6093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6292"/>
            <a:ext cx="7729728" cy="38989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Two broad categories of  Solar Charge Controllers:</a:t>
            </a:r>
          </a:p>
          <a:p>
            <a:pPr lvl="1" indent="-342900"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</a:p>
          <a:p>
            <a:pPr lvl="2">
              <a:buFont typeface="Wingdings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Basic pulse width modulation</a:t>
            </a:r>
          </a:p>
          <a:p>
            <a:pPr lvl="2">
              <a:buFont typeface="Wingdings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Lower efficiency</a:t>
            </a:r>
          </a:p>
          <a:p>
            <a:pPr lvl="2">
              <a:buFont typeface="Wingdings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Cheaper</a:t>
            </a:r>
          </a:p>
          <a:p>
            <a:pPr lvl="1" indent="-342900"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MPPT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Tracks highest power producing operating point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Higher efficiency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more expensive</a:t>
            </a:r>
          </a:p>
        </p:txBody>
      </p:sp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7910442D-78BF-CF53-32E9-359676497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3691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34AB2-476A-4847-6ED4-F5AA1283C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0D64-C657-6504-9B16-345251FC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Charge Controller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B5EADC2-7980-4A81-E3C6-D0C03EBF4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409062"/>
              </p:ext>
            </p:extLst>
          </p:nvPr>
        </p:nvGraphicFramePr>
        <p:xfrm>
          <a:off x="5113538" y="2336292"/>
          <a:ext cx="5533126" cy="378955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32569">
                  <a:extLst>
                    <a:ext uri="{9D8B030D-6E8A-4147-A177-3AD203B41FA5}">
                      <a16:colId xmlns:a16="http://schemas.microsoft.com/office/drawing/2014/main" val="2153075115"/>
                    </a:ext>
                  </a:extLst>
                </a:gridCol>
                <a:gridCol w="1497411">
                  <a:extLst>
                    <a:ext uri="{9D8B030D-6E8A-4147-A177-3AD203B41FA5}">
                      <a16:colId xmlns:a16="http://schemas.microsoft.com/office/drawing/2014/main" val="1395502236"/>
                    </a:ext>
                  </a:extLst>
                </a:gridCol>
                <a:gridCol w="959192">
                  <a:extLst>
                    <a:ext uri="{9D8B030D-6E8A-4147-A177-3AD203B41FA5}">
                      <a16:colId xmlns:a16="http://schemas.microsoft.com/office/drawing/2014/main" val="3475990421"/>
                    </a:ext>
                  </a:extLst>
                </a:gridCol>
                <a:gridCol w="1943954">
                  <a:extLst>
                    <a:ext uri="{9D8B030D-6E8A-4147-A177-3AD203B41FA5}">
                      <a16:colId xmlns:a16="http://schemas.microsoft.com/office/drawing/2014/main" val="3143578740"/>
                    </a:ext>
                  </a:extLst>
                </a:gridCol>
              </a:tblGrid>
              <a:tr h="367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BQ25798RQMR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SR11004</a:t>
                      </a:r>
                      <a:endParaRPr lang="en-US" sz="160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Adventurer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739415"/>
                  </a:ext>
                </a:extLst>
              </a:tr>
              <a:tr h="367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Texas Instruments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SMARAAD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Renogy</a:t>
                      </a:r>
                      <a:endParaRPr lang="en-US" sz="1600" err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167589"/>
                  </a:ext>
                </a:extLst>
              </a:tr>
              <a:tr h="367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Voltage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24V max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26V max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50V max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7451901"/>
                  </a:ext>
                </a:extLst>
              </a:tr>
              <a:tr h="7355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Voltage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18.8V max, Programmable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12/24V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12/24V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577554"/>
                  </a:ext>
                </a:extLst>
              </a:tr>
              <a:tr h="367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Current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9762007"/>
                  </a:ext>
                </a:extLst>
              </a:tr>
              <a:tr h="367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39.99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59.99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660803"/>
                  </a:ext>
                </a:extLst>
              </a:tr>
              <a:tr h="367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Specified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260W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1500W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352993"/>
                  </a:ext>
                </a:extLst>
              </a:tr>
              <a:tr h="367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MPPT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MPPT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PWM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1176496"/>
                  </a:ext>
                </a:extLst>
              </a:tr>
            </a:tbl>
          </a:graphicData>
        </a:graphic>
      </p:graphicFrame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3E9B5B38-66A3-7D74-BE0C-A5898610A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E0A44C-71ED-FE90-161A-B3B06DD1D96B}"/>
              </a:ext>
            </a:extLst>
          </p:cNvPr>
          <p:cNvSpPr txBox="1"/>
          <p:nvPr/>
        </p:nvSpPr>
        <p:spPr>
          <a:xfrm>
            <a:off x="1109709" y="2707177"/>
            <a:ext cx="3497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SR11004 from SMARAAD offered the right voltage output, and was compatible with the selected battery chemistry for the lowest price. </a:t>
            </a:r>
          </a:p>
        </p:txBody>
      </p:sp>
    </p:spTree>
    <p:extLst>
      <p:ext uri="{BB962C8B-B14F-4D97-AF65-F5344CB8AC3E}">
        <p14:creationId xmlns:p14="http://schemas.microsoft.com/office/powerpoint/2010/main" val="8962666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30C8-D67F-9A89-D3D9-C8B87FD5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Reflectors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0944-275C-66F6-80B0-95E6AC60E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Material Chosen to fabricate: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Aluminum: high heat resistance, durable, and high reflectivity in the moon environment.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Mylar: increase reflectivity, high heat change resistance, won’t crack, and don’t reduce quality of refection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concept: Acrylic panel as cheaper alternative and easier to fabricate. </a:t>
            </a:r>
          </a:p>
        </p:txBody>
      </p:sp>
      <p:pic>
        <p:nvPicPr>
          <p:cNvPr id="6" name="Picture 5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776299B-1566-E523-FE16-8CDB4FD90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5569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F9F2-D26B-FF86-EF35-F1B51BA9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Motors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B85F9A2-BD45-C165-6E5D-81D95BBEB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105477" cy="310198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Stepper motor: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23 robustness and strong torque to control the rotation of the whole tower. Can be used on DC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Motors: a cheaper alternative for smaller part movements.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Incorporated gearbox to increase movement range and control for stepper motor.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5CF72AC-2C2C-32A0-383E-290165A4A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D5BC1ED-4F9D-7044-E3D7-27101434B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14769"/>
              </p:ext>
            </p:extLst>
          </p:nvPr>
        </p:nvGraphicFramePr>
        <p:xfrm>
          <a:off x="6313461" y="2638045"/>
          <a:ext cx="4105477" cy="346848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29638">
                  <a:extLst>
                    <a:ext uri="{9D8B030D-6E8A-4147-A177-3AD203B41FA5}">
                      <a16:colId xmlns:a16="http://schemas.microsoft.com/office/drawing/2014/main" val="3345591706"/>
                    </a:ext>
                  </a:extLst>
                </a:gridCol>
                <a:gridCol w="1342110">
                  <a:extLst>
                    <a:ext uri="{9D8B030D-6E8A-4147-A177-3AD203B41FA5}">
                      <a16:colId xmlns:a16="http://schemas.microsoft.com/office/drawing/2014/main" val="1161303653"/>
                    </a:ext>
                  </a:extLst>
                </a:gridCol>
                <a:gridCol w="891298">
                  <a:extLst>
                    <a:ext uri="{9D8B030D-6E8A-4147-A177-3AD203B41FA5}">
                      <a16:colId xmlns:a16="http://schemas.microsoft.com/office/drawing/2014/main" val="3615633264"/>
                    </a:ext>
                  </a:extLst>
                </a:gridCol>
                <a:gridCol w="842431">
                  <a:extLst>
                    <a:ext uri="{9D8B030D-6E8A-4147-A177-3AD203B41FA5}">
                      <a16:colId xmlns:a16="http://schemas.microsoft.com/office/drawing/2014/main" val="2724132328"/>
                    </a:ext>
                  </a:extLst>
                </a:gridCol>
              </a:tblGrid>
              <a:tr h="411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of Motors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Stepper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Servo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extLst>
                  <a:ext uri="{0D108BD9-81ED-4DB2-BD59-A6C34878D82A}">
                    <a16:rowId xmlns:a16="http://schemas.microsoft.com/office/drawing/2014/main" val="2347509646"/>
                  </a:ext>
                </a:extLst>
              </a:tr>
              <a:tr h="865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Financial Cost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$200-$2,000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$20-$200</a:t>
                      </a: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$10-$50</a:t>
                      </a:r>
                    </a:p>
                  </a:txBody>
                  <a:tcPr marL="66038" marR="66038" marT="0" marB="0"/>
                </a:tc>
                <a:extLst>
                  <a:ext uri="{0D108BD9-81ED-4DB2-BD59-A6C34878D82A}">
                    <a16:rowId xmlns:a16="http://schemas.microsoft.com/office/drawing/2014/main" val="2564917617"/>
                  </a:ext>
                </a:extLst>
              </a:tr>
              <a:tr h="623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Torque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203000Ncm-610000Ncm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10-10000Ncm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10-1000Ncm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extLst>
                  <a:ext uri="{0D108BD9-81ED-4DB2-BD59-A6C34878D82A}">
                    <a16:rowId xmlns:a16="http://schemas.microsoft.com/office/drawing/2014/main" val="4002081260"/>
                  </a:ext>
                </a:extLst>
              </a:tr>
              <a:tr h="411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1800-3600 rmp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extLst>
                  <a:ext uri="{0D108BD9-81ED-4DB2-BD59-A6C34878D82A}">
                    <a16:rowId xmlns:a16="http://schemas.microsoft.com/office/drawing/2014/main" val="2291432691"/>
                  </a:ext>
                </a:extLst>
              </a:tr>
              <a:tr h="623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Voltages requirement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115V/208V/230V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3V-100V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3V-100V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extLst>
                  <a:ext uri="{0D108BD9-81ED-4DB2-BD59-A6C34878D82A}">
                    <a16:rowId xmlns:a16="http://schemas.microsoft.com/office/drawing/2014/main" val="1305855261"/>
                  </a:ext>
                </a:extLst>
              </a:tr>
              <a:tr h="411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Durability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38" marR="66038" marT="0" marB="0"/>
                </a:tc>
                <a:extLst>
                  <a:ext uri="{0D108BD9-81ED-4DB2-BD59-A6C34878D82A}">
                    <a16:rowId xmlns:a16="http://schemas.microsoft.com/office/drawing/2014/main" val="162691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77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CB85-0E78-41F6-BC39-5C9DBA71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Motor Controllers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77DF-F640-0C96-A46A-B65B92876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546" y="2615279"/>
            <a:ext cx="3864864" cy="31019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Stepper Controller TB6560-V2, cheap and can handle the at least 2 amperage from Nema23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PCA9685 PWM: Design specific for servo and can control all three servos planned in the system</a:t>
            </a:r>
          </a:p>
        </p:txBody>
      </p:sp>
      <p:pic>
        <p:nvPicPr>
          <p:cNvPr id="4" name="Picture 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D1C46DD-CD1D-EB8C-FDEB-4B90C1569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1411E1-7F44-ED8A-09D0-117BBA12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85056"/>
              </p:ext>
            </p:extLst>
          </p:nvPr>
        </p:nvGraphicFramePr>
        <p:xfrm>
          <a:off x="5895976" y="2577973"/>
          <a:ext cx="4857750" cy="331533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797692346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466459415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95681925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75926183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66518020"/>
                    </a:ext>
                  </a:extLst>
                </a:gridCol>
              </a:tblGrid>
              <a:tr h="9542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Controller 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US" sz="14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DRV8434S,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2A Max.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TB6560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Stepper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 Driver 36v4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HiLetgo PCA9685</a:t>
                      </a:r>
                      <a:endParaRPr lang="en-US" sz="1400" b="1" kern="12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247509"/>
                  </a:ext>
                </a:extLst>
              </a:tr>
              <a:tr h="4689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(USD)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$12.95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$11.39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$29.95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</a:t>
                      </a:r>
                      <a:endParaRPr lang="en-US" sz="14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932458"/>
                  </a:ext>
                </a:extLst>
              </a:tr>
              <a:tr h="711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current (A)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en-US" sz="14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798841"/>
                  </a:ext>
                </a:extLst>
              </a:tr>
              <a:tr h="4689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 stepping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1/256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1/256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I2C</a:t>
                      </a:r>
                      <a:endParaRPr lang="en-US" sz="14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761774"/>
                  </a:ext>
                </a:extLst>
              </a:tr>
              <a:tr h="711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Voltage (V)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4.5-48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10-35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8-50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11" marR="5491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5-10</a:t>
                      </a:r>
                      <a:endParaRPr lang="en-US" sz="14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325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4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28C2D-0146-8F05-084C-5017FA21E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2BC8-62BA-F54A-EC0A-1B6FF9B9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Batteries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E63E450-68DE-D89C-1399-4590F4D7C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193888"/>
              </p:ext>
            </p:extLst>
          </p:nvPr>
        </p:nvGraphicFramePr>
        <p:xfrm>
          <a:off x="4130259" y="3179962"/>
          <a:ext cx="7731123" cy="194741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5746">
                  <a:extLst>
                    <a:ext uri="{9D8B030D-6E8A-4147-A177-3AD203B41FA5}">
                      <a16:colId xmlns:a16="http://schemas.microsoft.com/office/drawing/2014/main" val="3236863135"/>
                    </a:ext>
                  </a:extLst>
                </a:gridCol>
                <a:gridCol w="1569665">
                  <a:extLst>
                    <a:ext uri="{9D8B030D-6E8A-4147-A177-3AD203B41FA5}">
                      <a16:colId xmlns:a16="http://schemas.microsoft.com/office/drawing/2014/main" val="678782455"/>
                    </a:ext>
                  </a:extLst>
                </a:gridCol>
                <a:gridCol w="2464757">
                  <a:extLst>
                    <a:ext uri="{9D8B030D-6E8A-4147-A177-3AD203B41FA5}">
                      <a16:colId xmlns:a16="http://schemas.microsoft.com/office/drawing/2014/main" val="3462735709"/>
                    </a:ext>
                  </a:extLst>
                </a:gridCol>
                <a:gridCol w="1850955">
                  <a:extLst>
                    <a:ext uri="{9D8B030D-6E8A-4147-A177-3AD203B41FA5}">
                      <a16:colId xmlns:a16="http://schemas.microsoft.com/office/drawing/2014/main" val="1529951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ML5-12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HW-4F7</a:t>
                      </a:r>
                      <a:endParaRPr lang="en-US" sz="140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PQ12V/6AH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068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Mighty Max Battery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Howell Energy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Queen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656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159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 Hour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9513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 AGM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LiFePO4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LiFePO4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443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16.99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32.99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19.59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4957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Charging Requirements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 3.5A, CV 14.6V, Built-in BMS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Specified, Built in BMS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29015"/>
                  </a:ext>
                </a:extLst>
              </a:tr>
            </a:tbl>
          </a:graphicData>
        </a:graphic>
      </p:graphicFrame>
      <p:pic>
        <p:nvPicPr>
          <p:cNvPr id="11" name="Picture 10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B968258B-7506-8FBD-6596-2B3E88AE2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2B02B2-E01A-ED77-A169-DCF82B2748DE}"/>
              </a:ext>
            </a:extLst>
          </p:cNvPr>
          <p:cNvSpPr txBox="1"/>
          <p:nvPr/>
        </p:nvSpPr>
        <p:spPr>
          <a:xfrm>
            <a:off x="692458" y="2526275"/>
            <a:ext cx="3437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battery selected was a Howell Energy LiFePO4 battery.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Higher amp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Lower 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Smaller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Higher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1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D397-D28A-8480-138C-F5BA1546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Antenna</a:t>
            </a:r>
            <a:endParaRPr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4" name="Picture 3" descr="A person with curly hair and beard smiling&#10;&#10;Description automatically generated">
            <a:extLst>
              <a:ext uri="{FF2B5EF4-FFF2-40B4-BE49-F238E27FC236}">
                <a16:creationId xmlns:a16="http://schemas.microsoft.com/office/drawing/2014/main" id="{ECC6B57C-3419-C947-E082-6E89CA4D2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21" y="877344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B836895-89DB-3152-49BD-4B1C44E26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81024"/>
              </p:ext>
            </p:extLst>
          </p:nvPr>
        </p:nvGraphicFramePr>
        <p:xfrm>
          <a:off x="2071686" y="4231610"/>
          <a:ext cx="8048627" cy="2465507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446152">
                  <a:extLst>
                    <a:ext uri="{9D8B030D-6E8A-4147-A177-3AD203B41FA5}">
                      <a16:colId xmlns:a16="http://schemas.microsoft.com/office/drawing/2014/main" val="107105641"/>
                    </a:ext>
                  </a:extLst>
                </a:gridCol>
                <a:gridCol w="933746">
                  <a:extLst>
                    <a:ext uri="{9D8B030D-6E8A-4147-A177-3AD203B41FA5}">
                      <a16:colId xmlns:a16="http://schemas.microsoft.com/office/drawing/2014/main" val="408621322"/>
                    </a:ext>
                  </a:extLst>
                </a:gridCol>
                <a:gridCol w="1433497">
                  <a:extLst>
                    <a:ext uri="{9D8B030D-6E8A-4147-A177-3AD203B41FA5}">
                      <a16:colId xmlns:a16="http://schemas.microsoft.com/office/drawing/2014/main" val="3626342945"/>
                    </a:ext>
                  </a:extLst>
                </a:gridCol>
                <a:gridCol w="940615">
                  <a:extLst>
                    <a:ext uri="{9D8B030D-6E8A-4147-A177-3AD203B41FA5}">
                      <a16:colId xmlns:a16="http://schemas.microsoft.com/office/drawing/2014/main" val="2960594613"/>
                    </a:ext>
                  </a:extLst>
                </a:gridCol>
                <a:gridCol w="1223018">
                  <a:extLst>
                    <a:ext uri="{9D8B030D-6E8A-4147-A177-3AD203B41FA5}">
                      <a16:colId xmlns:a16="http://schemas.microsoft.com/office/drawing/2014/main" val="1587918909"/>
                    </a:ext>
                  </a:extLst>
                </a:gridCol>
                <a:gridCol w="1071599">
                  <a:extLst>
                    <a:ext uri="{9D8B030D-6E8A-4147-A177-3AD203B41FA5}">
                      <a16:colId xmlns:a16="http://schemas.microsoft.com/office/drawing/2014/main" val="4059795110"/>
                    </a:ext>
                  </a:extLst>
                </a:gridCol>
              </a:tblGrid>
              <a:tr h="2712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PC140</a:t>
                      </a:r>
                      <a:endParaRPr lang="en-US" sz="180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WPC.25A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FXP74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PC17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FXP70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extLst>
                  <a:ext uri="{0D108BD9-81ED-4DB2-BD59-A6C34878D82A}">
                    <a16:rowId xmlns:a16="http://schemas.microsoft.com/office/drawing/2014/main" val="3276469551"/>
                  </a:ext>
                </a:extLst>
              </a:tr>
              <a:tr h="4568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 Gain (dB)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-1.92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extLst>
                  <a:ext uri="{0D108BD9-81ED-4DB2-BD59-A6C34878D82A}">
                    <a16:rowId xmlns:a16="http://schemas.microsoft.com/office/drawing/2014/main" val="4241027636"/>
                  </a:ext>
                </a:extLst>
              </a:tr>
              <a:tr h="4568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Peak Gain (dBi)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extLst>
                  <a:ext uri="{0D108BD9-81ED-4DB2-BD59-A6C34878D82A}">
                    <a16:rowId xmlns:a16="http://schemas.microsoft.com/office/drawing/2014/main" val="3340339616"/>
                  </a:ext>
                </a:extLst>
              </a:tr>
              <a:tr h="4568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 (%)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extLst>
                  <a:ext uri="{0D108BD9-81ED-4DB2-BD59-A6C34878D82A}">
                    <a16:rowId xmlns:a16="http://schemas.microsoft.com/office/drawing/2014/main" val="657418759"/>
                  </a:ext>
                </a:extLst>
              </a:tr>
              <a:tr h="2712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VSWR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&lt;1.5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&lt;1.5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extLst>
                  <a:ext uri="{0D108BD9-81ED-4DB2-BD59-A6C34878D82A}">
                    <a16:rowId xmlns:a16="http://schemas.microsoft.com/office/drawing/2014/main" val="1259457352"/>
                  </a:ext>
                </a:extLst>
              </a:tr>
              <a:tr h="2712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Polarization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RHCP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extLst>
                  <a:ext uri="{0D108BD9-81ED-4DB2-BD59-A6C34878D82A}">
                    <a16:rowId xmlns:a16="http://schemas.microsoft.com/office/drawing/2014/main" val="2329980187"/>
                  </a:ext>
                </a:extLst>
              </a:tr>
              <a:tr h="2712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(USD)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$27.26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$9.21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$7.69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$16.60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$27.09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35" marR="65035" marT="0" marB="0"/>
                </a:tc>
                <a:extLst>
                  <a:ext uri="{0D108BD9-81ED-4DB2-BD59-A6C34878D82A}">
                    <a16:rowId xmlns:a16="http://schemas.microsoft.com/office/drawing/2014/main" val="242766993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D131063-037F-C857-8561-82D085B52C03}"/>
              </a:ext>
            </a:extLst>
          </p:cNvPr>
          <p:cNvSpPr txBox="1"/>
          <p:nvPr/>
        </p:nvSpPr>
        <p:spPr>
          <a:xfrm>
            <a:off x="1762124" y="2292618"/>
            <a:ext cx="8970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the certain gain range, circular polarization, high-efficiency and wideband characteristics made patch and helical antenna types the ideal choices.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PC140’s circular polarization while also being above average in gain and efficiency made it the preferred antenna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sponsor chose for us to replace the antenna with their choice of the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wlaniot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81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73B3-B7D9-BACE-F5AA-26F658EB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348F-6FB1-1830-5914-5D406467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134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South Pole of Moon is area of interest for researchers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Lunar south pole has many craters that are  in permanent darkness due to the sun's path across the lunar south pole's sky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Approached by FSI to solve a few problems for lunar exploration:</a:t>
            </a:r>
          </a:p>
          <a:p>
            <a:pPr marL="571500" lvl="1" indent="-342900"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Permanently dark locations on the moon are difficult to explore</a:t>
            </a:r>
          </a:p>
          <a:p>
            <a:pPr marL="800100" lvl="2">
              <a:buFont typeface="Wingdings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Lack of power infrastructure on the moon limits exploration</a:t>
            </a:r>
          </a:p>
          <a:p>
            <a:pPr marL="800100" lvl="2">
              <a:buFont typeface="Wingdings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Permanently dark locations are a valuable location for research</a:t>
            </a:r>
          </a:p>
          <a:p>
            <a:pPr marL="571500" lvl="1" indent="-342900"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on lunar surface is limited</a:t>
            </a:r>
          </a:p>
          <a:p>
            <a:pPr marL="800100" lvl="2">
              <a:buFont typeface="Wingdings" panose="020B0604020202020204" pitchFamily="34" charset="0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Range of communication limits exploration of craters</a:t>
            </a:r>
          </a:p>
          <a:p>
            <a:pPr marL="800100" lvl="2">
              <a:buFont typeface="Wingdings" panose="020B0604020202020204" pitchFamily="34" charset="0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Limited communication infrastructure on moon</a:t>
            </a:r>
          </a:p>
          <a:p>
            <a:pPr marL="800100" lvl="2">
              <a:buFont typeface="Wingdings" panose="020B0604020202020204" pitchFamily="34" charset="0"/>
              <a:buChar char="§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9C580C1C-B408-B885-81DD-D857D541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56686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6F63-7A11-07EF-5832-E98559ED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A91738-CD84-514D-FDC6-32EF5C3BA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482371"/>
              </p:ext>
            </p:extLst>
          </p:nvPr>
        </p:nvGraphicFramePr>
        <p:xfrm>
          <a:off x="5142226" y="2505416"/>
          <a:ext cx="6958983" cy="322129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03439">
                  <a:extLst>
                    <a:ext uri="{9D8B030D-6E8A-4147-A177-3AD203B41FA5}">
                      <a16:colId xmlns:a16="http://schemas.microsoft.com/office/drawing/2014/main" val="2630145135"/>
                    </a:ext>
                  </a:extLst>
                </a:gridCol>
                <a:gridCol w="1420822">
                  <a:extLst>
                    <a:ext uri="{9D8B030D-6E8A-4147-A177-3AD203B41FA5}">
                      <a16:colId xmlns:a16="http://schemas.microsoft.com/office/drawing/2014/main" val="1836289870"/>
                    </a:ext>
                  </a:extLst>
                </a:gridCol>
                <a:gridCol w="1450594">
                  <a:extLst>
                    <a:ext uri="{9D8B030D-6E8A-4147-A177-3AD203B41FA5}">
                      <a16:colId xmlns:a16="http://schemas.microsoft.com/office/drawing/2014/main" val="3182129806"/>
                    </a:ext>
                  </a:extLst>
                </a:gridCol>
                <a:gridCol w="1358442">
                  <a:extLst>
                    <a:ext uri="{9D8B030D-6E8A-4147-A177-3AD203B41FA5}">
                      <a16:colId xmlns:a16="http://schemas.microsoft.com/office/drawing/2014/main" val="1510781736"/>
                    </a:ext>
                  </a:extLst>
                </a:gridCol>
                <a:gridCol w="1225686">
                  <a:extLst>
                    <a:ext uri="{9D8B030D-6E8A-4147-A177-3AD203B41FA5}">
                      <a16:colId xmlns:a16="http://schemas.microsoft.com/office/drawing/2014/main" val="1291687790"/>
                    </a:ext>
                  </a:extLst>
                </a:gridCol>
              </a:tblGrid>
              <a:tr h="483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VL6180X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MAX44009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SI1145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VEML7700</a:t>
                      </a:r>
                      <a:endParaRPr lang="en-US" sz="160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val="51142674"/>
                  </a:ext>
                </a:extLst>
              </a:tr>
              <a:tr h="3340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(USD)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$14.49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$5.96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$9.95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$4.95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val="2095121785"/>
                  </a:ext>
                </a:extLst>
              </a:tr>
              <a:tr h="6910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Measuring Principle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TOF/IR Laser Photodiode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Photodiode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IR-LED Photodiode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Photodiode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val="3406356493"/>
                  </a:ext>
                </a:extLst>
              </a:tr>
              <a:tr h="3340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Lux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188000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val="799592204"/>
                  </a:ext>
                </a:extLst>
              </a:tr>
              <a:tr h="522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Ambient Light Sensing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val="336436661"/>
                  </a:ext>
                </a:extLst>
              </a:tr>
              <a:tr h="5222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Current (mA)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val="1061387333"/>
                  </a:ext>
                </a:extLst>
              </a:tr>
              <a:tr h="3340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val="2659610051"/>
                  </a:ext>
                </a:extLst>
              </a:tr>
            </a:tbl>
          </a:graphicData>
        </a:graphic>
      </p:graphicFrame>
      <p:pic>
        <p:nvPicPr>
          <p:cNvPr id="4" name="Picture 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409DB6B2-2E35-8DE0-CF6E-231560783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0EFD3-973F-B5DA-383D-FFCC27F624A6}"/>
              </a:ext>
            </a:extLst>
          </p:cNvPr>
          <p:cNvSpPr txBox="1"/>
          <p:nvPr/>
        </p:nvSpPr>
        <p:spPr>
          <a:xfrm>
            <a:off x="515797" y="2609278"/>
            <a:ext cx="4626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Sensor Final 4 Options:</a:t>
            </a:r>
          </a:p>
          <a:p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VL6180X and SI1145 include IR which is not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MAX44009 only has breakout board; does not work for PCB</a:t>
            </a:r>
          </a:p>
          <a:p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VEML7700 best choice for price/ability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278E-C98A-C2DB-6016-57593AAD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Environment: Languages and Repositories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6B5C-558F-4307-F222-8D8FDC44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6292"/>
            <a:ext cx="7729728" cy="3534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C: best choice for MCU programming, low-level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Java: best for object-oriented programming, low-level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Python: best for existing libraries, high-level</a:t>
            </a:r>
          </a:p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Choice:  C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GitHub: most popular repo, widely used among many software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Bitbucket: Git based repo, includes task scheduling and team goal software</a:t>
            </a:r>
          </a:p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Choice: GitHub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E39AD4A9-5C64-4DF9-4E2F-6F6B90BA4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8067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CC90-20EC-32DD-502E-B34C2780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Vectoring and Positioning / Solar Tracking Algorithm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96BE39-6F46-A071-6369-875BB907C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262565"/>
              </p:ext>
            </p:extLst>
          </p:nvPr>
        </p:nvGraphicFramePr>
        <p:xfrm>
          <a:off x="6096000" y="2631948"/>
          <a:ext cx="4472940" cy="295209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118235">
                  <a:extLst>
                    <a:ext uri="{9D8B030D-6E8A-4147-A177-3AD203B41FA5}">
                      <a16:colId xmlns:a16="http://schemas.microsoft.com/office/drawing/2014/main" val="4254821540"/>
                    </a:ext>
                  </a:extLst>
                </a:gridCol>
                <a:gridCol w="1118235">
                  <a:extLst>
                    <a:ext uri="{9D8B030D-6E8A-4147-A177-3AD203B41FA5}">
                      <a16:colId xmlns:a16="http://schemas.microsoft.com/office/drawing/2014/main" val="3153319114"/>
                    </a:ext>
                  </a:extLst>
                </a:gridCol>
                <a:gridCol w="1118235">
                  <a:extLst>
                    <a:ext uri="{9D8B030D-6E8A-4147-A177-3AD203B41FA5}">
                      <a16:colId xmlns:a16="http://schemas.microsoft.com/office/drawing/2014/main" val="1929959244"/>
                    </a:ext>
                  </a:extLst>
                </a:gridCol>
                <a:gridCol w="1118235">
                  <a:extLst>
                    <a:ext uri="{9D8B030D-6E8A-4147-A177-3AD203B41FA5}">
                      <a16:colId xmlns:a16="http://schemas.microsoft.com/office/drawing/2014/main" val="965789769"/>
                    </a:ext>
                  </a:extLst>
                </a:gridCol>
              </a:tblGrid>
              <a:tr h="5639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Heliostat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Kalman Filtering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Ray Tracing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extLst>
                  <a:ext uri="{0D108BD9-81ED-4DB2-BD59-A6C34878D82A}">
                    <a16:rowId xmlns:a16="http://schemas.microsoft.com/office/drawing/2014/main" val="688705104"/>
                  </a:ext>
                </a:extLst>
              </a:tr>
              <a:tr h="2721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Financial Cost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Source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Ambiguous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available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extLst>
                  <a:ext uri="{0D108BD9-81ED-4DB2-BD59-A6C34878D82A}">
                    <a16:rowId xmlns:a16="http://schemas.microsoft.com/office/drawing/2014/main" val="2007208821"/>
                  </a:ext>
                </a:extLst>
              </a:tr>
              <a:tr h="2721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Ambient Light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Ambient Light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Ambient Light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extLst>
                  <a:ext uri="{0D108BD9-81ED-4DB2-BD59-A6C34878D82A}">
                    <a16:rowId xmlns:a16="http://schemas.microsoft.com/office/drawing/2014/main" val="4088219515"/>
                  </a:ext>
                </a:extLst>
              </a:tr>
              <a:tr h="5639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code library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on GitHub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in python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in Research paper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extLst>
                  <a:ext uri="{0D108BD9-81ED-4DB2-BD59-A6C34878D82A}">
                    <a16:rowId xmlns:a16="http://schemas.microsoft.com/office/drawing/2014/main" val="3235747499"/>
                  </a:ext>
                </a:extLst>
              </a:tr>
              <a:tr h="2721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extLst>
                  <a:ext uri="{0D108BD9-81ED-4DB2-BD59-A6C34878D82A}">
                    <a16:rowId xmlns:a16="http://schemas.microsoft.com/office/drawing/2014/main" val="1867791444"/>
                  </a:ext>
                </a:extLst>
              </a:tr>
              <a:tr h="5639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MCU compatibility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(C Language)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 (Python)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(C Language)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52" marR="48252" marT="0" marB="0"/>
                </a:tc>
                <a:extLst>
                  <a:ext uri="{0D108BD9-81ED-4DB2-BD59-A6C34878D82A}">
                    <a16:rowId xmlns:a16="http://schemas.microsoft.com/office/drawing/2014/main" val="749974855"/>
                  </a:ext>
                </a:extLst>
              </a:tr>
            </a:tbl>
          </a:graphicData>
        </a:graphic>
      </p:graphicFrame>
      <p:pic>
        <p:nvPicPr>
          <p:cNvPr id="4" name="Picture 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E8D4B8B0-4918-23C2-6793-9395C5AFE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5B62-BBD0-4153-EE0E-76199B2C98E0}"/>
              </a:ext>
            </a:extLst>
          </p:cNvPr>
          <p:cNvSpPr txBox="1">
            <a:spLocks/>
          </p:cNvSpPr>
          <p:nvPr/>
        </p:nvSpPr>
        <p:spPr>
          <a:xfrm>
            <a:off x="2231136" y="2638044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Heliostat algorithm chosen as it is open source and availability.  Good capability with ESP32-C6 and C language</a:t>
            </a:r>
          </a:p>
        </p:txBody>
      </p:sp>
    </p:spTree>
    <p:extLst>
      <p:ext uri="{BB962C8B-B14F-4D97-AF65-F5344CB8AC3E}">
        <p14:creationId xmlns:p14="http://schemas.microsoft.com/office/powerpoint/2010/main" val="4139715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19C5-59C2-F304-8DC2-BDDE0002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technologies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erson with curly hair and beard smiling&#10;&#10;Description automatically generated">
            <a:extLst>
              <a:ext uri="{FF2B5EF4-FFF2-40B4-BE49-F238E27FC236}">
                <a16:creationId xmlns:a16="http://schemas.microsoft.com/office/drawing/2014/main" id="{18C9063F-8365-5FCF-0EF1-5AF314E35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5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3FBC6B-396E-52A1-EC14-F02F15A69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83183"/>
              </p:ext>
            </p:extLst>
          </p:nvPr>
        </p:nvGraphicFramePr>
        <p:xfrm>
          <a:off x="4935793" y="2336292"/>
          <a:ext cx="5673269" cy="319260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15846">
                  <a:extLst>
                    <a:ext uri="{9D8B030D-6E8A-4147-A177-3AD203B41FA5}">
                      <a16:colId xmlns:a16="http://schemas.microsoft.com/office/drawing/2014/main" val="1098382411"/>
                    </a:ext>
                  </a:extLst>
                </a:gridCol>
                <a:gridCol w="916219">
                  <a:extLst>
                    <a:ext uri="{9D8B030D-6E8A-4147-A177-3AD203B41FA5}">
                      <a16:colId xmlns:a16="http://schemas.microsoft.com/office/drawing/2014/main" val="2809510607"/>
                    </a:ext>
                  </a:extLst>
                </a:gridCol>
                <a:gridCol w="1115408">
                  <a:extLst>
                    <a:ext uri="{9D8B030D-6E8A-4147-A177-3AD203B41FA5}">
                      <a16:colId xmlns:a16="http://schemas.microsoft.com/office/drawing/2014/main" val="2158880246"/>
                    </a:ext>
                  </a:extLst>
                </a:gridCol>
                <a:gridCol w="1114571">
                  <a:extLst>
                    <a:ext uri="{9D8B030D-6E8A-4147-A177-3AD203B41FA5}">
                      <a16:colId xmlns:a16="http://schemas.microsoft.com/office/drawing/2014/main" val="2803661845"/>
                    </a:ext>
                  </a:extLst>
                </a:gridCol>
                <a:gridCol w="1111225">
                  <a:extLst>
                    <a:ext uri="{9D8B030D-6E8A-4147-A177-3AD203B41FA5}">
                      <a16:colId xmlns:a16="http://schemas.microsoft.com/office/drawing/2014/main" val="653318843"/>
                    </a:ext>
                  </a:extLst>
                </a:gridCol>
              </a:tblGrid>
              <a:tr h="483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Wi-Fi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Bluetooth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Zigbee</a:t>
                      </a:r>
                      <a:endParaRPr lang="en-US" sz="140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Z-Wave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extLst>
                  <a:ext uri="{0D108BD9-81ED-4DB2-BD59-A6C34878D82A}">
                    <a16:rowId xmlns:a16="http://schemas.microsoft.com/office/drawing/2014/main" val="662215117"/>
                  </a:ext>
                </a:extLst>
              </a:tr>
              <a:tr h="2333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 (m)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extLst>
                  <a:ext uri="{0D108BD9-81ED-4DB2-BD59-A6C34878D82A}">
                    <a16:rowId xmlns:a16="http://schemas.microsoft.com/office/drawing/2014/main" val="3655970007"/>
                  </a:ext>
                </a:extLst>
              </a:tr>
              <a:tr h="2333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rate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 Mbps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Mbps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Kbps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Kbps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extLst>
                  <a:ext uri="{0D108BD9-81ED-4DB2-BD59-A6C34878D82A}">
                    <a16:rowId xmlns:a16="http://schemas.microsoft.com/office/drawing/2014/main" val="1677186165"/>
                  </a:ext>
                </a:extLst>
              </a:tr>
              <a:tr h="7337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consumption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uA-250 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uA-39 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uA- 54 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uA-23 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extLst>
                  <a:ext uri="{0D108BD9-81ED-4DB2-BD59-A6C34878D82A}">
                    <a16:rowId xmlns:a16="http://schemas.microsoft.com/office/drawing/2014/main" val="2906110867"/>
                  </a:ext>
                </a:extLst>
              </a:tr>
              <a:tr h="4835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devices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extLst>
                  <a:ext uri="{0D108BD9-81ED-4DB2-BD59-A6C34878D82A}">
                    <a16:rowId xmlns:a16="http://schemas.microsoft.com/office/drawing/2014/main" val="1498944203"/>
                  </a:ext>
                </a:extLst>
              </a:tr>
              <a:tr h="2912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✖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extLst>
                  <a:ext uri="{0D108BD9-81ED-4DB2-BD59-A6C34878D82A}">
                    <a16:rowId xmlns:a16="http://schemas.microsoft.com/office/drawing/2014/main" val="568538182"/>
                  </a:ext>
                </a:extLst>
              </a:tr>
              <a:tr h="7337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2.4/5/6 GHz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 GHz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915 MHz/2.4 GHz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908-916 MHz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684" marR="87684" marT="0" marB="0"/>
                </a:tc>
                <a:extLst>
                  <a:ext uri="{0D108BD9-81ED-4DB2-BD59-A6C34878D82A}">
                    <a16:rowId xmlns:a16="http://schemas.microsoft.com/office/drawing/2014/main" val="22775913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46E721-9EBF-2046-0DE6-E8993761527C}"/>
              </a:ext>
            </a:extLst>
          </p:cNvPr>
          <p:cNvSpPr txBox="1"/>
          <p:nvPr/>
        </p:nvSpPr>
        <p:spPr>
          <a:xfrm>
            <a:off x="1846168" y="2336292"/>
            <a:ext cx="3089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low power consumption, suitable range, options for frequency and high scalability made Zigbee the ideal communication technology to implement.</a:t>
            </a:r>
          </a:p>
        </p:txBody>
      </p:sp>
    </p:spTree>
    <p:extLst>
      <p:ext uri="{BB962C8B-B14F-4D97-AF65-F5344CB8AC3E}">
        <p14:creationId xmlns:p14="http://schemas.microsoft.com/office/powerpoint/2010/main" val="1552933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A0106-FA6A-26B5-D279-36DBAA75B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8851-3F5E-7196-CA8F-4013E588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2" y="370332"/>
            <a:ext cx="5762490" cy="118872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Hardware Design</a:t>
            </a:r>
            <a:endParaRPr lang="en-US">
              <a:latin typeface="Times New Roman" panose="02020603050405020304" pitchFamily="18" charset="0"/>
              <a:ea typeface="Yu Gothic Light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EE31D-95B8-BBF9-18F5-377CE358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2" y="1559052"/>
            <a:ext cx="5320038" cy="3101983"/>
          </a:xfrm>
        </p:spPr>
        <p:txBody>
          <a:bodyPr>
            <a:no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Design two separate towers, each with their own design constraints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focus is on heliostat tower, as it is more complex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Schematics and PCB designs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Heliostat structure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Tripod on a "Lazy Susan"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Beacon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Antenna on an enclosure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2F0C7D4A-0346-EA7E-CCC2-FA432ED72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578" y="27889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AF5E8-1D02-CA2E-FF6D-6CF89DD71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0820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5117A6-C2F3-EC1C-077D-16E4A7A6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754" y="3429000"/>
            <a:ext cx="411824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60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7A8D-B9C1-5102-C371-46F8CD90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794" y="370332"/>
            <a:ext cx="7729728" cy="118872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Yu Gothic Light"/>
                <a:cs typeface="Times New Roman" panose="02020603050405020304" pitchFamily="18" charset="0"/>
              </a:rPr>
              <a:t>Power Delivery/ Electrical Power System</a:t>
            </a:r>
            <a:endParaRPr lang="en-US">
              <a:latin typeface="Times New Roman" panose="02020603050405020304" pitchFamily="18" charset="0"/>
              <a:ea typeface="Yu Gothic Light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diagram of a circuit board&#10;&#10;Description automatically generated">
            <a:extLst>
              <a:ext uri="{FF2B5EF4-FFF2-40B4-BE49-F238E27FC236}">
                <a16:creationId xmlns:a16="http://schemas.microsoft.com/office/drawing/2014/main" id="{09AEE8E8-5D60-9DAF-1331-048CA0016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335" y="1743406"/>
            <a:ext cx="9493519" cy="4835702"/>
          </a:xfrm>
          <a:prstGeom prst="rect">
            <a:avLst/>
          </a:prstGeom>
        </p:spPr>
      </p:pic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00C8F87E-8614-739C-6F22-8535B5116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578" y="27889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22290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F9F4-5E4A-C8B0-8CBA-FEFB545C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6136"/>
            <a:ext cx="7729728" cy="118872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Servo Motor Controls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diagram of a computer&#10;&#10;Description automatically generated">
            <a:extLst>
              <a:ext uri="{FF2B5EF4-FFF2-40B4-BE49-F238E27FC236}">
                <a16:creationId xmlns:a16="http://schemas.microsoft.com/office/drawing/2014/main" id="{0E611762-2D10-7EC1-DBC2-6E0F73915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82" y="1516294"/>
            <a:ext cx="4069088" cy="2701743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BE7D34EA-C3B3-8F7E-E1D3-5A0DC11E1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14" y="4218038"/>
            <a:ext cx="5176703" cy="2390354"/>
          </a:xfrm>
          <a:prstGeom prst="rect">
            <a:avLst/>
          </a:prstGeom>
        </p:spPr>
      </p:pic>
      <p:pic>
        <p:nvPicPr>
          <p:cNvPr id="6" name="Picture 5" descr="A diagram of a circuit board&#10;&#10;Description automatically generated">
            <a:extLst>
              <a:ext uri="{FF2B5EF4-FFF2-40B4-BE49-F238E27FC236}">
                <a16:creationId xmlns:a16="http://schemas.microsoft.com/office/drawing/2014/main" id="{E578A4C1-0222-90DB-0686-B467CC44C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417" y="1516293"/>
            <a:ext cx="6324481" cy="5105571"/>
          </a:xfrm>
          <a:prstGeom prst="rect">
            <a:avLst/>
          </a:prstGeom>
        </p:spPr>
      </p:pic>
      <p:pic>
        <p:nvPicPr>
          <p:cNvPr id="7" name="Picture 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98E1AA46-2B7A-AE8D-7440-19A2288F8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144696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A diagram of a circuit board&#10;&#10;Description automatically generated">
            <a:extLst>
              <a:ext uri="{FF2B5EF4-FFF2-40B4-BE49-F238E27FC236}">
                <a16:creationId xmlns:a16="http://schemas.microsoft.com/office/drawing/2014/main" id="{2935E4D9-4023-B373-8907-2F3A9B0EEF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62" t="7101" r="47668" b="66224"/>
          <a:stretch/>
        </p:blipFill>
        <p:spPr>
          <a:xfrm>
            <a:off x="4564720" y="1502821"/>
            <a:ext cx="1116547" cy="271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3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25DF-9739-2511-F959-E9744CEC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Sensor Control</a:t>
            </a:r>
          </a:p>
        </p:txBody>
      </p:sp>
      <p:pic>
        <p:nvPicPr>
          <p:cNvPr id="4" name="Content Placeholder 3" descr="A diagram of a circuit board&#10;&#10;Description automatically generated">
            <a:extLst>
              <a:ext uri="{FF2B5EF4-FFF2-40B4-BE49-F238E27FC236}">
                <a16:creationId xmlns:a16="http://schemas.microsoft.com/office/drawing/2014/main" id="{BDA44838-B018-CCB0-2EC6-4748E42E2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1650492"/>
            <a:ext cx="7729728" cy="5019305"/>
          </a:xfrm>
          <a:prstGeom prst="rect">
            <a:avLst/>
          </a:prstGeom>
        </p:spPr>
      </p:pic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A271442B-0837-DFE5-A069-EBE0F28DA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27889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9550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7A36-CA22-3920-C9BB-2B71CB0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5567"/>
            <a:ext cx="7729728" cy="118872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MCU System</a:t>
            </a:r>
          </a:p>
        </p:txBody>
      </p:sp>
      <p:pic>
        <p:nvPicPr>
          <p:cNvPr id="4" name="Content Placeholder 3" descr="A diagram of a circuit&#10;&#10;Description automatically generated">
            <a:extLst>
              <a:ext uri="{FF2B5EF4-FFF2-40B4-BE49-F238E27FC236}">
                <a16:creationId xmlns:a16="http://schemas.microsoft.com/office/drawing/2014/main" id="{CFF016A1-83AA-5998-92EA-22393B0AE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92" y="1717167"/>
            <a:ext cx="11662615" cy="4693360"/>
          </a:xfrm>
          <a:prstGeom prst="rect">
            <a:avLst/>
          </a:prstGeom>
        </p:spPr>
      </p:pic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BA4ACEA8-4CD3-C70F-7561-50FE97430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277" y="254127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26686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0EA2-5BEF-9787-FA4E-B1067BE8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2242"/>
            <a:ext cx="7729728" cy="118872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Lower-Level Subsystem</a:t>
            </a:r>
          </a:p>
        </p:txBody>
      </p:sp>
      <p:pic>
        <p:nvPicPr>
          <p:cNvPr id="5" name="Picture 4" descr="A diagram of a circuit board&#10;&#10;Description automatically generated">
            <a:extLst>
              <a:ext uri="{FF2B5EF4-FFF2-40B4-BE49-F238E27FC236}">
                <a16:creationId xmlns:a16="http://schemas.microsoft.com/office/drawing/2014/main" id="{B2D25BA7-1665-6051-34A6-4781A19C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3661635"/>
            <a:ext cx="5219700" cy="2689860"/>
          </a:xfrm>
          <a:prstGeom prst="rect">
            <a:avLst/>
          </a:prstGeom>
        </p:spPr>
      </p:pic>
      <p:pic>
        <p:nvPicPr>
          <p:cNvPr id="6" name="Picture 5" descr="A diagram of a circuit&#10;&#10;Description automatically generated">
            <a:extLst>
              <a:ext uri="{FF2B5EF4-FFF2-40B4-BE49-F238E27FC236}">
                <a16:creationId xmlns:a16="http://schemas.microsoft.com/office/drawing/2014/main" id="{67FA8A67-EB60-3646-E549-071FF4F07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20" b="50186"/>
          <a:stretch/>
        </p:blipFill>
        <p:spPr>
          <a:xfrm>
            <a:off x="1875159" y="1742649"/>
            <a:ext cx="3607688" cy="2358488"/>
          </a:xfrm>
          <a:prstGeom prst="rect">
            <a:avLst/>
          </a:prstGeom>
        </p:spPr>
      </p:pic>
      <p:pic>
        <p:nvPicPr>
          <p:cNvPr id="8" name="Picture 7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071BF053-38DC-9647-D7CE-21398C9DC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925" y="32080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A diagram of a circuit&#10;&#10;Description automatically generated">
            <a:extLst>
              <a:ext uri="{FF2B5EF4-FFF2-40B4-BE49-F238E27FC236}">
                <a16:creationId xmlns:a16="http://schemas.microsoft.com/office/drawing/2014/main" id="{A36B881B-93BA-D37B-69B5-7BE96D62A7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08" t="57234" r="26564"/>
          <a:stretch/>
        </p:blipFill>
        <p:spPr>
          <a:xfrm>
            <a:off x="5457824" y="1742648"/>
            <a:ext cx="3428281" cy="2024789"/>
          </a:xfrm>
          <a:prstGeom prst="rect">
            <a:avLst/>
          </a:prstGeom>
        </p:spPr>
      </p:pic>
      <p:pic>
        <p:nvPicPr>
          <p:cNvPr id="11" name="Picture 10" descr="A diagram of a circuit&#10;&#10;Description automatically generated">
            <a:extLst>
              <a:ext uri="{FF2B5EF4-FFF2-40B4-BE49-F238E27FC236}">
                <a16:creationId xmlns:a16="http://schemas.microsoft.com/office/drawing/2014/main" id="{DD00B9AF-0C6D-D5AC-C5EC-0A403FCE5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72" b="50186"/>
          <a:stretch/>
        </p:blipFill>
        <p:spPr>
          <a:xfrm>
            <a:off x="1867031" y="3993006"/>
            <a:ext cx="3590793" cy="2470289"/>
          </a:xfrm>
          <a:prstGeom prst="rect">
            <a:avLst/>
          </a:prstGeom>
        </p:spPr>
      </p:pic>
      <p:pic>
        <p:nvPicPr>
          <p:cNvPr id="12" name="Picture 11" descr="A diagram of a circuit board&#10;&#10;Description automatically generated">
            <a:extLst>
              <a:ext uri="{FF2B5EF4-FFF2-40B4-BE49-F238E27FC236}">
                <a16:creationId xmlns:a16="http://schemas.microsoft.com/office/drawing/2014/main" id="{B2E98F06-0CFB-E625-7E78-E534B44ED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9" t="1531" r="38504" b="67586"/>
          <a:stretch/>
        </p:blipFill>
        <p:spPr>
          <a:xfrm>
            <a:off x="8886106" y="1738376"/>
            <a:ext cx="1791420" cy="19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6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C5D0D-CE7E-EE45-5E2B-19067459A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D987-C57D-9F46-FB23-57044912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EABE-F324-C8BB-12E6-1CDA6611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619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</a:p>
          <a:p>
            <a:pPr marL="571500" lvl="1" indent="-342900"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heliostat tower </a:t>
            </a:r>
          </a:p>
          <a:p>
            <a:pPr marL="800100" lvl="2">
              <a:buFont typeface="Wingdings" panose="020B0604020202020204" pitchFamily="34" charset="0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reflect light from the sun into permanently dark locations</a:t>
            </a:r>
          </a:p>
          <a:p>
            <a:pPr marL="800100" lvl="2">
              <a:buFont typeface="Wingdings" panose="020B0604020202020204" pitchFamily="34" charset="0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Equipped with communication capabilities</a:t>
            </a:r>
          </a:p>
          <a:p>
            <a:pPr marL="800100" lvl="2">
              <a:buFont typeface="Wingdings" panose="020B0604020202020204" pitchFamily="34" charset="0"/>
              <a:buChar char="§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smaller communication beacon</a:t>
            </a:r>
          </a:p>
          <a:p>
            <a:pPr marL="800100" lvl="2">
              <a:buFont typeface="Wingdings" panose="020B0604020202020204" pitchFamily="34" charset="0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Carriable by rovers </a:t>
            </a:r>
          </a:p>
          <a:p>
            <a:pPr marL="800100" lvl="2">
              <a:buFont typeface="Wingdings" panose="020B0604020202020204" pitchFamily="34" charset="0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 a communication network with rovers </a:t>
            </a:r>
          </a:p>
        </p:txBody>
      </p:sp>
      <p:pic>
        <p:nvPicPr>
          <p:cNvPr id="4" name="Picture 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2FCDEC5F-97A7-7289-6DCE-4F32817F4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11251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FF80C-9231-3ED9-002C-BC33D5C16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2FD8-4647-4409-823A-17760E57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6042"/>
            <a:ext cx="7729728" cy="118872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Lower-Level Subsystem</a:t>
            </a:r>
          </a:p>
        </p:txBody>
      </p:sp>
      <p:pic>
        <p:nvPicPr>
          <p:cNvPr id="4" name="Content Placeholder 3" descr="A diagram of a circuit&#10;&#10;Description automatically generated">
            <a:extLst>
              <a:ext uri="{FF2B5EF4-FFF2-40B4-BE49-F238E27FC236}">
                <a16:creationId xmlns:a16="http://schemas.microsoft.com/office/drawing/2014/main" id="{5176B0F8-1873-B22E-3217-10B7E6C90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935"/>
          <a:stretch/>
        </p:blipFill>
        <p:spPr>
          <a:xfrm>
            <a:off x="681924" y="1753260"/>
            <a:ext cx="3679928" cy="4122775"/>
          </a:xfrm>
          <a:prstGeom prst="rect">
            <a:avLst/>
          </a:prstGeom>
        </p:spPr>
      </p:pic>
      <p:pic>
        <p:nvPicPr>
          <p:cNvPr id="8" name="Picture 7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F05D8CD4-B42F-A685-C130-304A9C343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925" y="24460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Content Placeholder 3" descr="A diagram of a circuit&#10;&#10;Description automatically generated">
            <a:extLst>
              <a:ext uri="{FF2B5EF4-FFF2-40B4-BE49-F238E27FC236}">
                <a16:creationId xmlns:a16="http://schemas.microsoft.com/office/drawing/2014/main" id="{645AB84A-6215-E6E7-63B6-4556E3334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52" t="49983" r="1002" b="983"/>
          <a:stretch/>
        </p:blipFill>
        <p:spPr>
          <a:xfrm>
            <a:off x="4229427" y="4010439"/>
            <a:ext cx="3600723" cy="1871478"/>
          </a:xfrm>
          <a:prstGeom prst="rect">
            <a:avLst/>
          </a:prstGeom>
        </p:spPr>
      </p:pic>
      <p:pic>
        <p:nvPicPr>
          <p:cNvPr id="10" name="Content Placeholder 3" descr="A diagram of a circuit&#10;&#10;Description automatically generated">
            <a:extLst>
              <a:ext uri="{FF2B5EF4-FFF2-40B4-BE49-F238E27FC236}">
                <a16:creationId xmlns:a16="http://schemas.microsoft.com/office/drawing/2014/main" id="{4BED87EA-B5AF-873B-0297-647F90220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07" t="4533" r="17846" b="54477"/>
          <a:stretch/>
        </p:blipFill>
        <p:spPr>
          <a:xfrm>
            <a:off x="4306530" y="1753261"/>
            <a:ext cx="3679928" cy="2458909"/>
          </a:xfrm>
          <a:prstGeom prst="rect">
            <a:avLst/>
          </a:prstGeom>
        </p:spPr>
      </p:pic>
      <p:pic>
        <p:nvPicPr>
          <p:cNvPr id="5" name="Picture 4" descr="A diagram of a circuit board&#10;&#10;Description automatically generated">
            <a:extLst>
              <a:ext uri="{FF2B5EF4-FFF2-40B4-BE49-F238E27FC236}">
                <a16:creationId xmlns:a16="http://schemas.microsoft.com/office/drawing/2014/main" id="{40F8693F-9256-D201-E843-692255AB7B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3" r="2027"/>
          <a:stretch/>
        </p:blipFill>
        <p:spPr>
          <a:xfrm>
            <a:off x="7503642" y="3935404"/>
            <a:ext cx="3528225" cy="1940631"/>
          </a:xfrm>
          <a:prstGeom prst="rect">
            <a:avLst/>
          </a:prstGeom>
        </p:spPr>
      </p:pic>
      <p:pic>
        <p:nvPicPr>
          <p:cNvPr id="11" name="Content Placeholder 3" descr="A diagram of a circuit&#10;&#10;Description automatically generated">
            <a:extLst>
              <a:ext uri="{FF2B5EF4-FFF2-40B4-BE49-F238E27FC236}">
                <a16:creationId xmlns:a16="http://schemas.microsoft.com/office/drawing/2014/main" id="{616CC156-3F24-2951-97BB-04EF9CD00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68" t="20404" r="1086" b="54477"/>
          <a:stretch/>
        </p:blipFill>
        <p:spPr>
          <a:xfrm>
            <a:off x="7986458" y="1750111"/>
            <a:ext cx="3045409" cy="226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67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A826-092F-8B3A-97B5-D2E1E2B4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Control Algorithm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167869-7AE5-5091-F6D5-40901127A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343419"/>
              </p:ext>
            </p:extLst>
          </p:nvPr>
        </p:nvGraphicFramePr>
        <p:xfrm>
          <a:off x="4247536" y="2850078"/>
          <a:ext cx="7241062" cy="293737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86612">
                  <a:extLst>
                    <a:ext uri="{9D8B030D-6E8A-4147-A177-3AD203B41FA5}">
                      <a16:colId xmlns:a16="http://schemas.microsoft.com/office/drawing/2014/main" val="2120242222"/>
                    </a:ext>
                  </a:extLst>
                </a:gridCol>
                <a:gridCol w="2219871">
                  <a:extLst>
                    <a:ext uri="{9D8B030D-6E8A-4147-A177-3AD203B41FA5}">
                      <a16:colId xmlns:a16="http://schemas.microsoft.com/office/drawing/2014/main" val="2388028492"/>
                    </a:ext>
                  </a:extLst>
                </a:gridCol>
                <a:gridCol w="3734579">
                  <a:extLst>
                    <a:ext uri="{9D8B030D-6E8A-4147-A177-3AD203B41FA5}">
                      <a16:colId xmlns:a16="http://schemas.microsoft.com/office/drawing/2014/main" val="2322792988"/>
                    </a:ext>
                  </a:extLst>
                </a:gridCol>
              </a:tblGrid>
              <a:tr h="3251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Essential/Non-Essential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Low-Power Considerations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7016160"/>
                  </a:ext>
                </a:extLst>
              </a:tr>
              <a:tr h="3251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MCU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Low-Power Mode, only essential functions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2900049"/>
                  </a:ext>
                </a:extLst>
              </a:tr>
              <a:tr h="3251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Antenna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 only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52921"/>
                  </a:ext>
                </a:extLst>
              </a:tr>
              <a:tr h="3251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Sensors will be turned on periodically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178319"/>
                  </a:ext>
                </a:extLst>
              </a:tr>
              <a:tr h="5853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Stepper Motor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Non-Essential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86210"/>
                  </a:ext>
                </a:extLst>
              </a:tr>
              <a:tr h="3251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Servo Motors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Non-Essential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92973"/>
                  </a:ext>
                </a:extLst>
              </a:tr>
            </a:tbl>
          </a:graphicData>
        </a:graphic>
      </p:graphicFrame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789829FF-58C1-A3C5-04D8-813D1B11D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2E54D-1131-99D7-65BB-5D0C4A67E7FB}"/>
              </a:ext>
            </a:extLst>
          </p:cNvPr>
          <p:cNvSpPr txBox="1"/>
          <p:nvPr/>
        </p:nvSpPr>
        <p:spPr>
          <a:xfrm>
            <a:off x="712519" y="2869870"/>
            <a:ext cx="369124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Goal was to reduce power consumption when the sun would not be visible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Reducing usage of non-essential components during these times would preserve battery charge</a:t>
            </a:r>
          </a:p>
        </p:txBody>
      </p:sp>
    </p:spTree>
    <p:extLst>
      <p:ext uri="{BB962C8B-B14F-4D97-AF65-F5344CB8AC3E}">
        <p14:creationId xmlns:p14="http://schemas.microsoft.com/office/powerpoint/2010/main" val="3041782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5F8B27-3265-7062-EA27-CABADC41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7" y="262382"/>
            <a:ext cx="9548844" cy="63332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8E5306-6964-55FC-480D-88E0C9BD0B03}"/>
              </a:ext>
            </a:extLst>
          </p:cNvPr>
          <p:cNvSpPr txBox="1">
            <a:spLocks/>
          </p:cNvSpPr>
          <p:nvPr/>
        </p:nvSpPr>
        <p:spPr bwMode="blackWhite">
          <a:xfrm>
            <a:off x="9784326" y="1812791"/>
            <a:ext cx="2024216" cy="1264762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MCU PCB</a:t>
            </a:r>
          </a:p>
        </p:txBody>
      </p:sp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8539A505-76A7-EA3B-3CA1-784AFC658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634" y="26238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44703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C1C82-5702-8D90-3301-6E3BF2373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D4B59A-F103-E1F8-3E68-E699123C302A}"/>
              </a:ext>
            </a:extLst>
          </p:cNvPr>
          <p:cNvSpPr txBox="1">
            <a:spLocks/>
          </p:cNvSpPr>
          <p:nvPr/>
        </p:nvSpPr>
        <p:spPr bwMode="blackWhite">
          <a:xfrm>
            <a:off x="9784326" y="1812791"/>
            <a:ext cx="2024216" cy="1264762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MCU PCB</a:t>
            </a:r>
          </a:p>
        </p:txBody>
      </p:sp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A3B13C29-9F94-3993-45B6-91976D1C3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634" y="26238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8A4F7-C80A-7542-D027-ADD8EE78F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" t="1209"/>
          <a:stretch/>
        </p:blipFill>
        <p:spPr>
          <a:xfrm>
            <a:off x="144100" y="199103"/>
            <a:ext cx="9640226" cy="64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40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7713-9F59-2538-C4C1-17D8984C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26694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Sensors PCB</a:t>
            </a:r>
          </a:p>
        </p:txBody>
      </p:sp>
      <p:pic>
        <p:nvPicPr>
          <p:cNvPr id="4" name="Content Placeholder 3" descr="A red square with yellow text&#10;&#10;Description automatically generated">
            <a:extLst>
              <a:ext uri="{FF2B5EF4-FFF2-40B4-BE49-F238E27FC236}">
                <a16:creationId xmlns:a16="http://schemas.microsoft.com/office/drawing/2014/main" id="{194024DA-DAA8-7632-5987-67EF8F7A8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7" t="2274" r="1375" b="2240"/>
          <a:stretch/>
        </p:blipFill>
        <p:spPr>
          <a:xfrm>
            <a:off x="1077252" y="57272"/>
            <a:ext cx="5067670" cy="4971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F7E35-FDF1-A61B-B697-49172DBA6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8636"/>
            <a:ext cx="5029200" cy="5029200"/>
          </a:xfrm>
          <a:prstGeom prst="rect">
            <a:avLst/>
          </a:prstGeom>
        </p:spPr>
      </p:pic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6713A702-C724-DAF9-7D2E-B88F821DA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213523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27332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8DCEF-2F03-9476-1FC7-19E6E279B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9ABF33-0A17-8405-F969-A3881AB42DC1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">
          <a:xfrm>
            <a:off x="8967019" y="88496"/>
            <a:ext cx="3126658" cy="179192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Motor controller PCB</a:t>
            </a:r>
          </a:p>
        </p:txBody>
      </p:sp>
      <p:pic>
        <p:nvPicPr>
          <p:cNvPr id="8" name="Content Placeholder 3" descr="A red circuit board with many small holes&#10;&#10;Description automatically generated with medium confidence">
            <a:extLst>
              <a:ext uri="{FF2B5EF4-FFF2-40B4-BE49-F238E27FC236}">
                <a16:creationId xmlns:a16="http://schemas.microsoft.com/office/drawing/2014/main" id="{48882CD6-B291-3F45-5AF0-CE702CFB1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66"/>
          <a:stretch/>
        </p:blipFill>
        <p:spPr>
          <a:xfrm>
            <a:off x="4670325" y="984460"/>
            <a:ext cx="4227871" cy="527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E44F1A-B045-E7A3-1EF6-03AA4BE5E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2" b="2390"/>
          <a:stretch/>
        </p:blipFill>
        <p:spPr>
          <a:xfrm>
            <a:off x="190901" y="88496"/>
            <a:ext cx="4410601" cy="5375875"/>
          </a:xfrm>
          <a:prstGeom prst="rect">
            <a:avLst/>
          </a:prstGeom>
        </p:spPr>
      </p:pic>
      <p:pic>
        <p:nvPicPr>
          <p:cNvPr id="13" name="Picture 12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96A3628A-92F2-401C-02FC-F5F744535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0" y="1629698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77259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8C94-A8E4-C70C-5708-006B7AE4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D455-54D5-2FCC-C64A-A7AB7486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Details on software design for the overall system which includes: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through the mesh network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sensor information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 reflector to deliver sunlight to target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with software diagrams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erson with curly hair and beard smiling&#10;&#10;Description automatically generated">
            <a:extLst>
              <a:ext uri="{FF2B5EF4-FFF2-40B4-BE49-F238E27FC236}">
                <a16:creationId xmlns:a16="http://schemas.microsoft.com/office/drawing/2014/main" id="{EE75440B-F1D2-500A-D8C2-2C47BF00A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6284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software use diagram&#10;&#10;Description automatically generated">
            <a:extLst>
              <a:ext uri="{FF2B5EF4-FFF2-40B4-BE49-F238E27FC236}">
                <a16:creationId xmlns:a16="http://schemas.microsoft.com/office/drawing/2014/main" id="{4C6173D7-2EC3-523C-0A83-C0FB31C68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45" t="18781" r="3665"/>
          <a:stretch/>
        </p:blipFill>
        <p:spPr>
          <a:xfrm>
            <a:off x="0" y="118036"/>
            <a:ext cx="8101416" cy="6381087"/>
          </a:xfrm>
          <a:prstGeom prst="rect">
            <a:avLst/>
          </a:prstGeom>
        </p:spPr>
      </p:pic>
      <p:pic>
        <p:nvPicPr>
          <p:cNvPr id="5" name="Picture 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CA2E1DA0-F9B5-9ADA-BD53-5DD774317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54" y="2743200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E2F24E-8F0F-7BD1-58CD-9F73BE847F35}"/>
              </a:ext>
            </a:extLst>
          </p:cNvPr>
          <p:cNvSpPr txBox="1">
            <a:spLocks/>
          </p:cNvSpPr>
          <p:nvPr/>
        </p:nvSpPr>
        <p:spPr bwMode="black">
          <a:xfrm>
            <a:off x="8335241" y="157267"/>
            <a:ext cx="3673772" cy="1371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117449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with many blue squares&#10;&#10;Description automatically generated with medium confidence">
            <a:extLst>
              <a:ext uri="{FF2B5EF4-FFF2-40B4-BE49-F238E27FC236}">
                <a16:creationId xmlns:a16="http://schemas.microsoft.com/office/drawing/2014/main" id="{F215DB2B-C9E1-ABA6-5120-7CE861E83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5638" b="54006"/>
          <a:stretch/>
        </p:blipFill>
        <p:spPr>
          <a:xfrm>
            <a:off x="5035206" y="0"/>
            <a:ext cx="2162279" cy="3112095"/>
          </a:xfrm>
          <a:prstGeom prst="rect">
            <a:avLst/>
          </a:prstGeom>
        </p:spPr>
      </p:pic>
      <p:pic>
        <p:nvPicPr>
          <p:cNvPr id="5" name="Picture 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747B316-607F-3CC4-1BF0-CEAA7CC56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31" y="2743200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6D968CA-B439-B74F-92DF-2D24E9AA2B66}"/>
              </a:ext>
            </a:extLst>
          </p:cNvPr>
          <p:cNvSpPr txBox="1">
            <a:spLocks/>
          </p:cNvSpPr>
          <p:nvPr/>
        </p:nvSpPr>
        <p:spPr bwMode="black">
          <a:xfrm>
            <a:off x="8335241" y="157267"/>
            <a:ext cx="3673772" cy="1371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8" name="Content Placeholder 3" descr="A diagram with many blue squares&#10;&#10;Description automatically generated with medium confidence">
            <a:extLst>
              <a:ext uri="{FF2B5EF4-FFF2-40B4-BE49-F238E27FC236}">
                <a16:creationId xmlns:a16="http://schemas.microsoft.com/office/drawing/2014/main" id="{99A52FD1-E232-EA45-F45E-94A5A767B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86" t="8801" r="6868"/>
          <a:stretch/>
        </p:blipFill>
        <p:spPr>
          <a:xfrm>
            <a:off x="2016703" y="0"/>
            <a:ext cx="3018503" cy="68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37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machine&#10;&#10;Description automatically generated">
            <a:extLst>
              <a:ext uri="{FF2B5EF4-FFF2-40B4-BE49-F238E27FC236}">
                <a16:creationId xmlns:a16="http://schemas.microsoft.com/office/drawing/2014/main" id="{2FBFD8EA-30A9-7CBE-4731-81A1FE3B0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814" y="2532117"/>
            <a:ext cx="7167186" cy="43258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07000A-5C30-C49E-227E-AD866BA9421E}"/>
              </a:ext>
            </a:extLst>
          </p:cNvPr>
          <p:cNvSpPr txBox="1">
            <a:spLocks/>
          </p:cNvSpPr>
          <p:nvPr/>
        </p:nvSpPr>
        <p:spPr bwMode="black">
          <a:xfrm>
            <a:off x="5848456" y="523424"/>
            <a:ext cx="5149383" cy="15210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 positioning of Reflector based on light intensity algorithm.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3" descr="A diagram of a flowchart&#10;&#10;Description automatically generated">
            <a:extLst>
              <a:ext uri="{FF2B5EF4-FFF2-40B4-BE49-F238E27FC236}">
                <a16:creationId xmlns:a16="http://schemas.microsoft.com/office/drawing/2014/main" id="{163427C2-A31F-BD36-8C5F-C0F88DF03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7"/>
            <a:ext cx="5024814" cy="6740013"/>
          </a:xfrm>
          <a:prstGeom prst="rect">
            <a:avLst/>
          </a:prstGeom>
        </p:spPr>
      </p:pic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2919A07C-C831-0B49-680B-ACCCC1F75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679" y="598150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Content Placeholder 3" descr="A diagram of a machine&#10;&#10;Description automatically generated">
            <a:extLst>
              <a:ext uri="{FF2B5EF4-FFF2-40B4-BE49-F238E27FC236}">
                <a16:creationId xmlns:a16="http://schemas.microsoft.com/office/drawing/2014/main" id="{BBA7CE30-2294-DA66-7A28-2E5FB28E0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79" b="68900"/>
          <a:stretch/>
        </p:blipFill>
        <p:spPr>
          <a:xfrm>
            <a:off x="-1" y="0"/>
            <a:ext cx="4654296" cy="1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4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6CAD-D223-E134-BE90-04E0892D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82D4-3529-4BE2-B7AB-9768304DB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3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 Goals (High Level)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a tower to handle rover communication.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a tower to handle sunlight diversion to targets.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Stretch Goals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P2P Networking for communication and mirror tower with rovers.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Wireless charging and/or docking station for communication tower.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5C0F8D27-A1BF-6952-43E2-EF487E226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43451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8A41-FFC5-6910-F918-D554F930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Hardware testing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565F-4B54-81F2-6746-09E883C12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8155"/>
            <a:ext cx="3864864" cy="3888740"/>
          </a:xfrm>
        </p:spPr>
        <p:txBody>
          <a:bodyPr>
            <a:normAutofit fontScale="92500"/>
          </a:bodyPr>
          <a:lstStyle/>
          <a:p>
            <a:r>
              <a:rPr lang="en-US"/>
              <a:t>Tested components and had great success.</a:t>
            </a:r>
          </a:p>
          <a:p>
            <a:r>
              <a:rPr lang="en-US"/>
              <a:t>Did have a few issues during implementation including:</a:t>
            </a:r>
          </a:p>
          <a:p>
            <a:pPr lvl="1"/>
            <a:r>
              <a:rPr lang="en-US"/>
              <a:t>Strapping pins and UART TX/RX mix-ups</a:t>
            </a:r>
          </a:p>
          <a:p>
            <a:pPr lvl="1"/>
            <a:r>
              <a:rPr lang="en-US"/>
              <a:t>Higher than expected channel capacitance causing low rise time for I</a:t>
            </a:r>
            <a:r>
              <a:rPr lang="en-US" baseline="30000"/>
              <a:t>2</a:t>
            </a:r>
            <a:r>
              <a:rPr lang="en-US"/>
              <a:t>C</a:t>
            </a:r>
          </a:p>
          <a:p>
            <a:pPr lvl="1"/>
            <a:r>
              <a:rPr lang="en-US"/>
              <a:t>Voltage drop from servos, resetting the servo controller</a:t>
            </a:r>
          </a:p>
          <a:p>
            <a:pPr lvl="1"/>
            <a:endParaRPr lang="en-US"/>
          </a:p>
          <a:p>
            <a:r>
              <a:rPr lang="en-US"/>
              <a:t>These issues were resolved with a mix of software and hardware changes.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DBFB7FAF-B07B-47AE-2856-640CCE5F9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293" y="2675729"/>
            <a:ext cx="5222312" cy="3056315"/>
          </a:xfrm>
          <a:prstGeom prst="rect">
            <a:avLst/>
          </a:prstGeom>
        </p:spPr>
      </p:pic>
      <p:pic>
        <p:nvPicPr>
          <p:cNvPr id="7" name="Picture 6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51FE550F-8DE7-7221-1F65-ABFA58439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782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97854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2CB7-8B83-05D3-6971-1751A9F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testing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A707-DC55-9C3B-86FD-6A66EF25D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6292"/>
            <a:ext cx="7729728" cy="3477621"/>
          </a:xfrm>
        </p:spPr>
        <p:txBody>
          <a:bodyPr>
            <a:noAutofit/>
          </a:bodyPr>
          <a:lstStyle/>
          <a:p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individual parts code to integrated code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interrupts to handle events</a:t>
            </a:r>
          </a:p>
          <a:p>
            <a:pPr lvl="1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Sensors in certain locations are averaged and divided by each other to dynamically track movements</a:t>
            </a:r>
          </a:p>
          <a:p>
            <a:pPr lvl="1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Scaling operations were needed to transform step sizes from different servos</a:t>
            </a:r>
          </a:p>
          <a:p>
            <a:pPr lvl="1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Zigbee operations included to switch targets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Created our own coordinator for testing but will use rover 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G16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live demo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coordinator will relay information from communication box (Zigbee end device) to the reflector tower (Zigbee end device)</a:t>
            </a: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AD636E72-DEE2-1E88-88F5-6D4C64547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29199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169-67A3-ECF7-7B7A-B1A2F508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6502"/>
            <a:ext cx="7729728" cy="118872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Contents</a:t>
            </a:r>
          </a:p>
        </p:txBody>
      </p:sp>
      <p:pic>
        <p:nvPicPr>
          <p:cNvPr id="4" name="Picture 3" descr="A person with curly hair and beard smiling&#10;&#10;Description automatically generated">
            <a:extLst>
              <a:ext uri="{FF2B5EF4-FFF2-40B4-BE49-F238E27FC236}">
                <a16:creationId xmlns:a16="http://schemas.microsoft.com/office/drawing/2014/main" id="{54BD8F55-1099-5BD4-F871-BBD7A94A3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40506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A697DB-75E2-7B30-F711-B3609CBE9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96547"/>
              </p:ext>
            </p:extLst>
          </p:nvPr>
        </p:nvGraphicFramePr>
        <p:xfrm>
          <a:off x="1927104" y="1868102"/>
          <a:ext cx="8495110" cy="447255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00941">
                  <a:extLst>
                    <a:ext uri="{9D8B030D-6E8A-4147-A177-3AD203B41FA5}">
                      <a16:colId xmlns:a16="http://schemas.microsoft.com/office/drawing/2014/main" val="1932383169"/>
                    </a:ext>
                  </a:extLst>
                </a:gridCol>
                <a:gridCol w="5194169">
                  <a:extLst>
                    <a:ext uri="{9D8B030D-6E8A-4147-A177-3AD203B41FA5}">
                      <a16:colId xmlns:a16="http://schemas.microsoft.com/office/drawing/2014/main" val="336434272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 Engineering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Responsibilities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2401941544"/>
                  </a:ext>
                </a:extLst>
              </a:tr>
              <a:tr h="20666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Alexandre Fiset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60" marR="99560" marT="49780" marB="4978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PSU Design and Implementation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1592107300"/>
                  </a:ext>
                </a:extLst>
              </a:tr>
              <a:tr h="206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PCB Design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1321142420"/>
                  </a:ext>
                </a:extLst>
              </a:tr>
              <a:tr h="206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MPPT Tracking Implementation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927573289"/>
                  </a:ext>
                </a:extLst>
              </a:tr>
              <a:tr h="206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Administrative Documentation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3795808840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Engineering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Responsibilities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2673466563"/>
                  </a:ext>
                </a:extLst>
              </a:tr>
              <a:tr h="206661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Binh Pham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60" marR="99560" marT="49780" marB="4978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Reflector Technology and Design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385663786"/>
                  </a:ext>
                </a:extLst>
              </a:tr>
              <a:tr h="206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 and Motor Controls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2530739199"/>
                  </a:ext>
                </a:extLst>
              </a:tr>
              <a:tr h="206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Vectoring Technology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996506826"/>
                  </a:ext>
                </a:extLst>
              </a:tr>
              <a:tr h="206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Lead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4028316137"/>
                  </a:ext>
                </a:extLst>
              </a:tr>
              <a:tr h="206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Positioning and Vectoring Algorithm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2312661054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Engineering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Responsibilities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3069721681"/>
                  </a:ext>
                </a:extLst>
              </a:tr>
              <a:tr h="20666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Pedro Kasprzykowski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60" marR="99560" marT="49780" marB="4978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MCU Selection and Implementation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2815826826"/>
                  </a:ext>
                </a:extLst>
              </a:tr>
              <a:tr h="206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Design and Implementation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232427706"/>
                  </a:ext>
                </a:extLst>
              </a:tr>
              <a:tr h="206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Antenna and Communications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2240877416"/>
                  </a:ext>
                </a:extLst>
              </a:tr>
              <a:tr h="206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 Design and Management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1802784488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Engineering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Responsibilities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186310077"/>
                  </a:ext>
                </a:extLst>
              </a:tr>
              <a:tr h="20666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Stephen Martin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60" marR="99560" marT="49780" marB="4978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Selection and Implementation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2133423511"/>
                  </a:ext>
                </a:extLst>
              </a:tr>
              <a:tr h="206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MCU Selection and Implementation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1734911936"/>
                  </a:ext>
                </a:extLst>
              </a:tr>
              <a:tr h="206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Positioning and Vectoring Algorithm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3881092903"/>
                  </a:ext>
                </a:extLst>
              </a:tr>
              <a:tr h="206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Design and Implementation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86" marR="60486" marT="0" marB="0"/>
                </a:tc>
                <a:extLst>
                  <a:ext uri="{0D108BD9-81ED-4DB2-BD59-A6C34878D82A}">
                    <a16:rowId xmlns:a16="http://schemas.microsoft.com/office/drawing/2014/main" val="1449056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790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5770-5734-FF4E-653E-1D024BBD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Mechanical's Budgets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6344E97-2447-9FBE-DD42-19A75196D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484704"/>
              </p:ext>
            </p:extLst>
          </p:nvPr>
        </p:nvGraphicFramePr>
        <p:xfrm>
          <a:off x="920750" y="1979481"/>
          <a:ext cx="5983903" cy="29403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52746">
                  <a:extLst>
                    <a:ext uri="{9D8B030D-6E8A-4147-A177-3AD203B41FA5}">
                      <a16:colId xmlns:a16="http://schemas.microsoft.com/office/drawing/2014/main" val="2541162085"/>
                    </a:ext>
                  </a:extLst>
                </a:gridCol>
                <a:gridCol w="2261082">
                  <a:extLst>
                    <a:ext uri="{9D8B030D-6E8A-4147-A177-3AD203B41FA5}">
                      <a16:colId xmlns:a16="http://schemas.microsoft.com/office/drawing/2014/main" val="2706425069"/>
                    </a:ext>
                  </a:extLst>
                </a:gridCol>
                <a:gridCol w="1087724">
                  <a:extLst>
                    <a:ext uri="{9D8B030D-6E8A-4147-A177-3AD203B41FA5}">
                      <a16:colId xmlns:a16="http://schemas.microsoft.com/office/drawing/2014/main" val="253294784"/>
                    </a:ext>
                  </a:extLst>
                </a:gridCol>
                <a:gridCol w="1082351">
                  <a:extLst>
                    <a:ext uri="{9D8B030D-6E8A-4147-A177-3AD203B41FA5}">
                      <a16:colId xmlns:a16="http://schemas.microsoft.com/office/drawing/2014/main" val="3340371598"/>
                    </a:ext>
                  </a:extLst>
                </a:gridCol>
              </a:tblGrid>
              <a:tr h="2505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Price/unit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33239427"/>
                  </a:ext>
                </a:extLst>
              </a:tr>
              <a:tr h="4878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Mirror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0.032" x 24" x 24", 3003-H14 Aluminum Sheet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$28.86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1306214776"/>
                  </a:ext>
                </a:extLst>
              </a:tr>
              <a:tr h="2505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Mirror Coating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Mylar Sheet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$25.99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1071200184"/>
                  </a:ext>
                </a:extLst>
              </a:tr>
              <a:tr h="7250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LTS-6 T-Bar Tripod Lightweight Lighting Stand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$54.99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2722019138"/>
                  </a:ext>
                </a:extLst>
              </a:tr>
              <a:tr h="2505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Panels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Plywood Panels 4ftx8ft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$25.60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77004629"/>
                  </a:ext>
                </a:extLst>
              </a:tr>
              <a:tr h="4878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Tower Box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Junction Box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$26.89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2551208768"/>
                  </a:ext>
                </a:extLst>
              </a:tr>
              <a:tr h="4878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Wheel Hub Bearing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Rear Wheel Hub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$44.90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1223923854"/>
                  </a:ext>
                </a:extLst>
              </a:tr>
            </a:tbl>
          </a:graphicData>
        </a:graphic>
      </p:graphicFrame>
      <p:pic>
        <p:nvPicPr>
          <p:cNvPr id="3" name="Picture 2" descr="A person with curly hair and beard smiling&#10;&#10;Description automatically generated">
            <a:extLst>
              <a:ext uri="{FF2B5EF4-FFF2-40B4-BE49-F238E27FC236}">
                <a16:creationId xmlns:a16="http://schemas.microsoft.com/office/drawing/2014/main" id="{C538DF94-6FB5-8273-0DF6-F9D54ED10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450" y="1542261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6135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887A-18CA-E3FF-CD7D-FACEF748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err="1"/>
              <a:t>Electrical’s</a:t>
            </a:r>
            <a:r>
              <a:rPr lang="en-US"/>
              <a:t>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F67545-FDE0-789D-05EF-7E2CCF846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113701"/>
              </p:ext>
            </p:extLst>
          </p:nvPr>
        </p:nvGraphicFramePr>
        <p:xfrm>
          <a:off x="920750" y="1200332"/>
          <a:ext cx="5651502" cy="44986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80572">
                  <a:extLst>
                    <a:ext uri="{9D8B030D-6E8A-4147-A177-3AD203B41FA5}">
                      <a16:colId xmlns:a16="http://schemas.microsoft.com/office/drawing/2014/main" val="95836160"/>
                    </a:ext>
                  </a:extLst>
                </a:gridCol>
                <a:gridCol w="1686429">
                  <a:extLst>
                    <a:ext uri="{9D8B030D-6E8A-4147-A177-3AD203B41FA5}">
                      <a16:colId xmlns:a16="http://schemas.microsoft.com/office/drawing/2014/main" val="104269277"/>
                    </a:ext>
                  </a:extLst>
                </a:gridCol>
                <a:gridCol w="886359">
                  <a:extLst>
                    <a:ext uri="{9D8B030D-6E8A-4147-A177-3AD203B41FA5}">
                      <a16:colId xmlns:a16="http://schemas.microsoft.com/office/drawing/2014/main" val="3551035236"/>
                    </a:ext>
                  </a:extLst>
                </a:gridCol>
                <a:gridCol w="1098142">
                  <a:extLst>
                    <a:ext uri="{9D8B030D-6E8A-4147-A177-3AD203B41FA5}">
                      <a16:colId xmlns:a16="http://schemas.microsoft.com/office/drawing/2014/main" val="1426517274"/>
                    </a:ext>
                  </a:extLst>
                </a:gridCol>
              </a:tblGrid>
              <a:tr h="31390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3275592871"/>
                  </a:ext>
                </a:extLst>
              </a:tr>
              <a:tr h="5858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Howell Energy hw-4f7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32.99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2300233094"/>
                  </a:ext>
                </a:extLst>
              </a:tr>
              <a:tr h="31390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 w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Nema 23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$30.73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780600686"/>
                  </a:ext>
                </a:extLst>
              </a:tr>
              <a:tr h="5858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 x-y-z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9.5-11kg*cm Servo Motor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$17.59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2753080893"/>
                  </a:ext>
                </a:extLst>
              </a:tr>
              <a:tr h="5858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 Controller/BMS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Smaraad SR11004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$39.99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856609424"/>
                  </a:ext>
                </a:extLst>
              </a:tr>
              <a:tr h="31390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 Panel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RNG-50D-SS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$49.99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1796577323"/>
                  </a:ext>
                </a:extLst>
              </a:tr>
              <a:tr h="5858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ESP32-C6-DEVKITC-1-N8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$9.00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819059613"/>
                  </a:ext>
                </a:extLst>
              </a:tr>
              <a:tr h="31390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 Antenna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Wlaniot 2.4G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$17.98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2098978605"/>
                  </a:ext>
                </a:extLst>
              </a:tr>
              <a:tr h="31390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MicroSD card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5251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$4.50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1909271804"/>
                  </a:ext>
                </a:extLst>
              </a:tr>
              <a:tr h="5858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MicroSD card breakout board+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$7.50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4071391095"/>
                  </a:ext>
                </a:extLst>
              </a:tr>
            </a:tbl>
          </a:graphicData>
        </a:graphic>
      </p:graphicFrame>
      <p:pic>
        <p:nvPicPr>
          <p:cNvPr id="5" name="Picture 4" descr="A person with curly hair and beard smiling&#10;&#10;Description automatically generated">
            <a:extLst>
              <a:ext uri="{FF2B5EF4-FFF2-40B4-BE49-F238E27FC236}">
                <a16:creationId xmlns:a16="http://schemas.microsoft.com/office/drawing/2014/main" id="{96801289-14A2-59C3-2262-29B35859C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450" y="1542261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22256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D6A7-2F0A-BD21-64E8-F1005FC9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PCB’s Budget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833236-4608-D71A-67D5-8CC8AD0E5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380568"/>
              </p:ext>
            </p:extLst>
          </p:nvPr>
        </p:nvGraphicFramePr>
        <p:xfrm>
          <a:off x="920750" y="1859912"/>
          <a:ext cx="5843944" cy="40369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933">
                  <a:extLst>
                    <a:ext uri="{9D8B030D-6E8A-4147-A177-3AD203B41FA5}">
                      <a16:colId xmlns:a16="http://schemas.microsoft.com/office/drawing/2014/main" val="2445436093"/>
                    </a:ext>
                  </a:extLst>
                </a:gridCol>
                <a:gridCol w="2263289">
                  <a:extLst>
                    <a:ext uri="{9D8B030D-6E8A-4147-A177-3AD203B41FA5}">
                      <a16:colId xmlns:a16="http://schemas.microsoft.com/office/drawing/2014/main" val="2383889591"/>
                    </a:ext>
                  </a:extLst>
                </a:gridCol>
                <a:gridCol w="765313">
                  <a:extLst>
                    <a:ext uri="{9D8B030D-6E8A-4147-A177-3AD203B41FA5}">
                      <a16:colId xmlns:a16="http://schemas.microsoft.com/office/drawing/2014/main" val="3530454130"/>
                    </a:ext>
                  </a:extLst>
                </a:gridCol>
                <a:gridCol w="971409">
                  <a:extLst>
                    <a:ext uri="{9D8B030D-6E8A-4147-A177-3AD203B41FA5}">
                      <a16:colId xmlns:a16="http://schemas.microsoft.com/office/drawing/2014/main" val="4118255209"/>
                    </a:ext>
                  </a:extLst>
                </a:gridCol>
              </a:tblGrid>
              <a:tr h="231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3524663808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 for PCB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ESP32-C6-WROOM-1U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$3.48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1187142238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Stepper Motor Controller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DRV8833PW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$2.84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484768603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Servos Motor Controller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PCA9685PW,112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$2.64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1660823539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3.3V Regulator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TPS54JA20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$1.50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3901819813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5V Regulator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TPS54JA20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$1.50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2982375037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USB-A Connector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2057-USB-AP-S-RA-SMT-ND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$0.55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3839636813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Sensor-MUX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TCA9548APWR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$1.78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1154056316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VEML7700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$1.88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2645284100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USB-to-UART Bridge Controller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CP2102N-A02-GQFN28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$4.07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4127249361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MicroSD Socket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$1.95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3774571545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Resistors, Capacitors, Inductr, Jumpers, Etc.….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~$20.00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2016033614"/>
                  </a:ext>
                </a:extLst>
              </a:tr>
            </a:tbl>
          </a:graphicData>
        </a:graphic>
      </p:graphicFrame>
      <p:pic>
        <p:nvPicPr>
          <p:cNvPr id="5" name="Picture 4" descr="A person with curly hair and beard smiling&#10;&#10;Description automatically generated">
            <a:extLst>
              <a:ext uri="{FF2B5EF4-FFF2-40B4-BE49-F238E27FC236}">
                <a16:creationId xmlns:a16="http://schemas.microsoft.com/office/drawing/2014/main" id="{9B7EA774-9F22-D3B2-30F2-F6B4A828B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450" y="1542261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13110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6CAD-D223-E134-BE90-04E0892D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pic>
        <p:nvPicPr>
          <p:cNvPr id="4" name="Picture 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5C0F8D27-A1BF-6952-43E2-EF487E226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3F620B-041D-89F9-D24B-61994CF93474}"/>
              </a:ext>
            </a:extLst>
          </p:cNvPr>
          <p:cNvSpPr txBox="1"/>
          <p:nvPr/>
        </p:nvSpPr>
        <p:spPr>
          <a:xfrm>
            <a:off x="2231136" y="2762662"/>
            <a:ext cx="9122664" cy="36396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Mirror Tower Objectives (Lower Level)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optimal sun location based on lux value from sensor.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 requests from communication tower using protocols.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heliostat algorithm to orient towards the target with motors.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self-sustainable power supply using solar and battery power.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Beacon Objectives (Lower Level)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 requests from target through mesh network protocols.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Relay requests to mirror tower using communication protocols.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small and portable tower that can be moved by rovers.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7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7507B-9B40-E948-E27E-B504FC9F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FEA8-2FAC-4746-501D-01E91B85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Table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68EE18F-D0E0-137F-CFEE-2AE7B5B15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09412"/>
              </p:ext>
            </p:extLst>
          </p:nvPr>
        </p:nvGraphicFramePr>
        <p:xfrm>
          <a:off x="2231136" y="2244852"/>
          <a:ext cx="4530334" cy="212979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88174">
                  <a:extLst>
                    <a:ext uri="{9D8B030D-6E8A-4147-A177-3AD203B41FA5}">
                      <a16:colId xmlns:a16="http://schemas.microsoft.com/office/drawing/2014/main" val="458445780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202979945"/>
                    </a:ext>
                  </a:extLst>
                </a:gridCol>
              </a:tblGrid>
              <a:tr h="19387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Heliostat Tower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3060040229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Temperature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-40°C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3689401865"/>
                  </a:ext>
                </a:extLst>
              </a:tr>
              <a:tr h="1938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2312720248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Reflectivity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2925681089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minutes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1797193352"/>
                  </a:ext>
                </a:extLst>
              </a:tr>
              <a:tr h="1938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 Panel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616179608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Power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30W during sunlight hours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2378960136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Voltage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24V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1158727928"/>
                  </a:ext>
                </a:extLst>
              </a:tr>
              <a:tr h="1938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1038004746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Lifespan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 without sun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9833592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12525B-997C-898B-3618-F835E35AB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96550"/>
              </p:ext>
            </p:extLst>
          </p:nvPr>
        </p:nvGraphicFramePr>
        <p:xfrm>
          <a:off x="2231136" y="4374642"/>
          <a:ext cx="4530334" cy="127787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24125">
                  <a:extLst>
                    <a:ext uri="{9D8B030D-6E8A-4147-A177-3AD203B41FA5}">
                      <a16:colId xmlns:a16="http://schemas.microsoft.com/office/drawing/2014/main" val="987341245"/>
                    </a:ext>
                  </a:extLst>
                </a:gridCol>
                <a:gridCol w="2106209">
                  <a:extLst>
                    <a:ext uri="{9D8B030D-6E8A-4147-A177-3AD203B41FA5}">
                      <a16:colId xmlns:a16="http://schemas.microsoft.com/office/drawing/2014/main" val="317352706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Tower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344779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Network Range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840614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Rate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2400MHz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381907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Current Draw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500mA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20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Latency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second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358897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Power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5W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76717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477B23-6A86-D19E-ADD4-DE8792FF60E0}"/>
              </a:ext>
            </a:extLst>
          </p:cNvPr>
          <p:cNvSpPr txBox="1">
            <a:spLocks/>
          </p:cNvSpPr>
          <p:nvPr/>
        </p:nvSpPr>
        <p:spPr>
          <a:xfrm>
            <a:off x="6761470" y="2244852"/>
            <a:ext cx="3957330" cy="4061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342900">
              <a:buFont typeface="Arial" panose="020B0604020202020204" pitchFamily="34" charset="0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heliostat tower </a:t>
            </a:r>
          </a:p>
          <a:p>
            <a:pPr marL="800100" lvl="2">
              <a:buFont typeface="Wingdings" panose="020B0604020202020204" pitchFamily="34" charset="0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Respond time to change reflection target estimated to be maximum 3 minutes</a:t>
            </a:r>
          </a:p>
          <a:p>
            <a:pPr marL="800100" lvl="2">
              <a:buFont typeface="Wingdings" panose="020B0604020202020204" pitchFamily="34" charset="0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Minimum power can be usage to all component estimated to be 30W</a:t>
            </a:r>
          </a:p>
          <a:p>
            <a:pPr marL="571500" lvl="1" indent="-342900">
              <a:buFont typeface="Arial" panose="020B0604020202020204" pitchFamily="34" charset="0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tower</a:t>
            </a:r>
          </a:p>
          <a:p>
            <a:pPr marL="800100" lvl="2">
              <a:buFont typeface="Wingdings" panose="020B0604020202020204" pitchFamily="34" charset="0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Maximum power usage estimated to be 5W</a:t>
            </a:r>
          </a:p>
        </p:txBody>
      </p:sp>
      <p:pic>
        <p:nvPicPr>
          <p:cNvPr id="4" name="Picture 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1561AC08-8F8F-CEB8-BAA6-E41425EAE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9215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2C9F-6DDB-C135-8911-FFDDE9B73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56F4-8141-3540-2FF1-FADEEAA0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310" y="711511"/>
            <a:ext cx="7729728" cy="118872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Hardware Block Diagram</a:t>
            </a:r>
          </a:p>
        </p:txBody>
      </p:sp>
      <p:pic>
        <p:nvPicPr>
          <p:cNvPr id="10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6238B370-C8F5-5B9D-296F-8DC3F687F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" t="13870" r="4749" b="31183"/>
          <a:stretch/>
        </p:blipFill>
        <p:spPr>
          <a:xfrm>
            <a:off x="1419008" y="2384962"/>
            <a:ext cx="5250600" cy="4015434"/>
          </a:xfrm>
          <a:prstGeom prst="rect">
            <a:avLst/>
          </a:prstGeom>
        </p:spPr>
      </p:pic>
      <p:pic>
        <p:nvPicPr>
          <p:cNvPr id="9" name="Picture 8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93DE1931-FF12-C85D-0B1E-F43D39744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22" y="620071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6DB62317-A4BB-0F32-37A2-74FA24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3" t="74146" r="21816" b="1769"/>
          <a:stretch/>
        </p:blipFill>
        <p:spPr>
          <a:xfrm>
            <a:off x="6669608" y="3804278"/>
            <a:ext cx="4550664" cy="2596118"/>
          </a:xfrm>
          <a:prstGeom prst="rect">
            <a:avLst/>
          </a:prstGeom>
        </p:spPr>
      </p:pic>
      <p:pic>
        <p:nvPicPr>
          <p:cNvPr id="12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8CDFDEF4-E10E-95BE-5322-34FAC4705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2" t="1271" r="4749" b="86090"/>
          <a:stretch/>
        </p:blipFill>
        <p:spPr>
          <a:xfrm>
            <a:off x="9012973" y="2384962"/>
            <a:ext cx="2207299" cy="1419316"/>
          </a:xfrm>
          <a:prstGeom prst="rect">
            <a:avLst/>
          </a:prstGeom>
        </p:spPr>
      </p:pic>
      <p:pic>
        <p:nvPicPr>
          <p:cNvPr id="13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C7D868C4-53DF-40D1-2620-4FEB4ADA8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" t="73089" r="74392" b="6162"/>
          <a:stretch/>
        </p:blipFill>
        <p:spPr>
          <a:xfrm>
            <a:off x="6669608" y="2384962"/>
            <a:ext cx="2389146" cy="141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4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BC262C-9D56-DB71-940B-8CD40C82149E}"/>
              </a:ext>
            </a:extLst>
          </p:cNvPr>
          <p:cNvSpPr txBox="1">
            <a:spLocks/>
          </p:cNvSpPr>
          <p:nvPr/>
        </p:nvSpPr>
        <p:spPr bwMode="black">
          <a:xfrm>
            <a:off x="8335241" y="157267"/>
            <a:ext cx="3673772" cy="1371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3" name="Picture 2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D18CF3E-5E30-CA44-2A43-CCFAA8AEB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533" y="157267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DACAD0-8132-13F1-7C0A-816E1B088861}"/>
              </a:ext>
            </a:extLst>
          </p:cNvPr>
          <p:cNvSpPr txBox="1"/>
          <p:nvPr/>
        </p:nvSpPr>
        <p:spPr>
          <a:xfrm>
            <a:off x="8586601" y="2053203"/>
            <a:ext cx="3422412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ully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code software flowchart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of Mirror Tower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Yellow is signal from Communication Beacon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3BEA46-FC6D-ACD0-91F9-0D9C97B46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" y="0"/>
            <a:ext cx="6507038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644D84-D94A-7317-DFFC-6DCEBF863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223" y="3180837"/>
            <a:ext cx="2333951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7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0474-8CF6-C934-C1AF-28B764A1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MICROCONTROLLER UNIT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erson with curly hair and beard smiling&#10;&#10;Description automatically generated">
            <a:extLst>
              <a:ext uri="{FF2B5EF4-FFF2-40B4-BE49-F238E27FC236}">
                <a16:creationId xmlns:a16="http://schemas.microsoft.com/office/drawing/2014/main" id="{69358B32-3730-5988-E2F5-0E85D6F92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64" y="873252"/>
            <a:ext cx="1371600" cy="13716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2D2B45A-170C-D979-BB11-94AB44C96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66472"/>
              </p:ext>
            </p:extLst>
          </p:nvPr>
        </p:nvGraphicFramePr>
        <p:xfrm>
          <a:off x="2009775" y="2616326"/>
          <a:ext cx="5611452" cy="364845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35242">
                  <a:extLst>
                    <a:ext uri="{9D8B030D-6E8A-4147-A177-3AD203B41FA5}">
                      <a16:colId xmlns:a16="http://schemas.microsoft.com/office/drawing/2014/main" val="756764643"/>
                    </a:ext>
                  </a:extLst>
                </a:gridCol>
                <a:gridCol w="935242">
                  <a:extLst>
                    <a:ext uri="{9D8B030D-6E8A-4147-A177-3AD203B41FA5}">
                      <a16:colId xmlns:a16="http://schemas.microsoft.com/office/drawing/2014/main" val="150005715"/>
                    </a:ext>
                  </a:extLst>
                </a:gridCol>
                <a:gridCol w="935242">
                  <a:extLst>
                    <a:ext uri="{9D8B030D-6E8A-4147-A177-3AD203B41FA5}">
                      <a16:colId xmlns:a16="http://schemas.microsoft.com/office/drawing/2014/main" val="4221190445"/>
                    </a:ext>
                  </a:extLst>
                </a:gridCol>
                <a:gridCol w="935242">
                  <a:extLst>
                    <a:ext uri="{9D8B030D-6E8A-4147-A177-3AD203B41FA5}">
                      <a16:colId xmlns:a16="http://schemas.microsoft.com/office/drawing/2014/main" val="2818943408"/>
                    </a:ext>
                  </a:extLst>
                </a:gridCol>
                <a:gridCol w="935242">
                  <a:extLst>
                    <a:ext uri="{9D8B030D-6E8A-4147-A177-3AD203B41FA5}">
                      <a16:colId xmlns:a16="http://schemas.microsoft.com/office/drawing/2014/main" val="2949058327"/>
                    </a:ext>
                  </a:extLst>
                </a:gridCol>
                <a:gridCol w="935242">
                  <a:extLst>
                    <a:ext uri="{9D8B030D-6E8A-4147-A177-3AD203B41FA5}">
                      <a16:colId xmlns:a16="http://schemas.microsoft.com/office/drawing/2014/main" val="2273399400"/>
                    </a:ext>
                  </a:extLst>
                </a:gridCol>
              </a:tblGrid>
              <a:tr h="689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ESP32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MSP430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 Pi 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MKR1310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MK1010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/>
                </a:tc>
                <a:extLst>
                  <a:ext uri="{0D108BD9-81ED-4DB2-BD59-A6C34878D82A}">
                    <a16:rowId xmlns:a16="http://schemas.microsoft.com/office/drawing/2014/main" val="4263799022"/>
                  </a:ext>
                </a:extLst>
              </a:tr>
              <a:tr h="5104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(USD)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extLst>
                  <a:ext uri="{0D108BD9-81ED-4DB2-BD59-A6C34878D82A}">
                    <a16:rowId xmlns:a16="http://schemas.microsoft.com/office/drawing/2014/main" val="2883839710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Zigbee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extLst>
                  <a:ext uri="{0D108BD9-81ED-4DB2-BD59-A6C34878D82A}">
                    <a16:rowId xmlns:a16="http://schemas.microsoft.com/office/drawing/2014/main" val="3589093688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extLst>
                  <a:ext uri="{0D108BD9-81ED-4DB2-BD59-A6C34878D82A}">
                    <a16:rowId xmlns:a16="http://schemas.microsoft.com/office/drawing/2014/main" val="363721277"/>
                  </a:ext>
                </a:extLst>
              </a:tr>
              <a:tr h="689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Flash Memory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MB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KB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 KB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 KB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extLst>
                  <a:ext uri="{0D108BD9-81ED-4DB2-BD59-A6C34878D82A}">
                    <a16:rowId xmlns:a16="http://schemas.microsoft.com/office/drawing/2014/main" val="3390486949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 KB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KB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MB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KB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KB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extLst>
                  <a:ext uri="{0D108BD9-81ED-4DB2-BD59-A6C34878D82A}">
                    <a16:rowId xmlns:a16="http://schemas.microsoft.com/office/drawing/2014/main" val="1024507743"/>
                  </a:ext>
                </a:extLst>
              </a:tr>
              <a:tr h="5104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(W)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1.3644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41" marR="43841" marT="0" marB="0" anchor="ctr"/>
                </a:tc>
                <a:extLst>
                  <a:ext uri="{0D108BD9-81ED-4DB2-BD59-A6C34878D82A}">
                    <a16:rowId xmlns:a16="http://schemas.microsoft.com/office/drawing/2014/main" val="825230547"/>
                  </a:ext>
                </a:extLst>
              </a:tr>
            </a:tbl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3D18979C-16D2-CA4D-FE3A-793231293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229" y="2616326"/>
            <a:ext cx="348489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was chosen over FPGA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consumption, cost, and high amounts of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ESP32 is low cost, low power and networking capabilities and all connections required.</a:t>
            </a:r>
          </a:p>
        </p:txBody>
      </p:sp>
    </p:spTree>
    <p:extLst>
      <p:ext uri="{BB962C8B-B14F-4D97-AF65-F5344CB8AC3E}">
        <p14:creationId xmlns:p14="http://schemas.microsoft.com/office/powerpoint/2010/main" val="4446193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3A18E5934F434AB460B6AB53DCB91A" ma:contentTypeVersion="7" ma:contentTypeDescription="Create a new document." ma:contentTypeScope="" ma:versionID="9a5cf855184ef9fb1186ab4002b0fef2">
  <xsd:schema xmlns:xsd="http://www.w3.org/2001/XMLSchema" xmlns:xs="http://www.w3.org/2001/XMLSchema" xmlns:p="http://schemas.microsoft.com/office/2006/metadata/properties" xmlns:ns3="b81f6b87-aa45-4876-9728-173b2aba9475" xmlns:ns4="120dba0a-3d95-4d20-84c3-5040347ae613" targetNamespace="http://schemas.microsoft.com/office/2006/metadata/properties" ma:root="true" ma:fieldsID="7597d8921d6197c367b536d50042cdf5" ns3:_="" ns4:_="">
    <xsd:import namespace="b81f6b87-aa45-4876-9728-173b2aba9475"/>
    <xsd:import namespace="120dba0a-3d95-4d20-84c3-5040347ae6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1f6b87-aa45-4876-9728-173b2aba9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0dba0a-3d95-4d20-84c3-5040347ae61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1f6b87-aa45-4876-9728-173b2aba9475" xsi:nil="true"/>
  </documentManagement>
</p:properties>
</file>

<file path=customXml/itemProps1.xml><?xml version="1.0" encoding="utf-8"?>
<ds:datastoreItem xmlns:ds="http://schemas.openxmlformats.org/officeDocument/2006/customXml" ds:itemID="{D23AA6C7-671A-47C3-9904-0E88E549FF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EADECD-3926-43D3-A0E8-9E815F4960BF}">
  <ds:schemaRefs>
    <ds:schemaRef ds:uri="120dba0a-3d95-4d20-84c3-5040347ae613"/>
    <ds:schemaRef ds:uri="b81f6b87-aa45-4876-9728-173b2aba94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6A67236-7146-4150-8C01-944EC947CBB0}">
  <ds:schemaRefs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120dba0a-3d95-4d20-84c3-5040347ae613"/>
    <ds:schemaRef ds:uri="b81f6b87-aa45-4876-9728-173b2aba9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2196</Words>
  <Application>Microsoft Office PowerPoint</Application>
  <PresentationFormat>Widescreen</PresentationFormat>
  <Paragraphs>755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Gill Sans MT</vt:lpstr>
      <vt:lpstr>Symbol</vt:lpstr>
      <vt:lpstr>Times New Roman</vt:lpstr>
      <vt:lpstr>Wingdings</vt:lpstr>
      <vt:lpstr>Parcel</vt:lpstr>
      <vt:lpstr>A.S.T.R.O.COM.   Advanced Solar Tracking and Rover Observation Communication</vt:lpstr>
      <vt:lpstr>Motivation and Background</vt:lpstr>
      <vt:lpstr>Motivation and Background</vt:lpstr>
      <vt:lpstr>Goals</vt:lpstr>
      <vt:lpstr>Objectives</vt:lpstr>
      <vt:lpstr>Specifications Table</vt:lpstr>
      <vt:lpstr>Hardware Block Diagram</vt:lpstr>
      <vt:lpstr>PowerPoint Presentation</vt:lpstr>
      <vt:lpstr>MICROCONTROLLER UNIT</vt:lpstr>
      <vt:lpstr>Solar Panels</vt:lpstr>
      <vt:lpstr>Voltage Regulation</vt:lpstr>
      <vt:lpstr>Voltage Regulation</vt:lpstr>
      <vt:lpstr>Charge Controller</vt:lpstr>
      <vt:lpstr>Charge Controller</vt:lpstr>
      <vt:lpstr>Reflectors</vt:lpstr>
      <vt:lpstr>Motors</vt:lpstr>
      <vt:lpstr>Motor Controllers</vt:lpstr>
      <vt:lpstr>Batteries</vt:lpstr>
      <vt:lpstr>Antenna</vt:lpstr>
      <vt:lpstr>Sensor</vt:lpstr>
      <vt:lpstr>Development Environment: Languages and Repositories</vt:lpstr>
      <vt:lpstr>Vectoring and Positioning / Solar Tracking Algorithm</vt:lpstr>
      <vt:lpstr>Communication technologies</vt:lpstr>
      <vt:lpstr>Hardware Design</vt:lpstr>
      <vt:lpstr>Power Delivery/ Electrical Power System</vt:lpstr>
      <vt:lpstr>Servo Motor Controls</vt:lpstr>
      <vt:lpstr>Sensor Control</vt:lpstr>
      <vt:lpstr>MCU System</vt:lpstr>
      <vt:lpstr>Lower-Level Subsystem</vt:lpstr>
      <vt:lpstr>Lower-Level Subsystem</vt:lpstr>
      <vt:lpstr>Power Control Algorithm</vt:lpstr>
      <vt:lpstr>PowerPoint Presentation</vt:lpstr>
      <vt:lpstr>PowerPoint Presentation</vt:lpstr>
      <vt:lpstr>Sensors PCB</vt:lpstr>
      <vt:lpstr>SErVo Motor controller PCB</vt:lpstr>
      <vt:lpstr>Software Design</vt:lpstr>
      <vt:lpstr>PowerPoint Presentation</vt:lpstr>
      <vt:lpstr>PowerPoint Presentation</vt:lpstr>
      <vt:lpstr>PowerPoint Presentation</vt:lpstr>
      <vt:lpstr>Hardware testing</vt:lpstr>
      <vt:lpstr>Software testing</vt:lpstr>
      <vt:lpstr>Administrative Contents</vt:lpstr>
      <vt:lpstr>Mechanical's Budgets</vt:lpstr>
      <vt:lpstr>Electrical’s Budget</vt:lpstr>
      <vt:lpstr>PCB’s Budget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A.S.T.R.O.COM.   Advanced Solar Tracking and Rover Observation Communication</dc:title>
  <dc:creator>Binh Pham</dc:creator>
  <cp:lastModifiedBy>Pedro Kasprzykowski</cp:lastModifiedBy>
  <cp:revision>1</cp:revision>
  <dcterms:created xsi:type="dcterms:W3CDTF">2024-01-16T20:40:47Z</dcterms:created>
  <dcterms:modified xsi:type="dcterms:W3CDTF">2024-04-04T19:16:17Z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0x010100883A18E5934F434AB460B6AB53DCB91A</vt:lpwstr>
  </property>
</Properties>
</file>