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4" r:id="rId9"/>
    <p:sldId id="261" r:id="rId10"/>
    <p:sldId id="262" r:id="rId11"/>
    <p:sldId id="269" r:id="rId12"/>
    <p:sldId id="263" r:id="rId13"/>
    <p:sldId id="265" r:id="rId14"/>
    <p:sldId id="270" r:id="rId15"/>
    <p:sldId id="271" r:id="rId16"/>
    <p:sldId id="272" r:id="rId17"/>
    <p:sldId id="273" r:id="rId18"/>
    <p:sldId id="266" r:id="rId19"/>
    <p:sldId id="277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04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3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6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2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97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7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6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3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6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5928B3A-A674-4D02-AF5E-9C481E92C84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0CE5010-3F73-4436-8ECC-E86D4E7E7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3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A6871-9297-9ACD-ABBE-487AB7F66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5942" y="1272181"/>
            <a:ext cx="3363974" cy="1495794"/>
          </a:xfrm>
          <a:noFill/>
          <a:ln>
            <a:solidFill>
              <a:srgbClr val="FFFFFF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marL="0" marR="0">
              <a:spcAft>
                <a:spcPts val="0"/>
              </a:spcAft>
            </a:pPr>
            <a:r>
              <a:rPr lang="en-US" sz="1300" b="1">
                <a:solidFill>
                  <a:srgbClr val="FFFFFF"/>
                </a:solidFill>
                <a:effectLst/>
              </a:rPr>
              <a:t> A.S.T.R.O.COM.</a:t>
            </a:r>
            <a:br>
              <a:rPr lang="en-US" sz="1300" b="1">
                <a:solidFill>
                  <a:srgbClr val="FFFFFF"/>
                </a:solidFill>
                <a:effectLst/>
              </a:rPr>
            </a:br>
            <a:r>
              <a:rPr lang="en-US" sz="1300">
                <a:solidFill>
                  <a:srgbClr val="FFFFFF"/>
                </a:solidFill>
                <a:effectLst/>
              </a:rPr>
              <a:t> </a:t>
            </a:r>
            <a:br>
              <a:rPr lang="en-US" sz="1300">
                <a:solidFill>
                  <a:srgbClr val="FFFFFF"/>
                </a:solidFill>
                <a:effectLst/>
              </a:rPr>
            </a:br>
            <a:r>
              <a:rPr lang="en-US" sz="1300" b="1">
                <a:solidFill>
                  <a:srgbClr val="FFFFFF"/>
                </a:solidFill>
                <a:effectLst/>
              </a:rPr>
              <a:t>A</a:t>
            </a:r>
            <a:r>
              <a:rPr lang="en-US" sz="1300">
                <a:solidFill>
                  <a:srgbClr val="FFFFFF"/>
                </a:solidFill>
                <a:effectLst/>
              </a:rPr>
              <a:t>dvanced </a:t>
            </a:r>
            <a:r>
              <a:rPr lang="en-US" sz="1300" b="1">
                <a:solidFill>
                  <a:srgbClr val="FFFFFF"/>
                </a:solidFill>
                <a:effectLst/>
              </a:rPr>
              <a:t>S</a:t>
            </a:r>
            <a:r>
              <a:rPr lang="en-US" sz="1300">
                <a:solidFill>
                  <a:srgbClr val="FFFFFF"/>
                </a:solidFill>
                <a:effectLst/>
              </a:rPr>
              <a:t>olar </a:t>
            </a:r>
            <a:r>
              <a:rPr lang="en-US" sz="1300" b="1">
                <a:solidFill>
                  <a:srgbClr val="FFFFFF"/>
                </a:solidFill>
                <a:effectLst/>
              </a:rPr>
              <a:t>T</a:t>
            </a:r>
            <a:r>
              <a:rPr lang="en-US" sz="1300">
                <a:solidFill>
                  <a:srgbClr val="FFFFFF"/>
                </a:solidFill>
                <a:effectLst/>
              </a:rPr>
              <a:t>racking and </a:t>
            </a:r>
            <a:r>
              <a:rPr lang="en-US" sz="1300" b="1">
                <a:solidFill>
                  <a:srgbClr val="FFFFFF"/>
                </a:solidFill>
                <a:effectLst/>
              </a:rPr>
              <a:t>R</a:t>
            </a:r>
            <a:r>
              <a:rPr lang="en-US" sz="1300">
                <a:solidFill>
                  <a:srgbClr val="FFFFFF"/>
                </a:solidFill>
                <a:effectLst/>
              </a:rPr>
              <a:t>over </a:t>
            </a:r>
            <a:r>
              <a:rPr lang="en-US" sz="1300" b="1">
                <a:solidFill>
                  <a:srgbClr val="FFFFFF"/>
                </a:solidFill>
                <a:effectLst/>
              </a:rPr>
              <a:t>O</a:t>
            </a:r>
            <a:r>
              <a:rPr lang="en-US" sz="1300">
                <a:solidFill>
                  <a:srgbClr val="FFFFFF"/>
                </a:solidFill>
                <a:effectLst/>
              </a:rPr>
              <a:t>bservation </a:t>
            </a:r>
            <a:r>
              <a:rPr lang="en-US" sz="1300" b="1">
                <a:solidFill>
                  <a:srgbClr val="FFFFFF"/>
                </a:solidFill>
                <a:effectLst/>
              </a:rPr>
              <a:t>C</a:t>
            </a:r>
            <a:r>
              <a:rPr lang="en-US" sz="1300">
                <a:solidFill>
                  <a:srgbClr val="FFFFFF"/>
                </a:solidFill>
                <a:effectLst/>
              </a:rPr>
              <a:t>ommunication </a:t>
            </a:r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689CE-DFBA-F6BE-450C-7CD3F155B847}"/>
              </a:ext>
            </a:extLst>
          </p:cNvPr>
          <p:cNvSpPr>
            <a:spLocks/>
          </p:cNvSpPr>
          <p:nvPr/>
        </p:nvSpPr>
        <p:spPr>
          <a:xfrm>
            <a:off x="920750" y="1642094"/>
            <a:ext cx="5651500" cy="88980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278892">
              <a:lnSpc>
                <a:spcPct val="107000"/>
              </a:lnSpc>
              <a:spcAft>
                <a:spcPts val="488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Group 14’s</a:t>
            </a:r>
          </a:p>
          <a:p>
            <a:pPr algn="ctr" defTabSz="278892">
              <a:lnSpc>
                <a:spcPct val="107000"/>
              </a:lnSpc>
              <a:spcAft>
                <a:spcPts val="488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r>
              <a:rPr 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s: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7BF2AF-7252-F4D7-7C48-115C39629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72923"/>
              </p:ext>
            </p:extLst>
          </p:nvPr>
        </p:nvGraphicFramePr>
        <p:xfrm>
          <a:off x="1234722" y="3875695"/>
          <a:ext cx="5193792" cy="13402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8448">
                  <a:extLst>
                    <a:ext uri="{9D8B030D-6E8A-4147-A177-3AD203B41FA5}">
                      <a16:colId xmlns:a16="http://schemas.microsoft.com/office/drawing/2014/main" val="3266055870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4061370399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3320389386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3826408105"/>
                    </a:ext>
                  </a:extLst>
                </a:gridCol>
              </a:tblGrid>
              <a:tr h="4415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Alex Fiset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Pedro Kasprzykowski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Stephen Martin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Binh Pham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57576"/>
                  </a:ext>
                </a:extLst>
              </a:tr>
              <a:tr h="8830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Electrical	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Engineering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Computer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Engineering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Computer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Engineering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Computer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Engineering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093934"/>
                  </a:ext>
                </a:extLst>
              </a:tr>
            </a:tbl>
          </a:graphicData>
        </a:graphic>
      </p:graphicFrame>
      <p:pic>
        <p:nvPicPr>
          <p:cNvPr id="8" name="Picture 7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4656AF54-8043-A751-04D0-30C8D58EF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22" y="2580379"/>
            <a:ext cx="1295316" cy="1295316"/>
          </a:xfrm>
          <a:prstGeom prst="rect">
            <a:avLst/>
          </a:prstGeom>
          <a:ln w="28575">
            <a:noFill/>
          </a:ln>
        </p:spPr>
      </p:pic>
      <p:pic>
        <p:nvPicPr>
          <p:cNvPr id="10" name="Picture 9" descr="A person with curly hair and beard smiling&#10;&#10;Description automatically generated">
            <a:extLst>
              <a:ext uri="{FF2B5EF4-FFF2-40B4-BE49-F238E27FC236}">
                <a16:creationId xmlns:a16="http://schemas.microsoft.com/office/drawing/2014/main" id="{954853C9-9335-6C4D-D846-B9E846CEE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599" y="2580379"/>
            <a:ext cx="1295316" cy="1295316"/>
          </a:xfrm>
          <a:prstGeom prst="rect">
            <a:avLst/>
          </a:prstGeom>
          <a:ln w="28575">
            <a:noFill/>
          </a:ln>
        </p:spPr>
      </p:pic>
      <p:pic>
        <p:nvPicPr>
          <p:cNvPr id="12" name="Picture 11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F16865DB-1C9C-12C1-E25F-3D898036C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109" y="2580379"/>
            <a:ext cx="1295316" cy="1295316"/>
          </a:xfrm>
          <a:prstGeom prst="rect">
            <a:avLst/>
          </a:prstGeom>
          <a:ln w="28575">
            <a:noFill/>
          </a:ln>
        </p:spPr>
      </p:pic>
      <p:pic>
        <p:nvPicPr>
          <p:cNvPr id="6" name="Picture 5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0D1E3A14-FE5F-B483-968D-B86C781EE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864" y="2580379"/>
            <a:ext cx="1294194" cy="1294194"/>
          </a:xfrm>
          <a:prstGeom prst="rect">
            <a:avLst/>
          </a:prstGeom>
          <a:ln w="28575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62F42-9900-24BC-F7E0-CD0232047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5942" y="2802193"/>
            <a:ext cx="1851800" cy="3487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DF6513-6566-6B83-2EA3-C984766DF2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6868" y="2802193"/>
            <a:ext cx="1643048" cy="348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01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3548-BAA2-9628-D15F-2F7BCC0F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C7E0-E2D1-A093-EF2C-C3EEDD0FC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0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F9F2-D26B-FF86-EF35-F1B51BA9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64F179-6229-07A1-0E72-C15FAAB3D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7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8C94-A8E4-C70C-5708-006B7AE4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D455-54D5-2FCC-C64A-A7AB7486A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9BC0-1D64-B028-52EC-230DDADE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AD82-FB72-5411-B718-C96AC28D7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17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4A80-AAA5-EC5D-A7E5-1981A892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 anchorCtr="1">
            <a:normAutofit fontScale="90000"/>
          </a:bodyPr>
          <a:lstStyle/>
          <a:p>
            <a:r>
              <a:rPr lang="en-US" sz="2000" dirty="0"/>
              <a:t>Stepper Motor Controller PCB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red circuit board with blue and red text&#10;&#10;Description automatically generated">
            <a:extLst>
              <a:ext uri="{FF2B5EF4-FFF2-40B4-BE49-F238E27FC236}">
                <a16:creationId xmlns:a16="http://schemas.microsoft.com/office/drawing/2014/main" id="{4A1981EC-2F4E-2697-47EB-401816A56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119" y="640080"/>
            <a:ext cx="4947345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71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5729-2C0E-7710-3C46-45AFE24F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MCU PCB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red circuit board with blue and yellow text&#10;&#10;Description automatically generated">
            <a:extLst>
              <a:ext uri="{FF2B5EF4-FFF2-40B4-BE49-F238E27FC236}">
                <a16:creationId xmlns:a16="http://schemas.microsoft.com/office/drawing/2014/main" id="{248DBF48-04F6-F3CF-A468-A4217F187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238" y="984566"/>
            <a:ext cx="6827107" cy="457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6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B74A-6D2D-4259-4A43-8AEAD62D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700"/>
              <a:t>SErVo Motor controller PCB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red circuit board with many small holes&#10;&#10;Description automatically generated with medium confidence">
            <a:extLst>
              <a:ext uri="{FF2B5EF4-FFF2-40B4-BE49-F238E27FC236}">
                <a16:creationId xmlns:a16="http://schemas.microsoft.com/office/drawing/2014/main" id="{48882CD6-B291-3F45-5AF0-CE702CFB1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696" y="640080"/>
            <a:ext cx="4184191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62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7713-9F59-2538-C4C1-17D8984C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Sensors PCB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red square with yellow text&#10;&#10;Description automatically generated">
            <a:extLst>
              <a:ext uri="{FF2B5EF4-FFF2-40B4-BE49-F238E27FC236}">
                <a16:creationId xmlns:a16="http://schemas.microsoft.com/office/drawing/2014/main" id="{194024DA-DAA8-7632-5987-67EF8F7A8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804" y="640080"/>
            <a:ext cx="5249975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32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6169-67A3-ECF7-7B7A-B1A2F508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4EEB-BB2E-6B59-B1EB-B72F95D8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90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CBA2-C25F-AF76-39FC-EED12692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Budget and Financing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D1F839-7F50-F9E2-6FD7-CDDAC097B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518248"/>
              </p:ext>
            </p:extLst>
          </p:nvPr>
        </p:nvGraphicFramePr>
        <p:xfrm>
          <a:off x="1163383" y="2686494"/>
          <a:ext cx="2135505" cy="1196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840465823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3900967370"/>
                    </a:ext>
                  </a:extLst>
                </a:gridCol>
              </a:tblGrid>
              <a:tr h="2044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Sub-System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Budget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3703131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PSU and Solar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$ 150.00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3865402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Frame/Reflector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$ 200.00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5400101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PCBs and Electrical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$ 100.00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0946879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$ 450.00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8819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4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73B3-B7D9-BACE-F5AA-26F658EB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348F-6FB1-1830-5914-5D4064672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9C580C1C-B408-B885-81DD-D857D5411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008" y="365125"/>
            <a:ext cx="2095792" cy="209579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56686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D5770-5734-FF4E-653E-1D024BBD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vert="horz" wrap="square" lIns="182880" tIns="182880" rIns="182880" bIns="18288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Mechanical's Budgets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6344E97-2447-9FBE-DD42-19A75196D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847461"/>
              </p:ext>
            </p:extLst>
          </p:nvPr>
        </p:nvGraphicFramePr>
        <p:xfrm>
          <a:off x="920750" y="1979481"/>
          <a:ext cx="5983903" cy="294031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552746">
                  <a:extLst>
                    <a:ext uri="{9D8B030D-6E8A-4147-A177-3AD203B41FA5}">
                      <a16:colId xmlns:a16="http://schemas.microsoft.com/office/drawing/2014/main" val="2541162085"/>
                    </a:ext>
                  </a:extLst>
                </a:gridCol>
                <a:gridCol w="2261082">
                  <a:extLst>
                    <a:ext uri="{9D8B030D-6E8A-4147-A177-3AD203B41FA5}">
                      <a16:colId xmlns:a16="http://schemas.microsoft.com/office/drawing/2014/main" val="2706425069"/>
                    </a:ext>
                  </a:extLst>
                </a:gridCol>
                <a:gridCol w="1087724">
                  <a:extLst>
                    <a:ext uri="{9D8B030D-6E8A-4147-A177-3AD203B41FA5}">
                      <a16:colId xmlns:a16="http://schemas.microsoft.com/office/drawing/2014/main" val="253294784"/>
                    </a:ext>
                  </a:extLst>
                </a:gridCol>
                <a:gridCol w="1082351">
                  <a:extLst>
                    <a:ext uri="{9D8B030D-6E8A-4147-A177-3AD203B41FA5}">
                      <a16:colId xmlns:a16="http://schemas.microsoft.com/office/drawing/2014/main" val="3340371598"/>
                    </a:ext>
                  </a:extLst>
                </a:gridCol>
              </a:tblGrid>
              <a:tr h="2505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Component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Name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Price/unit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Quantity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extLst>
                  <a:ext uri="{0D108BD9-81ED-4DB2-BD59-A6C34878D82A}">
                    <a16:rowId xmlns:a16="http://schemas.microsoft.com/office/drawing/2014/main" val="33239427"/>
                  </a:ext>
                </a:extLst>
              </a:tr>
              <a:tr h="4878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Mirror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0.032" x 24" x 24", 3003-H14 Aluminum Sheet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$28.86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extLst>
                  <a:ext uri="{0D108BD9-81ED-4DB2-BD59-A6C34878D82A}">
                    <a16:rowId xmlns:a16="http://schemas.microsoft.com/office/drawing/2014/main" val="1306214776"/>
                  </a:ext>
                </a:extLst>
              </a:tr>
              <a:tr h="25058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Mirror Coating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Mylar Sheet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$25.99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extLst>
                  <a:ext uri="{0D108BD9-81ED-4DB2-BD59-A6C34878D82A}">
                    <a16:rowId xmlns:a16="http://schemas.microsoft.com/office/drawing/2014/main" val="1071200184"/>
                  </a:ext>
                </a:extLst>
              </a:tr>
              <a:tr h="7250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Frame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ADJ LTS-6 T-Bar Tripod Lightweight Lighting Stand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$54.99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extLst>
                  <a:ext uri="{0D108BD9-81ED-4DB2-BD59-A6C34878D82A}">
                    <a16:rowId xmlns:a16="http://schemas.microsoft.com/office/drawing/2014/main" val="2722019138"/>
                  </a:ext>
                </a:extLst>
              </a:tr>
              <a:tr h="25058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Base Panels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Plywood Panels 4ftx8ft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$25.60 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extLst>
                  <a:ext uri="{0D108BD9-81ED-4DB2-BD59-A6C34878D82A}">
                    <a16:rowId xmlns:a16="http://schemas.microsoft.com/office/drawing/2014/main" val="77004629"/>
                  </a:ext>
                </a:extLst>
              </a:tr>
              <a:tr h="4878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Communication Tower Box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Junction Box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$26.89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extLst>
                  <a:ext uri="{0D108BD9-81ED-4DB2-BD59-A6C34878D82A}">
                    <a16:rowId xmlns:a16="http://schemas.microsoft.com/office/drawing/2014/main" val="2551208768"/>
                  </a:ext>
                </a:extLst>
              </a:tr>
              <a:tr h="4878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Wheel Hub Bearing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Rear Wheel Hub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$44.90 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1382" marR="81382" marT="0" marB="0"/>
                </a:tc>
                <a:extLst>
                  <a:ext uri="{0D108BD9-81ED-4DB2-BD59-A6C34878D82A}">
                    <a16:rowId xmlns:a16="http://schemas.microsoft.com/office/drawing/2014/main" val="1223923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135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C887A-18CA-E3FF-CD7D-FACEF748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Electrical’s</a:t>
            </a:r>
            <a:r>
              <a:rPr lang="en-US" dirty="0">
                <a:solidFill>
                  <a:srgbClr val="FFFFFF"/>
                </a:solidFill>
              </a:rPr>
              <a:t>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F67545-FDE0-789D-05EF-7E2CCF846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546116"/>
              </p:ext>
            </p:extLst>
          </p:nvPr>
        </p:nvGraphicFramePr>
        <p:xfrm>
          <a:off x="920750" y="1200332"/>
          <a:ext cx="5651502" cy="449861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980572">
                  <a:extLst>
                    <a:ext uri="{9D8B030D-6E8A-4147-A177-3AD203B41FA5}">
                      <a16:colId xmlns:a16="http://schemas.microsoft.com/office/drawing/2014/main" val="95836160"/>
                    </a:ext>
                  </a:extLst>
                </a:gridCol>
                <a:gridCol w="1686429">
                  <a:extLst>
                    <a:ext uri="{9D8B030D-6E8A-4147-A177-3AD203B41FA5}">
                      <a16:colId xmlns:a16="http://schemas.microsoft.com/office/drawing/2014/main" val="104269277"/>
                    </a:ext>
                  </a:extLst>
                </a:gridCol>
                <a:gridCol w="886359">
                  <a:extLst>
                    <a:ext uri="{9D8B030D-6E8A-4147-A177-3AD203B41FA5}">
                      <a16:colId xmlns:a16="http://schemas.microsoft.com/office/drawing/2014/main" val="3551035236"/>
                    </a:ext>
                  </a:extLst>
                </a:gridCol>
                <a:gridCol w="1098142">
                  <a:extLst>
                    <a:ext uri="{9D8B030D-6E8A-4147-A177-3AD203B41FA5}">
                      <a16:colId xmlns:a16="http://schemas.microsoft.com/office/drawing/2014/main" val="1426517274"/>
                    </a:ext>
                  </a:extLst>
                </a:gridCol>
              </a:tblGrid>
              <a:tr h="31390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Component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Price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Quantity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3275592871"/>
                  </a:ext>
                </a:extLst>
              </a:tr>
              <a:tr h="58581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Battery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Howell Energy hw-4f7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32.99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2300233094"/>
                  </a:ext>
                </a:extLst>
              </a:tr>
              <a:tr h="31390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Motor w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Nema 23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$30.73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780600686"/>
                  </a:ext>
                </a:extLst>
              </a:tr>
              <a:tr h="58581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Motor x-y-z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9.5-11kg*cm Servo Motor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$17.59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2753080893"/>
                  </a:ext>
                </a:extLst>
              </a:tr>
              <a:tr h="58581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Charge Controller/BMS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333333"/>
                          </a:solidFill>
                          <a:effectLst/>
                        </a:rPr>
                        <a:t>Smaraad SR11004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$39.99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856609424"/>
                  </a:ext>
                </a:extLst>
              </a:tr>
              <a:tr h="31390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Solar Panel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RNG-50D-SS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$49.99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1796577323"/>
                  </a:ext>
                </a:extLst>
              </a:tr>
              <a:tr h="58581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Microcontroller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ESP32-C6-DEVKITC-1-N8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$9.00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819059613"/>
                  </a:ext>
                </a:extLst>
              </a:tr>
              <a:tr h="31390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External Antenna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Wlaniot 2.4G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$17.98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2098978605"/>
                  </a:ext>
                </a:extLst>
              </a:tr>
              <a:tr h="31390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MicroSD card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5251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$4.50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1909271804"/>
                  </a:ext>
                </a:extLst>
              </a:tr>
              <a:tr h="58581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MicroSD card breakout board+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254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$7.50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440" marR="58440" marT="8117" marB="0"/>
                </a:tc>
                <a:extLst>
                  <a:ext uri="{0D108BD9-81ED-4DB2-BD59-A6C34878D82A}">
                    <a16:rowId xmlns:a16="http://schemas.microsoft.com/office/drawing/2014/main" val="407139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256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ED6A7-2F0A-BD21-64E8-F1005FC9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PCB’s Budget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833236-4608-D71A-67D5-8CC8AD0E5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054702"/>
              </p:ext>
            </p:extLst>
          </p:nvPr>
        </p:nvGraphicFramePr>
        <p:xfrm>
          <a:off x="920750" y="1859912"/>
          <a:ext cx="5651502" cy="4039992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843933">
                  <a:extLst>
                    <a:ext uri="{9D8B030D-6E8A-4147-A177-3AD203B41FA5}">
                      <a16:colId xmlns:a16="http://schemas.microsoft.com/office/drawing/2014/main" val="2445436093"/>
                    </a:ext>
                  </a:extLst>
                </a:gridCol>
                <a:gridCol w="2263289">
                  <a:extLst>
                    <a:ext uri="{9D8B030D-6E8A-4147-A177-3AD203B41FA5}">
                      <a16:colId xmlns:a16="http://schemas.microsoft.com/office/drawing/2014/main" val="2383889591"/>
                    </a:ext>
                  </a:extLst>
                </a:gridCol>
                <a:gridCol w="765313">
                  <a:extLst>
                    <a:ext uri="{9D8B030D-6E8A-4147-A177-3AD203B41FA5}">
                      <a16:colId xmlns:a16="http://schemas.microsoft.com/office/drawing/2014/main" val="3530454130"/>
                    </a:ext>
                  </a:extLst>
                </a:gridCol>
                <a:gridCol w="778967">
                  <a:extLst>
                    <a:ext uri="{9D8B030D-6E8A-4147-A177-3AD203B41FA5}">
                      <a16:colId xmlns:a16="http://schemas.microsoft.com/office/drawing/2014/main" val="4118255209"/>
                    </a:ext>
                  </a:extLst>
                </a:gridCol>
              </a:tblGrid>
              <a:tr h="231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Component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Quantity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3524663808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Microcontroller for PCB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ESP32-C6-WROOM-1U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$3.48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1187142238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Stepper Motor Controller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DRV8833PW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$2.84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484768603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Servos Motor Controller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PCA9685PW,112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$2.64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1660823539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3.3V Regulator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TPS54JA20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$1.50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3901819813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5V Regulator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TPS54JA20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$1.50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2982375037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USB-A Connector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2057-USB-AP-S-RA-SMT-ND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$0.55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3839636813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Sensor-MUX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TCA9548APWR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$1.78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1154056316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Sensor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VEML7700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$1.88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2645284100"/>
                  </a:ext>
                </a:extLst>
              </a:tr>
              <a:tr h="4319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USB-to-UART Bridge Controller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CP2102N-A02-GQFN28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$4.07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4127249361"/>
                  </a:ext>
                </a:extLst>
              </a:tr>
              <a:tr h="23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MicroSD Socket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1660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$1.95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3774571545"/>
                  </a:ext>
                </a:extLst>
              </a:tr>
              <a:tr h="4319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Misc.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Resistors, Capacitors, </a:t>
                      </a:r>
                      <a:r>
                        <a:rPr lang="en-US" sz="1400" dirty="0" err="1">
                          <a:effectLst/>
                        </a:rPr>
                        <a:t>Inductr</a:t>
                      </a:r>
                      <a:r>
                        <a:rPr lang="en-US" sz="1400" dirty="0">
                          <a:effectLst/>
                        </a:rPr>
                        <a:t>, Jumpers, Etc.….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~$20.00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176" marR="39176" marT="0" marB="0"/>
                </a:tc>
                <a:extLst>
                  <a:ext uri="{0D108BD9-81ED-4DB2-BD59-A6C34878D82A}">
                    <a16:rowId xmlns:a16="http://schemas.microsoft.com/office/drawing/2014/main" val="2016033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11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6CAD-D223-E134-BE90-04E0892D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82D4-3529-4BE2-B7AB-9768304D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5C0F8D27-A1BF-6952-43E2-EF487E226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008" y="365125"/>
            <a:ext cx="2095792" cy="209579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4345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D03BF-606F-F07E-77CA-D910078C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Specifications Table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68EE18F-D0E0-137F-CFEE-2AE7B5B15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65262"/>
              </p:ext>
            </p:extLst>
          </p:nvPr>
        </p:nvGraphicFramePr>
        <p:xfrm>
          <a:off x="5578860" y="1055315"/>
          <a:ext cx="5688574" cy="3121582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403666">
                  <a:extLst>
                    <a:ext uri="{9D8B030D-6E8A-4147-A177-3AD203B41FA5}">
                      <a16:colId xmlns:a16="http://schemas.microsoft.com/office/drawing/2014/main" val="458445780"/>
                    </a:ext>
                  </a:extLst>
                </a:gridCol>
                <a:gridCol w="3284908">
                  <a:extLst>
                    <a:ext uri="{9D8B030D-6E8A-4147-A177-3AD203B41FA5}">
                      <a16:colId xmlns:a16="http://schemas.microsoft.com/office/drawing/2014/main" val="692495955"/>
                    </a:ext>
                  </a:extLst>
                </a:gridCol>
              </a:tblGrid>
              <a:tr h="193873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Heliostat Tower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40229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Minimum Temperature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-40°C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3689401865"/>
                  </a:ext>
                </a:extLst>
              </a:tr>
              <a:tr h="193873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Reflector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20248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Minimum 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1ft diameter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2925681089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Maximum 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5ft diameter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1797193352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Maximum Weight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9kgs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616179608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Minimum Reflectivity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90%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1574461026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Response Time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3 minutes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1158482723"/>
                  </a:ext>
                </a:extLst>
              </a:tr>
              <a:tr h="193873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Tower Frame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727928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Maximum total weight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27kgs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1038004746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Minimum Weight Capacity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10kgs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983359227"/>
                  </a:ext>
                </a:extLst>
              </a:tr>
              <a:tr h="193873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Solar Panel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98396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Minimum Power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highlight>
                            <a:srgbClr val="FFFF00"/>
                          </a:highlight>
                        </a:rPr>
                        <a:t>30W during sunlight hours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3872661731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Maximum Voltage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2395648349"/>
                  </a:ext>
                </a:extLst>
              </a:tr>
              <a:tr h="193873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Battery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92834"/>
                  </a:ext>
                </a:extLst>
              </a:tr>
              <a:tr h="1938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Minimum Lifespan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 weeks without sun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5637" marR="65637" marT="0" marB="0"/>
                </a:tc>
                <a:extLst>
                  <a:ext uri="{0D108BD9-81ED-4DB2-BD59-A6C34878D82A}">
                    <a16:rowId xmlns:a16="http://schemas.microsoft.com/office/drawing/2014/main" val="235032763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12525B-997C-898B-3618-F835E35AB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07400"/>
              </p:ext>
            </p:extLst>
          </p:nvPr>
        </p:nvGraphicFramePr>
        <p:xfrm>
          <a:off x="5578860" y="4527635"/>
          <a:ext cx="5688574" cy="1860550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2424125">
                  <a:extLst>
                    <a:ext uri="{9D8B030D-6E8A-4147-A177-3AD203B41FA5}">
                      <a16:colId xmlns:a16="http://schemas.microsoft.com/office/drawing/2014/main" val="987341245"/>
                    </a:ext>
                  </a:extLst>
                </a:gridCol>
                <a:gridCol w="3264449">
                  <a:extLst>
                    <a:ext uri="{9D8B030D-6E8A-4147-A177-3AD203B41FA5}">
                      <a16:colId xmlns:a16="http://schemas.microsoft.com/office/drawing/2014/main" val="3173527061"/>
                    </a:ext>
                  </a:extLst>
                </a:gridCol>
              </a:tblGrid>
              <a:tr h="11938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Communication Tower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344779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Minimum Enclosure Volume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6.5"x6.5"x5"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6840614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Maximum Weight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2kg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418355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Minimum Network Range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8502767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Communication Rate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2400MHz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0293494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Voltage input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3.3V or 5V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2198787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Maximum Current Draw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500mA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3114202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Minimum Temperature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-40°C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1088987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Latency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second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7599735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highlight>
                            <a:srgbClr val="FFFF00"/>
                          </a:highlight>
                        </a:rPr>
                        <a:t>Maximum Power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5W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014770"/>
                  </a:ext>
                </a:extLst>
              </a:tr>
            </a:tbl>
          </a:graphicData>
        </a:graphic>
      </p:graphicFrame>
      <p:pic>
        <p:nvPicPr>
          <p:cNvPr id="10" name="Picture 9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DC565CD9-C8CE-3C4C-BFC0-015E56D36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741" y="236389"/>
            <a:ext cx="2093976" cy="209397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6517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308B-294E-39D4-74A5-EB5A6DDD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2000"/>
              <a:t>Hardware BlockDiagram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6238B370-C8F5-5B9D-296F-8DC3F687F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20" y="0"/>
            <a:ext cx="5366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1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5FEB-5894-485E-CFE0-CA9E147F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Software BlockDiagram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software flowchart&#10;&#10;Description automatically generated">
            <a:extLst>
              <a:ext uri="{FF2B5EF4-FFF2-40B4-BE49-F238E27FC236}">
                <a16:creationId xmlns:a16="http://schemas.microsoft.com/office/drawing/2014/main" id="{8B6B5C88-5DEC-B58E-1104-C602E85FC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720" y="0"/>
            <a:ext cx="6737984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7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968F-6822-94D9-AFFB-10E96EFF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and Selection of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87DD-A2DE-8400-6C19-5BA9DC84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7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B88F-A920-F17D-DA16-AFE2F81D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B9E65-35BC-5E3A-C062-0187642D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4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723B-6E52-CA05-CB13-3E45C371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and Selection of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444A8-AA20-1B0E-DB4C-19B7DCC3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713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402</TotalTime>
  <Words>431</Words>
  <Application>Microsoft Office PowerPoint</Application>
  <PresentationFormat>Widescreen</PresentationFormat>
  <Paragraphs>207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Gill Sans MT</vt:lpstr>
      <vt:lpstr>Times New Roman</vt:lpstr>
      <vt:lpstr>Parcel</vt:lpstr>
      <vt:lpstr> A.S.T.R.O.COM.   Advanced Solar Tracking and Rover Observation Communication </vt:lpstr>
      <vt:lpstr>Motivation and Background</vt:lpstr>
      <vt:lpstr>Goals &amp; Objectives</vt:lpstr>
      <vt:lpstr>Specifications Table</vt:lpstr>
      <vt:lpstr>Hardware BlockDiagram</vt:lpstr>
      <vt:lpstr>Software BlockDiagram</vt:lpstr>
      <vt:lpstr>Comparison and Selection of Hardware</vt:lpstr>
      <vt:lpstr>PowerPoint Presentation</vt:lpstr>
      <vt:lpstr>Comparison and Selection of Software</vt:lpstr>
      <vt:lpstr>Hardware Design</vt:lpstr>
      <vt:lpstr>PowerPoint Presentation</vt:lpstr>
      <vt:lpstr>Software Design</vt:lpstr>
      <vt:lpstr>PCB Design</vt:lpstr>
      <vt:lpstr>Stepper Motor Controller PCB</vt:lpstr>
      <vt:lpstr>MCU PCB</vt:lpstr>
      <vt:lpstr>SErVo Motor controller PCB</vt:lpstr>
      <vt:lpstr>Sensors PCB</vt:lpstr>
      <vt:lpstr>Administrative Contents</vt:lpstr>
      <vt:lpstr>Overall Budget and Financing</vt:lpstr>
      <vt:lpstr>Mechanical's Budgets</vt:lpstr>
      <vt:lpstr>Electrical’s Budget</vt:lpstr>
      <vt:lpstr>PCB’s Budget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A.S.T.R.O.COM.   Advanced Solar Tracking and Rover Observation Communication </dc:title>
  <dc:creator>Binh Pham</dc:creator>
  <cp:lastModifiedBy>Binh Pham</cp:lastModifiedBy>
  <cp:revision>9</cp:revision>
  <dcterms:created xsi:type="dcterms:W3CDTF">2024-01-16T20:40:47Z</dcterms:created>
  <dcterms:modified xsi:type="dcterms:W3CDTF">2024-01-18T19:04:43Z</dcterms:modified>
</cp:coreProperties>
</file>