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61" r:id="rId7"/>
    <p:sldId id="262" r:id="rId8"/>
    <p:sldId id="259" r:id="rId9"/>
    <p:sldId id="263" r:id="rId10"/>
    <p:sldId id="264" r:id="rId11"/>
    <p:sldId id="266" r:id="rId12"/>
    <p:sldId id="26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12"/>
        <p:guide pos="37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代谢组学</a:t>
            </a:r>
            <a:r>
              <a:rPr lang="zh-CN" altLang="en-US" dirty="0">
                <a:effectLst/>
              </a:rPr>
              <a:t>研究思路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KEGG</a:t>
            </a:r>
            <a:r>
              <a:rPr lang="zh-CN" altLang="en-US"/>
              <a:t>等其他数据集</a:t>
            </a:r>
            <a:r>
              <a:rPr lang="en-US" altLang="zh-CN"/>
              <a:t> extensibility</a:t>
            </a:r>
            <a:r>
              <a:rPr lang="zh-CN" altLang="en-US"/>
              <a:t>验证</a:t>
            </a:r>
            <a:endParaRPr lang="zh-CN" altLang="en-US"/>
          </a:p>
          <a:p>
            <a:r>
              <a:rPr lang="en-US" altLang="zh-CN"/>
              <a:t>API</a:t>
            </a:r>
            <a:r>
              <a:rPr lang="zh-CN" altLang="en-US"/>
              <a:t>设计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0" y="5370195"/>
            <a:ext cx="942975" cy="532130"/>
          </a:xfrm>
        </p:spPr>
        <p:txBody>
          <a:bodyPr/>
          <a:p>
            <a:pPr marL="0" indent="0">
              <a:buNone/>
            </a:pP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73100" y="4206558"/>
            <a:ext cx="942975" cy="53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73100" y="3086418"/>
            <a:ext cx="942975" cy="53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73100" y="1992630"/>
            <a:ext cx="942975" cy="53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673100" y="875030"/>
            <a:ext cx="942975" cy="53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发现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165" y="5306060"/>
            <a:ext cx="977900" cy="660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25" y="5284788"/>
            <a:ext cx="977900" cy="7029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50" y="5305108"/>
            <a:ext cx="1433195" cy="6623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275" y="5289550"/>
            <a:ext cx="2946400" cy="6934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305" y="5280660"/>
            <a:ext cx="1358900" cy="71120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2080895" y="4227830"/>
            <a:ext cx="1235075" cy="48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知识图谱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33165" y="4227830"/>
            <a:ext cx="1235075" cy="48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预训练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85435" y="4227830"/>
            <a:ext cx="1235075" cy="48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深度学习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37705" y="4227830"/>
            <a:ext cx="1235075" cy="48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统计学习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689975" y="4227830"/>
            <a:ext cx="2093595" cy="48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生物信息学</a:t>
            </a:r>
            <a:r>
              <a:rPr lang="zh-CN" altLang="en-US">
                <a:solidFill>
                  <a:schemeClr val="tx1"/>
                </a:solidFill>
              </a:rPr>
              <a:t>分析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08089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开源知识图谱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57441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大型预训练</a:t>
            </a:r>
            <a:r>
              <a:rPr lang="zh-CN" altLang="en-US">
                <a:solidFill>
                  <a:schemeClr val="tx1"/>
                </a:solidFill>
              </a:rPr>
              <a:t>模型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6793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预测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生成</a:t>
            </a:r>
            <a:r>
              <a:rPr lang="zh-CN" altLang="en-US">
                <a:solidFill>
                  <a:schemeClr val="tx1"/>
                </a:solidFill>
              </a:rPr>
              <a:t>模型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56145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数据分析</a:t>
            </a:r>
            <a:r>
              <a:rPr lang="zh-CN" altLang="en-US">
                <a:solidFill>
                  <a:schemeClr val="tx1"/>
                </a:solidFill>
              </a:rPr>
              <a:t>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05497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数据检索</a:t>
            </a:r>
            <a:r>
              <a:rPr lang="zh-CN" altLang="en-US">
                <a:solidFill>
                  <a:schemeClr val="tx1"/>
                </a:solidFill>
              </a:rPr>
              <a:t>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54849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可视化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080260" y="1901825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代谢</a:t>
            </a:r>
            <a:r>
              <a:rPr lang="zh-CN" altLang="en-US">
                <a:solidFill>
                  <a:schemeClr val="tx1"/>
                </a:solidFill>
              </a:rPr>
              <a:t>组学检索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947795" y="1901825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代谢物表示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分析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815330" y="1901825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功能预测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靶点</a:t>
            </a:r>
            <a:r>
              <a:rPr lang="zh-CN" altLang="en-US">
                <a:solidFill>
                  <a:schemeClr val="tx1"/>
                </a:solidFill>
              </a:rPr>
              <a:t>预测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682865" y="1901825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峰值</a:t>
            </a:r>
            <a:r>
              <a:rPr lang="zh-CN" altLang="en-US">
                <a:solidFill>
                  <a:schemeClr val="tx1"/>
                </a:solidFill>
              </a:rPr>
              <a:t>匹配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550400" y="1901825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化合物</a:t>
            </a:r>
            <a:r>
              <a:rPr lang="zh-CN" altLang="en-US">
                <a:solidFill>
                  <a:schemeClr val="tx1"/>
                </a:solidFill>
              </a:rPr>
              <a:t>鉴定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080260" y="763270"/>
            <a:ext cx="1432560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新代谢</a:t>
            </a:r>
            <a:r>
              <a:rPr lang="zh-CN" altLang="en-US">
                <a:solidFill>
                  <a:schemeClr val="tx1"/>
                </a:solidFill>
              </a:rPr>
              <a:t>通路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504055" y="775335"/>
            <a:ext cx="1432560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新代谢物</a:t>
            </a:r>
            <a:r>
              <a:rPr lang="zh-CN" altLang="en-US">
                <a:solidFill>
                  <a:schemeClr val="tx1"/>
                </a:solidFill>
              </a:rPr>
              <a:t>属性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927850" y="791210"/>
            <a:ext cx="143319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新代谢物鉴定</a:t>
            </a:r>
            <a:r>
              <a:rPr lang="zh-CN" altLang="en-US">
                <a:solidFill>
                  <a:schemeClr val="tx1"/>
                </a:solidFill>
              </a:rPr>
              <a:t>方法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352280" y="786130"/>
            <a:ext cx="143319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新代谢组学</a:t>
            </a:r>
            <a:r>
              <a:rPr lang="zh-CN" altLang="en-US">
                <a:solidFill>
                  <a:schemeClr val="tx1"/>
                </a:solidFill>
              </a:rPr>
              <a:t>研究范式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0" y="5370195"/>
            <a:ext cx="942975" cy="532130"/>
          </a:xfrm>
        </p:spPr>
        <p:txBody>
          <a:bodyPr/>
          <a:p>
            <a:pPr marL="0" indent="0">
              <a:buNone/>
            </a:pP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73100" y="4206558"/>
            <a:ext cx="942975" cy="53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73100" y="3086418"/>
            <a:ext cx="942975" cy="53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73100" y="1992630"/>
            <a:ext cx="942975" cy="53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673100" y="875030"/>
            <a:ext cx="942975" cy="53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发现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165" y="5306060"/>
            <a:ext cx="977900" cy="660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25" y="5284788"/>
            <a:ext cx="977900" cy="7029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50" y="5305108"/>
            <a:ext cx="1433195" cy="6623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275" y="5289550"/>
            <a:ext cx="2946400" cy="6934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305" y="5280660"/>
            <a:ext cx="1358900" cy="71120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2080895" y="4227830"/>
            <a:ext cx="1235075" cy="48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知识图谱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33165" y="4227830"/>
            <a:ext cx="1235075" cy="48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预训练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85435" y="4227830"/>
            <a:ext cx="1235075" cy="48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深度学习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37705" y="4227830"/>
            <a:ext cx="1235075" cy="48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统计学习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689975" y="4227830"/>
            <a:ext cx="2093595" cy="48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生物信息学</a:t>
            </a:r>
            <a:r>
              <a:rPr lang="zh-CN" altLang="en-US">
                <a:solidFill>
                  <a:schemeClr val="tx1"/>
                </a:solidFill>
              </a:rPr>
              <a:t>分析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08089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开源知识图谱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57441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大型预训练</a:t>
            </a:r>
            <a:r>
              <a:rPr lang="zh-CN" altLang="en-US">
                <a:solidFill>
                  <a:schemeClr val="tx1"/>
                </a:solidFill>
              </a:rPr>
              <a:t>模型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6793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预测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生成</a:t>
            </a:r>
            <a:r>
              <a:rPr lang="zh-CN" altLang="en-US">
                <a:solidFill>
                  <a:schemeClr val="tx1"/>
                </a:solidFill>
              </a:rPr>
              <a:t>模型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56145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数据分析</a:t>
            </a:r>
            <a:r>
              <a:rPr lang="zh-CN" altLang="en-US">
                <a:solidFill>
                  <a:schemeClr val="tx1"/>
                </a:solidFill>
              </a:rPr>
              <a:t>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05497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数据检索</a:t>
            </a:r>
            <a:r>
              <a:rPr lang="zh-CN" altLang="en-US">
                <a:solidFill>
                  <a:schemeClr val="tx1"/>
                </a:solidFill>
              </a:rPr>
              <a:t>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54849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可视化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080260" y="1901825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代谢</a:t>
            </a:r>
            <a:r>
              <a:rPr lang="zh-CN" altLang="en-US">
                <a:solidFill>
                  <a:schemeClr val="tx1"/>
                </a:solidFill>
              </a:rPr>
              <a:t>组学检索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947795" y="1901825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代谢物表示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分析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815330" y="1901825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功能预测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靶点</a:t>
            </a:r>
            <a:r>
              <a:rPr lang="zh-CN" altLang="en-US">
                <a:solidFill>
                  <a:schemeClr val="tx1"/>
                </a:solidFill>
              </a:rPr>
              <a:t>预测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682865" y="1901825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峰值</a:t>
            </a:r>
            <a:r>
              <a:rPr lang="zh-CN" altLang="en-US">
                <a:solidFill>
                  <a:schemeClr val="tx1"/>
                </a:solidFill>
              </a:rPr>
              <a:t>匹配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550400" y="1901825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化合物</a:t>
            </a:r>
            <a:r>
              <a:rPr lang="zh-CN" altLang="en-US">
                <a:solidFill>
                  <a:schemeClr val="tx1"/>
                </a:solidFill>
              </a:rPr>
              <a:t>鉴定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080260" y="763270"/>
            <a:ext cx="1432560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新代谢</a:t>
            </a:r>
            <a:r>
              <a:rPr lang="zh-CN" altLang="en-US">
                <a:solidFill>
                  <a:schemeClr val="tx1"/>
                </a:solidFill>
              </a:rPr>
              <a:t>通路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504055" y="775335"/>
            <a:ext cx="1432560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新代谢物</a:t>
            </a:r>
            <a:r>
              <a:rPr lang="zh-CN" altLang="en-US">
                <a:solidFill>
                  <a:schemeClr val="tx1"/>
                </a:solidFill>
              </a:rPr>
              <a:t>属性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927850" y="791210"/>
            <a:ext cx="143319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新代谢物鉴定</a:t>
            </a:r>
            <a:r>
              <a:rPr lang="zh-CN" altLang="en-US">
                <a:solidFill>
                  <a:schemeClr val="tx1"/>
                </a:solidFill>
              </a:rPr>
              <a:t>方法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352280" y="786130"/>
            <a:ext cx="143319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新代谢组学</a:t>
            </a:r>
            <a:r>
              <a:rPr lang="zh-CN" altLang="en-US">
                <a:solidFill>
                  <a:schemeClr val="tx1"/>
                </a:solidFill>
              </a:rPr>
              <a:t>研究范式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650490" y="4782820"/>
            <a:ext cx="0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650490" y="3733800"/>
            <a:ext cx="0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848610" y="2546350"/>
            <a:ext cx="962660" cy="386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594225" y="1470025"/>
            <a:ext cx="349250" cy="34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3239135" y="3790950"/>
            <a:ext cx="266573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5272405" y="2625090"/>
            <a:ext cx="1461135" cy="3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5274310" y="2532380"/>
            <a:ext cx="2954020" cy="47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2650490" y="2555875"/>
            <a:ext cx="0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3042920" y="1447165"/>
            <a:ext cx="1461135" cy="3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0" y="5370195"/>
            <a:ext cx="942975" cy="532130"/>
          </a:xfrm>
        </p:spPr>
        <p:txBody>
          <a:bodyPr/>
          <a:p>
            <a:pPr marL="0" indent="0">
              <a:buNone/>
            </a:pP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73100" y="4206558"/>
            <a:ext cx="942975" cy="53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73100" y="3086418"/>
            <a:ext cx="942975" cy="53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73100" y="1992630"/>
            <a:ext cx="942975" cy="53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673100" y="875030"/>
            <a:ext cx="942975" cy="53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发现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165" y="5306060"/>
            <a:ext cx="977900" cy="660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25" y="5284788"/>
            <a:ext cx="977900" cy="7029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50" y="5305108"/>
            <a:ext cx="1433195" cy="6623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275" y="5289550"/>
            <a:ext cx="2946400" cy="6934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305" y="5280660"/>
            <a:ext cx="1358900" cy="71120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2080895" y="4227830"/>
            <a:ext cx="1235075" cy="48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知识图谱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33165" y="4227830"/>
            <a:ext cx="1235075" cy="48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预训练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85435" y="4227830"/>
            <a:ext cx="1235075" cy="48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深度学习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37705" y="4227830"/>
            <a:ext cx="1235075" cy="48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统计学习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689975" y="4227830"/>
            <a:ext cx="2093595" cy="48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生物信息学</a:t>
            </a:r>
            <a:r>
              <a:rPr lang="zh-CN" altLang="en-US">
                <a:solidFill>
                  <a:schemeClr val="tx1"/>
                </a:solidFill>
              </a:rPr>
              <a:t>分析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08089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开源知识图谱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57441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大型预训练</a:t>
            </a:r>
            <a:r>
              <a:rPr lang="zh-CN" altLang="en-US">
                <a:solidFill>
                  <a:schemeClr val="tx1"/>
                </a:solidFill>
              </a:rPr>
              <a:t>模型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6793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预测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生成</a:t>
            </a:r>
            <a:r>
              <a:rPr lang="zh-CN" altLang="en-US">
                <a:solidFill>
                  <a:schemeClr val="tx1"/>
                </a:solidFill>
              </a:rPr>
              <a:t>模型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56145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数据分析</a:t>
            </a:r>
            <a:r>
              <a:rPr lang="zh-CN" altLang="en-US">
                <a:solidFill>
                  <a:schemeClr val="tx1"/>
                </a:solidFill>
              </a:rPr>
              <a:t>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05497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数据检索</a:t>
            </a:r>
            <a:r>
              <a:rPr lang="zh-CN" altLang="en-US">
                <a:solidFill>
                  <a:schemeClr val="tx1"/>
                </a:solidFill>
              </a:rPr>
              <a:t>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548495" y="3040380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可视化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080260" y="1901825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代谢</a:t>
            </a:r>
            <a:r>
              <a:rPr lang="zh-CN" altLang="en-US">
                <a:solidFill>
                  <a:schemeClr val="tx1"/>
                </a:solidFill>
              </a:rPr>
              <a:t>组学检索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947795" y="1901825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代谢物表示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分析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815330" y="1901825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功能预测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靶点</a:t>
            </a:r>
            <a:r>
              <a:rPr lang="zh-CN" altLang="en-US">
                <a:solidFill>
                  <a:schemeClr val="tx1"/>
                </a:solidFill>
              </a:rPr>
              <a:t>预测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682865" y="1901825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峰值</a:t>
            </a:r>
            <a:r>
              <a:rPr lang="zh-CN" altLang="en-US">
                <a:solidFill>
                  <a:schemeClr val="tx1"/>
                </a:solidFill>
              </a:rPr>
              <a:t>匹配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550400" y="1901825"/>
            <a:ext cx="123507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化合物</a:t>
            </a:r>
            <a:r>
              <a:rPr lang="zh-CN" altLang="en-US">
                <a:solidFill>
                  <a:schemeClr val="tx1"/>
                </a:solidFill>
              </a:rPr>
              <a:t>鉴定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080260" y="763270"/>
            <a:ext cx="1432560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新代谢</a:t>
            </a:r>
            <a:r>
              <a:rPr lang="zh-CN" altLang="en-US">
                <a:solidFill>
                  <a:schemeClr val="tx1"/>
                </a:solidFill>
              </a:rPr>
              <a:t>通路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504055" y="775335"/>
            <a:ext cx="1432560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新代谢物</a:t>
            </a:r>
            <a:r>
              <a:rPr lang="zh-CN" altLang="en-US">
                <a:solidFill>
                  <a:schemeClr val="tx1"/>
                </a:solidFill>
              </a:rPr>
              <a:t>属性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927850" y="791210"/>
            <a:ext cx="143319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新代谢物鉴定</a:t>
            </a:r>
            <a:r>
              <a:rPr lang="zh-CN" altLang="en-US">
                <a:solidFill>
                  <a:schemeClr val="tx1"/>
                </a:solidFill>
              </a:rPr>
              <a:t>方法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352280" y="786130"/>
            <a:ext cx="1433195" cy="62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新代谢组学</a:t>
            </a:r>
            <a:r>
              <a:rPr lang="zh-CN" altLang="en-US">
                <a:solidFill>
                  <a:schemeClr val="tx1"/>
                </a:solidFill>
              </a:rPr>
              <a:t>研究范式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7271385" y="3771265"/>
            <a:ext cx="37338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H="1" flipV="1">
            <a:off x="7412990" y="3793490"/>
            <a:ext cx="179641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7205980" y="2660650"/>
            <a:ext cx="969010" cy="31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793990" y="3760470"/>
            <a:ext cx="87122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8814435" y="3763010"/>
            <a:ext cx="37338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917940" y="2661285"/>
            <a:ext cx="969010" cy="31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8305800" y="2649855"/>
            <a:ext cx="457200" cy="31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7292975" y="2639060"/>
            <a:ext cx="2526030" cy="35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7793990" y="1506855"/>
            <a:ext cx="393700" cy="37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en-US" altLang="zh-CN"/>
              <a:t>/</a:t>
            </a:r>
            <a:r>
              <a:rPr lang="zh-CN" altLang="en-US"/>
              <a:t>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现有的研究范式是找到多个差异代谢物，依次人工查找对应代谢物的属性、通路等信息，过程较为机械和</a:t>
            </a:r>
            <a:r>
              <a:rPr lang="zh-CN" altLang="en-US"/>
              <a:t>繁琐。传统的数据库的查找方式是针对单一代谢物进行设计的，不利于多个代谢物组合查找</a:t>
            </a:r>
            <a:r>
              <a:rPr lang="zh-CN" altLang="en-US"/>
              <a:t>和分析。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常见的对代谢物的表示是基于</a:t>
            </a:r>
            <a:r>
              <a:rPr lang="en-US" altLang="zh-CN"/>
              <a:t>smiles</a:t>
            </a:r>
            <a:r>
              <a:rPr lang="zh-CN" altLang="en-US"/>
              <a:t>等化学属性，表达能力不强，无法融入其他知识。当前研究领域缺少相应的工具和方法，需要填补</a:t>
            </a:r>
            <a:r>
              <a:rPr lang="zh-CN" altLang="en-US"/>
              <a:t>空白。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HMKG</a:t>
            </a:r>
            <a:endParaRPr lang="en-US" altLang="zh-CN"/>
          </a:p>
        </p:txBody>
      </p:sp>
      <p:pic>
        <p:nvPicPr>
          <p:cNvPr id="4" name="图片 3" descr="highcharts-dependency-wh-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r="15696"/>
          <a:stretch>
            <a:fillRect/>
          </a:stretch>
        </p:blipFill>
        <p:spPr>
          <a:xfrm>
            <a:off x="5523230" y="1066165"/>
            <a:ext cx="6422390" cy="5078730"/>
          </a:xfrm>
          <a:prstGeom prst="rect">
            <a:avLst/>
          </a:prstGeom>
        </p:spPr>
      </p:pic>
      <p:pic>
        <p:nvPicPr>
          <p:cNvPr id="5" name="图片 4" descr="KG Schem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" y="1203325"/>
            <a:ext cx="6504940" cy="4941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KG </a:t>
            </a:r>
            <a:r>
              <a:rPr lang="en-US" altLang="zh-CN"/>
              <a:t>Application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KG</a:t>
            </a:r>
            <a:r>
              <a:rPr lang="zh-CN" altLang="en-US"/>
              <a:t>构建介绍</a:t>
            </a:r>
            <a:endParaRPr lang="zh-CN" altLang="en-US"/>
          </a:p>
          <a:p>
            <a:r>
              <a:rPr lang="en-US" altLang="zh-CN"/>
              <a:t>KG</a:t>
            </a:r>
            <a:r>
              <a:rPr lang="zh-CN" altLang="en-US"/>
              <a:t>数据</a:t>
            </a:r>
            <a:r>
              <a:rPr lang="zh-CN" altLang="en-US"/>
              <a:t>统计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API</a:t>
            </a:r>
            <a:endParaRPr lang="zh-CN" altLang="en-US"/>
          </a:p>
          <a:p>
            <a:pPr lvl="1"/>
            <a:r>
              <a:rPr lang="zh-CN" altLang="en-US"/>
              <a:t>单</a:t>
            </a:r>
            <a:r>
              <a:rPr lang="zh-CN" altLang="en-US"/>
              <a:t>个代谢物</a:t>
            </a:r>
            <a:r>
              <a:rPr lang="zh-CN" altLang="en-US"/>
              <a:t>查找</a:t>
            </a:r>
            <a:endParaRPr lang="zh-CN" altLang="en-US"/>
          </a:p>
          <a:p>
            <a:pPr lvl="1"/>
            <a:r>
              <a:rPr lang="zh-CN" altLang="en-US"/>
              <a:t>代谢物组合查找、统计、分析、</a:t>
            </a:r>
            <a:r>
              <a:rPr lang="zh-CN" altLang="en-US"/>
              <a:t>可视化</a:t>
            </a:r>
            <a:endParaRPr lang="zh-CN" altLang="en-US"/>
          </a:p>
          <a:p>
            <a:pPr lvl="1"/>
            <a:r>
              <a:rPr lang="zh-CN" altLang="en-US"/>
              <a:t>反向查找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Meta2</a:t>
            </a:r>
            <a:r>
              <a:rPr lang="en-US" altLang="zh-CN"/>
              <a:t>Vec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KGE</a:t>
            </a:r>
            <a:r>
              <a:rPr lang="zh-CN" altLang="en-US"/>
              <a:t>方法对比（探索最好的方法，探索最合适的</a:t>
            </a:r>
            <a:r>
              <a:rPr lang="zh-CN" altLang="en-US"/>
              <a:t>参数）</a:t>
            </a:r>
            <a:endParaRPr lang="en-US" altLang="zh-CN"/>
          </a:p>
          <a:p>
            <a:r>
              <a:rPr lang="en-US" altLang="zh-CN"/>
              <a:t>Meta2Vec</a:t>
            </a:r>
            <a:r>
              <a:rPr lang="zh-CN" altLang="en-US"/>
              <a:t>工具</a:t>
            </a:r>
            <a:r>
              <a:rPr lang="zh-CN" altLang="en-US"/>
              <a:t>介绍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Umap</a:t>
            </a:r>
            <a:r>
              <a:rPr lang="zh-CN" altLang="en-US"/>
              <a:t>降维分析</a:t>
            </a:r>
            <a:endParaRPr lang="zh-CN" altLang="en-US"/>
          </a:p>
          <a:p>
            <a:r>
              <a:rPr lang="zh-CN" altLang="en-US"/>
              <a:t>分类</a:t>
            </a:r>
            <a:r>
              <a:rPr lang="en-US" altLang="zh-CN"/>
              <a:t>/</a:t>
            </a:r>
            <a:r>
              <a:rPr lang="zh-CN" altLang="en-US"/>
              <a:t>预测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KGE vs </a:t>
            </a:r>
            <a:r>
              <a:rPr lang="en-US" altLang="zh-CN"/>
              <a:t>SMILES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Link Prediction - case </a:t>
            </a:r>
            <a:r>
              <a:rPr lang="en-US" altLang="zh-CN"/>
              <a:t>study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Discussion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KG</a:t>
            </a:r>
            <a:r>
              <a:rPr lang="zh-CN" altLang="en-US"/>
              <a:t>可扩展性</a:t>
            </a:r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WPS 演示</Application>
  <PresentationFormat>宽屏</PresentationFormat>
  <Paragraphs>192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主题​​</vt:lpstr>
      <vt:lpstr>代谢组学研究思路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Colton</cp:lastModifiedBy>
  <cp:revision>11</cp:revision>
  <dcterms:created xsi:type="dcterms:W3CDTF">2023-02-09T14:58:22Z</dcterms:created>
  <dcterms:modified xsi:type="dcterms:W3CDTF">2023-02-09T14:58:22Z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2052-5.1.0.7657</vt:lpwstr>
  </property>
  <property fmtid="{D5CDD505-2E9C-101B-9397-08002B2CF9AE}" pid="3" name="ICV">
    <vt:lpwstr>B8AF011661B05BEF13C6E3636ACF1796</vt:lpwstr>
  </property>
</Properties>
</file>