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0" r:id="rId4"/>
    <p:sldId id="271" r:id="rId6"/>
    <p:sldId id="272" r:id="rId7"/>
    <p:sldId id="274" r:id="rId8"/>
    <p:sldId id="263" r:id="rId9"/>
    <p:sldId id="273" r:id="rId10"/>
    <p:sldId id="282" r:id="rId11"/>
    <p:sldId id="259" r:id="rId12"/>
    <p:sldId id="275" r:id="rId13"/>
    <p:sldId id="280" r:id="rId14"/>
    <p:sldId id="264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33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pyke</a:t>
            </a:r>
            <a:r>
              <a:rPr lang="en-US" altLang="zh-CN"/>
              <a:t>en triplet factory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TSNE/UMAP(</a:t>
            </a:r>
            <a:r>
              <a:rPr lang="zh-CN" altLang="en-US"/>
              <a:t>更好一点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image" Target="../media/image13.png"/><Relationship Id="rId3" Type="http://schemas.openxmlformats.org/officeDocument/2006/relationships/tags" Target="../tags/tag26.xml"/><Relationship Id="rId2" Type="http://schemas.openxmlformats.org/officeDocument/2006/relationships/image" Target="../media/image12.png"/><Relationship Id="rId1" Type="http://schemas.openxmlformats.org/officeDocument/2006/relationships/tags" Target="../tags/tag25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32.xml"/><Relationship Id="rId4" Type="http://schemas.openxmlformats.org/officeDocument/2006/relationships/image" Target="../media/image15.png"/><Relationship Id="rId3" Type="http://schemas.openxmlformats.org/officeDocument/2006/relationships/tags" Target="../tags/tag31.xml"/><Relationship Id="rId2" Type="http://schemas.openxmlformats.org/officeDocument/2006/relationships/image" Target="../media/image14.png"/><Relationship Id="rId1" Type="http://schemas.openxmlformats.org/officeDocument/2006/relationships/tags" Target="../tags/tag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6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tags" Target="../tags/tag7.xml"/><Relationship Id="rId3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16.xml"/><Relationship Id="rId7" Type="http://schemas.openxmlformats.org/officeDocument/2006/relationships/image" Target="../media/image7.png"/><Relationship Id="rId6" Type="http://schemas.openxmlformats.org/officeDocument/2006/relationships/tags" Target="../tags/tag15.xml"/><Relationship Id="rId5" Type="http://schemas.openxmlformats.org/officeDocument/2006/relationships/image" Target="../media/image6.png"/><Relationship Id="rId4" Type="http://schemas.openxmlformats.org/officeDocument/2006/relationships/tags" Target="../tags/tag14.xml"/><Relationship Id="rId3" Type="http://schemas.openxmlformats.org/officeDocument/2006/relationships/image" Target="../media/image5.png"/><Relationship Id="rId2" Type="http://schemas.openxmlformats.org/officeDocument/2006/relationships/tags" Target="../tags/tag13.xm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7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24.xml"/><Relationship Id="rId7" Type="http://schemas.openxmlformats.org/officeDocument/2006/relationships/image" Target="../media/image11.png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image" Target="../media/image10.png"/><Relationship Id="rId3" Type="http://schemas.openxmlformats.org/officeDocument/2006/relationships/tags" Target="../tags/tag21.xml"/><Relationship Id="rId2" Type="http://schemas.openxmlformats.org/officeDocument/2006/relationships/image" Target="../media/image9.png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代谢组学</a:t>
            </a:r>
            <a:r>
              <a:rPr lang="en-US" altLang="zh-CN"/>
              <a:t>-</a:t>
            </a:r>
            <a:r>
              <a:rPr lang="zh-CN" altLang="en-US"/>
              <a:t>每周</a:t>
            </a:r>
            <a:r>
              <a:rPr lang="zh-CN" altLang="en-US"/>
              <a:t>汇报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 sz="2800"/>
              <a:t>2023.1.22-2023.1.30</a:t>
            </a:r>
            <a:endParaRPr lang="en-US" altLang="zh-CN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Meta2V</a:t>
            </a:r>
            <a:r>
              <a:rPr lang="en-US">
                <a:sym typeface="+mn-ea"/>
              </a:rPr>
              <a:t>ec</a:t>
            </a:r>
            <a:endParaRPr 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8450"/>
            <a:ext cx="10424795" cy="756285"/>
          </a:xfrm>
        </p:spPr>
        <p:txBody>
          <a:bodyPr/>
          <a:p>
            <a:r>
              <a:rPr lang="zh-CN" altLang="en-US"/>
              <a:t>补充一些</a:t>
            </a:r>
            <a:r>
              <a:rPr lang="en-US" altLang="zh-CN"/>
              <a:t>Meta2Vec</a:t>
            </a:r>
            <a:r>
              <a:rPr lang="zh-CN" altLang="en-US"/>
              <a:t>的一些</a:t>
            </a:r>
            <a:r>
              <a:rPr lang="zh-CN" altLang="en-US"/>
              <a:t>相关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81405" y="2842260"/>
            <a:ext cx="3507740" cy="38252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087620" y="5366385"/>
            <a:ext cx="2297430" cy="9632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13460" y="2115820"/>
            <a:ext cx="10076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这是训练后保存的</a:t>
            </a:r>
            <a:r>
              <a:rPr lang="en-US" altLang="zh-CN"/>
              <a:t>TransE</a:t>
            </a:r>
            <a:r>
              <a:rPr lang="zh-CN" altLang="en-US"/>
              <a:t>结果，如果我们想自建模型，必须对其中进行修改。当然如果只是做类似于</a:t>
            </a:r>
            <a:r>
              <a:rPr lang="en-US" altLang="zh-CN"/>
              <a:t>Meta-TransE</a:t>
            </a:r>
            <a:r>
              <a:rPr lang="zh-CN" altLang="en-US"/>
              <a:t>，工程角度可以</a:t>
            </a:r>
            <a:r>
              <a:rPr lang="zh-CN" altLang="en-US"/>
              <a:t>直接修改一些源文件，如</a:t>
            </a:r>
            <a:r>
              <a:rPr lang="en-US" altLang="zh-CN"/>
              <a:t>TransEI</a:t>
            </a:r>
            <a:r>
              <a:rPr lang="en-US" altLang="zh-CN"/>
              <a:t>nteraction</a:t>
            </a:r>
            <a:endParaRPr lang="en-US" altLang="zh-CN"/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5087620" y="3639820"/>
            <a:ext cx="69310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/>
              <a:t>到此，已经完成训练过程，但如果要提供给代谢研究者，到这里还不够。还需要</a:t>
            </a:r>
            <a:r>
              <a:rPr lang="zh-CN" altLang="en-US"/>
              <a:t>进一步。</a:t>
            </a:r>
            <a:endParaRPr lang="zh-CN" altLang="en-US"/>
          </a:p>
          <a:p>
            <a:pPr indent="457200"/>
            <a:r>
              <a:rPr lang="zh-CN" altLang="en-US"/>
              <a:t>毕竟使用</a:t>
            </a:r>
            <a:r>
              <a:rPr lang="en-US" altLang="zh-CN"/>
              <a:t>tensor</a:t>
            </a:r>
            <a:r>
              <a:rPr lang="zh-CN" altLang="en-US"/>
              <a:t>格式的</a:t>
            </a:r>
            <a:r>
              <a:rPr lang="en-US" altLang="zh-CN"/>
              <a:t>id</a:t>
            </a:r>
            <a:r>
              <a:rPr lang="zh-CN" altLang="en-US"/>
              <a:t>作为索引，还需要将</a:t>
            </a:r>
            <a:r>
              <a:rPr lang="en-US" altLang="zh-CN"/>
              <a:t>id</a:t>
            </a:r>
            <a:r>
              <a:rPr lang="zh-CN" altLang="en-US"/>
              <a:t>转为具体的</a:t>
            </a:r>
            <a:r>
              <a:rPr lang="zh-CN" altLang="en-US"/>
              <a:t>名称</a:t>
            </a:r>
            <a:endParaRPr lang="zh-CN" altLang="en-US"/>
          </a:p>
          <a:p>
            <a:pPr indent="457200"/>
            <a:r>
              <a:rPr lang="en-US" altLang="zh-CN"/>
              <a:t>pykeen</a:t>
            </a:r>
            <a:r>
              <a:rPr lang="zh-CN" altLang="en-US"/>
              <a:t>的</a:t>
            </a:r>
            <a:r>
              <a:rPr lang="en-US" altLang="zh-CN"/>
              <a:t>pipeline</a:t>
            </a:r>
            <a:r>
              <a:rPr lang="zh-CN" altLang="en-US"/>
              <a:t>训练提供了以下</a:t>
            </a:r>
            <a:r>
              <a:rPr lang="en-US" altLang="zh-CN"/>
              <a:t>gz</a:t>
            </a:r>
            <a:r>
              <a:rPr lang="zh-CN" altLang="en-US"/>
              <a:t>压缩文件，</a:t>
            </a:r>
            <a:r>
              <a:rPr lang="zh-CN" altLang="en-US"/>
              <a:t>即关于</a:t>
            </a:r>
            <a:r>
              <a:rPr lang="en-US" altLang="zh-CN"/>
              <a:t>entity_to_id</a:t>
            </a:r>
            <a:r>
              <a:rPr lang="zh-CN" altLang="en-US"/>
              <a:t>和</a:t>
            </a:r>
            <a:r>
              <a:rPr lang="en-US" altLang="zh-CN"/>
              <a:t>relation_to_id</a:t>
            </a:r>
            <a:r>
              <a:rPr lang="zh-CN" altLang="en-US"/>
              <a:t>的对照</a:t>
            </a:r>
            <a:r>
              <a:rPr lang="en-US" altLang="zh-CN"/>
              <a:t>tsv</a:t>
            </a:r>
            <a:r>
              <a:rPr lang="zh-CN" altLang="en-US"/>
              <a:t>文件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4933950" y="3003550"/>
            <a:ext cx="10424795" cy="756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需要补充的工程</a:t>
            </a:r>
            <a:r>
              <a:rPr lang="zh-CN" altLang="en-US"/>
              <a:t>细节</a:t>
            </a:r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7822565" y="5366385"/>
            <a:ext cx="40614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具体展示方式，也还需要咱们进一步探求。也许可以借鉴</a:t>
            </a:r>
            <a:r>
              <a:rPr lang="en-US" altLang="zh-CN"/>
              <a:t>word2vec</a:t>
            </a:r>
            <a:r>
              <a:rPr lang="zh-CN" altLang="en-US"/>
              <a:t>，映射到低维，进行可视化</a:t>
            </a:r>
            <a:r>
              <a:rPr lang="zh-CN" altLang="en-US"/>
              <a:t>展示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一些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64970"/>
          </a:xfrm>
        </p:spPr>
        <p:txBody>
          <a:bodyPr/>
          <a:p>
            <a:r>
              <a:rPr lang="zh-CN" altLang="en-US"/>
              <a:t>划分训练集和数据集会导致测试集的一些节点未</a:t>
            </a:r>
            <a:r>
              <a:rPr lang="zh-CN" altLang="en-US"/>
              <a:t>出现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48385" y="2578100"/>
            <a:ext cx="9420225" cy="1009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8385" y="3625215"/>
            <a:ext cx="4714875" cy="895350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38200" y="4606925"/>
            <a:ext cx="10515600" cy="645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因此我觉得知识表示问题</a:t>
            </a:r>
            <a:r>
              <a:rPr lang="zh-CN" altLang="en-US"/>
              <a:t>中，测试集是不是不能简单</a:t>
            </a:r>
            <a:r>
              <a:rPr lang="zh-CN" altLang="en-US"/>
              <a:t>切割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下周任务（麻烦师兄</a:t>
            </a:r>
            <a:r>
              <a:rPr lang="zh-CN" altLang="en-US"/>
              <a:t>指点）</a:t>
            </a:r>
            <a:r>
              <a:rPr lang="en-US" altLang="zh-CN"/>
              <a:t> 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5745"/>
            <a:ext cx="9504680" cy="2785745"/>
          </a:xfrm>
        </p:spPr>
        <p:txBody>
          <a:bodyPr>
            <a:normAutofit/>
          </a:bodyPr>
          <a:p>
            <a:r>
              <a:rPr lang="en-US" altLang="zh-CN"/>
              <a:t>0130-0206</a:t>
            </a:r>
            <a:endParaRPr lang="en-US" altLang="zh-CN"/>
          </a:p>
          <a:p>
            <a:r>
              <a:rPr lang="en-US" altLang="zh-CN"/>
              <a:t>entity_to_id </a:t>
            </a:r>
            <a:r>
              <a:rPr lang="zh-CN" altLang="en-US"/>
              <a:t>对应</a:t>
            </a:r>
            <a:endParaRPr lang="zh-CN" altLang="en-US"/>
          </a:p>
          <a:p>
            <a:r>
              <a:rPr lang="en-US" altLang="zh-CN"/>
              <a:t>Link prediction </a:t>
            </a:r>
            <a:r>
              <a:rPr lang="zh-CN" altLang="en-US"/>
              <a:t>相关任务</a:t>
            </a:r>
            <a:endParaRPr lang="en-US" altLang="zh-CN"/>
          </a:p>
          <a:p>
            <a:r>
              <a:rPr lang="zh-CN" altLang="en-US"/>
              <a:t>癌症相关，代谢物</a:t>
            </a:r>
            <a:r>
              <a:rPr lang="zh-CN" altLang="en-US"/>
              <a:t>数据</a:t>
            </a:r>
            <a:endParaRPr lang="zh-CN" altLang="en-US"/>
          </a:p>
          <a:p>
            <a:r>
              <a:rPr lang="en-US" altLang="zh-CN"/>
              <a:t>Results         https://www.metabolomicsworkbench.org/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春节</a:t>
            </a:r>
            <a:r>
              <a:rPr lang="zh-CN" altLang="en-US"/>
              <a:t>期间任务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5745"/>
            <a:ext cx="4818380" cy="5015865"/>
          </a:xfrm>
        </p:spPr>
        <p:txBody>
          <a:bodyPr>
            <a:normAutofit lnSpcReduction="10000"/>
          </a:bodyPr>
          <a:p>
            <a:r>
              <a:rPr lang="zh-CN" altLang="en-US"/>
              <a:t>近期任务：</a:t>
            </a:r>
            <a:endParaRPr lang="zh-CN" altLang="en-US"/>
          </a:p>
          <a:p>
            <a:r>
              <a:rPr lang="zh-CN" altLang="en-US"/>
              <a:t>跑癌症数据</a:t>
            </a:r>
            <a:r>
              <a:rPr lang="en-US" altLang="zh-CN"/>
              <a:t> </a:t>
            </a:r>
            <a:r>
              <a:rPr lang="zh-CN" altLang="en-US"/>
              <a:t>（</a:t>
            </a:r>
            <a:r>
              <a:rPr lang="en-US" altLang="zh-CN"/>
              <a:t>400+</a:t>
            </a:r>
            <a:r>
              <a:rPr lang="zh-CN" altLang="en-US"/>
              <a:t>代谢物）</a:t>
            </a:r>
            <a:endParaRPr lang="zh-CN" altLang="en-US"/>
          </a:p>
          <a:p>
            <a:r>
              <a:rPr lang="zh-CN" altLang="en-US"/>
              <a:t>探索</a:t>
            </a:r>
            <a:r>
              <a:rPr lang="en-US" altLang="zh-CN"/>
              <a:t>pykeen</a:t>
            </a:r>
            <a:r>
              <a:rPr lang="zh-CN" altLang="en-US"/>
              <a:t>功能</a:t>
            </a:r>
            <a:r>
              <a:rPr lang="en-US" altLang="zh-CN"/>
              <a:t> </a:t>
            </a:r>
            <a:endParaRPr lang="en-US" altLang="zh-CN"/>
          </a:p>
          <a:p>
            <a:pPr lvl="1"/>
            <a:r>
              <a:rPr lang="zh-CN" altLang="en-US"/>
              <a:t>数据的分割</a:t>
            </a:r>
            <a:r>
              <a:rPr lang="en-US" altLang="zh-CN"/>
              <a:t> </a:t>
            </a:r>
            <a:r>
              <a:rPr lang="zh-CN" altLang="en-US"/>
              <a:t>（按照</a:t>
            </a:r>
            <a:r>
              <a:rPr lang="en-US" altLang="zh-CN"/>
              <a:t>rel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数据比例</a:t>
            </a:r>
            <a:r>
              <a:rPr lang="en-US" altLang="zh-CN"/>
              <a:t> </a:t>
            </a:r>
            <a:r>
              <a:rPr lang="zh-CN" altLang="en-US"/>
              <a:t>可以按照</a:t>
            </a:r>
            <a:r>
              <a:rPr lang="en-US" altLang="zh-CN"/>
              <a:t>8:1:1</a:t>
            </a:r>
            <a:endParaRPr lang="en-US" altLang="zh-CN"/>
          </a:p>
          <a:p>
            <a:r>
              <a:rPr lang="zh-CN" altLang="en-US"/>
              <a:t>关系向量和实体向量</a:t>
            </a:r>
            <a:endParaRPr lang="zh-CN" altLang="en-US"/>
          </a:p>
          <a:p>
            <a:pPr lvl="1"/>
            <a:r>
              <a:rPr lang="zh-CN" altLang="en-US"/>
              <a:t>导出内部向量</a:t>
            </a:r>
            <a:r>
              <a:rPr lang="zh-CN" altLang="en-US"/>
              <a:t>表示</a:t>
            </a:r>
            <a:endParaRPr lang="zh-CN" altLang="en-US"/>
          </a:p>
          <a:p>
            <a:pPr lvl="1"/>
            <a:r>
              <a:rPr lang="en-US" altLang="zh-CN"/>
              <a:t>Meta2Vec</a:t>
            </a:r>
            <a:endParaRPr lang="en-US" altLang="zh-CN"/>
          </a:p>
          <a:p>
            <a:pPr lvl="1"/>
            <a:r>
              <a:rPr lang="en-US" altLang="zh-CN"/>
              <a:t>model </a:t>
            </a:r>
            <a:r>
              <a:rPr lang="en-US" altLang="zh-CN"/>
              <a:t>embedding</a:t>
            </a:r>
            <a:endParaRPr lang="en-US" altLang="zh-CN"/>
          </a:p>
          <a:p>
            <a:r>
              <a:rPr lang="zh-CN" altLang="en-US"/>
              <a:t>对比其他表示模型</a:t>
            </a:r>
            <a:endParaRPr lang="zh-CN" altLang="en-US"/>
          </a:p>
          <a:p>
            <a:pPr lvl="1"/>
            <a:r>
              <a:rPr lang="zh-CN" altLang="en-US"/>
              <a:t>其他模型</a:t>
            </a:r>
            <a:endParaRPr lang="zh-CN" altLang="en-US"/>
          </a:p>
          <a:p>
            <a:pPr lvl="1"/>
            <a:r>
              <a:rPr lang="en-US" altLang="zh-CN"/>
              <a:t>realistic</a:t>
            </a:r>
            <a:r>
              <a:rPr lang="zh-CN" altLang="en-US"/>
              <a:t>：</a:t>
            </a:r>
            <a:r>
              <a:rPr lang="en-US" altLang="zh-CN"/>
              <a:t>hit_at</a:t>
            </a:r>
            <a:r>
              <a:rPr lang="zh-CN" altLang="en-US"/>
              <a:t>；</a:t>
            </a:r>
            <a:r>
              <a:rPr lang="en-US" altLang="zh-CN"/>
              <a:t> </a:t>
            </a:r>
            <a:r>
              <a:rPr lang="en-US" altLang="zh-CN"/>
              <a:t>loss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096000" y="1593215"/>
            <a:ext cx="5901690" cy="5134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长期任务：</a:t>
            </a:r>
            <a:endParaRPr lang="zh-CN" altLang="en-US"/>
          </a:p>
          <a:p>
            <a:r>
              <a:rPr lang="en-US"/>
              <a:t>Pykeen </a:t>
            </a:r>
            <a:r>
              <a:rPr lang="zh-CN" altLang="en-US"/>
              <a:t>功能</a:t>
            </a:r>
            <a:r>
              <a:rPr lang="zh-CN" altLang="en-US"/>
              <a:t>探索</a:t>
            </a:r>
            <a:endParaRPr lang="zh-CN" altLang="en-US"/>
          </a:p>
          <a:p>
            <a:pPr lvl="1"/>
            <a:r>
              <a:rPr lang="en-US" altLang="zh-CN"/>
              <a:t>link prediction</a:t>
            </a:r>
            <a:r>
              <a:rPr lang="zh-CN" altLang="en-US"/>
              <a:t>，为下游任务做</a:t>
            </a:r>
            <a:r>
              <a:rPr lang="zh-CN" altLang="en-US"/>
              <a:t>准备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874645" cy="1325880"/>
          </a:xfrm>
        </p:spPr>
        <p:txBody>
          <a:bodyPr/>
          <a:p>
            <a:r>
              <a:rPr lang="zh-CN" altLang="en-US"/>
              <a:t>数据划分</a:t>
            </a:r>
            <a:r>
              <a:rPr lang="en-US" altLang="zh-CN"/>
              <a:t> </a:t>
            </a:r>
            <a:endParaRPr lang="zh-CN" altLang="en-US" sz="3600"/>
          </a:p>
        </p:txBody>
      </p:sp>
      <p:sp>
        <p:nvSpPr>
          <p:cNvPr id="7" name="内容占位符 6"/>
          <p:cNvSpPr/>
          <p:nvPr>
            <p:ph idx="1"/>
          </p:nvPr>
        </p:nvSpPr>
        <p:spPr>
          <a:xfrm>
            <a:off x="735330" y="1774825"/>
            <a:ext cx="10852785" cy="5082540"/>
          </a:xfrm>
        </p:spPr>
        <p:txBody>
          <a:bodyPr>
            <a:normAutofit lnSpcReduction="10000"/>
          </a:bodyPr>
          <a:p>
            <a:r>
              <a:rPr lang="en-US" altLang="zh-CN"/>
              <a:t>Pykeen</a:t>
            </a:r>
            <a:r>
              <a:rPr lang="zh-CN" altLang="en-US"/>
              <a:t>没有合适</a:t>
            </a:r>
            <a:r>
              <a:rPr lang="en-US" altLang="zh-CN"/>
              <a:t>-pykeen.datasets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手写</a:t>
            </a:r>
            <a:r>
              <a:rPr lang="zh-CN" altLang="en-US"/>
              <a:t>划分</a:t>
            </a:r>
            <a:endParaRPr lang="zh-CN" altLang="en-US"/>
          </a:p>
          <a:p>
            <a:pPr lvl="1"/>
            <a:r>
              <a:rPr lang="zh-CN" altLang="en-US"/>
              <a:t>读取总</a:t>
            </a:r>
            <a:r>
              <a:rPr lang="en-US" altLang="zh-CN"/>
              <a:t>TSV</a:t>
            </a:r>
            <a:r>
              <a:rPr lang="zh-CN" altLang="en-US"/>
              <a:t>格式数据</a:t>
            </a:r>
            <a:r>
              <a:rPr lang="zh-CN" altLang="en-US"/>
              <a:t>文件</a:t>
            </a:r>
            <a:endParaRPr lang="zh-CN" altLang="en-US"/>
          </a:p>
          <a:p>
            <a:pPr lvl="1"/>
            <a:r>
              <a:rPr lang="zh-CN" altLang="en-US"/>
              <a:t>对每种关系的数据进行分开处理，统计类别</a:t>
            </a:r>
            <a:r>
              <a:rPr lang="zh-CN" altLang="en-US"/>
              <a:t>信息</a:t>
            </a:r>
            <a:endParaRPr lang="zh-CN" altLang="en-US"/>
          </a:p>
          <a:p>
            <a:pPr lvl="1"/>
            <a:r>
              <a:rPr lang="zh-CN" altLang="en-US"/>
              <a:t>按照</a:t>
            </a:r>
            <a:r>
              <a:rPr lang="en-US" altLang="zh-CN"/>
              <a:t>8:1:1</a:t>
            </a:r>
            <a:r>
              <a:rPr lang="zh-CN" altLang="en-US"/>
              <a:t>比例，进行训练集、测试集、评估集的</a:t>
            </a:r>
            <a:r>
              <a:rPr lang="zh-CN" altLang="en-US"/>
              <a:t>划分</a:t>
            </a:r>
            <a:endParaRPr lang="zh-CN" altLang="en-US"/>
          </a:p>
          <a:p>
            <a:pPr lvl="1"/>
            <a:r>
              <a:rPr lang="zh-CN" altLang="en-US"/>
              <a:t>最终记录进对应数据</a:t>
            </a:r>
            <a:r>
              <a:rPr lang="zh-CN" altLang="en-US"/>
              <a:t>文件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具体见代码</a:t>
            </a:r>
            <a:r>
              <a:rPr lang="zh-CN" altLang="en-US"/>
              <a:t>层面</a:t>
            </a:r>
            <a:endParaRPr lang="zh-CN" altLang="en-US"/>
          </a:p>
        </p:txBody>
      </p:sp>
      <p:sp>
        <p:nvSpPr>
          <p:cNvPr id="10" name="内容占位符 6"/>
          <p:cNvSpPr/>
          <p:nvPr>
            <p:custDataLst>
              <p:tags r:id="rId1"/>
            </p:custDataLst>
          </p:nvPr>
        </p:nvSpPr>
        <p:spPr>
          <a:xfrm>
            <a:off x="6165850" y="956310"/>
            <a:ext cx="10852785" cy="25469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00000"/>
              </a:lnSpc>
              <a:spcBef>
                <a:spcPts val="600"/>
              </a:spcBef>
            </a:pPr>
            <a:r>
              <a:rPr lang="en-US" altLang="zh-CN" sz="2400"/>
              <a:t>Built-in datasets for PyKEEN</a:t>
            </a:r>
            <a:endParaRPr lang="en-US" altLang="zh-CN" sz="2400"/>
          </a:p>
          <a:p>
            <a:pPr indent="0" fontAlgn="auto">
              <a:lnSpc>
                <a:spcPct val="100000"/>
              </a:lnSpc>
              <a:spcBef>
                <a:spcPts val="600"/>
              </a:spcBef>
            </a:pPr>
            <a:r>
              <a:rPr lang="en-US" altLang="zh-CN" sz="2400"/>
              <a:t>Utility classes for constructing datasets</a:t>
            </a:r>
            <a:endParaRPr lang="en-US" altLang="zh-CN" sz="2400"/>
          </a:p>
          <a:p>
            <a:pPr indent="0" fontAlgn="auto">
              <a:lnSpc>
                <a:spcPct val="100000"/>
              </a:lnSpc>
              <a:spcBef>
                <a:spcPts val="600"/>
              </a:spcBef>
            </a:pPr>
            <a:r>
              <a:rPr lang="en-US" altLang="zh-CN" sz="2400"/>
              <a:t>Dataset analysis utilities</a:t>
            </a:r>
            <a:endParaRPr lang="en-US" altLang="zh-CN" sz="2400"/>
          </a:p>
          <a:p>
            <a:pPr indent="0" fontAlgn="auto">
              <a:lnSpc>
                <a:spcPct val="100000"/>
              </a:lnSpc>
              <a:spcBef>
                <a:spcPts val="600"/>
              </a:spcBef>
            </a:pPr>
            <a:r>
              <a:rPr lang="en-US" altLang="zh-CN" sz="2400"/>
              <a:t>Inductive models in PyKEEN</a:t>
            </a:r>
            <a:endParaRPr lang="en-US" altLang="zh-CN" sz="2400"/>
          </a:p>
          <a:p>
            <a:pPr indent="0" fontAlgn="auto">
              <a:lnSpc>
                <a:spcPct val="100000"/>
              </a:lnSpc>
              <a:spcBef>
                <a:spcPts val="600"/>
              </a:spcBef>
            </a:pPr>
            <a:r>
              <a:rPr lang="en-US" altLang="zh-CN" sz="2400"/>
              <a:t>Combination strategies for entity alignment </a:t>
            </a:r>
            <a:endParaRPr lang="en-US" altLang="zh-CN" sz="2400"/>
          </a:p>
          <a:p>
            <a:pPr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/>
              <a:t>datasets</a:t>
            </a:r>
            <a:endParaRPr lang="en-US" altLang="zh-CN" sz="2400"/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1849755" y="6209665"/>
            <a:ext cx="86239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D:\pythonProject\Metabolism\KG_PyKeen\Data\DataProcess\data_slice.py</a:t>
            </a:r>
            <a:endParaRPr lang="zh-CN" altLang="en-US" sz="2000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017635" y="3503295"/>
            <a:ext cx="2495550" cy="1466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874645" cy="1325880"/>
          </a:xfrm>
        </p:spPr>
        <p:txBody>
          <a:bodyPr/>
          <a:p>
            <a:r>
              <a:rPr lang="zh-CN" altLang="en-US"/>
              <a:t>数据划分</a:t>
            </a:r>
            <a:r>
              <a:rPr lang="en-US" altLang="zh-CN"/>
              <a:t> </a:t>
            </a:r>
            <a:endParaRPr lang="zh-CN" altLang="en-US" sz="3600"/>
          </a:p>
        </p:txBody>
      </p:sp>
      <p:sp>
        <p:nvSpPr>
          <p:cNvPr id="7" name="内容占位符 6"/>
          <p:cNvSpPr/>
          <p:nvPr>
            <p:ph idx="1"/>
          </p:nvPr>
        </p:nvSpPr>
        <p:spPr>
          <a:xfrm>
            <a:off x="838200" y="1774825"/>
            <a:ext cx="10852785" cy="4095750"/>
          </a:xfrm>
        </p:spPr>
        <p:txBody>
          <a:bodyPr>
            <a:normAutofit/>
          </a:bodyPr>
          <a:p>
            <a:r>
              <a:rPr lang="zh-CN" altLang="en-US"/>
              <a:t>在接下来工作中，在数据处理部分，还涉及到</a:t>
            </a:r>
            <a:r>
              <a:rPr lang="en-US" altLang="zh-CN"/>
              <a:t>HMDB</a:t>
            </a:r>
            <a:r>
              <a:rPr lang="zh-CN" altLang="en-US"/>
              <a:t>和</a:t>
            </a:r>
            <a:r>
              <a:rPr lang="en-US" altLang="zh-CN"/>
              <a:t>KEGG</a:t>
            </a:r>
            <a:endParaRPr lang="zh-CN" altLang="en-US"/>
          </a:p>
          <a:p>
            <a:r>
              <a:rPr lang="en-US" altLang="zh-CN"/>
              <a:t>HMDB</a:t>
            </a:r>
            <a:r>
              <a:rPr lang="zh-CN" altLang="en-US"/>
              <a:t>部分</a:t>
            </a:r>
            <a:endParaRPr lang="zh-CN" altLang="en-US"/>
          </a:p>
          <a:p>
            <a:pPr lvl="1"/>
            <a:r>
              <a:rPr lang="zh-CN" altLang="en-US"/>
              <a:t>这次</a:t>
            </a:r>
            <a:r>
              <a:rPr lang="en-US" altLang="zh-CN"/>
              <a:t>metabolism</a:t>
            </a:r>
            <a:r>
              <a:rPr lang="zh-CN" altLang="en-US"/>
              <a:t>格式处理是没有问题</a:t>
            </a:r>
            <a:r>
              <a:rPr lang="zh-CN" altLang="en-US"/>
              <a:t>的</a:t>
            </a:r>
            <a:endParaRPr lang="zh-CN" altLang="en-US"/>
          </a:p>
          <a:p>
            <a:pPr lvl="1"/>
            <a:r>
              <a:rPr lang="zh-CN" altLang="en-US"/>
              <a:t>只需要按照三元组格式，编写的那个</a:t>
            </a:r>
            <a:r>
              <a:rPr lang="en-US" altLang="zh-CN"/>
              <a:t>data_slice.py</a:t>
            </a:r>
            <a:r>
              <a:rPr lang="zh-CN" altLang="en-US"/>
              <a:t>都可以分割，记录</a:t>
            </a:r>
            <a:r>
              <a:rPr lang="zh-CN" altLang="en-US"/>
              <a:t>类别</a:t>
            </a:r>
            <a:endParaRPr lang="zh-CN" altLang="en-US"/>
          </a:p>
          <a:p>
            <a:pPr lvl="1"/>
            <a:r>
              <a:rPr lang="zh-CN" altLang="en-US"/>
              <a:t>后面更多侧重于按照代谢老师要求，解析出其他</a:t>
            </a:r>
            <a:r>
              <a:rPr lang="zh-CN" altLang="en-US"/>
              <a:t>指标</a:t>
            </a:r>
            <a:endParaRPr lang="zh-CN" altLang="en-US"/>
          </a:p>
          <a:p>
            <a:r>
              <a:rPr lang="en-US"/>
              <a:t>KEGG</a:t>
            </a:r>
            <a:r>
              <a:rPr lang="zh-CN" altLang="en-US"/>
              <a:t>部分</a:t>
            </a:r>
            <a:endParaRPr lang="zh-CN" altLang="en-US"/>
          </a:p>
          <a:p>
            <a:pPr lvl="1"/>
            <a:r>
              <a:rPr lang="zh-CN" altLang="en-US"/>
              <a:t>后面比较麻烦的也是如何解析出</a:t>
            </a:r>
            <a:r>
              <a:rPr lang="zh-CN" altLang="en-US"/>
              <a:t>三元组</a:t>
            </a:r>
            <a:endParaRPr lang="zh-CN" altLang="en-US"/>
          </a:p>
          <a:p>
            <a:r>
              <a:rPr lang="zh-CN" altLang="en-US"/>
              <a:t>划分比例等方面，也留</a:t>
            </a:r>
            <a:r>
              <a:rPr lang="zh-CN" altLang="en-US"/>
              <a:t>出了</a:t>
            </a:r>
            <a:r>
              <a:rPr lang="zh-CN" altLang="en-US"/>
              <a:t>专门变量，方便后面直接修改对应</a:t>
            </a:r>
            <a:r>
              <a:rPr lang="zh-CN" altLang="en-US"/>
              <a:t>比例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83710" cy="1325880"/>
          </a:xfrm>
        </p:spPr>
        <p:txBody>
          <a:bodyPr>
            <a:normAutofit/>
          </a:bodyPr>
          <a:p>
            <a:r>
              <a:rPr lang="zh-CN" altLang="en-US"/>
              <a:t>数据类别</a:t>
            </a:r>
            <a:r>
              <a:rPr lang="zh-CN" altLang="en-US"/>
              <a:t>信息</a:t>
            </a:r>
            <a:endParaRPr lang="zh-CN" altLang="en-US"/>
          </a:p>
        </p:txBody>
      </p:sp>
      <p:sp>
        <p:nvSpPr>
          <p:cNvPr id="3" name="内容占位符 6"/>
          <p:cNvSpPr/>
          <p:nvPr>
            <p:custDataLst>
              <p:tags r:id="rId1"/>
            </p:custDataLst>
          </p:nvPr>
        </p:nvSpPr>
        <p:spPr>
          <a:xfrm>
            <a:off x="5491480" y="868680"/>
            <a:ext cx="3676015" cy="1021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Cancer 400 </a:t>
            </a:r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838200" y="1825625"/>
            <a:ext cx="6924040" cy="548640"/>
          </a:xfrm>
        </p:spPr>
        <p:txBody>
          <a:bodyPr/>
          <a:p>
            <a:r>
              <a:rPr lang="zh-CN" altLang="en-US"/>
              <a:t>格式化输出到</a:t>
            </a:r>
            <a:r>
              <a:rPr lang="en-US" altLang="zh-CN"/>
              <a:t>Cancer_info.txt</a:t>
            </a:r>
            <a:r>
              <a:rPr lang="zh-CN" altLang="en-US"/>
              <a:t>中</a:t>
            </a:r>
            <a:r>
              <a:rPr lang="zh-CN" altLang="en-US"/>
              <a:t>存储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14400" y="2508885"/>
            <a:ext cx="2629535" cy="40074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899535" y="2508885"/>
            <a:ext cx="2574290" cy="4032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20535" y="2508885"/>
            <a:ext cx="2473325" cy="40271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癌症数据</a:t>
            </a:r>
            <a:r>
              <a:rPr lang="en-US" altLang="zh-CN"/>
              <a:t> </a:t>
            </a:r>
            <a:r>
              <a:rPr lang="zh-CN" altLang="en-US"/>
              <a:t>（</a:t>
            </a:r>
            <a:r>
              <a:rPr lang="en-US" altLang="zh-CN"/>
              <a:t>400</a:t>
            </a:r>
            <a:r>
              <a:rPr lang="zh-CN" altLang="en-US"/>
              <a:t>例）</a:t>
            </a:r>
            <a:r>
              <a:rPr lang="en-US" altLang="zh-CN"/>
              <a:t> </a:t>
            </a:r>
            <a:endParaRPr lang="zh-CN" altLang="en-US" sz="3600"/>
          </a:p>
        </p:txBody>
      </p:sp>
      <p:sp>
        <p:nvSpPr>
          <p:cNvPr id="7" name="内容占位符 6"/>
          <p:cNvSpPr/>
          <p:nvPr>
            <p:ph idx="1"/>
          </p:nvPr>
        </p:nvSpPr>
        <p:spPr>
          <a:xfrm>
            <a:off x="5856605" y="868680"/>
            <a:ext cx="3676015" cy="1021715"/>
          </a:xfrm>
        </p:spPr>
        <p:txBody>
          <a:bodyPr/>
          <a:p>
            <a:pPr marL="0" indent="0">
              <a:buNone/>
            </a:pPr>
            <a:r>
              <a:rPr lang="zh-CN" altLang="en-US"/>
              <a:t>以</a:t>
            </a:r>
            <a:r>
              <a:rPr lang="en-US" altLang="zh-CN"/>
              <a:t>TransE</a:t>
            </a:r>
            <a:r>
              <a:rPr lang="zh-CN" altLang="en-US"/>
              <a:t>模型为</a:t>
            </a:r>
            <a:r>
              <a:rPr lang="zh-CN" altLang="en-US"/>
              <a:t>例</a:t>
            </a:r>
            <a:endParaRPr lang="zh-CN" altLang="en-US"/>
          </a:p>
        </p:txBody>
      </p:sp>
      <p:sp>
        <p:nvSpPr>
          <p:cNvPr id="8" name="内容占位符 6"/>
          <p:cNvSpPr/>
          <p:nvPr>
            <p:custDataLst>
              <p:tags r:id="rId1"/>
            </p:custDataLst>
          </p:nvPr>
        </p:nvSpPr>
        <p:spPr>
          <a:xfrm>
            <a:off x="838200" y="1774825"/>
            <a:ext cx="11353165" cy="165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在完成对数据划分后，跑出来的结果参考意义更强</a:t>
            </a:r>
            <a:r>
              <a:rPr lang="en-US" altLang="zh-CN"/>
              <a:t>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（之前用同一组数据训练和测试</a:t>
            </a:r>
            <a:r>
              <a:rPr lang="zh-CN" altLang="en-US"/>
              <a:t>的）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  <p:graphicFrame>
        <p:nvGraphicFramePr>
          <p:cNvPr id="12" name="表格 11"/>
          <p:cNvGraphicFramePr/>
          <p:nvPr>
            <p:custDataLst>
              <p:tags r:id="rId2"/>
            </p:custDataLst>
          </p:nvPr>
        </p:nvGraphicFramePr>
        <p:xfrm>
          <a:off x="999490" y="2736850"/>
          <a:ext cx="9149080" cy="151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225"/>
                <a:gridCol w="995045"/>
                <a:gridCol w="1074420"/>
                <a:gridCol w="981710"/>
                <a:gridCol w="1106170"/>
                <a:gridCol w="1106805"/>
                <a:gridCol w="1105535"/>
                <a:gridCol w="1106170"/>
              </a:tblGrid>
              <a:tr h="706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数据集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数量（文件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划分</a:t>
                      </a:r>
                      <a:r>
                        <a:rPr lang="zh-CN" altLang="en-US"/>
                        <a:t>情况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loss 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loss 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loss 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loss 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los</a:t>
                      </a:r>
                      <a:r>
                        <a:rPr lang="en-US" altLang="zh-CN"/>
                        <a:t>s 5</a:t>
                      </a:r>
                      <a:endParaRPr lang="en-US" altLang="zh-CN"/>
                    </a:p>
                  </a:txBody>
                  <a:tcPr/>
                </a:tc>
              </a:tr>
              <a:tr h="4044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Part-Of-HMDB</a:t>
                      </a:r>
                      <a:endParaRPr lang="en-US" altLang="zh-CN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576K</a:t>
                      </a:r>
                      <a:endParaRPr lang="en-US" altLang="zh-CN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无</a:t>
                      </a:r>
                      <a:endParaRPr lang="zh-CN" altLang="en-US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1.154</a:t>
                      </a:r>
                      <a:endParaRPr lang="zh-CN" altLang="en-US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1.054</a:t>
                      </a:r>
                      <a:endParaRPr lang="zh-CN" altLang="en-US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0.968</a:t>
                      </a:r>
                      <a:endParaRPr lang="zh-CN" altLang="en-US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0.930</a:t>
                      </a:r>
                      <a:endParaRPr lang="zh-CN" altLang="en-US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0.852</a:t>
                      </a:r>
                      <a:endParaRPr lang="zh-CN" altLang="en-US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576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  </a:t>
                      </a: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Cancer-400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30,739K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8:1:1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0.741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0.454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0.296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0.224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0.178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内容占位符 6"/>
          <p:cNvSpPr/>
          <p:nvPr>
            <p:custDataLst>
              <p:tags r:id="rId3"/>
            </p:custDataLst>
          </p:nvPr>
        </p:nvSpPr>
        <p:spPr>
          <a:xfrm>
            <a:off x="838835" y="4651375"/>
            <a:ext cx="11353165" cy="2206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在癌症</a:t>
            </a:r>
            <a:r>
              <a:rPr lang="en-US" altLang="zh-CN"/>
              <a:t>400</a:t>
            </a:r>
            <a:r>
              <a:rPr lang="zh-CN" altLang="en-US"/>
              <a:t>例数据上，使用</a:t>
            </a:r>
            <a:r>
              <a:rPr lang="en-US" altLang="zh-CN"/>
              <a:t>TransE</a:t>
            </a:r>
            <a:r>
              <a:rPr lang="zh-CN" altLang="en-US"/>
              <a:t>模型，进行了</a:t>
            </a:r>
            <a:r>
              <a:rPr lang="zh-CN" altLang="en-US"/>
              <a:t>尝试</a:t>
            </a:r>
            <a:endParaRPr lang="zh-CN" altLang="en-US"/>
          </a:p>
          <a:p>
            <a:pPr lvl="1"/>
            <a:r>
              <a:rPr lang="zh-CN" altLang="en-US"/>
              <a:t>我这边搭建的环境是基于</a:t>
            </a:r>
            <a:r>
              <a:rPr lang="en-US" altLang="zh-CN"/>
              <a:t>CPU</a:t>
            </a:r>
            <a:r>
              <a:rPr lang="zh-CN" altLang="en-US"/>
              <a:t>，速度较慢</a:t>
            </a:r>
            <a:endParaRPr lang="zh-CN" altLang="en-US"/>
          </a:p>
          <a:p>
            <a:pPr lvl="1"/>
            <a:r>
              <a:rPr lang="zh-CN" altLang="en-US"/>
              <a:t>整个过程中，训练和评估最耗时，尤其是</a:t>
            </a:r>
            <a:r>
              <a:rPr lang="zh-CN" altLang="en-US"/>
              <a:t>评估</a:t>
            </a:r>
            <a:endParaRPr lang="zh-CN" altLang="en-US"/>
          </a:p>
          <a:p>
            <a:pPr lvl="1"/>
            <a:r>
              <a:rPr lang="zh-CN" altLang="en-US"/>
              <a:t>使用</a:t>
            </a:r>
            <a:r>
              <a:rPr lang="en-US" altLang="zh-CN"/>
              <a:t>pipeline</a:t>
            </a:r>
            <a:r>
              <a:rPr lang="zh-CN" altLang="en-US"/>
              <a:t>评估时间较长，记录结果较详细</a:t>
            </a:r>
            <a:endParaRPr lang="zh-CN" altLang="en-US"/>
          </a:p>
          <a:p>
            <a:pPr lvl="1"/>
            <a:r>
              <a:rPr lang="zh-CN" altLang="en-US"/>
              <a:t>使用各部分组合，时间较快，较灵活，可自由选择想要的结果和格式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229100" y="42678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训练结果</a:t>
            </a:r>
            <a:r>
              <a:rPr lang="en-US" altLang="zh-CN"/>
              <a:t> </a:t>
            </a:r>
            <a:r>
              <a:rPr lang="zh-CN" altLang="en-US"/>
              <a:t>（对比先前</a:t>
            </a:r>
            <a:r>
              <a:rPr lang="zh-CN" altLang="en-US"/>
              <a:t>测试）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癌症数据</a:t>
            </a:r>
            <a:r>
              <a:rPr lang="en-US" altLang="zh-CN"/>
              <a:t> </a:t>
            </a:r>
            <a:r>
              <a:rPr lang="zh-CN" altLang="en-US"/>
              <a:t>（</a:t>
            </a:r>
            <a:r>
              <a:rPr lang="en-US" altLang="zh-CN"/>
              <a:t>400</a:t>
            </a:r>
            <a:r>
              <a:rPr lang="zh-CN" altLang="en-US"/>
              <a:t>例）</a:t>
            </a:r>
            <a:r>
              <a:rPr lang="en-US" altLang="zh-CN"/>
              <a:t> </a:t>
            </a:r>
            <a:endParaRPr lang="zh-CN" altLang="en-US" sz="3600"/>
          </a:p>
        </p:txBody>
      </p:sp>
      <p:sp>
        <p:nvSpPr>
          <p:cNvPr id="7" name="内容占位符 6"/>
          <p:cNvSpPr/>
          <p:nvPr>
            <p:ph idx="1"/>
          </p:nvPr>
        </p:nvSpPr>
        <p:spPr>
          <a:xfrm>
            <a:off x="5856605" y="868680"/>
            <a:ext cx="3676015" cy="1021715"/>
          </a:xfrm>
        </p:spPr>
        <p:txBody>
          <a:bodyPr/>
          <a:p>
            <a:pPr marL="0" indent="0">
              <a:buNone/>
            </a:pPr>
            <a:r>
              <a:rPr lang="en-US" altLang="zh-CN"/>
              <a:t>TransE</a:t>
            </a:r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8" name="内容占位符 6"/>
          <p:cNvSpPr/>
          <p:nvPr>
            <p:custDataLst>
              <p:tags r:id="rId1"/>
            </p:custDataLst>
          </p:nvPr>
        </p:nvSpPr>
        <p:spPr>
          <a:xfrm>
            <a:off x="838200" y="1774825"/>
            <a:ext cx="11353165" cy="802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跑通之前</a:t>
            </a:r>
            <a:r>
              <a:rPr lang="zh-CN" altLang="en-US"/>
              <a:t>代码，训练结果如下</a:t>
            </a:r>
            <a:r>
              <a:rPr lang="en-US" altLang="zh-CN"/>
              <a:t> </a:t>
            </a:r>
            <a:r>
              <a:rPr lang="zh-CN" altLang="en-US"/>
              <a:t>（这里主要只关注了</a:t>
            </a:r>
            <a:r>
              <a:rPr lang="en-US" altLang="zh-CN"/>
              <a:t>hits at</a:t>
            </a:r>
            <a:r>
              <a:rPr lang="zh-CN" altLang="en-US"/>
              <a:t>）</a:t>
            </a:r>
            <a:r>
              <a:rPr lang="en-US" altLang="zh-CN"/>
              <a:t> 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04850" y="2538095"/>
            <a:ext cx="6983730" cy="9766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04850" y="3504565"/>
            <a:ext cx="6983730" cy="9582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04850" y="4443095"/>
            <a:ext cx="6985000" cy="952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04850" y="5366385"/>
            <a:ext cx="6984365" cy="996315"/>
          </a:xfrm>
          <a:prstGeom prst="rect">
            <a:avLst/>
          </a:prstGeom>
        </p:spPr>
      </p:pic>
      <p:sp>
        <p:nvSpPr>
          <p:cNvPr id="11" name="内容占位符 6"/>
          <p:cNvSpPr/>
          <p:nvPr>
            <p:custDataLst>
              <p:tags r:id="rId10"/>
            </p:custDataLst>
          </p:nvPr>
        </p:nvSpPr>
        <p:spPr>
          <a:xfrm>
            <a:off x="7854315" y="2854325"/>
            <a:ext cx="11454765" cy="189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head&gt;both&gt;tail</a:t>
            </a:r>
            <a:endParaRPr lang="en-US" altLang="zh-CN"/>
          </a:p>
          <a:p>
            <a:r>
              <a:rPr lang="zh-CN" altLang="en-US"/>
              <a:t>预测</a:t>
            </a:r>
            <a:r>
              <a:rPr lang="en-US" altLang="zh-CN"/>
              <a:t>head</a:t>
            </a:r>
            <a:r>
              <a:rPr lang="zh-CN" altLang="en-US"/>
              <a:t>结果在前十之列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正确率达到</a:t>
            </a:r>
            <a:r>
              <a:rPr lang="en-US" altLang="zh-CN"/>
              <a:t>44.496%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不同模型比较</a:t>
            </a:r>
            <a:r>
              <a:rPr lang="en-US" altLang="zh-CN"/>
              <a:t> </a:t>
            </a:r>
            <a:endParaRPr lang="zh-CN" altLang="en-US" sz="3600"/>
          </a:p>
        </p:txBody>
      </p:sp>
      <p:sp>
        <p:nvSpPr>
          <p:cNvPr id="8" name="内容占位符 6"/>
          <p:cNvSpPr/>
          <p:nvPr>
            <p:custDataLst>
              <p:tags r:id="rId1"/>
            </p:custDataLst>
          </p:nvPr>
        </p:nvSpPr>
        <p:spPr>
          <a:xfrm>
            <a:off x="6046470" y="711835"/>
            <a:ext cx="11466195" cy="9791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         </a:t>
            </a:r>
            <a:r>
              <a:rPr lang="zh-CN" altLang="en-US"/>
              <a:t>其他模型训练结果</a:t>
            </a:r>
            <a:r>
              <a:rPr lang="en-US" altLang="zh-CN"/>
              <a:t>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(TransD</a:t>
            </a:r>
            <a:r>
              <a:rPr lang="zh-CN" altLang="en-US"/>
              <a:t>、</a:t>
            </a:r>
            <a:r>
              <a:rPr lang="en-US" altLang="zh-CN"/>
              <a:t>DistMult</a:t>
            </a:r>
            <a:r>
              <a:rPr lang="zh-CN" altLang="en-US"/>
              <a:t>等较一般</a:t>
            </a:r>
            <a:r>
              <a:rPr lang="en-US" altLang="zh-CN"/>
              <a:t>)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  <p:graphicFrame>
        <p:nvGraphicFramePr>
          <p:cNvPr id="12" name="表格 11"/>
          <p:cNvGraphicFramePr/>
          <p:nvPr>
            <p:custDataLst>
              <p:tags r:id="rId2"/>
            </p:custDataLst>
          </p:nvPr>
        </p:nvGraphicFramePr>
        <p:xfrm>
          <a:off x="643255" y="1579880"/>
          <a:ext cx="10710545" cy="507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165"/>
                <a:gridCol w="976630"/>
                <a:gridCol w="1009015"/>
                <a:gridCol w="978535"/>
                <a:gridCol w="1071245"/>
                <a:gridCol w="1070610"/>
                <a:gridCol w="1071245"/>
                <a:gridCol w="1071245"/>
                <a:gridCol w="1070610"/>
                <a:gridCol w="1071245"/>
              </a:tblGrid>
              <a:tr h="846455">
                <a:tc rowSpan="2"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/>
                        <a:t>hits_at</a:t>
                      </a:r>
                      <a:endParaRPr lang="en-US" altLang="zh-CN"/>
                    </a:p>
                  </a:txBody>
                  <a:tcPr anchor="ctr" anchorCtr="0"/>
                </a:tc>
                <a:tc gridSpan="3"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/>
                        <a:t>TransE (2013)</a:t>
                      </a:r>
                      <a:endParaRPr lang="en-US" altLang="zh-CN"/>
                    </a:p>
                  </a:txBody>
                  <a:tcPr anchor="ctr" anchorCtr="0"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/>
                        <a:t>TransH (2014)</a:t>
                      </a:r>
                      <a:endParaRPr lang="en-US" altLang="zh-CN"/>
                    </a:p>
                  </a:txBody>
                  <a:tcPr anchor="ctr" anchorCtr="0"/>
                </a:tc>
                <a:tc hMerge="1">
                  <a:tcPr anchor="ctr" anchorCtr="0"/>
                </a:tc>
                <a:tc hMerge="1">
                  <a:tcPr anchor="ctr" anchorCtr="0"/>
                </a:tc>
                <a:tc gridSpan="3"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/>
                        <a:t>TransR (2015)</a:t>
                      </a:r>
                      <a:endParaRPr lang="en-US" altLang="zh-CN"/>
                    </a:p>
                  </a:txBody>
                  <a:tcPr anchor="ctr" anchorCtr="0"/>
                </a:tc>
                <a:tc hMerge="1">
                  <a:tcPr anchor="ctr" anchorCtr="0"/>
                </a:tc>
                <a:tc hMerge="1">
                  <a:tcPr anchor="ctr" anchorCtr="0"/>
                </a:tc>
              </a:tr>
              <a:tr h="846455">
                <a:tc vMerge="1">
                  <a:tcPr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 b="1"/>
                        <a:t>head</a:t>
                      </a:r>
                      <a:endParaRPr lang="en-US" altLang="zh-CN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 b="1"/>
                        <a:t>tail</a:t>
                      </a:r>
                      <a:endParaRPr lang="en-US" altLang="zh-CN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 b="1"/>
                        <a:t>both</a:t>
                      </a:r>
                      <a:endParaRPr lang="en-US" altLang="zh-CN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 b="1"/>
                        <a:t>head</a:t>
                      </a:r>
                      <a:endParaRPr lang="en-US" altLang="zh-CN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 b="1"/>
                        <a:t>tail</a:t>
                      </a:r>
                      <a:endParaRPr lang="en-US" altLang="zh-CN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 b="1"/>
                        <a:t>both</a:t>
                      </a:r>
                      <a:endParaRPr lang="en-US" altLang="zh-CN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 b="1"/>
                        <a:t>head</a:t>
                      </a:r>
                      <a:endParaRPr lang="en-US" altLang="zh-CN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 b="1"/>
                        <a:t>tail</a:t>
                      </a:r>
                      <a:endParaRPr lang="en-US" altLang="zh-CN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 b="1"/>
                        <a:t>both</a:t>
                      </a:r>
                      <a:endParaRPr lang="en-US" altLang="zh-CN" b="1"/>
                    </a:p>
                  </a:txBody>
                  <a:tcPr anchor="ctr" anchorCtr="0"/>
                </a:tc>
              </a:tr>
              <a:tr h="846455"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 b="1"/>
                        <a:t>hits_at_1</a:t>
                      </a:r>
                      <a:endParaRPr lang="en-US" altLang="zh-CN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zh-CN" altLang="en-US"/>
                        <a:t>0.1453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zh-CN" altLang="en-US"/>
                        <a:t>0.0476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/>
                        <a:t>0.0965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/>
                        <a:t>0.4166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zh-CN" altLang="en-US"/>
                        <a:t>0.2176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zh-CN" altLang="en-US"/>
                        <a:t>0.3171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zh-CN" altLang="en-US"/>
                        <a:t>0.4001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zh-CN" altLang="en-US"/>
                        <a:t>0.064</a:t>
                      </a: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zh-CN" altLang="en-US"/>
                        <a:t>0.2324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846455"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 b="1"/>
                        <a:t>hits_at_3</a:t>
                      </a:r>
                      <a:endParaRPr lang="en-US" altLang="zh-CN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0.2744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/>
                        <a:t>0.0815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/>
                        <a:t>0.1780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zh-CN" altLang="en-US"/>
                        <a:t>0.5757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zh-CN" altLang="en-US"/>
                        <a:t>0.3257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zh-CN" altLang="en-US"/>
                        <a:t>0.4507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zh-CN" altLang="en-US"/>
                        <a:t>0.4865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zh-CN" altLang="en-US"/>
                        <a:t>0.1006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zh-CN" altLang="en-US"/>
                        <a:t>0.2936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846455"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 b="1"/>
                        <a:t>hits_at_5</a:t>
                      </a:r>
                      <a:endParaRPr lang="en-US" altLang="zh-CN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/>
                        <a:t>0.3480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/>
                        <a:t>0.1016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/>
                        <a:t>0.2248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zh-CN" altLang="en-US"/>
                        <a:t>0.592</a:t>
                      </a: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zh-CN" altLang="en-US"/>
                        <a:t>0.3633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zh-CN" altLang="en-US"/>
                        <a:t>0.477</a:t>
                      </a: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zh-CN" altLang="en-US"/>
                        <a:t>0.5116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zh-CN" altLang="en-US"/>
                        <a:t>0.1160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zh-CN" altLang="en-US"/>
                        <a:t>0.3138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846455"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 b="1"/>
                        <a:t>hits_at_10</a:t>
                      </a:r>
                      <a:endParaRPr lang="en-US" altLang="zh-CN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/>
                        <a:t>0.4497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/>
                        <a:t>0.1266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/>
                        <a:t>0.2881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zh-CN" altLang="en-US"/>
                        <a:t>0.617</a:t>
                      </a: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zh-CN" altLang="en-US"/>
                        <a:t>0.4316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zh-CN" altLang="en-US"/>
                        <a:t>0.524</a:t>
                      </a: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zh-CN" altLang="en-US"/>
                        <a:t>0.539</a:t>
                      </a: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zh-CN" altLang="en-US"/>
                        <a:t>0.156</a:t>
                      </a: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zh-CN" altLang="en-US"/>
                        <a:t>0.348</a:t>
                      </a: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Meta2V</a:t>
            </a:r>
            <a:r>
              <a:rPr lang="en-US">
                <a:sym typeface="+mn-ea"/>
              </a:rPr>
              <a:t>ec</a:t>
            </a:r>
            <a:endParaRPr 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8450"/>
            <a:ext cx="10424795" cy="756285"/>
          </a:xfrm>
        </p:spPr>
        <p:txBody>
          <a:bodyPr/>
          <a:p>
            <a:r>
              <a:rPr lang="zh-CN" altLang="en-US"/>
              <a:t>在</a:t>
            </a:r>
            <a:r>
              <a:rPr lang="en-US" altLang="zh-CN"/>
              <a:t>pykeen</a:t>
            </a:r>
            <a:r>
              <a:rPr lang="zh-CN" altLang="en-US"/>
              <a:t>中的</a:t>
            </a:r>
            <a:r>
              <a:rPr lang="en-US" altLang="zh-CN"/>
              <a:t>embedding</a:t>
            </a:r>
            <a:r>
              <a:rPr lang="zh-CN" altLang="en-US"/>
              <a:t>和</a:t>
            </a:r>
            <a:r>
              <a:rPr lang="en-US" altLang="zh-CN"/>
              <a:t>pytorch</a:t>
            </a:r>
            <a:r>
              <a:rPr lang="zh-CN" altLang="en-US"/>
              <a:t>中的</a:t>
            </a:r>
            <a:r>
              <a:rPr lang="en-US" altLang="zh-CN"/>
              <a:t>embedding </a:t>
            </a:r>
            <a:r>
              <a:rPr lang="zh-CN" altLang="en-US"/>
              <a:t>几乎如出一辙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01725" y="2325370"/>
            <a:ext cx="7235190" cy="8464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8200" y="4137025"/>
            <a:ext cx="3136265" cy="2166620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59790" y="3380740"/>
            <a:ext cx="10981690" cy="756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数据格式是</a:t>
            </a:r>
            <a:r>
              <a:rPr lang="en-US" altLang="zh-CN"/>
              <a:t>torch</a:t>
            </a:r>
            <a:r>
              <a:rPr lang="zh-CN" altLang="en-US"/>
              <a:t>的</a:t>
            </a:r>
            <a:r>
              <a:rPr lang="en-US" altLang="zh-CN"/>
              <a:t>modulelist</a:t>
            </a:r>
            <a:r>
              <a:rPr lang="zh-CN" altLang="en-US"/>
              <a:t>，访问需要用</a:t>
            </a:r>
            <a:r>
              <a:rPr lang="en-US" altLang="zh-CN"/>
              <a:t>tensor</a:t>
            </a:r>
            <a:r>
              <a:rPr lang="zh-CN" altLang="en-US"/>
              <a:t>索引才能</a:t>
            </a:r>
            <a:r>
              <a:rPr lang="zh-CN" altLang="en-US"/>
              <a:t>访问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243705" y="4137025"/>
            <a:ext cx="7800975" cy="21621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59790" y="62992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embedding for entity &amp; relation</a:t>
            </a:r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6272530" y="63023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embedding vector (</a:t>
            </a:r>
            <a:r>
              <a:rPr lang="zh-CN" altLang="en-US"/>
              <a:t>索引</a:t>
            </a:r>
            <a:r>
              <a:rPr lang="en-US" altLang="zh-CN"/>
              <a:t>1</a:t>
            </a:r>
            <a:r>
              <a:rPr lang="zh-CN" altLang="en-US"/>
              <a:t>为例</a:t>
            </a:r>
            <a:r>
              <a:rPr lang="en-US" altLang="zh-CN"/>
              <a:t>)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UNIT_TABLE_BEAUTIFY" val="smartTable{bb0c4996-534f-42f7-996b-621cb105bb21}"/>
  <p:tag name="TABLE_ENDDRAG_ORIGIN_RECT" val="720*119"/>
  <p:tag name="TABLE_ENDDRAG_RECT" val="56*215*720*119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TABLE_BEAUTIFY" val="smartTable{7dcad696-7d11-48bc-85cd-fa02f22c1a0a}"/>
  <p:tag name="TABLE_ENDDRAG_ORIGIN_RECT" val="843*333"/>
  <p:tag name="TABLE_ENDDRAG_RECT" val="58*155*843*333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COMMONDATA" val="eyJoZGlkIjoiOGI4NjI5OTBmMDM1ODFlMDkzNDFlZTFiMWNhZWU5ZTMifQ=="/>
  <p:tag name="KSO_WPP_MARK_KEY" val="6a25a681-8601-4f25-9985-e781f7c9f6ec"/>
</p:tagLst>
</file>

<file path=ppt/tags/tag4.xml><?xml version="1.0" encoding="utf-8"?>
<p:tagLst xmlns:p="http://schemas.openxmlformats.org/presentationml/2006/main">
  <p:tag name="KSO_WM_BEAUTIFY_FLAG" val=""/>
  <p:tag name="KSO_WM_UNIT_PLACING_PICTURE_USER_VIEWPORT" val="{&quot;height&quot;:2310,&quot;width&quot;:3930}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2298</Words>
  <Application>WPS 演示</Application>
  <PresentationFormat>宽屏</PresentationFormat>
  <Paragraphs>319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代谢组学-每周汇报</vt:lpstr>
      <vt:lpstr>春节期间任务</vt:lpstr>
      <vt:lpstr>数据划分 </vt:lpstr>
      <vt:lpstr>数据划分 </vt:lpstr>
      <vt:lpstr>数据类别信息</vt:lpstr>
      <vt:lpstr>癌症数据 （400例） </vt:lpstr>
      <vt:lpstr>癌症数据 （400例） </vt:lpstr>
      <vt:lpstr>不同模型比较 </vt:lpstr>
      <vt:lpstr>Meta2Vec</vt:lpstr>
      <vt:lpstr>Meta2Vec</vt:lpstr>
      <vt:lpstr>一些问题</vt:lpstr>
      <vt:lpstr>下周任务（麻烦师兄指点）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xiakun</dc:creator>
  <cp:lastModifiedBy>yoke</cp:lastModifiedBy>
  <cp:revision>126</cp:revision>
  <dcterms:created xsi:type="dcterms:W3CDTF">2023-01-08T09:08:00Z</dcterms:created>
  <dcterms:modified xsi:type="dcterms:W3CDTF">2023-01-30T06:58:56Z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7A0AD01D12E24FD8A12513A84DDFD6E4</vt:lpwstr>
  </property>
  <property fmtid="{D5CDD505-2E9C-101B-9397-08002B2CF9AE}" pid="3" name="KSOProductBuildVer">
    <vt:lpwstr>2052-11.1.0.13703</vt:lpwstr>
  </property>
</Properties>
</file>