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72" r:id="rId4"/>
    <p:sldId id="260" r:id="rId5"/>
    <p:sldId id="261" r:id="rId7"/>
    <p:sldId id="273" r:id="rId8"/>
    <p:sldId id="262" r:id="rId9"/>
    <p:sldId id="279" r:id="rId10"/>
    <p:sldId id="265" r:id="rId11"/>
    <p:sldId id="264" r:id="rId12"/>
    <p:sldId id="268" r:id="rId13"/>
    <p:sldId id="280" r:id="rId14"/>
    <p:sldId id="270" r:id="rId15"/>
    <p:sldId id="281" r:id="rId16"/>
    <p:sldId id="276" r:id="rId17"/>
    <p:sldId id="282" r:id="rId18"/>
    <p:sldId id="284" r:id="rId19"/>
    <p:sldId id="283" r:id="rId20"/>
    <p:sldId id="277" r:id="rId21"/>
    <p:sldId id="274" r:id="rId22"/>
    <p:sldId id="259" r:id="rId23"/>
    <p:sldId id="257" r:id="rId24"/>
    <p:sldId id="285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44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tags" Target="../tags/tag16.xml"/><Relationship Id="rId4" Type="http://schemas.openxmlformats.org/officeDocument/2006/relationships/image" Target="../media/image4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tags" Target="../tags/tag22.xml"/><Relationship Id="rId6" Type="http://schemas.openxmlformats.org/officeDocument/2006/relationships/image" Target="../media/image7.png"/><Relationship Id="rId5" Type="http://schemas.openxmlformats.org/officeDocument/2006/relationships/tags" Target="../tags/tag21.xml"/><Relationship Id="rId4" Type="http://schemas.openxmlformats.org/officeDocument/2006/relationships/image" Target="../media/image6.png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image" Target="../media/image10.png"/><Relationship Id="rId3" Type="http://schemas.openxmlformats.org/officeDocument/2006/relationships/tags" Target="../tags/tag25.xml"/><Relationship Id="rId2" Type="http://schemas.openxmlformats.org/officeDocument/2006/relationships/image" Target="../media/image9.png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image" Target="../media/image11.png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openxmlformats.org/officeDocument/2006/relationships/tags" Target="../tags/tag40.xml"/><Relationship Id="rId5" Type="http://schemas.openxmlformats.org/officeDocument/2006/relationships/image" Target="../media/image13.png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image" Target="../media/image15.png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image" Target="../media/image1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tags" Target="../tags/tag12.xml"/><Relationship Id="rId4" Type="http://schemas.openxmlformats.org/officeDocument/2006/relationships/image" Target="../media/image2.png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0209 </a:t>
            </a:r>
            <a:r>
              <a:rPr lang="zh-CN" altLang="en-US"/>
              <a:t>汇报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总体调研情况</a:t>
            </a:r>
            <a:r>
              <a:rPr lang="en-US" altLang="zh-CN"/>
              <a:t>-</a:t>
            </a:r>
            <a:r>
              <a:rPr lang="zh-CN" altLang="en-US"/>
              <a:t>调研汇报</a:t>
            </a:r>
            <a:r>
              <a:rPr lang="en-US" altLang="zh-CN"/>
              <a:t>-</a:t>
            </a:r>
            <a:r>
              <a:rPr lang="zh-CN" altLang="en-US"/>
              <a:t>任务进展</a:t>
            </a:r>
            <a:r>
              <a:rPr lang="zh-CN" altLang="en-US"/>
              <a:t>更新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调研结果</a:t>
            </a:r>
            <a:r>
              <a:rPr lang="en-US" altLang="zh-CN"/>
              <a:t>-</a:t>
            </a:r>
            <a:r>
              <a:rPr lang="zh-CN" altLang="en-US" sz="3200" b="1"/>
              <a:t>寻找目标物质</a:t>
            </a:r>
            <a:endParaRPr lang="zh-CN" altLang="en-US" sz="3200" b="1"/>
          </a:p>
        </p:txBody>
      </p:sp>
      <p:sp>
        <p:nvSpPr>
          <p:cNvPr id="6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16305" y="1691005"/>
            <a:ext cx="10752455" cy="135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/>
              <a:t>Vali</a:t>
            </a:r>
            <a:r>
              <a:rPr lang="en-US" altLang="zh-CN" b="1"/>
              <a:t>dation part</a:t>
            </a:r>
            <a:endParaRPr lang="en-US" altLang="zh-CN" b="1"/>
          </a:p>
        </p:txBody>
      </p:sp>
      <p:sp>
        <p:nvSpPr>
          <p:cNvPr id="11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87425" y="2423160"/>
            <a:ext cx="10752455" cy="1459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In vivo and vitro validation</a:t>
            </a:r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63905" y="3547110"/>
            <a:ext cx="6510655" cy="16109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274560" y="1546225"/>
            <a:ext cx="4742180" cy="44157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调研结果</a:t>
            </a:r>
            <a:r>
              <a:rPr lang="en-US" altLang="zh-CN"/>
              <a:t>-</a:t>
            </a:r>
            <a:r>
              <a:rPr lang="zh-CN" altLang="en-US" sz="3200" b="1"/>
              <a:t>寻找目标物质</a:t>
            </a:r>
            <a:endParaRPr lang="zh-CN" altLang="en-US" sz="3200" b="1"/>
          </a:p>
        </p:txBody>
      </p:sp>
      <p:sp>
        <p:nvSpPr>
          <p:cNvPr id="6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200" y="1594485"/>
            <a:ext cx="10752455" cy="3013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/>
              <a:t>文章</a:t>
            </a:r>
            <a:r>
              <a:rPr lang="en-US" altLang="zh-CN" b="1"/>
              <a:t>8</a:t>
            </a:r>
            <a:r>
              <a:rPr lang="en-US" altLang="zh-CN" b="1"/>
              <a:t> </a:t>
            </a:r>
            <a:r>
              <a:rPr lang="zh-CN" altLang="en-US" b="1"/>
              <a:t>《</a:t>
            </a:r>
            <a:r>
              <a:rPr lang="en-US" altLang="zh-CN">
                <a:sym typeface="+mn-ea"/>
              </a:rPr>
              <a:t>Knowledge integration and decision support for accelerated discovery of antibiotic resistance genes</a:t>
            </a:r>
            <a:r>
              <a:rPr lang="zh-CN" altLang="en-US" b="1"/>
              <a:t>》</a:t>
            </a:r>
            <a:endParaRPr lang="zh-CN" altLang="en-US" b="1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838200" y="2506345"/>
            <a:ext cx="10515600" cy="4351338"/>
          </a:xfrm>
        </p:spPr>
        <p:txBody>
          <a:bodyPr/>
          <a:p>
            <a:r>
              <a:rPr lang="en-US" altLang="zh-CN" b="1"/>
              <a:t>Publish Time</a:t>
            </a:r>
            <a:r>
              <a:rPr lang="en-US" altLang="zh-CN"/>
              <a:t>: 2022.4.29</a:t>
            </a:r>
            <a:endParaRPr lang="en-US" altLang="zh-CN"/>
          </a:p>
          <a:p>
            <a:r>
              <a:rPr lang="en-US" altLang="zh-CN" b="1"/>
              <a:t>Journal </a:t>
            </a:r>
            <a:r>
              <a:rPr lang="en-US" altLang="zh-CN"/>
              <a:t>: Nature Communications</a:t>
            </a:r>
            <a:endParaRPr lang="en-US" altLang="zh-CN"/>
          </a:p>
          <a:p>
            <a:r>
              <a:rPr lang="en-US" altLang="zh-CN" b="1"/>
              <a:t>IF</a:t>
            </a:r>
            <a:r>
              <a:rPr lang="zh-CN" altLang="en-US"/>
              <a:t>：17.694</a:t>
            </a:r>
            <a:endParaRPr lang="zh-CN" altLang="en-US"/>
          </a:p>
          <a:p>
            <a:r>
              <a:rPr lang="en-US" altLang="zh-CN" b="1"/>
              <a:t>Target</a:t>
            </a:r>
            <a:r>
              <a:rPr lang="zh-CN" altLang="en-US"/>
              <a:t>：</a:t>
            </a:r>
            <a:r>
              <a:rPr lang="en-US">
                <a:sym typeface="+mn-ea"/>
              </a:rPr>
              <a:t>antibiotic resistance genes</a:t>
            </a:r>
            <a:endParaRPr lang="zh-CN" altLang="en-US"/>
          </a:p>
          <a:p>
            <a:r>
              <a:rPr lang="en-US"/>
              <a:t>To accelerate the discovery of antibiotic resistance genes (Total)</a:t>
            </a:r>
            <a:endParaRPr lang="en-US"/>
          </a:p>
          <a:p>
            <a:pPr marL="0" lvl="1"/>
            <a:r>
              <a:rPr lang="en-US" sz="2800">
                <a:sym typeface="+mn-ea"/>
              </a:rPr>
              <a:t>To predict the relationship </a:t>
            </a:r>
            <a:r>
              <a:rPr lang="en-US" sz="2800">
                <a:sym typeface="+mn-ea"/>
              </a:rPr>
              <a:t>between antibiotic resistance property between genes(Technically)</a:t>
            </a:r>
            <a:endParaRPr lang="en-US" sz="2800"/>
          </a:p>
          <a:p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调研结果</a:t>
            </a:r>
            <a:r>
              <a:rPr lang="en-US" altLang="zh-CN"/>
              <a:t>-</a:t>
            </a:r>
            <a:r>
              <a:rPr lang="zh-CN" altLang="en-US" sz="3200" b="1"/>
              <a:t>寻找目标物质</a:t>
            </a:r>
            <a:endParaRPr lang="zh-CN" altLang="en-US" sz="3200" b="1"/>
          </a:p>
        </p:txBody>
      </p:sp>
      <p:sp>
        <p:nvSpPr>
          <p:cNvPr id="6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200" y="1594485"/>
            <a:ext cx="10752455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sym typeface="+mn-ea"/>
              </a:rPr>
              <a:t>具体技术细节</a:t>
            </a:r>
            <a:r>
              <a:rPr lang="en-US" altLang="zh-CN" b="1">
                <a:sym typeface="+mn-ea"/>
              </a:rPr>
              <a:t> [8] </a:t>
            </a:r>
            <a:endParaRPr lang="zh-CN" altLang="en-US" b="1"/>
          </a:p>
        </p:txBody>
      </p:sp>
      <p:sp>
        <p:nvSpPr>
          <p:cNvPr id="9" name="内容占位符 8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2242185"/>
            <a:ext cx="6342380" cy="2326005"/>
          </a:xfrm>
        </p:spPr>
        <p:txBody>
          <a:bodyPr>
            <a:normAutofit/>
          </a:bodyPr>
          <a:p>
            <a:r>
              <a:rPr lang="en-US"/>
              <a:t>Dry-lab:</a:t>
            </a:r>
            <a:endParaRPr lang="en-US"/>
          </a:p>
          <a:p>
            <a:pPr lvl="1"/>
            <a:r>
              <a:rPr lang="en-US"/>
              <a:t>link prediction task</a:t>
            </a:r>
            <a:endParaRPr lang="en-US"/>
          </a:p>
          <a:p>
            <a:pPr lvl="1"/>
            <a:r>
              <a:rPr lang="en-US"/>
              <a:t>D</a:t>
            </a:r>
            <a:r>
              <a:rPr lang="en-US"/>
              <a:t>eep learning model for embedding</a:t>
            </a:r>
            <a:endParaRPr lang="en-US"/>
          </a:p>
          <a:p>
            <a:r>
              <a:rPr lang="en-US"/>
              <a:t>Wet-lab</a:t>
            </a:r>
            <a:endParaRPr lang="en-US"/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85990" y="1193800"/>
            <a:ext cx="4814570" cy="52533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33400" y="4006850"/>
            <a:ext cx="4136390" cy="24403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761230" y="4208145"/>
            <a:ext cx="2524760" cy="20370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调研结果</a:t>
            </a:r>
            <a:r>
              <a:rPr lang="en-US" altLang="zh-CN"/>
              <a:t>-</a:t>
            </a:r>
            <a:r>
              <a:rPr lang="zh-CN" altLang="en-US" sz="3200" b="1"/>
              <a:t>类别</a:t>
            </a:r>
            <a:r>
              <a:rPr lang="zh-CN" altLang="en-US" sz="3200" b="1"/>
              <a:t>划分</a:t>
            </a:r>
            <a:endParaRPr lang="zh-CN" altLang="en-US" sz="3200" b="1"/>
          </a:p>
        </p:txBody>
      </p:sp>
      <p:sp>
        <p:nvSpPr>
          <p:cNvPr id="6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200" y="1594485"/>
            <a:ext cx="10752455" cy="3013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/>
              <a:t>文章</a:t>
            </a:r>
            <a:r>
              <a:rPr lang="en-US" altLang="zh-CN" b="1"/>
              <a:t>4</a:t>
            </a:r>
            <a:r>
              <a:rPr lang="en-US" altLang="zh-CN" b="1"/>
              <a:t> </a:t>
            </a:r>
            <a:r>
              <a:rPr lang="zh-CN" altLang="en-US" b="1"/>
              <a:t>《</a:t>
            </a:r>
            <a:r>
              <a:rPr lang="en-US" altLang="zh-CN">
                <a:sym typeface="+mn-ea"/>
              </a:rPr>
              <a:t>HypoMap—a unified single-cell gene expression atlas of the murine hypothalamus</a:t>
            </a:r>
            <a:r>
              <a:rPr lang="zh-CN" altLang="en-US" b="1"/>
              <a:t>》</a:t>
            </a:r>
            <a:endParaRPr lang="zh-CN" altLang="en-US" b="1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838200" y="2506345"/>
            <a:ext cx="10901680" cy="4351655"/>
          </a:xfrm>
        </p:spPr>
        <p:txBody>
          <a:bodyPr/>
          <a:p>
            <a:r>
              <a:rPr lang="en-US" altLang="zh-CN" b="1"/>
              <a:t>Publish Time</a:t>
            </a:r>
            <a:r>
              <a:rPr lang="en-US" altLang="zh-CN"/>
              <a:t>: 2022.10.22</a:t>
            </a:r>
            <a:endParaRPr lang="en-US" altLang="zh-CN"/>
          </a:p>
          <a:p>
            <a:r>
              <a:rPr lang="en-US" altLang="zh-CN" b="1"/>
              <a:t>Journal </a:t>
            </a:r>
            <a:r>
              <a:rPr lang="en-US" altLang="zh-CN"/>
              <a:t>: Nature Metabolism</a:t>
            </a:r>
            <a:endParaRPr lang="en-US" altLang="zh-CN"/>
          </a:p>
          <a:p>
            <a:r>
              <a:rPr lang="en-US" altLang="zh-CN" b="1"/>
              <a:t>IF</a:t>
            </a:r>
            <a:r>
              <a:rPr lang="zh-CN" altLang="en-US"/>
              <a:t>：19.950</a:t>
            </a:r>
            <a:endParaRPr lang="zh-CN" altLang="en-US"/>
          </a:p>
          <a:p>
            <a:r>
              <a:rPr lang="en-US" altLang="zh-CN" b="1"/>
              <a:t>Target</a:t>
            </a:r>
            <a:r>
              <a:rPr lang="zh-CN" altLang="en-US"/>
              <a:t>：</a:t>
            </a:r>
            <a:r>
              <a:rPr lang="en-US" altLang="zh-CN">
                <a:sym typeface="+mn-ea"/>
              </a:rPr>
              <a:t>single-cell gene expression atlas</a:t>
            </a:r>
            <a:endParaRPr lang="zh-CN" altLang="en-US"/>
          </a:p>
          <a:p>
            <a:r>
              <a:rPr lang="en-US"/>
              <a:t> a unifed catalog and molecular characterization of the </a:t>
            </a:r>
            <a:r>
              <a:rPr lang="en-US"/>
              <a:t>heterogeneous cell types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81810" y="3972560"/>
            <a:ext cx="4660265" cy="28854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581900" y="2620645"/>
            <a:ext cx="4100195" cy="38411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调研结果</a:t>
            </a:r>
            <a:r>
              <a:rPr lang="en-US" altLang="zh-CN"/>
              <a:t>-</a:t>
            </a:r>
            <a:r>
              <a:rPr lang="zh-CN" altLang="en-US" sz="3200" b="1"/>
              <a:t>类别</a:t>
            </a:r>
            <a:r>
              <a:rPr lang="zh-CN" altLang="en-US" sz="3200" b="1"/>
              <a:t>划分</a:t>
            </a:r>
            <a:endParaRPr lang="zh-CN" altLang="en-US" sz="3200" b="1"/>
          </a:p>
        </p:txBody>
      </p:sp>
      <p:sp>
        <p:nvSpPr>
          <p:cNvPr id="6" name="内容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8200" y="1503045"/>
            <a:ext cx="10752455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sym typeface="+mn-ea"/>
              </a:rPr>
              <a:t>探索</a:t>
            </a:r>
            <a:r>
              <a:rPr lang="zh-CN" altLang="en-US">
                <a:sym typeface="+mn-ea"/>
              </a:rPr>
              <a:t>heterogeneous cell type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的划分和分类</a:t>
            </a:r>
            <a:r>
              <a:rPr lang="en-US" altLang="zh-CN" b="1">
                <a:sym typeface="+mn-ea"/>
              </a:rPr>
              <a:t> [4] </a:t>
            </a:r>
            <a:endParaRPr lang="zh-CN" altLang="en-US" b="1"/>
          </a:p>
        </p:txBody>
      </p:sp>
      <p:sp>
        <p:nvSpPr>
          <p:cNvPr id="9" name="内容占位符 8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990600" y="2242185"/>
            <a:ext cx="9684385" cy="2326005"/>
          </a:xfrm>
        </p:spPr>
        <p:txBody>
          <a:bodyPr>
            <a:normAutofit/>
          </a:bodyPr>
          <a:p>
            <a:r>
              <a:rPr lang="zh-CN" altLang="en-US"/>
              <a:t>针对问题</a:t>
            </a:r>
            <a:r>
              <a:rPr lang="en-US"/>
              <a:t>:</a:t>
            </a:r>
            <a:endParaRPr lang="en-US"/>
          </a:p>
          <a:p>
            <a:pPr lvl="1"/>
            <a:r>
              <a:rPr lang="en-US"/>
              <a:t>neuronal subtypes in this brain region are still lacking.</a:t>
            </a:r>
            <a:endParaRPr lang="en-US"/>
          </a:p>
          <a:p>
            <a:r>
              <a:rPr lang="zh-CN" altLang="en-US"/>
              <a:t>呈现方式：</a:t>
            </a:r>
            <a:endParaRPr lang="zh-CN" altLang="en-US"/>
          </a:p>
          <a:p>
            <a:pPr lvl="1"/>
            <a:r>
              <a:rPr lang="en-US"/>
              <a:t>an integrated reference atlas</a:t>
            </a:r>
            <a:endParaRPr 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200" y="1594485"/>
            <a:ext cx="10752455" cy="3013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/>
              <a:t>文章</a:t>
            </a:r>
            <a:r>
              <a:rPr lang="en-US" altLang="zh-CN" b="1"/>
              <a:t>6</a:t>
            </a:r>
            <a:r>
              <a:rPr lang="en-US" altLang="zh-CN" b="1"/>
              <a:t> </a:t>
            </a:r>
            <a:r>
              <a:rPr lang="zh-CN" altLang="en-US" b="1"/>
              <a:t>《</a:t>
            </a:r>
            <a:r>
              <a:rPr lang="en-US" altLang="zh-CN">
                <a:sym typeface="+mn-ea"/>
              </a:rPr>
              <a:t>Geometry-enhanced molecular representation learning for property prediction</a:t>
            </a:r>
            <a:r>
              <a:rPr lang="zh-CN" altLang="en-US" b="1"/>
              <a:t>》</a:t>
            </a:r>
            <a:endParaRPr lang="zh-CN" altLang="en-US" b="1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838200" y="2506345"/>
            <a:ext cx="10901680" cy="4351655"/>
          </a:xfrm>
        </p:spPr>
        <p:txBody>
          <a:bodyPr/>
          <a:p>
            <a:r>
              <a:rPr lang="en-US" altLang="zh-CN" b="1"/>
              <a:t>Publish Time</a:t>
            </a:r>
            <a:r>
              <a:rPr lang="en-US" altLang="zh-CN"/>
              <a:t>: 2022.2.7</a:t>
            </a:r>
            <a:endParaRPr lang="en-US" altLang="zh-CN"/>
          </a:p>
          <a:p>
            <a:r>
              <a:rPr lang="en-US" altLang="zh-CN" b="1"/>
              <a:t>Journal </a:t>
            </a:r>
            <a:r>
              <a:rPr lang="en-US" altLang="zh-CN"/>
              <a:t>: Nature Machine Intelligence</a:t>
            </a:r>
            <a:endParaRPr lang="en-US" altLang="zh-CN"/>
          </a:p>
          <a:p>
            <a:r>
              <a:rPr lang="en-US" altLang="zh-CN" b="1"/>
              <a:t>IF</a:t>
            </a:r>
            <a:r>
              <a:rPr lang="zh-CN" altLang="en-US"/>
              <a:t>：25.898</a:t>
            </a:r>
            <a:endParaRPr lang="zh-CN" altLang="en-US"/>
          </a:p>
          <a:p>
            <a:r>
              <a:rPr lang="en-US" altLang="zh-CN" b="1"/>
              <a:t>Target</a:t>
            </a:r>
            <a:r>
              <a:rPr lang="zh-CN" altLang="en-US"/>
              <a:t>：</a:t>
            </a:r>
            <a:r>
              <a:rPr lang="en-US" altLang="zh-CN">
                <a:sym typeface="+mn-ea"/>
              </a:rPr>
              <a:t>graph </a:t>
            </a:r>
            <a:r>
              <a:rPr lang="en-US" altLang="zh-CN">
                <a:sym typeface="+mn-ea"/>
              </a:rPr>
              <a:t>molecular representation</a:t>
            </a:r>
            <a:endParaRPr lang="en-US" altLang="zh-CN">
              <a:sym typeface="+mn-ea"/>
            </a:endParaRPr>
          </a:p>
          <a:p>
            <a:r>
              <a:rPr lang="en-US"/>
              <a:t>To </a:t>
            </a:r>
            <a:r>
              <a:rPr lang="en-US"/>
              <a:t>integrate geometry information for molecular representation</a:t>
            </a:r>
            <a:endParaRPr 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调研结果</a:t>
            </a:r>
            <a:r>
              <a:rPr lang="en-US" altLang="zh-CN"/>
              <a:t>-</a:t>
            </a:r>
            <a:r>
              <a:rPr lang="zh-CN" altLang="en-US" sz="3200" b="1"/>
              <a:t>探索物质的新</a:t>
            </a:r>
            <a:r>
              <a:rPr lang="zh-CN" altLang="en-US" sz="3200" b="1"/>
              <a:t>属性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12435" y="2999105"/>
            <a:ext cx="6464300" cy="346710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1503045"/>
            <a:ext cx="10752455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融入</a:t>
            </a:r>
            <a:r>
              <a:rPr lang="en-US" altLang="zh-CN">
                <a:sym typeface="+mn-ea"/>
              </a:rPr>
              <a:t>3D</a:t>
            </a:r>
            <a:r>
              <a:rPr lang="zh-CN" altLang="en-US">
                <a:sym typeface="+mn-ea"/>
              </a:rPr>
              <a:t>结构信息（融入先验信息的</a:t>
            </a:r>
            <a:r>
              <a:rPr lang="zh-CN" altLang="en-US">
                <a:sym typeface="+mn-ea"/>
              </a:rPr>
              <a:t>案例）</a:t>
            </a:r>
            <a:r>
              <a:rPr lang="en-US" altLang="zh-CN" b="1">
                <a:sym typeface="+mn-ea"/>
              </a:rPr>
              <a:t> [4] </a:t>
            </a:r>
            <a:endParaRPr lang="zh-CN" altLang="en-US" b="1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p>
            <a:r>
              <a:rPr lang="zh-CN" altLang="en-US"/>
              <a:t>调研结果</a:t>
            </a:r>
            <a:r>
              <a:rPr lang="en-US" altLang="zh-CN"/>
              <a:t>-</a:t>
            </a:r>
            <a:r>
              <a:rPr lang="zh-CN" altLang="en-US" sz="3200" b="1"/>
              <a:t>探索物质的新</a:t>
            </a:r>
            <a:r>
              <a:rPr lang="zh-CN" altLang="en-US" sz="3200" b="1"/>
              <a:t>属性</a:t>
            </a:r>
            <a:endParaRPr lang="zh-CN" altLang="en-US" sz="3200" b="1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85800" y="2150745"/>
            <a:ext cx="5258435" cy="15519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调研结果</a:t>
            </a:r>
            <a:r>
              <a:rPr lang="en-US" altLang="zh-CN"/>
              <a:t>-</a:t>
            </a:r>
            <a:r>
              <a:rPr lang="zh-CN" altLang="en-US" sz="3200" b="1"/>
              <a:t>预测</a:t>
            </a:r>
            <a:r>
              <a:rPr lang="zh-CN" altLang="en-US" sz="3200" b="1"/>
              <a:t>评估</a:t>
            </a:r>
            <a:endParaRPr lang="zh-CN" altLang="en-US" sz="3200" b="1"/>
          </a:p>
        </p:txBody>
      </p:sp>
      <p:sp>
        <p:nvSpPr>
          <p:cNvPr id="8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200" y="1594485"/>
            <a:ext cx="10752455" cy="3013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/>
              <a:t>文章</a:t>
            </a:r>
            <a:r>
              <a:rPr lang="en-US" altLang="zh-CN" b="1"/>
              <a:t>7</a:t>
            </a:r>
            <a:r>
              <a:rPr lang="en-US" altLang="zh-CN" b="1"/>
              <a:t> </a:t>
            </a:r>
            <a:r>
              <a:rPr lang="zh-CN" altLang="en-US" b="1"/>
              <a:t>《</a:t>
            </a:r>
            <a:r>
              <a:rPr lang="en-US" altLang="zh-CN">
                <a:sym typeface="+mn-ea"/>
              </a:rPr>
              <a:t>Predicting unseen antibodies’ neutralizability via adaptive graph neural networks</a:t>
            </a:r>
            <a:r>
              <a:rPr lang="zh-CN" altLang="en-US" b="1"/>
              <a:t>》</a:t>
            </a:r>
            <a:endParaRPr lang="zh-CN" altLang="en-US" b="1"/>
          </a:p>
        </p:txBody>
      </p:sp>
      <p:sp>
        <p:nvSpPr>
          <p:cNvPr id="10" name="内容占位符 9"/>
          <p:cNvSpPr/>
          <p:nvPr>
            <p:ph idx="1"/>
            <p:custDataLst>
              <p:tags r:id="rId2"/>
            </p:custDataLst>
          </p:nvPr>
        </p:nvSpPr>
        <p:spPr>
          <a:xfrm>
            <a:off x="838200" y="2506345"/>
            <a:ext cx="10901680" cy="4351655"/>
          </a:xfrm>
        </p:spPr>
        <p:txBody>
          <a:bodyPr/>
          <a:p>
            <a:r>
              <a:rPr lang="en-US" altLang="zh-CN" b="1"/>
              <a:t>Publish Time</a:t>
            </a:r>
            <a:r>
              <a:rPr lang="en-US" altLang="zh-CN"/>
              <a:t>: 2022.11.7</a:t>
            </a:r>
            <a:endParaRPr lang="en-US" altLang="zh-CN"/>
          </a:p>
          <a:p>
            <a:r>
              <a:rPr lang="en-US" altLang="zh-CN" b="1"/>
              <a:t>Journal </a:t>
            </a:r>
            <a:r>
              <a:rPr lang="en-US" altLang="zh-CN"/>
              <a:t>: Nature Machine Intelligence</a:t>
            </a:r>
            <a:endParaRPr lang="en-US" altLang="zh-CN"/>
          </a:p>
          <a:p>
            <a:r>
              <a:rPr lang="en-US" altLang="zh-CN" b="1"/>
              <a:t>IF</a:t>
            </a:r>
            <a:r>
              <a:rPr lang="zh-CN" altLang="en-US"/>
              <a:t>：25.898</a:t>
            </a:r>
            <a:endParaRPr lang="zh-CN" altLang="en-US"/>
          </a:p>
          <a:p>
            <a:r>
              <a:rPr lang="en-US" altLang="zh-CN" b="1"/>
              <a:t>Target</a:t>
            </a:r>
            <a:r>
              <a:rPr lang="zh-CN" altLang="en-US"/>
              <a:t>：</a:t>
            </a:r>
            <a:r>
              <a:rPr lang="en-US" altLang="zh-CN">
                <a:sym typeface="+mn-ea"/>
              </a:rPr>
              <a:t>antibodies’ neutralizability</a:t>
            </a:r>
            <a:endParaRPr lang="zh-CN" altLang="en-US"/>
          </a:p>
          <a:p>
            <a:r>
              <a:rPr lang="en-US"/>
              <a:t>To use GCN to predict the antibodies ’ neutralizability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200" y="1594485"/>
            <a:ext cx="10752455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sym typeface="+mn-ea"/>
              </a:rPr>
              <a:t>技术路线</a:t>
            </a:r>
            <a:r>
              <a:rPr lang="en-US" altLang="zh-CN" b="1">
                <a:sym typeface="+mn-ea"/>
              </a:rPr>
              <a:t>[7] </a:t>
            </a:r>
            <a:endParaRPr lang="zh-CN" altLang="en-US" b="1"/>
          </a:p>
        </p:txBody>
      </p:sp>
      <p:sp>
        <p:nvSpPr>
          <p:cNvPr id="9" name="内容占位符 8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2242185"/>
            <a:ext cx="4802505" cy="1361440"/>
          </a:xfrm>
        </p:spPr>
        <p:txBody>
          <a:bodyPr>
            <a:normAutofit/>
          </a:bodyPr>
          <a:p>
            <a:r>
              <a:rPr lang="zh-CN" altLang="en-US"/>
              <a:t>技术目标</a:t>
            </a:r>
            <a:endParaRPr lang="en-US"/>
          </a:p>
          <a:p>
            <a:pPr lvl="1"/>
            <a:r>
              <a:rPr lang="en-US"/>
              <a:t>learns unseen antibody representations </a:t>
            </a:r>
            <a:endParaRPr lang="en-US" alt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p>
            <a:r>
              <a:rPr lang="zh-CN" altLang="en-US"/>
              <a:t>调研结果</a:t>
            </a:r>
            <a:r>
              <a:rPr lang="en-US" altLang="zh-CN"/>
              <a:t>-</a:t>
            </a:r>
            <a:r>
              <a:rPr lang="zh-CN" altLang="en-US" sz="3200" b="1"/>
              <a:t>预测</a:t>
            </a:r>
            <a:r>
              <a:rPr lang="zh-CN" altLang="en-US" sz="3200" b="1"/>
              <a:t>评估</a:t>
            </a:r>
            <a:endParaRPr lang="zh-CN" altLang="en-US" sz="3200" b="1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641340" y="1833245"/>
            <a:ext cx="6304915" cy="46653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48715" y="4006215"/>
            <a:ext cx="3931285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3. </a:t>
            </a:r>
            <a:r>
              <a:rPr lang="zh-CN" altLang="en-US"/>
              <a:t>任务进度</a:t>
            </a:r>
            <a:r>
              <a:rPr lang="zh-CN" altLang="en-US"/>
              <a:t>更新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KG</a:t>
            </a:r>
            <a:r>
              <a:rPr lang="zh-CN" altLang="en-US"/>
              <a:t>部分</a:t>
            </a:r>
            <a:r>
              <a:rPr lang="en-US" altLang="zh-CN"/>
              <a:t>+</a:t>
            </a:r>
            <a:r>
              <a:rPr lang="zh-CN" altLang="en-US"/>
              <a:t>泛癌</a:t>
            </a:r>
            <a:r>
              <a:rPr lang="zh-CN" altLang="en-US"/>
              <a:t>部分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1. </a:t>
            </a:r>
            <a:r>
              <a:rPr lang="zh-CN" altLang="en-US"/>
              <a:t>总体</a:t>
            </a:r>
            <a:r>
              <a:rPr lang="zh-CN" altLang="en-US"/>
              <a:t>调研情况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来源</a:t>
            </a:r>
            <a:r>
              <a:rPr lang="en-US" altLang="zh-CN"/>
              <a:t>-</a:t>
            </a:r>
            <a:r>
              <a:rPr lang="zh-CN" altLang="en-US"/>
              <a:t>情况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上周</a:t>
            </a:r>
            <a:r>
              <a:rPr lang="en-US" altLang="zh-CN"/>
              <a:t> KG</a:t>
            </a:r>
            <a:r>
              <a:rPr lang="zh-CN" altLang="en-US"/>
              <a:t>进展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1050"/>
          </a:xfrm>
        </p:spPr>
        <p:txBody>
          <a:bodyPr>
            <a:normAutofit/>
          </a:bodyPr>
          <a:p>
            <a:r>
              <a:rPr lang="en-US" altLang="zh-CN"/>
              <a:t>entity</a:t>
            </a:r>
            <a:r>
              <a:rPr lang="zh-CN" altLang="en-US"/>
              <a:t>读取</a:t>
            </a:r>
            <a:r>
              <a:rPr lang="zh-CN" altLang="en-US"/>
              <a:t>完成</a:t>
            </a:r>
            <a:endParaRPr lang="zh-CN" altLang="en-US"/>
          </a:p>
          <a:p>
            <a:pPr lvl="1"/>
            <a:r>
              <a:rPr lang="zh-CN" altLang="en-US"/>
              <a:t>双向读取都</a:t>
            </a:r>
            <a:r>
              <a:rPr lang="zh-CN" altLang="en-US"/>
              <a:t>没问题</a:t>
            </a:r>
            <a:endParaRPr lang="zh-CN" altLang="en-US"/>
          </a:p>
          <a:p>
            <a:pPr lvl="1"/>
            <a:r>
              <a:rPr lang="en-US" altLang="zh-CN"/>
              <a:t>rel + entity</a:t>
            </a:r>
            <a:endParaRPr lang="zh-CN" altLang="en-US"/>
          </a:p>
          <a:p>
            <a:r>
              <a:rPr lang="zh-CN" altLang="en-US"/>
              <a:t>目前的任务，就是在探索</a:t>
            </a:r>
            <a:r>
              <a:rPr lang="en-US" altLang="zh-CN"/>
              <a:t>link prediction</a:t>
            </a:r>
            <a:endParaRPr lang="en-US" altLang="zh-CN"/>
          </a:p>
          <a:p>
            <a:pPr lvl="1"/>
            <a:r>
              <a:rPr lang="zh-CN" altLang="en-US"/>
              <a:t>这个部分，类就需要自己</a:t>
            </a:r>
            <a:r>
              <a:rPr lang="zh-CN" altLang="en-US"/>
              <a:t>定义</a:t>
            </a:r>
            <a:endParaRPr lang="zh-CN" altLang="en-US"/>
          </a:p>
          <a:p>
            <a:pPr lvl="1"/>
            <a:r>
              <a:rPr lang="zh-CN" altLang="en-US"/>
              <a:t>事实上，目前已经得到</a:t>
            </a:r>
            <a:r>
              <a:rPr lang="en-US" altLang="zh-CN"/>
              <a:t>embedding vector</a:t>
            </a:r>
            <a:r>
              <a:rPr lang="zh-CN" altLang="en-US"/>
              <a:t>，我们也可以使用其他可用于</a:t>
            </a:r>
            <a:r>
              <a:rPr lang="en-US" altLang="zh-CN"/>
              <a:t>link prediction </a:t>
            </a:r>
            <a:r>
              <a:rPr lang="zh-CN" altLang="en-US"/>
              <a:t>模型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泛癌相关</a:t>
            </a:r>
            <a:r>
              <a:rPr lang="zh-CN" altLang="en-US"/>
              <a:t>进展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38225" y="1805305"/>
            <a:ext cx="6097270" cy="435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853045" y="1590675"/>
            <a:ext cx="4064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泛癌思路</a:t>
            </a:r>
            <a:endParaRPr lang="zh-CN" altLang="en-US" sz="2400" b="1"/>
          </a:p>
          <a:p>
            <a:r>
              <a:rPr lang="zh-CN" altLang="en-US"/>
              <a:t>常见癌症：</a:t>
            </a:r>
            <a:r>
              <a:rPr lang="en-US" altLang="zh-CN"/>
              <a:t>33</a:t>
            </a:r>
            <a:r>
              <a:rPr lang="zh-CN" altLang="en-US"/>
              <a:t>种</a:t>
            </a:r>
            <a:endParaRPr lang="zh-CN" altLang="en-US"/>
          </a:p>
          <a:p>
            <a:r>
              <a:rPr lang="zh-CN" altLang="en-US"/>
              <a:t>其中做泛癌预测的，一般多的有</a:t>
            </a:r>
            <a:r>
              <a:rPr lang="en-US" altLang="zh-CN"/>
              <a:t>30</a:t>
            </a:r>
            <a:r>
              <a:rPr lang="zh-CN" altLang="en-US"/>
              <a:t>种以上，也有不少做</a:t>
            </a:r>
            <a:r>
              <a:rPr lang="en-US" altLang="zh-CN"/>
              <a:t>19</a:t>
            </a:r>
            <a:r>
              <a:rPr lang="zh-CN" altLang="en-US"/>
              <a:t>种</a:t>
            </a:r>
            <a:endParaRPr lang="zh-CN" altLang="en-US"/>
          </a:p>
          <a:p>
            <a:r>
              <a:rPr lang="zh-CN" altLang="en-US"/>
              <a:t>个人预计的，需要做一些归类和</a:t>
            </a:r>
            <a:r>
              <a:rPr lang="zh-CN" altLang="en-US"/>
              <a:t>筛选</a:t>
            </a: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7853045" y="3275330"/>
            <a:ext cx="433832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预计下一步</a:t>
            </a:r>
            <a:endParaRPr lang="zh-CN" altLang="en-US" sz="2400" b="1"/>
          </a:p>
          <a:p>
            <a:r>
              <a:rPr lang="zh-CN" altLang="en-US"/>
              <a:t>筛选不同的癌症</a:t>
            </a:r>
            <a:endParaRPr lang="zh-CN" altLang="en-US"/>
          </a:p>
          <a:p>
            <a:r>
              <a:rPr lang="zh-CN" altLang="en-US"/>
              <a:t>归并属性和代谢物</a:t>
            </a:r>
            <a:r>
              <a:rPr lang="zh-CN" altLang="en-US"/>
              <a:t>信息</a:t>
            </a:r>
            <a:endParaRPr lang="zh-CN" altLang="en-US"/>
          </a:p>
          <a:p>
            <a:r>
              <a:rPr lang="zh-CN" altLang="en-US"/>
              <a:t>基于共有的代谢物信息，进行泛癌</a:t>
            </a:r>
            <a:r>
              <a:rPr lang="zh-CN" altLang="en-US"/>
              <a:t>预测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7853045" y="4803775"/>
            <a:ext cx="433832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目前在做</a:t>
            </a:r>
            <a:endParaRPr lang="zh-CN" altLang="en-US" sz="2400" b="1"/>
          </a:p>
          <a:p>
            <a:r>
              <a:rPr lang="zh-CN" altLang="en-US"/>
              <a:t>先对</a:t>
            </a:r>
            <a:r>
              <a:rPr lang="en-US" altLang="zh-CN"/>
              <a:t>mwtab</a:t>
            </a:r>
            <a:r>
              <a:rPr lang="zh-CN" altLang="en-US"/>
              <a:t>读取的</a:t>
            </a:r>
            <a:r>
              <a:rPr lang="en-US" altLang="zh-CN"/>
              <a:t>title</a:t>
            </a:r>
            <a:r>
              <a:rPr lang="zh-CN" altLang="en-US"/>
              <a:t>信息，进行</a:t>
            </a:r>
            <a:r>
              <a:rPr lang="zh-CN" altLang="en-US"/>
              <a:t>分词</a:t>
            </a:r>
            <a:endParaRPr lang="zh-CN" altLang="en-US"/>
          </a:p>
          <a:p>
            <a:r>
              <a:rPr lang="zh-CN" altLang="en-US"/>
              <a:t>（目前想的是用</a:t>
            </a:r>
            <a:r>
              <a:rPr lang="en-US" altLang="zh-CN"/>
              <a:t>jieba</a:t>
            </a:r>
            <a:r>
              <a:rPr lang="zh-CN" altLang="en-US"/>
              <a:t>分词）</a:t>
            </a:r>
            <a:endParaRPr lang="zh-CN" altLang="en-US"/>
          </a:p>
          <a:p>
            <a:r>
              <a:rPr lang="zh-CN" altLang="en-US"/>
              <a:t>现在在对整体代谢物信息在处理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812415" y="6271260"/>
            <a:ext cx="2548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mwtab</a:t>
            </a:r>
            <a:r>
              <a:rPr lang="zh-CN" altLang="en-US"/>
              <a:t>读取</a:t>
            </a:r>
            <a:r>
              <a:rPr lang="zh-CN" altLang="en-US"/>
              <a:t>结果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0209 </a:t>
            </a:r>
            <a:r>
              <a:rPr lang="zh-CN" altLang="en-US"/>
              <a:t>汇报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总体调研情况</a:t>
            </a:r>
            <a:r>
              <a:rPr lang="en-US" altLang="zh-CN"/>
              <a:t>-</a:t>
            </a:r>
            <a:r>
              <a:rPr lang="zh-CN" altLang="en-US"/>
              <a:t>调研汇报</a:t>
            </a:r>
            <a:r>
              <a:rPr lang="en-US" altLang="zh-CN"/>
              <a:t>-</a:t>
            </a:r>
            <a:r>
              <a:rPr lang="zh-CN" altLang="en-US"/>
              <a:t>任务进展</a:t>
            </a:r>
            <a:r>
              <a:rPr lang="zh-CN" altLang="en-US"/>
              <a:t>更新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调研</a:t>
            </a:r>
            <a:r>
              <a:rPr lang="zh-CN" altLang="en-US"/>
              <a:t>情况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1258570"/>
          </a:xfrm>
        </p:spPr>
        <p:txBody>
          <a:bodyPr/>
          <a:p>
            <a:r>
              <a:rPr lang="en-US" altLang="zh-CN"/>
              <a:t>Source: Nature Portfolio (</a:t>
            </a:r>
            <a:r>
              <a:rPr lang="zh-CN" altLang="en-US"/>
              <a:t>主要</a:t>
            </a:r>
            <a:r>
              <a:rPr lang="en-US" altLang="zh-CN"/>
              <a:t>Nature </a:t>
            </a:r>
            <a:r>
              <a:rPr lang="zh-CN" altLang="en-US"/>
              <a:t>子刊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Keyword</a:t>
            </a:r>
            <a:r>
              <a:rPr lang="zh-CN" altLang="en-US"/>
              <a:t>：</a:t>
            </a:r>
            <a:r>
              <a:rPr lang="en-US" altLang="zh-CN"/>
              <a:t>Graph</a:t>
            </a:r>
            <a:r>
              <a:rPr lang="zh-CN" altLang="en-US"/>
              <a:t>；</a:t>
            </a:r>
            <a:r>
              <a:rPr lang="en-US" altLang="zh-CN"/>
              <a:t>G</a:t>
            </a:r>
            <a:r>
              <a:rPr lang="en-US" altLang="zh-CN"/>
              <a:t>raph Representation; Vectorization</a:t>
            </a:r>
            <a:endParaRPr lang="en-US" altLang="zh-CN"/>
          </a:p>
          <a:p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1120" y="3061970"/>
          <a:ext cx="11951335" cy="4335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30"/>
                <a:gridCol w="2691765"/>
                <a:gridCol w="944880"/>
                <a:gridCol w="2736215"/>
                <a:gridCol w="726440"/>
                <a:gridCol w="4167505"/>
              </a:tblGrid>
              <a:tr h="3956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NUM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TITLE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Time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Journal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IF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829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Amelioration of Alzheimer’s disease pathology by mitophagy inducers </a:t>
                      </a:r>
                      <a:r>
                        <a:rPr lang="en-US" altLang="zh-CN" sz="1600"/>
                        <a:t>...</a:t>
                      </a:r>
                      <a:endParaRPr lang="en-US" altLang="zh-CN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/>
                        <a:t>2022.1.6</a:t>
                      </a:r>
                      <a:endParaRPr lang="zh-CN" altLang="en-US" sz="14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Nature Biomedical Engineering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/>
                        <a:t>29.234</a:t>
                      </a:r>
                      <a:endParaRPr lang="zh-CN" altLang="en-US" sz="14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Alzheimer’s disease pathology</a:t>
                      </a:r>
                      <a:endParaRPr lang="zh-CN" altLang="en-US" sz="1600"/>
                    </a:p>
                    <a:p>
                      <a:pPr algn="ctr">
                        <a:buNone/>
                      </a:pPr>
                      <a:r>
                        <a:rPr lang="zh-CN" altLang="en-US" sz="1600"/>
                        <a:t>涉及vector representations of molecular structures</a:t>
                      </a:r>
                      <a:endParaRPr lang="zh-CN" altLang="en-US" sz="1600"/>
                    </a:p>
                  </a:txBody>
                  <a:tcPr anchor="ctr" anchorCtr="0"/>
                </a:tc>
              </a:tr>
              <a:tr h="641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Graph Representation Learning in Biomedicine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/>
                        <a:t>2022.12.7</a:t>
                      </a:r>
                      <a:endParaRPr lang="zh-CN" altLang="en-US" sz="14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Nature Biomedical Engineering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/>
                        <a:t>29.234</a:t>
                      </a:r>
                      <a:endParaRPr lang="zh-CN" altLang="en-US" sz="14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这里取preprint版</a:t>
                      </a:r>
                      <a:endParaRPr lang="zh-CN" altLang="en-US" sz="1600"/>
                    </a:p>
                    <a:p>
                      <a:pPr algn="ctr">
                        <a:buNone/>
                      </a:pPr>
                      <a:r>
                        <a:rPr lang="zh-CN" altLang="en-US" sz="1600"/>
                        <a:t>涉及生物医学领域各种graph representation</a:t>
                      </a:r>
                      <a:endParaRPr lang="zh-CN" altLang="en-US" sz="1600"/>
                    </a:p>
                  </a:txBody>
                  <a:tcPr anchor="ctr" anchorCtr="0"/>
                </a:tc>
              </a:tr>
              <a:tr h="3949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Graph deep learning for the characterization of tumour microenvironments </a:t>
                      </a:r>
                      <a:r>
                        <a:rPr lang="en-US" altLang="zh-CN" sz="1600"/>
                        <a:t>...</a:t>
                      </a:r>
                      <a:endParaRPr lang="en-US" altLang="zh-CN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/>
                        <a:t>2022.11</a:t>
                      </a:r>
                      <a:endParaRPr lang="zh-CN" altLang="en-US" sz="14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Nature Biomedical Engineering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/>
                        <a:t>29.234</a:t>
                      </a:r>
                      <a:endParaRPr lang="zh-CN" altLang="en-US" sz="14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其中使用的建</a:t>
                      </a:r>
                      <a:r>
                        <a:rPr lang="en-US" altLang="zh-CN" sz="1600"/>
                        <a:t>KG</a:t>
                      </a:r>
                      <a:r>
                        <a:rPr lang="zh-CN" altLang="en-US" sz="1600"/>
                        <a:t>代码：</a:t>
                      </a:r>
                      <a:endParaRPr lang="zh-CN" altLang="en-US" sz="1600"/>
                    </a:p>
                    <a:p>
                      <a:pPr algn="ctr">
                        <a:buNone/>
                      </a:pPr>
                      <a:r>
                        <a:rPr lang="zh-CN" altLang="en-US" sz="1600"/>
                        <a:t>https://gitlab.com/enable-medicine-public/space-gm</a:t>
                      </a:r>
                      <a:endParaRPr lang="zh-CN" altLang="en-US" sz="1600"/>
                    </a:p>
                  </a:txBody>
                  <a:tcPr anchor="ctr" anchorCtr="0"/>
                </a:tc>
              </a:tr>
              <a:tr h="3956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HypoMap—a unified single-cell gene expression atlas of the murine hypothalamus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/>
                        <a:t>2022.10</a:t>
                      </a:r>
                      <a:endParaRPr lang="zh-CN" altLang="en-US" sz="14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N</a:t>
                      </a:r>
                      <a:r>
                        <a:rPr lang="zh-CN" altLang="en-US" sz="1600"/>
                        <a:t>ature </a:t>
                      </a:r>
                      <a:r>
                        <a:rPr lang="en-US" altLang="zh-CN" sz="1600"/>
                        <a:t>M</a:t>
                      </a:r>
                      <a:r>
                        <a:rPr lang="zh-CN" altLang="en-US" sz="1600"/>
                        <a:t>etabolism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/>
                        <a:t>19.950</a:t>
                      </a:r>
                      <a:endParaRPr lang="zh-CN" altLang="en-US" sz="14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an integrated reference atlas</a:t>
                      </a:r>
                      <a:endParaRPr lang="zh-CN" altLang="en-US" sz="1600"/>
                    </a:p>
                    <a:p>
                      <a:pPr algn="ctr">
                        <a:buNone/>
                      </a:pPr>
                      <a:r>
                        <a:rPr lang="en-US" altLang="zh-CN" sz="1600"/>
                        <a:t>based on gene sequence</a:t>
                      </a:r>
                      <a:endParaRPr lang="en-US" altLang="zh-CN" sz="16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调研</a:t>
            </a:r>
            <a:r>
              <a:rPr lang="zh-CN" altLang="en-US"/>
              <a:t>情况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1120" y="2475230"/>
          <a:ext cx="11951335" cy="3076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360"/>
                <a:gridCol w="2654935"/>
                <a:gridCol w="944880"/>
                <a:gridCol w="2736215"/>
                <a:gridCol w="726440"/>
                <a:gridCol w="4167505"/>
              </a:tblGrid>
              <a:tr h="3956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NUM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TITLE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Time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Journal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IF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956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Understanding microbiome dynamics via interpretable graph representation learning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/>
                        <a:t>2023.2.4</a:t>
                      </a:r>
                      <a:endParaRPr lang="zh-CN" altLang="en-US" sz="14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Scientific reports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/>
                        <a:t>4.996</a:t>
                      </a:r>
                      <a:endParaRPr lang="zh-CN" altLang="en-US" sz="14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graph representation of microbiome</a:t>
                      </a:r>
                      <a:endParaRPr lang="zh-CN" altLang="en-US" sz="1600"/>
                    </a:p>
                    <a:p>
                      <a:pPr algn="ctr">
                        <a:buNone/>
                      </a:pPr>
                      <a:r>
                        <a:rPr lang="zh-CN" altLang="en-US" sz="1600"/>
                        <a:t>网址：https://github.com/k-melnyk/deep-metastability</a:t>
                      </a:r>
                      <a:endParaRPr lang="zh-CN" altLang="en-US" sz="1600"/>
                    </a:p>
                  </a:txBody>
                  <a:tcPr anchor="ctr" anchorCtr="0"/>
                </a:tc>
              </a:tr>
              <a:tr h="3956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Geometry-enhanced molecular representation learning for property prediction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/>
                        <a:t>2022.2.7</a:t>
                      </a:r>
                      <a:endParaRPr lang="zh-CN" altLang="en-US" sz="14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Nature Machine Intelligence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/>
                        <a:t>25.898</a:t>
                      </a:r>
                      <a:endParaRPr lang="zh-CN" altLang="en-US" sz="14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graph representation of molecular representation</a:t>
                      </a:r>
                      <a:endParaRPr lang="zh-CN" altLang="en-US" sz="1600"/>
                    </a:p>
                    <a:p>
                      <a:pPr algn="ctr">
                        <a:buNone/>
                      </a:pPr>
                      <a:r>
                        <a:rPr lang="zh-CN" altLang="en-US" sz="1600"/>
                        <a:t>for property prediction</a:t>
                      </a:r>
                      <a:endParaRPr lang="zh-CN" altLang="en-US" sz="1600"/>
                    </a:p>
                  </a:txBody>
                  <a:tcPr anchor="ctr" anchorCtr="0"/>
                </a:tc>
              </a:tr>
              <a:tr h="3956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Predicting unseen antibodies’ neutralizability via adaptive graph neural networks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/>
                        <a:t>2022.11.7</a:t>
                      </a:r>
                      <a:endParaRPr lang="zh-CN" altLang="en-US" sz="14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Nature Machine Intelligence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/>
                        <a:t>25.898</a:t>
                      </a:r>
                      <a:endParaRPr lang="zh-CN" altLang="en-US" sz="14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using GCN for prediction of antibodies</a:t>
                      </a:r>
                      <a:endParaRPr lang="zh-CN" altLang="en-US" sz="1600"/>
                    </a:p>
                  </a:txBody>
                  <a:tcPr anchor="ctr" anchorCtr="0"/>
                </a:tc>
              </a:tr>
              <a:tr h="3956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Knowledge integration and decision support for accelerated discovery of antibiotic resistance genes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/>
                        <a:t>2022.4.29</a:t>
                      </a:r>
                      <a:endParaRPr lang="zh-CN" altLang="en-US" sz="14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Nature Communications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/>
                        <a:t>17.694</a:t>
                      </a:r>
                      <a:endParaRPr lang="zh-CN" altLang="en-US" sz="14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based on the triple factors</a:t>
                      </a:r>
                      <a:endParaRPr lang="zh-CN" altLang="en-US" sz="1600"/>
                    </a:p>
                    <a:p>
                      <a:pPr algn="ctr">
                        <a:buNone/>
                      </a:pPr>
                      <a:r>
                        <a:rPr lang="zh-CN" altLang="en-US" sz="1600"/>
                        <a:t>task: link prediction</a:t>
                      </a:r>
                      <a:endParaRPr lang="zh-CN" altLang="en-US" sz="16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691005"/>
            <a:ext cx="10515600" cy="1258570"/>
          </a:xfrm>
        </p:spPr>
        <p:txBody>
          <a:bodyPr/>
          <a:p>
            <a:r>
              <a:rPr lang="zh-CN" altLang="en-US"/>
              <a:t>大部分</a:t>
            </a:r>
            <a:r>
              <a:rPr lang="en-US" altLang="zh-CN"/>
              <a:t>GNN</a:t>
            </a:r>
            <a:r>
              <a:rPr lang="zh-CN" altLang="en-US"/>
              <a:t>模型，都涉及到</a:t>
            </a:r>
            <a:r>
              <a:rPr lang="en-US" altLang="zh-CN"/>
              <a:t>Graph</a:t>
            </a:r>
            <a:r>
              <a:rPr lang="zh-CN" altLang="en-US"/>
              <a:t>相关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2. </a:t>
            </a:r>
            <a:r>
              <a:rPr lang="zh-CN" altLang="en-US"/>
              <a:t>调研</a:t>
            </a:r>
            <a:r>
              <a:rPr lang="zh-CN" altLang="en-US"/>
              <a:t>汇报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具体任务</a:t>
            </a:r>
            <a:r>
              <a:rPr lang="en-US" altLang="zh-CN"/>
              <a:t>-</a:t>
            </a:r>
            <a:r>
              <a:rPr lang="zh-CN" altLang="en-US"/>
              <a:t>整体路线</a:t>
            </a:r>
            <a:r>
              <a:rPr lang="en-US" altLang="zh-CN"/>
              <a:t>-</a:t>
            </a:r>
            <a:r>
              <a:rPr lang="zh-CN" altLang="en-US"/>
              <a:t>技术</a:t>
            </a:r>
            <a:r>
              <a:rPr lang="zh-CN" altLang="en-US"/>
              <a:t>细节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调研</a:t>
            </a:r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320" y="1825625"/>
            <a:ext cx="12176125" cy="5031740"/>
          </a:xfrm>
        </p:spPr>
        <p:txBody>
          <a:bodyPr>
            <a:normAutofit/>
          </a:bodyPr>
          <a:p>
            <a:r>
              <a:rPr lang="zh-CN" altLang="en-US"/>
              <a:t>寻找目标</a:t>
            </a:r>
            <a:r>
              <a:rPr lang="zh-CN" altLang="en-US"/>
              <a:t>物质</a:t>
            </a:r>
            <a:endParaRPr lang="zh-CN" altLang="en-US"/>
          </a:p>
          <a:p>
            <a:pPr lvl="1"/>
            <a:r>
              <a:rPr lang="zh-CN" altLang="en-US"/>
              <a:t>《</a:t>
            </a:r>
            <a:r>
              <a:rPr lang="en-US" altLang="zh-CN"/>
              <a:t>Amelioration of Alzheimer’s disease pathology by mitophagy inducers identified via machine learning and a cross-species workflow</a:t>
            </a:r>
            <a:r>
              <a:rPr lang="zh-CN" altLang="en-US"/>
              <a:t>》</a:t>
            </a:r>
            <a:r>
              <a:rPr lang="en-US" altLang="zh-CN"/>
              <a:t> [1</a:t>
            </a:r>
            <a:r>
              <a:rPr lang="en-US"/>
              <a:t>] </a:t>
            </a:r>
            <a:endParaRPr lang="en-US"/>
          </a:p>
          <a:p>
            <a:pPr lvl="1"/>
            <a:r>
              <a:rPr lang="zh-CN" altLang="en-US"/>
              <a:t>《Knowledge integration and decision support for accelerated discovery of antibiotic resistance genes》</a:t>
            </a:r>
            <a:r>
              <a:rPr lang="en-US"/>
              <a:t> [8]</a:t>
            </a:r>
            <a:endParaRPr lang="zh-CN" altLang="en-US"/>
          </a:p>
          <a:p>
            <a:r>
              <a:rPr lang="zh-CN" altLang="en-US"/>
              <a:t>类别</a:t>
            </a:r>
            <a:r>
              <a:rPr lang="zh-CN" altLang="en-US"/>
              <a:t>划分</a:t>
            </a:r>
            <a:endParaRPr lang="zh-CN" altLang="en-US"/>
          </a:p>
          <a:p>
            <a:pPr lvl="1"/>
            <a:r>
              <a:rPr lang="zh-CN" altLang="en-US"/>
              <a:t>《</a:t>
            </a:r>
            <a:r>
              <a:rPr lang="zh-CN" altLang="en-US">
                <a:sym typeface="+mn-ea"/>
              </a:rPr>
              <a:t>HypoMap—a unified single-cell gene expression atlas of the murine hypothalamus</a:t>
            </a:r>
            <a:r>
              <a:rPr lang="zh-CN" altLang="en-US"/>
              <a:t>》</a:t>
            </a:r>
            <a:r>
              <a:rPr lang="en-US" altLang="zh-CN"/>
              <a:t>[4]</a:t>
            </a:r>
            <a:endParaRPr lang="zh-CN" altLang="en-US"/>
          </a:p>
          <a:p>
            <a:r>
              <a:rPr lang="zh-CN" altLang="en-US"/>
              <a:t>探索物质的新</a:t>
            </a:r>
            <a:r>
              <a:rPr lang="zh-CN" altLang="en-US"/>
              <a:t>属性</a:t>
            </a:r>
            <a:endParaRPr lang="zh-CN" altLang="en-US"/>
          </a:p>
          <a:p>
            <a:pPr lvl="1"/>
            <a:r>
              <a:rPr lang="zh-CN" altLang="en-US"/>
              <a:t>《</a:t>
            </a:r>
            <a:r>
              <a:rPr lang="zh-CN" altLang="en-US">
                <a:sym typeface="+mn-ea"/>
              </a:rPr>
              <a:t>Geometry-enhanced molecular representation learning for property prediction</a:t>
            </a:r>
            <a:r>
              <a:rPr lang="zh-CN" altLang="en-US"/>
              <a:t>》 </a:t>
            </a:r>
            <a:r>
              <a:rPr lang="en-US" altLang="zh-CN"/>
              <a:t>[6]</a:t>
            </a:r>
            <a:endParaRPr lang="zh-CN" altLang="en-US"/>
          </a:p>
          <a:p>
            <a:r>
              <a:rPr lang="zh-CN" altLang="en-US"/>
              <a:t>预测评估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《Predicting unseen antibodies’ neutralizability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via adaptive graph neural networks》</a:t>
            </a:r>
            <a:r>
              <a:rPr lang="en-US" altLang="zh-CN">
                <a:sym typeface="+mn-ea"/>
              </a:rPr>
              <a:t>[7]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调研结果</a:t>
            </a:r>
            <a:r>
              <a:rPr lang="en-US" altLang="zh-CN"/>
              <a:t>-</a:t>
            </a:r>
            <a:r>
              <a:rPr lang="zh-CN" altLang="en-US" sz="3200" b="1"/>
              <a:t>寻找目标物质</a:t>
            </a:r>
            <a:endParaRPr lang="zh-CN" altLang="en-US" sz="3200" b="1"/>
          </a:p>
        </p:txBody>
      </p:sp>
      <p:sp>
        <p:nvSpPr>
          <p:cNvPr id="6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200" y="1594485"/>
            <a:ext cx="10752455" cy="3013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/>
              <a:t>文章</a:t>
            </a:r>
            <a:r>
              <a:rPr lang="en-US" altLang="zh-CN" b="1"/>
              <a:t>1 </a:t>
            </a:r>
            <a:r>
              <a:rPr lang="zh-CN" altLang="en-US" b="1"/>
              <a:t>《</a:t>
            </a:r>
            <a:r>
              <a:rPr lang="en-US" altLang="zh-CN">
                <a:sym typeface="+mn-ea"/>
              </a:rPr>
              <a:t>Amelioration of Alzheimer’s disease pathology by mitophagy inducers identified via machine learning and a cross-species workflow</a:t>
            </a:r>
            <a:r>
              <a:rPr lang="zh-CN" altLang="en-US" b="1"/>
              <a:t>》</a:t>
            </a:r>
            <a:endParaRPr lang="zh-CN" altLang="en-US" b="1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838200" y="2506345"/>
            <a:ext cx="10515600" cy="4351338"/>
          </a:xfrm>
        </p:spPr>
        <p:txBody>
          <a:bodyPr/>
          <a:p>
            <a:r>
              <a:rPr lang="en-US" altLang="zh-CN" b="1"/>
              <a:t>Publish Time</a:t>
            </a:r>
            <a:r>
              <a:rPr lang="en-US" altLang="zh-CN"/>
              <a:t>: 2022.1.6</a:t>
            </a:r>
            <a:endParaRPr lang="en-US" altLang="zh-CN"/>
          </a:p>
          <a:p>
            <a:r>
              <a:rPr lang="en-US" altLang="zh-CN" b="1"/>
              <a:t>Journal </a:t>
            </a:r>
            <a:r>
              <a:rPr lang="en-US" altLang="zh-CN"/>
              <a:t>: Nature Biomedical Engineering </a:t>
            </a:r>
            <a:endParaRPr lang="en-US" altLang="zh-CN"/>
          </a:p>
          <a:p>
            <a:r>
              <a:rPr lang="en-US" altLang="zh-CN" b="1"/>
              <a:t>IF</a:t>
            </a:r>
            <a:r>
              <a:rPr lang="zh-CN" altLang="en-US"/>
              <a:t>：29.234</a:t>
            </a:r>
            <a:endParaRPr lang="zh-CN" altLang="en-US"/>
          </a:p>
          <a:p>
            <a:r>
              <a:rPr lang="en-US" altLang="zh-CN" b="1"/>
              <a:t>Target</a:t>
            </a:r>
            <a:r>
              <a:rPr lang="zh-CN" altLang="en-US"/>
              <a:t>：Alzheimer’s disease pathology</a:t>
            </a:r>
            <a:endParaRPr lang="zh-CN" altLang="en-US"/>
          </a:p>
          <a:p>
            <a:r>
              <a:rPr lang="en-US" altLang="zh-CN"/>
              <a:t> For </a:t>
            </a:r>
            <a:r>
              <a:rPr lang="zh-CN" altLang="en-US">
                <a:sym typeface="+mn-ea"/>
              </a:rPr>
              <a:t>neurodegenerative pathologies</a:t>
            </a:r>
            <a:r>
              <a:rPr lang="en-US" altLang="zh-CN">
                <a:sym typeface="+mn-ea"/>
              </a:rPr>
              <a:t> (caused by the</a:t>
            </a:r>
            <a:r>
              <a:rPr lang="zh-CN" altLang="en-US">
                <a:sym typeface="+mn-ea"/>
              </a:rPr>
              <a:t> reduced removal of dysfunctional mitochondria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To identify the </a:t>
            </a:r>
            <a:r>
              <a:rPr lang="zh-CN" altLang="en-US">
                <a:sym typeface="+mn-ea"/>
              </a:rPr>
              <a:t>mitophagy modulator </a:t>
            </a:r>
            <a:endParaRPr lang="zh-CN" altLang="en-US">
              <a:sym typeface="+mn-ea"/>
            </a:endParaRPr>
          </a:p>
          <a:p>
            <a:pPr marL="0" lvl="1"/>
            <a:r>
              <a:rPr lang="en-US" altLang="zh-CN">
                <a:sym typeface="+mn-ea"/>
              </a:rPr>
              <a:t> </a:t>
            </a:r>
            <a:r>
              <a:rPr lang="zh-CN" altLang="en-US" sz="2800">
                <a:sym typeface="+mn-ea"/>
              </a:rPr>
              <a:t>the screening and experimental validation of new mitophagy-inducing compounds</a:t>
            </a:r>
            <a:endParaRPr lang="zh-CN" altLang="en-US" sz="2800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调研结果</a:t>
            </a:r>
            <a:r>
              <a:rPr lang="en-US" altLang="zh-CN"/>
              <a:t>-</a:t>
            </a:r>
            <a:r>
              <a:rPr lang="zh-CN" altLang="en-US" sz="3200" b="1"/>
              <a:t>寻找目标物质</a:t>
            </a:r>
            <a:endParaRPr lang="zh-CN" altLang="en-US" sz="32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6305" y="2310765"/>
            <a:ext cx="10752455" cy="1459230"/>
          </a:xfrm>
        </p:spPr>
        <p:txBody>
          <a:bodyPr>
            <a:normAutofit/>
          </a:bodyPr>
          <a:p>
            <a:r>
              <a:rPr lang="en-US"/>
              <a:t> </a:t>
            </a:r>
            <a:r>
              <a:t>AI + In vitro and in vivo validation</a:t>
            </a:r>
          </a:p>
          <a:p>
            <a:r>
              <a:rPr lang="en-US" altLang="zh-CN">
                <a:sym typeface="+mn-ea"/>
              </a:rPr>
              <a:t> AI </a:t>
            </a:r>
            <a:r>
              <a:rPr lang="zh-CN" altLang="en-US">
                <a:sym typeface="+mn-ea"/>
              </a:rPr>
              <a:t>找出</a:t>
            </a:r>
            <a:r>
              <a:rPr lang="en-US" altLang="zh-CN">
                <a:sym typeface="+mn-ea"/>
              </a:rPr>
              <a:t>18</a:t>
            </a:r>
            <a:r>
              <a:rPr lang="zh-CN" altLang="en-US">
                <a:sym typeface="+mn-ea"/>
              </a:rPr>
              <a:t>个推荐</a:t>
            </a:r>
            <a:r>
              <a:rPr lang="en-US" altLang="zh-CN">
                <a:sym typeface="+mn-ea"/>
              </a:rPr>
              <a:t> from 3724 compounds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再用实验验证</a:t>
            </a:r>
            <a:endParaRPr lang="en-US" altLang="zh-CN"/>
          </a:p>
          <a:p/>
          <a:p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16305" y="3652520"/>
            <a:ext cx="10752455" cy="135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/>
              <a:t>AI </a:t>
            </a:r>
            <a:r>
              <a:rPr lang="en-US" altLang="zh-CN" b="1"/>
              <a:t>part</a:t>
            </a:r>
            <a:endParaRPr lang="en-US" altLang="zh-CN" b="1"/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65200" y="1721485"/>
            <a:ext cx="10752455" cy="135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/>
              <a:t>整体路线</a:t>
            </a:r>
            <a:r>
              <a:rPr lang="en-US" altLang="zh-CN" b="1"/>
              <a:t> [1]</a:t>
            </a:r>
            <a:endParaRPr lang="zh-CN" altLang="en-US" b="1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944110" y="3335020"/>
            <a:ext cx="6176010" cy="3399790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916305" y="4615180"/>
            <a:ext cx="10752455" cy="1459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Pretrain a Mol2Vec </a:t>
            </a:r>
            <a:endParaRPr lang="en-US"/>
          </a:p>
          <a:p>
            <a:pPr marL="0" indent="0">
              <a:buNone/>
            </a:pPr>
            <a:r>
              <a:rPr lang="en-US"/>
              <a:t>    on 19.9 million</a:t>
            </a:r>
            <a:endParaRPr lang="en-US" altLang="zh-CN"/>
          </a:p>
          <a:p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调研结果</a:t>
            </a:r>
            <a:r>
              <a:rPr lang="en-US" altLang="zh-CN"/>
              <a:t>-</a:t>
            </a:r>
            <a:r>
              <a:rPr lang="zh-CN" altLang="en-US" sz="3200" b="1"/>
              <a:t>寻找目标物质</a:t>
            </a:r>
            <a:endParaRPr lang="zh-CN" altLang="en-US" sz="3200" b="1"/>
          </a:p>
        </p:txBody>
      </p:sp>
      <p:sp>
        <p:nvSpPr>
          <p:cNvPr id="6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200" y="1594485"/>
            <a:ext cx="10752455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/>
              <a:t>具体技术细节</a:t>
            </a:r>
            <a:r>
              <a:rPr lang="en-US" altLang="zh-CN" b="1">
                <a:sym typeface="+mn-ea"/>
              </a:rPr>
              <a:t> [1]</a:t>
            </a:r>
            <a:endParaRPr lang="zh-CN" altLang="en-US" b="1"/>
          </a:p>
          <a:p>
            <a:endParaRPr lang="zh-CN" altLang="en-US" b="1"/>
          </a:p>
        </p:txBody>
      </p:sp>
      <p:sp>
        <p:nvSpPr>
          <p:cNvPr id="9" name="内容占位符 8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2242185"/>
            <a:ext cx="10914380" cy="5445125"/>
          </a:xfrm>
        </p:spPr>
        <p:txBody>
          <a:bodyPr>
            <a:normAutofit/>
          </a:bodyPr>
          <a:p>
            <a:r>
              <a:t>Compounds input: </a:t>
            </a:r>
          </a:p>
          <a:p>
            <a:pPr lvl="1"/>
            <a:r>
              <a:t>from ChEMBL and ZINC database</a:t>
            </a:r>
          </a:p>
          <a:p>
            <a:r>
              <a:t>Compounds into SMILES representations: </a:t>
            </a:r>
          </a:p>
          <a:p>
            <a:pPr lvl="1"/>
            <a:r>
              <a:t>Using RDKit</a:t>
            </a:r>
          </a:p>
          <a:p>
            <a:r>
              <a:t>3 Branches: </a:t>
            </a:r>
          </a:p>
          <a:p>
            <a:pPr lvl="1"/>
            <a:r>
              <a:t>1D, 2D 3D fingerprint</a:t>
            </a:r>
          </a:p>
          <a:p>
            <a:r>
              <a:t>Similarity computation: </a:t>
            </a:r>
          </a:p>
          <a:p>
            <a:pPr lvl="1"/>
            <a:r>
              <a:rPr lang="en-US"/>
              <a:t>dot product</a:t>
            </a:r>
            <a:endParaRPr lang="en-US"/>
          </a:p>
          <a:p>
            <a:r>
              <a:t>Clustering: </a:t>
            </a:r>
          </a:p>
          <a:p>
            <a:pPr lvl="1"/>
            <a:r>
              <a:t>filter</a:t>
            </a:r>
          </a:p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083685" y="5514975"/>
            <a:ext cx="3335655" cy="13430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860030" y="1005840"/>
            <a:ext cx="3892550" cy="57404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8ae1327-3c03-4798-bd22-a142e3ed8c1d}"/>
  <p:tag name="TABLE_ENDDRAG_ORIGIN_RECT" val="941*387"/>
  <p:tag name="TABLE_ENDDRAG_RECT" val="18*145*941*387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TABLE_BEAUTIFY" val="smartTable{bd0f2736-88c8-4b18-8f3d-9c63bc3cf8f1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  <p:tag name="KSO_WM_UNIT_PLACING_PICTURE_USER_VIEWPORT" val="{&quot;height&quot;:6853,&quot;width&quot;:9602}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COMMONDATA" val="eyJoZGlkIjoiOGI4NjI5OTBmMDM1ODFlMDkzNDFlZTFiMWNhZWU5ZTM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4827</Words>
  <Application>WPS 演示</Application>
  <PresentationFormat>宽屏</PresentationFormat>
  <Paragraphs>325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Arial Unicode MS</vt:lpstr>
      <vt:lpstr>Calibri</vt:lpstr>
      <vt:lpstr>微软雅黑</vt:lpstr>
      <vt:lpstr>Palatino Linotype</vt:lpstr>
      <vt:lpstr>Office 主题</vt:lpstr>
      <vt:lpstr>PowerPoint 演示文稿</vt:lpstr>
      <vt:lpstr>0209 汇报</vt:lpstr>
      <vt:lpstr>PowerPoint 演示文稿</vt:lpstr>
      <vt:lpstr>PowerPoint 演示文稿</vt:lpstr>
      <vt:lpstr>1. 总体调研情况</vt:lpstr>
      <vt:lpstr>调研结果</vt:lpstr>
      <vt:lpstr>调研结果-寻找目标物质</vt:lpstr>
      <vt:lpstr>调研结果-寻找目标物质</vt:lpstr>
      <vt:lpstr>调研结果-寻找目标物质</vt:lpstr>
      <vt:lpstr>调研结果-寻找目标物质</vt:lpstr>
      <vt:lpstr>调研结果-寻找目标物质</vt:lpstr>
      <vt:lpstr>调研结果-寻找目标物质</vt:lpstr>
      <vt:lpstr>调研结果-寻找目标物质</vt:lpstr>
      <vt:lpstr>调研结果-寻找目标物质</vt:lpstr>
      <vt:lpstr>调研结果-探索物质的新属性</vt:lpstr>
      <vt:lpstr>调研结果-探索物质的新属性</vt:lpstr>
      <vt:lpstr>调研结果-探索物质的新属性</vt:lpstr>
      <vt:lpstr>调研结果-预测评估</vt:lpstr>
      <vt:lpstr>2. 调研汇报</vt:lpstr>
      <vt:lpstr>调研结果</vt:lpstr>
      <vt:lpstr>PowerPoint 演示文稿</vt:lpstr>
      <vt:lpstr>0209 汇报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xiakun</dc:creator>
  <cp:lastModifiedBy>yoke</cp:lastModifiedBy>
  <cp:revision>171</cp:revision>
  <dcterms:created xsi:type="dcterms:W3CDTF">2023-02-09T09:16:00Z</dcterms:created>
  <dcterms:modified xsi:type="dcterms:W3CDTF">2023-02-09T12:28:21Z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362F8EDDC4764D389742A55937310CD1</vt:lpwstr>
  </property>
  <property fmtid="{D5CDD505-2E9C-101B-9397-08002B2CF9AE}" pid="3" name="KSOProductBuildVer">
    <vt:lpwstr>2052-11.1.0.13703</vt:lpwstr>
  </property>
</Properties>
</file>