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235" r:id="rId1"/>
  </p:sldMasterIdLst>
  <p:notesMasterIdLst>
    <p:notesMasterId r:id="rId11"/>
  </p:notesMasterIdLst>
  <p:sldIdLst>
    <p:sldId id="264" r:id="rId2"/>
    <p:sldId id="1828" r:id="rId3"/>
    <p:sldId id="1955" r:id="rId4"/>
    <p:sldId id="1813" r:id="rId5"/>
    <p:sldId id="1882" r:id="rId6"/>
    <p:sldId id="1814" r:id="rId7"/>
    <p:sldId id="1883" r:id="rId8"/>
    <p:sldId id="1815" r:id="rId9"/>
    <p:sldId id="1884" r:id="rId10"/>
  </p:sldIdLst>
  <p:sldSz cx="9144000" cy="6858000" type="screen4x3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of Charbel Farhat" initials="PCF" lastIdx="1" clrIdx="0">
    <p:extLst>
      <p:ext uri="{19B8F6BF-5375-455C-9EA6-DF929625EA0E}">
        <p15:presenceInfo xmlns:p15="http://schemas.microsoft.com/office/powerpoint/2012/main" userId="Prof Charbel Farhat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80066"/>
    <a:srgbClr val="0000CC"/>
    <a:srgbClr val="93D14F"/>
    <a:srgbClr val="ED7D31"/>
    <a:srgbClr val="FF7F0D"/>
    <a:srgbClr val="FF0000"/>
    <a:srgbClr val="9467BD"/>
    <a:srgbClr val="D72728"/>
    <a:srgbClr val="2BA12A"/>
    <a:srgbClr val="A50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43" autoAdjust="0"/>
    <p:restoredTop sz="68912" autoAdjust="0"/>
  </p:normalViewPr>
  <p:slideViewPr>
    <p:cSldViewPr snapToGrid="0">
      <p:cViewPr varScale="1">
        <p:scale>
          <a:sx n="86" d="100"/>
          <a:sy n="86" d="100"/>
        </p:scale>
        <p:origin x="1248" y="192"/>
      </p:cViewPr>
      <p:guideLst/>
    </p:cSldViewPr>
  </p:slideViewPr>
  <p:notesTextViewPr>
    <p:cViewPr>
      <p:scale>
        <a:sx n="145" d="100"/>
        <a:sy n="145" d="100"/>
      </p:scale>
      <p:origin x="0" y="0"/>
    </p:cViewPr>
  </p:notesTextViewPr>
  <p:sorterViewPr>
    <p:cViewPr varScale="1">
      <p:scale>
        <a:sx n="100" d="100"/>
        <a:sy n="100" d="100"/>
      </p:scale>
      <p:origin x="0" y="-730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42B9CB-A445-43B2-93C2-3A3674833B18}" type="datetimeFigureOut">
              <a:rPr lang="en-US" smtClean="0"/>
              <a:t>1/17/25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14463" y="1162050"/>
            <a:ext cx="418147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7AC106-BD8B-4A9F-A3F3-0FC6C144A4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0351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C64DD50-D767-472C-8373-A046851FA392}" type="slidenum">
              <a:rPr kumimoji="0" lang="en-US" altLang="en-US" sz="1200" b="0" i="0" u="none" strike="noStrike" kern="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26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6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884442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A3AB-AC4D-FB96-8A9F-D9B6BB8F4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B103A-BB3E-4723-20AE-DBFCA12B9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93E21-6053-1A9F-4668-783D1DE1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652A-8CE1-4834-A11F-6DD1B832F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AB36-3AEC-874A-904B-0B652BDA4D2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946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C91CB8-4CE7-DF41-CFF0-77F0E2BB8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257304-5843-FB88-C572-6AE012F02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448E09-425C-86C1-E07A-BAEA56B2BF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2B1470-4B29-A1EB-1CE4-2057F4988F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AB36-3AEC-874A-904B-0B652BDA4D2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78058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A3AB-AC4D-FB96-8A9F-D9B6BB8F4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B103A-BB3E-4723-20AE-DBFCA12B9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93E21-6053-1A9F-4668-783D1DE1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高维模型</a:t>
            </a:r>
            <a:r>
              <a:rPr lang="zh-CN" altLang="en-US" dirty="0"/>
              <a:t> </a:t>
            </a:r>
            <a:r>
              <a:rPr lang="en-US" altLang="zh-CN" dirty="0"/>
              <a:t>N</a:t>
            </a:r>
            <a:r>
              <a:rPr lang="zh-CN" altLang="en-US" dirty="0"/>
              <a:t> </a:t>
            </a:r>
            <a:r>
              <a:rPr lang="en-US" altLang="zh-CN" dirty="0"/>
              <a:t>,</a:t>
            </a:r>
            <a:r>
              <a:rPr lang="zh-CN" altLang="en-US" dirty="0"/>
              <a:t> 基于数据模型 </a:t>
            </a:r>
            <a:r>
              <a:rPr lang="en-US" altLang="zh-CN" dirty="0"/>
              <a:t>k,</a:t>
            </a:r>
            <a:r>
              <a:rPr lang="zh-CN" altLang="en-US" dirty="0"/>
              <a:t> 数据量</a:t>
            </a:r>
            <a:r>
              <a:rPr lang="en-US" altLang="zh-CN" dirty="0"/>
              <a:t>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652A-8CE1-4834-A11F-6DD1B832F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AB36-3AEC-874A-904B-0B652BDA4D2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2196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EB54B-F3D5-8D31-DBBF-DBAECF855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900F45-5C19-82FC-D188-76BB359A56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FBC816-2C4C-9970-3A75-BE075747CB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3A4A7-F1FA-6068-4E73-B8FFE8369E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AB36-3AEC-874A-904B-0B652BDA4D2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6341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A3AB-AC4D-FB96-8A9F-D9B6BB8F4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B103A-BB3E-4723-20AE-DBFCA12B9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93E21-6053-1A9F-4668-783D1DE1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652A-8CE1-4834-A11F-6DD1B832F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AB36-3AEC-874A-904B-0B652BDA4D2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49501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A3AB-AC4D-FB96-8A9F-D9B6BB8F4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B103A-BB3E-4723-20AE-DBFCA12B9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93E21-6053-1A9F-4668-783D1DE1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652A-8CE1-4834-A11F-6DD1B832F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AB36-3AEC-874A-904B-0B652BDA4D2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38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A3AB-AC4D-FB96-8A9F-D9B6BB8F4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B103A-BB3E-4723-20AE-DBFCA12B9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93E21-6053-1A9F-4668-783D1DE1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652A-8CE1-4834-A11F-6DD1B832F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AB36-3AEC-874A-904B-0B652BDA4D2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4477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02A3AB-AC4D-FB96-8A9F-D9B6BB8F42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0B103A-BB3E-4723-20AE-DBFCA12B9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F393E21-6053-1A9F-4668-783D1DE173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C652A-8CE1-4834-A11F-6DD1B832F3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2FDAB36-3AEC-874A-904B-0B652BDA4D2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438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E5AE1-7FAF-0F41-B2DE-525D195AD4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0F99FC-E414-E741-B82E-4D1D517782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A8C161-0902-724D-9071-6945A5BE59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2C439-FB84-5F4B-A8C3-1A5DC72F95CE}" type="datetime1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57F34C-8582-134E-9023-08E1B96B8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8E8CF9-1F98-D34E-A7B9-A71B771D5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100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41718-56EB-C948-BD02-B69513865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F33595-EC92-7F44-9A74-560E1D5154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15B43-A54E-454D-A58B-6E08A5D52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CBF2A-0BF9-004C-BAE8-A9913FAEA55E}" type="datetime1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97737-B2C6-994E-98AB-FCEFEBC87B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8ADBC-44EC-4545-A980-8FF52E68BF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103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91C0FD-7FE4-7849-B34C-C2832A181E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80C257-869F-FA42-A5B7-F750E17996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02055-FD04-8248-B85C-826CF8FB69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ED2E22-3FB3-3343-B84A-A552A7F0FD27}" type="datetime1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ED42B-FBE6-064B-BA05-886FF6B96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C6D55-FFC2-0A4D-8339-31C472061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5552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16DC04-2BE8-4344-B06C-93A768E79C7A}" type="datetime1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97571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E43DF-4C74-3E4A-A6A5-DB7E969ED720}" type="datetime1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0685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29E9A3-83E7-6C4D-88BE-C899C758A633}" type="datetime1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08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69A90A-2C2E-AA48-8CFB-F6891A851354}" type="datetime1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05618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6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457200" y="277813"/>
            <a:ext cx="8229600" cy="58531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A67A80-08B0-9C46-8EDB-E9A39EFEE38D}" type="datetime1">
              <a:rPr lang="en-US" smtClean="0"/>
              <a:t>1/17/25</a:t>
            </a:fld>
            <a:endParaRPr 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CB81053-800E-46B1-AF88-1F26DA65AA1A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74869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9FDC3-6BF0-C848-B1EA-9A8A032355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C70AA-2B99-774C-BF6E-A0661F741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13D2A-7515-DC44-95ED-BAF1CD73BF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51BE30-07E2-F94A-8803-3788582C6FE2}" type="datetime1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401E4-A1EB-9843-A0CC-986ACC262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A3C9F-7920-FF4E-8D06-302B99C32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7369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3BFF0-A8A2-504A-A04D-B16757825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9AD7FD-9888-AC42-BE26-F2F0F0FE59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C020C-FF29-E845-9E59-39CEE9229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779657-862C-3E4E-9D00-A3F9F57B486D}" type="datetime1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79081A-A82C-BA46-A97D-6B66E9C7A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AD92D9-8F84-194A-BAD4-47A003DB9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475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80991-4058-4546-B416-827C8DBF2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0B887-6975-C84D-A79A-1E785B8931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8F8C9-EC52-1343-A3AE-B83EC7645C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87E630-7D11-6D4F-B0DF-990694F36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BF357-83E4-9448-99E2-8B4042F636F2}" type="datetime1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7C1359-9E73-964A-B6C1-88911E69D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1E2A7-29C8-0E45-BBE9-7D96020FD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85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01E71D-213D-9444-8840-17F0616FA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C3185-EE5B-D64C-BBA3-07F7A2828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E0B79B-4970-404D-A694-2D63059627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FB5AA7-239E-5A4E-A0BD-6C67EF6791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CB3E8C-CAF3-2D45-840F-E5F9EE7F62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679CD-3086-1F45-92C5-109D77BEA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B3044-089A-4449-B453-A816D07FDCBD}" type="datetime1">
              <a:rPr lang="en-US" smtClean="0"/>
              <a:t>1/17/25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DCCE35-3FFA-4A4A-B6FF-BE857F0F5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EADA90-8481-CE43-8B43-2101D22BC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8571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470A3-8299-7840-9AFF-1DA7E824D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E3ECD-C05D-884E-8765-F336719BD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D6DFE4-28C2-1D4B-A89C-CDFD84811981}" type="datetime1">
              <a:rPr lang="en-US" smtClean="0"/>
              <a:t>1/17/25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F641C-2961-9546-8F0E-27B96D3A7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81DCC-420B-BE43-A832-4042728F0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5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9341D5-AB36-0441-BECA-A4D72437A4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7D98D3-90B5-D147-B7E1-34CCC596FDFC}" type="datetime1">
              <a:rPr lang="en-US" smtClean="0"/>
              <a:t>1/17/25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38C14C-2410-284E-8391-BB76BBA932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731464-EB43-8249-B1A2-936BC5DF9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>
                <a:effectLst/>
              </a:defRPr>
            </a:pPr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005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E72C-37BA-3742-8F5E-3907F3E58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9572-1C7B-DE4C-B576-339B077394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6EE23-C47C-924B-AE42-FCDAAF130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48E73D-41AB-0540-B501-7F867D858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C83FA-8A14-AF4E-9F0F-CBA1100138E7}" type="datetime1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C121BB-48C9-3F4A-A330-211A4AC25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019F0E-9B53-0F4E-8B86-E0B76AEB2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82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3249A-4483-BF4A-A590-6AE054C3F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541D695-36DF-474B-9E6F-AD1C134B562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D0C6E-CB13-1F45-923A-D95DB12A6B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7EF1A4-DA04-5C45-88E4-55AB0C367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6B99B-B5DB-134A-8F16-D1AF244B4FBA}" type="datetime1">
              <a:rPr lang="en-US" smtClean="0"/>
              <a:t>1/17/25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7BFD7A-E136-6A4F-8F2C-60B2D308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FAF3F8-FF50-7041-AF03-3240CF75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724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A78E8F-C32A-9644-ABC3-7CA816D93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E51772-C0CC-3640-85AB-D121BEE26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01551-FA89-AB46-8566-5003D6B201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163AA-B816-7543-945C-19C5A211970C}" type="datetime1">
              <a:rPr lang="en-US" smtClean="0"/>
              <a:t>1/17/25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5B0E4F-EECE-E64A-86FF-5D938B8D02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CC95F-EFF8-D74D-AFD3-470E386012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098175" y="65044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7001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36" r:id="rId1"/>
    <p:sldLayoutId id="2147484237" r:id="rId2"/>
    <p:sldLayoutId id="2147484238" r:id="rId3"/>
    <p:sldLayoutId id="2147484239" r:id="rId4"/>
    <p:sldLayoutId id="2147484240" r:id="rId5"/>
    <p:sldLayoutId id="2147484241" r:id="rId6"/>
    <p:sldLayoutId id="2147484242" r:id="rId7"/>
    <p:sldLayoutId id="2147484243" r:id="rId8"/>
    <p:sldLayoutId id="2147484244" r:id="rId9"/>
    <p:sldLayoutId id="2147484245" r:id="rId10"/>
    <p:sldLayoutId id="2147484246" r:id="rId11"/>
    <p:sldLayoutId id="2147484228" r:id="rId12"/>
    <p:sldLayoutId id="2147484229" r:id="rId13"/>
    <p:sldLayoutId id="2147484230" r:id="rId14"/>
    <p:sldLayoutId id="2147484231" r:id="rId15"/>
    <p:sldLayoutId id="2147484247" r:id="rId16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9">
            <a:extLst>
              <a:ext uri="{FF2B5EF4-FFF2-40B4-BE49-F238E27FC236}">
                <a16:creationId xmlns:a16="http://schemas.microsoft.com/office/drawing/2014/main" id="{B80B7AFA-6E48-9641-B843-929116169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52529"/>
            <a:ext cx="9144000" cy="2492679"/>
          </a:xfrm>
          <a:prstGeom prst="rect">
            <a:avLst/>
          </a:prstGeom>
          <a:gradFill flip="none" rotWithShape="1">
            <a:gsLst>
              <a:gs pos="0">
                <a:srgbClr val="A50021">
                  <a:shade val="30000"/>
                  <a:satMod val="115000"/>
                </a:srgbClr>
              </a:gs>
              <a:gs pos="50000">
                <a:srgbClr val="A50021">
                  <a:shade val="67500"/>
                  <a:satMod val="115000"/>
                </a:srgbClr>
              </a:gs>
              <a:gs pos="100000">
                <a:srgbClr val="A50021"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>
            <a:noFill/>
          </a:ln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519043" name="Rectangle 3"/>
          <p:cNvSpPr>
            <a:spLocks noChangeArrowheads="1"/>
          </p:cNvSpPr>
          <p:nvPr/>
        </p:nvSpPr>
        <p:spPr bwMode="auto">
          <a:xfrm>
            <a:off x="0" y="951747"/>
            <a:ext cx="9144000" cy="19396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/>
            <a:r>
              <a:rPr lang="en-US" altLang="zh-CN" sz="6000" cap="all" dirty="0">
                <a:solidFill>
                  <a:schemeClr val="bg1"/>
                </a:solidFill>
                <a:ea typeface="Kaiti TC" panose="02010600040101010101" pitchFamily="2" charset="-120"/>
                <a:cs typeface="Arial" charset="0"/>
              </a:rPr>
              <a:t>Scientific</a:t>
            </a:r>
            <a:r>
              <a:rPr lang="zh-CN" altLang="en-US" sz="6000" cap="all" dirty="0">
                <a:solidFill>
                  <a:schemeClr val="bg1"/>
                </a:solidFill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6000" cap="all" dirty="0">
                <a:solidFill>
                  <a:schemeClr val="bg1"/>
                </a:solidFill>
                <a:ea typeface="Kaiti TC" panose="02010600040101010101" pitchFamily="2" charset="-120"/>
                <a:cs typeface="Arial" charset="0"/>
              </a:rPr>
              <a:t>machine</a:t>
            </a:r>
            <a:r>
              <a:rPr lang="zh-CN" altLang="en-US" sz="6000" cap="all" dirty="0">
                <a:solidFill>
                  <a:schemeClr val="bg1"/>
                </a:solidFill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6000" cap="all" dirty="0">
                <a:solidFill>
                  <a:schemeClr val="bg1"/>
                </a:solidFill>
                <a:ea typeface="Kaiti TC" panose="02010600040101010101" pitchFamily="2" charset="-120"/>
                <a:cs typeface="Arial" charset="0"/>
              </a:rPr>
              <a:t>learning</a:t>
            </a:r>
            <a:endParaRPr lang="en-US" sz="6000" cap="all" dirty="0">
              <a:solidFill>
                <a:schemeClr val="bg1">
                  <a:lumMod val="50000"/>
                </a:schemeClr>
              </a:solidFill>
              <a:ea typeface="Kaiti TC" panose="02010600040101010101" pitchFamily="2" charset="-120"/>
              <a:cs typeface="Arial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8A48C4-F062-AB40-94A6-CA2C823D4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B81053-800E-46B1-AF88-1F26DA65AA1A}" type="slidenum">
              <a:rPr lang="en-US" altLang="en-US" smtClean="0"/>
              <a:pPr>
                <a:defRPr/>
              </a:pPr>
              <a:t>1</a:t>
            </a:fld>
            <a:endParaRPr lang="en-US" altLang="en-US"/>
          </a:p>
        </p:txBody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73B74727-9FFB-0A56-AD9A-42E85B7B8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3826" y="3768831"/>
            <a:ext cx="8216348" cy="23089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tabLst>
                <a:tab pos="1828800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Lecture</a:t>
            </a:r>
            <a:r>
              <a:rPr lang="zh-CN" altLang="en-US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notes</a:t>
            </a:r>
            <a:r>
              <a:rPr lang="zh-CN" altLang="en-US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in</a:t>
            </a:r>
            <a:r>
              <a:rPr lang="zh-CN" altLang="en-US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Chinese:</a:t>
            </a:r>
          </a:p>
          <a:p>
            <a:pPr algn="ctr">
              <a:spcBef>
                <a:spcPct val="0"/>
              </a:spcBef>
              <a:buClrTx/>
              <a:buSzTx/>
              <a:buNone/>
              <a:defRPr/>
            </a:pPr>
            <a:r>
              <a:rPr lang="en-US" altLang="zh-CN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http://</a:t>
            </a:r>
            <a:r>
              <a:rPr lang="en-US" altLang="zh-CN" sz="3600" kern="0" dirty="0" err="1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faculty.bicmr.pku.edu.cn</a:t>
            </a:r>
            <a:r>
              <a:rPr lang="en-US" altLang="zh-CN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/~</a:t>
            </a:r>
            <a:r>
              <a:rPr lang="en-US" altLang="zh-CN" sz="3600" kern="0" dirty="0" err="1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huangdz</a:t>
            </a:r>
            <a:r>
              <a:rPr lang="en-US" altLang="zh-CN" sz="36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/</a:t>
            </a:r>
            <a:r>
              <a:rPr lang="en-US" altLang="zh-CN" sz="3600" kern="0" dirty="0" err="1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teaching.html</a:t>
            </a:r>
            <a:endParaRPr kumimoji="0" lang="en-US" altLang="en-US" sz="3600" i="0" u="none" strike="noStrike" kern="0" cap="none" spc="0" normalizeH="0" baseline="0" noProof="0" dirty="0">
              <a:ln>
                <a:noFill/>
              </a:ln>
              <a:solidFill>
                <a:srgbClr val="080066"/>
              </a:solidFill>
              <a:effectLst/>
              <a:uLnTx/>
              <a:uFillTx/>
              <a:latin typeface="+mn-lt"/>
              <a:ea typeface="Kaiti TC" panose="02010600040101010101" pitchFamily="2" charset="-120"/>
              <a:cs typeface="Arial" charset="0"/>
            </a:endParaRPr>
          </a:p>
          <a:p>
            <a:pPr algn="ctr">
              <a:spcBef>
                <a:spcPct val="0"/>
              </a:spcBef>
              <a:buClrTx/>
              <a:buSzTx/>
              <a:buNone/>
              <a:defRPr/>
            </a:pPr>
            <a:endParaRPr kumimoji="0" lang="en-US" altLang="en-US" sz="360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SimSun" panose="02010600030101010101" pitchFamily="2" charset="-122"/>
              <a:ea typeface="SimSun" panose="02010600030101010101" pitchFamily="2" charset="-122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0319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3186"/>
    </mc:Choice>
    <mc:Fallback xmlns="">
      <p:transition spd="slow" advTm="131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AF1A-20A0-835A-C6D1-F542735F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15BFB2-DCA8-9C9B-E4CB-23E063120134}"/>
              </a:ext>
            </a:extLst>
          </p:cNvPr>
          <p:cNvGrpSpPr/>
          <p:nvPr/>
        </p:nvGrpSpPr>
        <p:grpSpPr>
          <a:xfrm>
            <a:off x="0" y="-1"/>
            <a:ext cx="9180000" cy="936000"/>
            <a:chOff x="0" y="-1"/>
            <a:chExt cx="9180000" cy="93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52329F-339A-2813-476F-B644C6E35367}"/>
                </a:ext>
              </a:extLst>
            </p:cNvPr>
            <p:cNvSpPr/>
            <p:nvPr/>
          </p:nvSpPr>
          <p:spPr>
            <a:xfrm>
              <a:off x="0" y="-1"/>
              <a:ext cx="9180000" cy="93600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iti TC" panose="02010600040101010101" pitchFamily="2" charset="-120"/>
                <a:ea typeface="Kaiti TC" panose="02010600040101010101" pitchFamily="2" charset="-120"/>
              </a:endParaRPr>
            </a:p>
          </p:txBody>
        </p:sp>
        <p:pic>
          <p:nvPicPr>
            <p:cNvPr id="8" name="Picture 2" descr="清华北大校徽">
              <a:extLst>
                <a:ext uri="{FF2B5EF4-FFF2-40B4-BE49-F238E27FC236}">
                  <a16:creationId xmlns:a16="http://schemas.microsoft.com/office/drawing/2014/main" id="{33BB24C8-3636-366D-35A8-E91BCB8CC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27"/>
            <a:stretch/>
          </p:blipFill>
          <p:spPr bwMode="auto">
            <a:xfrm>
              <a:off x="0" y="13716"/>
              <a:ext cx="1074835" cy="914400"/>
            </a:xfrm>
            <a:prstGeom prst="rect">
              <a:avLst/>
            </a:prstGeom>
            <a:solidFill>
              <a:srgbClr val="980000"/>
            </a:solidFill>
          </p:spPr>
        </p:pic>
      </p:grpSp>
      <p:pic>
        <p:nvPicPr>
          <p:cNvPr id="9" name="Picture 2" descr="清华北大校徽">
            <a:extLst>
              <a:ext uri="{FF2B5EF4-FFF2-40B4-BE49-F238E27FC236}">
                <a16:creationId xmlns:a16="http://schemas.microsoft.com/office/drawing/2014/main" id="{E6D1F675-E6A4-5071-C3C6-89F7E0FF0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0" y="13716"/>
            <a:ext cx="1074835" cy="914400"/>
          </a:xfrm>
          <a:prstGeom prst="rect">
            <a:avLst/>
          </a:prstGeom>
          <a:solidFill>
            <a:srgbClr val="980000"/>
          </a:solidFill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A699F01-EEA6-2447-0EBD-CCB34A64C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03"/>
            <a:ext cx="91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tabLst>
                <a:tab pos="1828800" algn="l"/>
              </a:tabLst>
            </a:pPr>
            <a:endParaRPr lang="en-US" altLang="ko-KR" sz="3200" b="1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33F9-7CF1-BFE9-567F-1D50F9F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2</a:t>
            </a:fld>
            <a:endParaRPr 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981788CA-8916-4A3A-7A9F-6B348722B8DE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6546632" y="4705463"/>
            <a:ext cx="20080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9DC1F10-0562-21A2-313D-820993B2563D}"/>
              </a:ext>
            </a:extLst>
          </p:cNvPr>
          <p:cNvCxnSpPr>
            <a:cxnSpLocks/>
          </p:cNvCxnSpPr>
          <p:nvPr/>
        </p:nvCxnSpPr>
        <p:spPr>
          <a:xfrm>
            <a:off x="1004342" y="3073256"/>
            <a:ext cx="172612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CB1E924-2CE1-9999-F238-794397A63C2E}"/>
              </a:ext>
            </a:extLst>
          </p:cNvPr>
          <p:cNvCxnSpPr/>
          <p:nvPr/>
        </p:nvCxnSpPr>
        <p:spPr>
          <a:xfrm>
            <a:off x="5971019" y="3073256"/>
            <a:ext cx="127158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C3F9CE39-1430-34B9-F874-24773FD06FD1}"/>
              </a:ext>
            </a:extLst>
          </p:cNvPr>
          <p:cNvSpPr/>
          <p:nvPr/>
        </p:nvSpPr>
        <p:spPr>
          <a:xfrm>
            <a:off x="2972000" y="2234248"/>
            <a:ext cx="2757488" cy="2409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Partial</a:t>
            </a:r>
            <a:r>
              <a:rPr lang="zh-CN" altLang="en-US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differential</a:t>
            </a:r>
            <a:r>
              <a:rPr lang="zh-CN" altLang="en-US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equation</a:t>
            </a:r>
            <a:r>
              <a:rPr lang="zh-CN" altLang="en-US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(PDE)</a:t>
            </a:r>
            <a:r>
              <a:rPr lang="zh-CN" altLang="en-US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based</a:t>
            </a:r>
            <a:r>
              <a:rPr lang="zh-CN" altLang="en-US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b="1" dirty="0">
                <a:solidFill>
                  <a:schemeClr val="bg1"/>
                </a:solidFill>
                <a:ea typeface="Kaiti TC" panose="02010600040101010101" pitchFamily="2" charset="-120"/>
              </a:rPr>
              <a:t>model</a:t>
            </a:r>
            <a:endParaRPr lang="en-US" sz="2400" b="1" dirty="0">
              <a:solidFill>
                <a:schemeClr val="bg1"/>
              </a:solidFill>
              <a:ea typeface="Kaiti TC" panose="02010600040101010101" pitchFamily="2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25E2835-FE48-E9EB-D1AB-8C6CE2873BEE}"/>
              </a:ext>
            </a:extLst>
          </p:cNvPr>
          <p:cNvSpPr txBox="1"/>
          <p:nvPr/>
        </p:nvSpPr>
        <p:spPr>
          <a:xfrm>
            <a:off x="395880" y="3252413"/>
            <a:ext cx="2334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Input: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design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shape,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control parameters, etc.</a:t>
            </a:r>
            <a:endParaRPr lang="en-US" altLang="zh-CN" sz="2400" kern="0" dirty="0">
              <a:solidFill>
                <a:srgbClr val="0000CC"/>
              </a:solidFill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471B4EC-62FD-1CB7-1E55-3416C04499D9}"/>
              </a:ext>
            </a:extLst>
          </p:cNvPr>
          <p:cNvSpPr txBox="1"/>
          <p:nvPr/>
        </p:nvSpPr>
        <p:spPr>
          <a:xfrm>
            <a:off x="6260457" y="3212105"/>
            <a:ext cx="27574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Output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: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PDE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solution,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quantity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of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interests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(</a:t>
            </a:r>
            <a:r>
              <a:rPr lang="en-US" altLang="zh-CN" sz="2400" kern="0" dirty="0" err="1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QoIs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),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5" name="Rectangle 51">
            <a:extLst>
              <a:ext uri="{FF2B5EF4-FFF2-40B4-BE49-F238E27FC236}">
                <a16:creationId xmlns:a16="http://schemas.microsoft.com/office/drawing/2014/main" id="{D09CE11D-AF37-3A81-94E4-4A34E40960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78"/>
            <a:ext cx="91440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Scientific</a:t>
            </a:r>
            <a:r>
              <a:rPr lang="zh-CN" altLang="en-US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Computing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A29D95BB-48D3-1741-053D-1D060E10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1080000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A50021"/>
              </a:buClr>
              <a:buSz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80066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Applications: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engineering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design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optimization,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real-time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control,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uncertainty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quantification,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and so on</a:t>
            </a:r>
            <a:endParaRPr lang="en-US" altLang="fr-FR" sz="2400" kern="0" dirty="0">
              <a:solidFill>
                <a:srgbClr val="0000CC"/>
              </a:solidFill>
              <a:latin typeface="+mn-lt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2AD48C74-78AA-2F78-57AA-01F463BDCA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5427729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A50021"/>
              </a:buClr>
              <a:buSz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Challenges: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high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computationa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l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cost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and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any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query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problems</a:t>
            </a:r>
            <a:endParaRPr kumimoji="0" lang="en-US" altLang="fr-FR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90728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AD73C-0618-352F-57B0-0B0CB27372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2E4408A-ED04-4251-0A1B-C837DEA04345}"/>
              </a:ext>
            </a:extLst>
          </p:cNvPr>
          <p:cNvGrpSpPr/>
          <p:nvPr/>
        </p:nvGrpSpPr>
        <p:grpSpPr>
          <a:xfrm>
            <a:off x="0" y="-1"/>
            <a:ext cx="9180000" cy="936000"/>
            <a:chOff x="0" y="-1"/>
            <a:chExt cx="9180000" cy="93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CCFF2B4-ECF5-16B0-9FD5-E45DCD63A8D5}"/>
                </a:ext>
              </a:extLst>
            </p:cNvPr>
            <p:cNvSpPr/>
            <p:nvPr/>
          </p:nvSpPr>
          <p:spPr>
            <a:xfrm>
              <a:off x="0" y="-1"/>
              <a:ext cx="9180000" cy="93600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iti TC" panose="02010600040101010101" pitchFamily="2" charset="-120"/>
                <a:ea typeface="Kaiti TC" panose="02010600040101010101" pitchFamily="2" charset="-120"/>
              </a:endParaRPr>
            </a:p>
          </p:txBody>
        </p:sp>
        <p:pic>
          <p:nvPicPr>
            <p:cNvPr id="8" name="Picture 2" descr="清华北大校徽">
              <a:extLst>
                <a:ext uri="{FF2B5EF4-FFF2-40B4-BE49-F238E27FC236}">
                  <a16:creationId xmlns:a16="http://schemas.microsoft.com/office/drawing/2014/main" id="{836D35DD-269D-7127-DC89-77051A69C526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27"/>
            <a:stretch/>
          </p:blipFill>
          <p:spPr bwMode="auto">
            <a:xfrm>
              <a:off x="0" y="13716"/>
              <a:ext cx="1074835" cy="914400"/>
            </a:xfrm>
            <a:prstGeom prst="rect">
              <a:avLst/>
            </a:prstGeom>
            <a:solidFill>
              <a:srgbClr val="980000"/>
            </a:solidFill>
          </p:spPr>
        </p:pic>
      </p:grpSp>
      <p:pic>
        <p:nvPicPr>
          <p:cNvPr id="9" name="Picture 2" descr="清华北大校徽">
            <a:extLst>
              <a:ext uri="{FF2B5EF4-FFF2-40B4-BE49-F238E27FC236}">
                <a16:creationId xmlns:a16="http://schemas.microsoft.com/office/drawing/2014/main" id="{0C77F4DD-CFB2-7AA9-15F4-BB6224AAFCA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0" y="13716"/>
            <a:ext cx="1074835" cy="914400"/>
          </a:xfrm>
          <a:prstGeom prst="rect">
            <a:avLst/>
          </a:prstGeom>
          <a:solidFill>
            <a:srgbClr val="980000"/>
          </a:solidFill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D799E89D-81DE-CD1E-B75A-3DD1BDF24A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03"/>
            <a:ext cx="91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tabLst>
                <a:tab pos="1828800" algn="l"/>
              </a:tabLst>
            </a:pPr>
            <a:endParaRPr lang="en-US" altLang="ko-KR" sz="3200" b="1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F11A42-A51C-1205-9F33-1E6B777FF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3</a:t>
            </a:fld>
            <a:endParaRPr 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EE169FD7-ED4B-2EC7-A993-87E0B9AB4B51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-6546632" y="4705463"/>
            <a:ext cx="20080178" cy="45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CN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29728B6-3ACF-3C5D-F553-939656EABFBE}"/>
              </a:ext>
            </a:extLst>
          </p:cNvPr>
          <p:cNvCxnSpPr>
            <a:cxnSpLocks/>
          </p:cNvCxnSpPr>
          <p:nvPr/>
        </p:nvCxnSpPr>
        <p:spPr>
          <a:xfrm>
            <a:off x="1004342" y="3073256"/>
            <a:ext cx="172612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1AC0B7-303C-3B45-4054-EAFBAB852CF5}"/>
              </a:ext>
            </a:extLst>
          </p:cNvPr>
          <p:cNvCxnSpPr/>
          <p:nvPr/>
        </p:nvCxnSpPr>
        <p:spPr>
          <a:xfrm>
            <a:off x="5971019" y="3073256"/>
            <a:ext cx="1271588" cy="0"/>
          </a:xfrm>
          <a:prstGeom prst="straightConnector1">
            <a:avLst/>
          </a:prstGeom>
          <a:ln w="508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2E7D1A33-4C95-616A-7180-3F20A6B38573}"/>
              </a:ext>
            </a:extLst>
          </p:cNvPr>
          <p:cNvSpPr/>
          <p:nvPr/>
        </p:nvSpPr>
        <p:spPr>
          <a:xfrm>
            <a:off x="2972000" y="2234248"/>
            <a:ext cx="2757488" cy="240914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>
                <a:solidFill>
                  <a:srgbClr val="93D14F"/>
                </a:solidFill>
                <a:ea typeface="Kaiti TC" panose="02010600040101010101" pitchFamily="2" charset="-120"/>
              </a:rPr>
              <a:t>Data-driven</a:t>
            </a:r>
            <a:r>
              <a:rPr lang="zh-CN" altLang="en-US" sz="2400" b="1" dirty="0">
                <a:solidFill>
                  <a:srgbClr val="93D14F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b="1" dirty="0">
                <a:solidFill>
                  <a:srgbClr val="93D14F"/>
                </a:solidFill>
                <a:ea typeface="Kaiti TC" panose="02010600040101010101" pitchFamily="2" charset="-120"/>
              </a:rPr>
              <a:t>model</a:t>
            </a:r>
            <a:endParaRPr lang="en-US" sz="2400" b="1" dirty="0">
              <a:solidFill>
                <a:srgbClr val="93D14F"/>
              </a:solidFill>
              <a:ea typeface="Kaiti TC" panose="02010600040101010101" pitchFamily="2" charset="-12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978A004-4A50-2AD6-F0C2-F2EAC8F85E84}"/>
              </a:ext>
            </a:extLst>
          </p:cNvPr>
          <p:cNvSpPr txBox="1"/>
          <p:nvPr/>
        </p:nvSpPr>
        <p:spPr>
          <a:xfrm>
            <a:off x="395880" y="3252413"/>
            <a:ext cx="233458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Input: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design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shape,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control parameters, etc.</a:t>
            </a:r>
            <a:endParaRPr lang="en-US" altLang="zh-CN" sz="2400" kern="0" dirty="0">
              <a:solidFill>
                <a:srgbClr val="0000CC"/>
              </a:solidFill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38EDBA2-2ECE-3577-A9B9-6C20408B1865}"/>
              </a:ext>
            </a:extLst>
          </p:cNvPr>
          <p:cNvSpPr txBox="1"/>
          <p:nvPr/>
        </p:nvSpPr>
        <p:spPr>
          <a:xfrm>
            <a:off x="6260457" y="3212105"/>
            <a:ext cx="275748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Output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: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PDE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solution,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quantity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of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interests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(</a:t>
            </a:r>
            <a:r>
              <a:rPr lang="en-US" altLang="zh-CN" sz="2400" kern="0" dirty="0" err="1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QoIs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),</a:t>
            </a:r>
            <a:r>
              <a:rPr lang="zh-CN" altLang="en-US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ea typeface="Kaiti TC" panose="02010600040101010101" pitchFamily="2" charset="-120"/>
                <a:cs typeface="Calibri" panose="020F0502020204030204" pitchFamily="34" charset="0"/>
              </a:rPr>
              <a:t>etc.</a:t>
            </a:r>
          </a:p>
        </p:txBody>
      </p:sp>
      <p:sp>
        <p:nvSpPr>
          <p:cNvPr id="5" name="Rectangle 51">
            <a:extLst>
              <a:ext uri="{FF2B5EF4-FFF2-40B4-BE49-F238E27FC236}">
                <a16:creationId xmlns:a16="http://schemas.microsoft.com/office/drawing/2014/main" id="{79AD7817-943C-9B0B-02DD-34F48F215C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78"/>
            <a:ext cx="91440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Surrogate</a:t>
            </a:r>
            <a:r>
              <a:rPr lang="zh-CN" altLang="en-US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Models</a:t>
            </a:r>
          </a:p>
        </p:txBody>
      </p:sp>
      <p:sp>
        <p:nvSpPr>
          <p:cNvPr id="12" name="Text Box 9">
            <a:extLst>
              <a:ext uri="{FF2B5EF4-FFF2-40B4-BE49-F238E27FC236}">
                <a16:creationId xmlns:a16="http://schemas.microsoft.com/office/drawing/2014/main" id="{33607E45-CD30-C1CF-7E4E-66B4758A50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1080000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A50021"/>
              </a:buClr>
              <a:buSz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80066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Applications: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engineering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design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optimization,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real-time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control,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uncertainty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quantification,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and so on</a:t>
            </a:r>
            <a:endParaRPr lang="en-US" altLang="fr-FR" sz="2400" kern="0" dirty="0">
              <a:solidFill>
                <a:srgbClr val="0000CC"/>
              </a:solidFill>
              <a:latin typeface="+mn-lt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sp>
        <p:nvSpPr>
          <p:cNvPr id="13" name="Text Box 9">
            <a:extLst>
              <a:ext uri="{FF2B5EF4-FFF2-40B4-BE49-F238E27FC236}">
                <a16:creationId xmlns:a16="http://schemas.microsoft.com/office/drawing/2014/main" id="{ED8B325A-B4F3-5AC3-CFFE-815898CF05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5427729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>
                <a:srgbClr val="A50021"/>
              </a:buClr>
              <a:buSz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Challenges: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high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kumimoji="0" lang="en-US" altLang="zh-CN" sz="2400" b="0" i="0" u="none" strike="noStrike" kern="0" cap="none" spc="0" normalizeH="0" baseline="0" noProof="0" dirty="0" err="1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computationa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l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cost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and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m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any</a:t>
            </a: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CC"/>
                </a:solidFill>
                <a:effectLst/>
                <a:uLnTx/>
                <a:uFillTx/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query</a:t>
            </a:r>
            <a:r>
              <a:rPr lang="zh-CN" altLang="en-US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000CC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problems</a:t>
            </a:r>
            <a:endParaRPr kumimoji="0" lang="en-US" altLang="fr-FR" sz="2400" b="0" i="0" u="none" strike="noStrike" kern="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+mn-lt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8178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AF1A-20A0-835A-C6D1-F542735F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15BFB2-DCA8-9C9B-E4CB-23E063120134}"/>
              </a:ext>
            </a:extLst>
          </p:cNvPr>
          <p:cNvGrpSpPr/>
          <p:nvPr/>
        </p:nvGrpSpPr>
        <p:grpSpPr>
          <a:xfrm>
            <a:off x="0" y="-1"/>
            <a:ext cx="9180000" cy="936000"/>
            <a:chOff x="0" y="-1"/>
            <a:chExt cx="9180000" cy="93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52329F-339A-2813-476F-B644C6E35367}"/>
                </a:ext>
              </a:extLst>
            </p:cNvPr>
            <p:cNvSpPr/>
            <p:nvPr/>
          </p:nvSpPr>
          <p:spPr>
            <a:xfrm>
              <a:off x="0" y="-1"/>
              <a:ext cx="9180000" cy="93600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iti TC" panose="02010600040101010101" pitchFamily="2" charset="-120"/>
                <a:ea typeface="Kaiti TC" panose="02010600040101010101" pitchFamily="2" charset="-120"/>
              </a:endParaRPr>
            </a:p>
          </p:txBody>
        </p:sp>
        <p:pic>
          <p:nvPicPr>
            <p:cNvPr id="8" name="Picture 2" descr="清华北大校徽">
              <a:extLst>
                <a:ext uri="{FF2B5EF4-FFF2-40B4-BE49-F238E27FC236}">
                  <a16:creationId xmlns:a16="http://schemas.microsoft.com/office/drawing/2014/main" id="{33BB24C8-3636-366D-35A8-E91BCB8CC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27"/>
            <a:stretch/>
          </p:blipFill>
          <p:spPr bwMode="auto">
            <a:xfrm>
              <a:off x="0" y="13716"/>
              <a:ext cx="1074835" cy="914400"/>
            </a:xfrm>
            <a:prstGeom prst="rect">
              <a:avLst/>
            </a:prstGeom>
            <a:solidFill>
              <a:srgbClr val="980000"/>
            </a:solidFill>
          </p:spPr>
        </p:pic>
      </p:grpSp>
      <p:pic>
        <p:nvPicPr>
          <p:cNvPr id="9" name="Picture 2" descr="清华北大校徽">
            <a:extLst>
              <a:ext uri="{FF2B5EF4-FFF2-40B4-BE49-F238E27FC236}">
                <a16:creationId xmlns:a16="http://schemas.microsoft.com/office/drawing/2014/main" id="{E6D1F675-E6A4-5071-C3C6-89F7E0FF0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0" y="13716"/>
            <a:ext cx="1074835" cy="914400"/>
          </a:xfrm>
          <a:prstGeom prst="rect">
            <a:avLst/>
          </a:prstGeom>
          <a:solidFill>
            <a:srgbClr val="980000"/>
          </a:solidFill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A699F01-EEA6-2447-0EBD-CCB34A64C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03"/>
            <a:ext cx="91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tabLst>
                <a:tab pos="1828800" algn="l"/>
              </a:tabLst>
            </a:pPr>
            <a:endParaRPr lang="en-US" altLang="ko-KR" sz="3200" b="1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33F9-7CF1-BFE9-567F-1D50F9F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4</a:t>
            </a:fld>
            <a:endParaRPr 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3" name="Rectangle 51">
            <a:extLst>
              <a:ext uri="{FF2B5EF4-FFF2-40B4-BE49-F238E27FC236}">
                <a16:creationId xmlns:a16="http://schemas.microsoft.com/office/drawing/2014/main" id="{A368378D-1868-3136-5CEC-F05C5F0F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78"/>
            <a:ext cx="91440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Surrogate</a:t>
            </a:r>
            <a:r>
              <a:rPr lang="zh-CN" altLang="en-US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Models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E90DEBAC-7C4F-8B9B-272B-4C58B5E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1080000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A5002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Projection-Based</a:t>
            </a:r>
            <a:r>
              <a:rPr lang="zh-CN" altLang="en-US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Reduced</a:t>
            </a:r>
            <a:r>
              <a:rPr lang="zh-CN" altLang="en-US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Order</a:t>
            </a:r>
            <a:r>
              <a:rPr lang="zh-CN" altLang="en-US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Model</a:t>
            </a:r>
            <a:endParaRPr kumimoji="0" lang="en-US" altLang="fr-FR" sz="2400" b="0" i="0" u="none" strike="noStrike" kern="0" cap="none" spc="0" normalizeH="0" baseline="0" noProof="0" dirty="0">
              <a:ln>
                <a:noFill/>
              </a:ln>
              <a:solidFill>
                <a:srgbClr val="080066"/>
              </a:solidFill>
              <a:effectLst/>
              <a:uLnTx/>
              <a:uFillTx/>
              <a:latin typeface="+mn-lt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B41C58D-9E68-41DC-7DF4-4AE1B1496EF8}"/>
              </a:ext>
            </a:extLst>
          </p:cNvPr>
          <p:cNvSpPr txBox="1"/>
          <p:nvPr/>
        </p:nvSpPr>
        <p:spPr>
          <a:xfrm>
            <a:off x="837210" y="1581008"/>
            <a:ext cx="7449539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PDE-based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model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(high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dimensional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model)</a:t>
            </a:r>
          </a:p>
          <a:p>
            <a:pPr marL="342900" indent="-342900">
              <a:buFontTx/>
              <a:buChar char="-"/>
            </a:pPr>
            <a:endParaRPr lang="en-US" altLang="zh-CN" sz="2400" dirty="0">
              <a:solidFill>
                <a:srgbClr val="0000CC"/>
              </a:solidFill>
              <a:ea typeface="Kaiti TC" panose="02010600040101010101" pitchFamily="2" charset="-120"/>
            </a:endParaRPr>
          </a:p>
          <a:p>
            <a:pPr marL="342900" indent="-342900">
              <a:buFontTx/>
              <a:buChar char="-"/>
            </a:pPr>
            <a:endParaRPr lang="en-US" altLang="zh-CN" sz="2400" dirty="0">
              <a:solidFill>
                <a:srgbClr val="0000CC"/>
              </a:solidFill>
              <a:ea typeface="Kaiti TC" panose="02010600040101010101" pitchFamily="2" charset="-120"/>
            </a:endParaRPr>
          </a:p>
          <a:p>
            <a:pPr marL="342900" indent="-342900">
              <a:buFontTx/>
              <a:buChar char="-"/>
            </a:pPr>
            <a:endParaRPr lang="en-US" altLang="zh-CN" sz="2400" dirty="0">
              <a:solidFill>
                <a:srgbClr val="0000CC"/>
              </a:solidFill>
              <a:ea typeface="Kaiti TC" panose="02010600040101010101" pitchFamily="2" charset="-120"/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A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low-dimensional model is constructed using target system knowledge to capture its main behavior</a:t>
            </a:r>
            <a:endParaRPr lang="en-US" altLang="zh-CN" sz="2400" kern="0" dirty="0">
              <a:solidFill>
                <a:srgbClr val="0000CC"/>
              </a:solidFill>
              <a:ea typeface="Kaiti TC" panose="02010600040101010101" pitchFamily="2" charset="-120"/>
              <a:cs typeface="Calibri" panose="020F0502020204030204" pitchFamily="34" charset="0"/>
            </a:endParaRPr>
          </a:p>
          <a:p>
            <a:pPr marL="342900" indent="-342900">
              <a:spcBef>
                <a:spcPct val="0"/>
              </a:spcBef>
              <a:buClr>
                <a:srgbClr val="A50021"/>
              </a:buClr>
              <a:buSzTx/>
              <a:buFontTx/>
              <a:buChar char="-"/>
              <a:defRPr/>
            </a:pPr>
            <a:endParaRPr lang="en-US" altLang="zh-CN" sz="2400" kern="0" dirty="0">
              <a:solidFill>
                <a:srgbClr val="0000CC"/>
              </a:solidFill>
              <a:latin typeface="Kaiti TC" panose="02010600040101010101" pitchFamily="2" charset="-120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C015E8-82DD-A607-E163-7C473CFF979A}"/>
                  </a:ext>
                </a:extLst>
              </p:cNvPr>
              <p:cNvSpPr txBox="1"/>
              <p:nvPr/>
            </p:nvSpPr>
            <p:spPr>
              <a:xfrm>
                <a:off x="1332870" y="4131829"/>
                <a:ext cx="7126053" cy="1681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𝑉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2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≪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CN" sz="2400" dirty="0"/>
              </a:p>
              <a:p>
                <a:pPr>
                  <a:lnSpc>
                    <a:spcPct val="150000"/>
                  </a:lnSpc>
                </a:pPr>
                <a:endParaRPr lang="en-US" altLang="zh-CN" sz="2400" b="0" i="1" dirty="0">
                  <a:solidFill>
                    <a:srgbClr val="00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altLang="zh-CN" sz="2400" i="1">
                                  <a:solidFill>
                                    <a:srgbClr val="0000CC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𝑉</m:t>
                          </m:r>
                          <m:r>
                            <m:rPr>
                              <m:sty m:val="p"/>
                            </m:rPr>
                            <a:rPr lang="en-US" altLang="zh-CN" sz="240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en-US" altLang="zh-CN" sz="2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sz="2400" b="0" i="0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m:rPr>
                          <m:sty m:val="p"/>
                        </m:rPr>
                        <a:rPr lang="en-US" altLang="zh-CN" sz="240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Δ</m:t>
                      </m:r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altLang="zh-CN" sz="2400" i="1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i="1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6C015E8-82DD-A607-E163-7C473CFF97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870" y="4131829"/>
                <a:ext cx="7126053" cy="1681614"/>
              </a:xfrm>
              <a:prstGeom prst="rect">
                <a:avLst/>
              </a:prstGeom>
              <a:blipFill>
                <a:blip r:embed="rId4"/>
                <a:stretch>
                  <a:fillRect l="-534" r="-356" b="-75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CFC70-D8AE-CDD5-DB83-7FAB42F92A3E}"/>
                  </a:ext>
                </a:extLst>
              </p:cNvPr>
              <p:cNvSpPr txBox="1"/>
              <p:nvPr/>
            </p:nvSpPr>
            <p:spPr>
              <a:xfrm>
                <a:off x="1675043" y="2189384"/>
                <a:ext cx="4594484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d>
                        <m:d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=0,</m:t>
                      </m:r>
                      <m:r>
                        <a:rPr lang="zh-CN" altLang="en-US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2400" b="0" i="1" smtClean="0">
                          <a:solidFill>
                            <a:srgbClr val="0000CC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zh-CN" sz="2400" b="0" i="1" smtClean="0">
                              <a:solidFill>
                                <a:srgbClr val="0000CC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sup>
                      </m:sSup>
                    </m:oMath>
                  </m:oMathPara>
                </a14:m>
                <a:endParaRPr lang="en-CN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34CFC70-D8AE-CDD5-DB83-7FAB42F92A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5043" y="2189384"/>
                <a:ext cx="4594484" cy="468205"/>
              </a:xfrm>
              <a:prstGeom prst="rect">
                <a:avLst/>
              </a:prstGeom>
              <a:blipFill>
                <a:blip r:embed="rId5"/>
                <a:stretch>
                  <a:fillRect b="-7895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eft Arrow 13">
            <a:extLst>
              <a:ext uri="{FF2B5EF4-FFF2-40B4-BE49-F238E27FC236}">
                <a16:creationId xmlns:a16="http://schemas.microsoft.com/office/drawing/2014/main" id="{FD63169D-2DF2-2530-EE43-239C242EB17E}"/>
              </a:ext>
            </a:extLst>
          </p:cNvPr>
          <p:cNvSpPr/>
          <p:nvPr/>
        </p:nvSpPr>
        <p:spPr>
          <a:xfrm rot="7340830">
            <a:off x="905836" y="4890563"/>
            <a:ext cx="555929" cy="115769"/>
          </a:xfrm>
          <a:prstGeom prst="leftArrow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>
              <a:solidFill>
                <a:srgbClr val="C0000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F9CC6E5-1988-FE7B-5291-AC2D1623E151}"/>
              </a:ext>
            </a:extLst>
          </p:cNvPr>
          <p:cNvSpPr txBox="1"/>
          <p:nvPr/>
        </p:nvSpPr>
        <p:spPr>
          <a:xfrm>
            <a:off x="266962" y="5208410"/>
            <a:ext cx="1636157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solidFill>
                  <a:srgbClr val="C00000"/>
                </a:solidFill>
              </a:rPr>
              <a:t>basis</a:t>
            </a:r>
            <a:r>
              <a:rPr lang="zh-CN" altLang="en-US" sz="2400" dirty="0">
                <a:solidFill>
                  <a:srgbClr val="C00000"/>
                </a:solidFill>
              </a:rPr>
              <a:t> </a:t>
            </a:r>
            <a:r>
              <a:rPr lang="en-US" altLang="zh-CN" sz="2400" dirty="0">
                <a:solidFill>
                  <a:srgbClr val="C00000"/>
                </a:solidFill>
              </a:rPr>
              <a:t>matrix</a:t>
            </a:r>
            <a:endParaRPr lang="en-CN" sz="2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2250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636202-4BB8-93BC-6769-6B05C0B38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5C53DE6-862B-7310-BF8A-96056DCA34B6}"/>
              </a:ext>
            </a:extLst>
          </p:cNvPr>
          <p:cNvGrpSpPr/>
          <p:nvPr/>
        </p:nvGrpSpPr>
        <p:grpSpPr>
          <a:xfrm>
            <a:off x="0" y="-1"/>
            <a:ext cx="9180000" cy="936000"/>
            <a:chOff x="0" y="-1"/>
            <a:chExt cx="9180000" cy="93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3517B1A-7BCE-F1E4-E35E-973AF6C9DCEC}"/>
                </a:ext>
              </a:extLst>
            </p:cNvPr>
            <p:cNvSpPr/>
            <p:nvPr/>
          </p:nvSpPr>
          <p:spPr>
            <a:xfrm>
              <a:off x="0" y="-1"/>
              <a:ext cx="9180000" cy="93600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iti TC" panose="02010600040101010101" pitchFamily="2" charset="-120"/>
                <a:ea typeface="Kaiti TC" panose="02010600040101010101" pitchFamily="2" charset="-120"/>
              </a:endParaRPr>
            </a:p>
          </p:txBody>
        </p:sp>
        <p:pic>
          <p:nvPicPr>
            <p:cNvPr id="8" name="Picture 2" descr="清华北大校徽">
              <a:extLst>
                <a:ext uri="{FF2B5EF4-FFF2-40B4-BE49-F238E27FC236}">
                  <a16:creationId xmlns:a16="http://schemas.microsoft.com/office/drawing/2014/main" id="{E53D9176-C854-EC57-EF51-478B5D8C26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27"/>
            <a:stretch/>
          </p:blipFill>
          <p:spPr bwMode="auto">
            <a:xfrm>
              <a:off x="0" y="13716"/>
              <a:ext cx="1074835" cy="914400"/>
            </a:xfrm>
            <a:prstGeom prst="rect">
              <a:avLst/>
            </a:prstGeom>
            <a:solidFill>
              <a:srgbClr val="980000"/>
            </a:solidFill>
          </p:spPr>
        </p:pic>
      </p:grpSp>
      <p:pic>
        <p:nvPicPr>
          <p:cNvPr id="9" name="Picture 2" descr="清华北大校徽">
            <a:extLst>
              <a:ext uri="{FF2B5EF4-FFF2-40B4-BE49-F238E27FC236}">
                <a16:creationId xmlns:a16="http://schemas.microsoft.com/office/drawing/2014/main" id="{8CAC46B8-1C5E-37BF-DAEA-512203840F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0" y="13716"/>
            <a:ext cx="1074835" cy="914400"/>
          </a:xfrm>
          <a:prstGeom prst="rect">
            <a:avLst/>
          </a:prstGeom>
          <a:solidFill>
            <a:srgbClr val="980000"/>
          </a:solidFill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0A24916D-E07F-FD3B-FF56-FDCC8C1ACB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03"/>
            <a:ext cx="91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tabLst>
                <a:tab pos="1828800" algn="l"/>
              </a:tabLst>
            </a:pPr>
            <a:endParaRPr lang="en-US" altLang="ko-KR" sz="3200" b="1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18" name="Rectangle 51">
            <a:extLst>
              <a:ext uri="{FF2B5EF4-FFF2-40B4-BE49-F238E27FC236}">
                <a16:creationId xmlns:a16="http://schemas.microsoft.com/office/drawing/2014/main" id="{5B9844A9-7BC5-33F4-184D-00BD1927A2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78"/>
            <a:ext cx="91440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Surrogate</a:t>
            </a:r>
            <a:r>
              <a:rPr lang="zh-CN" altLang="en-US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5BA882-DC71-12CC-ED5A-410C50074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5</a:t>
            </a:fld>
            <a:endParaRPr 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F2084C6-8704-E11D-8F09-6D4D146855D5}"/>
              </a:ext>
            </a:extLst>
          </p:cNvPr>
          <p:cNvSpPr txBox="1"/>
          <p:nvPr/>
        </p:nvSpPr>
        <p:spPr>
          <a:xfrm>
            <a:off x="670567" y="1547103"/>
            <a:ext cx="8340098" cy="4555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Linear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reduced-order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model: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Antoulas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Athanasios C.  " Approximation of large-scale dynamical systems</a:t>
            </a:r>
            <a:r>
              <a:rPr lang="en-US" altLang="zh-CN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.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" Society for Industrial and Applied Mathematics, 2005.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Nonlinear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reduced-order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model: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Chaturantabut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Saifon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and Danny C. Sorensen. "Nonlinear model reduction via discrete empirical interpolation." SIAM Journal on Scientific Computing 32, no. 5 (2010): 2737-2764.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Nonlinear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reduced-order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model: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Carlberg, Kevin, Charbel Bou‐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Mosleh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and Charbel Farhat. "Efficient nonlinear model reduction via a least‐squares Petrov–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Galerkin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projection and compressive tensor approximations." International Journal for numerical methods in engineering 86, no. 2 (2011): 155-181.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Koopman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operator: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Mauroy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Alexandre, Yoshihiko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Susuki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and Igor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Mezić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. "Introduction to the Koopman operator in dynamical systems and control theory." The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koopman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operator in systems and control (2020): 3-33.</a:t>
            </a:r>
          </a:p>
          <a:p>
            <a:pPr algn="just" fontAlgn="t"/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Dynamic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mode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decomposition: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Schmid, Peter J. "Dynamic mode decomposition of numerical and experimental data." Journal of fluid mechanics 656 (2010): 5-28.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rgbClr val="0000CC"/>
              </a:solidFill>
              <a:highlight>
                <a:srgbClr val="FFFFFF"/>
              </a:highlight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D9431608-0E5F-DB15-856B-9746178F8E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6025" y="277495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CN" altLang="en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CN" altLang="en-CN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31C82113-A879-00EC-9076-0D7D2D607C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1080000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A5002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Literatures</a:t>
            </a:r>
            <a:endParaRPr kumimoji="0" lang="en-US" altLang="fr-FR" sz="2400" b="0" i="0" u="none" strike="noStrike" kern="0" cap="none" spc="0" normalizeH="0" baseline="0" noProof="0" dirty="0">
              <a:ln>
                <a:noFill/>
              </a:ln>
              <a:solidFill>
                <a:srgbClr val="080066"/>
              </a:solidFill>
              <a:effectLst/>
              <a:uLnTx/>
              <a:uFillTx/>
              <a:latin typeface="+mn-lt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230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AF1A-20A0-835A-C6D1-F542735F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15BFB2-DCA8-9C9B-E4CB-23E063120134}"/>
              </a:ext>
            </a:extLst>
          </p:cNvPr>
          <p:cNvGrpSpPr/>
          <p:nvPr/>
        </p:nvGrpSpPr>
        <p:grpSpPr>
          <a:xfrm>
            <a:off x="0" y="-1"/>
            <a:ext cx="9180000" cy="936000"/>
            <a:chOff x="0" y="-1"/>
            <a:chExt cx="9180000" cy="93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52329F-339A-2813-476F-B644C6E35367}"/>
                </a:ext>
              </a:extLst>
            </p:cNvPr>
            <p:cNvSpPr/>
            <p:nvPr/>
          </p:nvSpPr>
          <p:spPr>
            <a:xfrm>
              <a:off x="0" y="-1"/>
              <a:ext cx="9180000" cy="93600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iti TC" panose="02010600040101010101" pitchFamily="2" charset="-120"/>
                <a:ea typeface="Kaiti TC" panose="02010600040101010101" pitchFamily="2" charset="-120"/>
              </a:endParaRPr>
            </a:p>
          </p:txBody>
        </p:sp>
        <p:pic>
          <p:nvPicPr>
            <p:cNvPr id="8" name="Picture 2" descr="清华北大校徽">
              <a:extLst>
                <a:ext uri="{FF2B5EF4-FFF2-40B4-BE49-F238E27FC236}">
                  <a16:creationId xmlns:a16="http://schemas.microsoft.com/office/drawing/2014/main" id="{33BB24C8-3636-366D-35A8-E91BCB8CC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27"/>
            <a:stretch/>
          </p:blipFill>
          <p:spPr bwMode="auto">
            <a:xfrm>
              <a:off x="0" y="13716"/>
              <a:ext cx="1074835" cy="914400"/>
            </a:xfrm>
            <a:prstGeom prst="rect">
              <a:avLst/>
            </a:prstGeom>
            <a:solidFill>
              <a:srgbClr val="980000"/>
            </a:solidFill>
          </p:spPr>
        </p:pic>
      </p:grpSp>
      <p:pic>
        <p:nvPicPr>
          <p:cNvPr id="9" name="Picture 2" descr="清华北大校徽">
            <a:extLst>
              <a:ext uri="{FF2B5EF4-FFF2-40B4-BE49-F238E27FC236}">
                <a16:creationId xmlns:a16="http://schemas.microsoft.com/office/drawing/2014/main" id="{E6D1F675-E6A4-5071-C3C6-89F7E0FF0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0" y="13716"/>
            <a:ext cx="1074835" cy="914400"/>
          </a:xfrm>
          <a:prstGeom prst="rect">
            <a:avLst/>
          </a:prstGeom>
          <a:solidFill>
            <a:srgbClr val="980000"/>
          </a:solidFill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A699F01-EEA6-2447-0EBD-CCB34A64C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03"/>
            <a:ext cx="91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tabLst>
                <a:tab pos="1828800" algn="l"/>
              </a:tabLst>
            </a:pPr>
            <a:endParaRPr lang="en-US" altLang="ko-KR" sz="3200" b="1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33F9-7CF1-BFE9-567F-1D50F9F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6</a:t>
            </a:fld>
            <a:endParaRPr 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3" name="Rectangle 51">
            <a:extLst>
              <a:ext uri="{FF2B5EF4-FFF2-40B4-BE49-F238E27FC236}">
                <a16:creationId xmlns:a16="http://schemas.microsoft.com/office/drawing/2014/main" id="{A368378D-1868-3136-5CEC-F05C5F0F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78"/>
            <a:ext cx="91440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Surrogate</a:t>
            </a:r>
            <a:r>
              <a:rPr lang="zh-CN" altLang="en-US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Models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E90DEBAC-7C4F-8B9B-272B-4C58B5E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1080000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A5002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solidFill>
                  <a:srgbClr val="C0000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Gaussian</a:t>
            </a:r>
            <a:r>
              <a:rPr lang="zh-CN" altLang="en-US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Process</a:t>
            </a:r>
            <a:r>
              <a:rPr lang="zh-CN" altLang="en-US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Regression</a:t>
            </a:r>
            <a:endParaRPr kumimoji="0" lang="en-US" altLang="fr-FR" sz="2400" b="0" i="0" u="none" strike="noStrike" kern="0" cap="none" spc="0" normalizeH="0" baseline="0" noProof="0" dirty="0">
              <a:ln>
                <a:noFill/>
              </a:ln>
              <a:solidFill>
                <a:srgbClr val="080066"/>
              </a:solidFill>
              <a:effectLst/>
              <a:uLnTx/>
              <a:uFillTx/>
              <a:latin typeface="+mn-lt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pic>
        <p:nvPicPr>
          <p:cNvPr id="1026" name="Picture 2" descr="undefined">
            <a:extLst>
              <a:ext uri="{FF2B5EF4-FFF2-40B4-BE49-F238E27FC236}">
                <a16:creationId xmlns:a16="http://schemas.microsoft.com/office/drawing/2014/main" id="{B24A3505-25A6-E48A-F687-7C45888EA2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835" y="2903478"/>
            <a:ext cx="6415088" cy="37978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BBB4B73-FDC0-6C09-8EF5-072D23237F8F}"/>
              </a:ext>
            </a:extLst>
          </p:cNvPr>
          <p:cNvSpPr txBox="1"/>
          <p:nvPr/>
        </p:nvSpPr>
        <p:spPr>
          <a:xfrm>
            <a:off x="837210" y="1581008"/>
            <a:ext cx="7449539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P</a:t>
            </a:r>
            <a:r>
              <a:rPr lang="en-US" sz="2400" dirty="0">
                <a:solidFill>
                  <a:srgbClr val="0000CC"/>
                </a:solidFill>
              </a:rPr>
              <a:t>robabilistic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Interpolation </a:t>
            </a:r>
            <a:r>
              <a:rPr lang="en-US" altLang="zh-CN" sz="2400" dirty="0">
                <a:solidFill>
                  <a:srgbClr val="0000CC"/>
                </a:solidFill>
              </a:rPr>
              <a:t>based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on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Gaussian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processes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with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various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kernels</a:t>
            </a:r>
          </a:p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rgbClr val="0000CC"/>
                </a:solidFill>
              </a:rPr>
              <a:t>Prediction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sz="2400" dirty="0">
                <a:solidFill>
                  <a:srgbClr val="0000CC"/>
                </a:solidFill>
              </a:rPr>
              <a:t>and uncertainty quantification</a:t>
            </a:r>
          </a:p>
          <a:p>
            <a:endParaRPr lang="en-US" altLang="zh-CN" sz="2400" kern="0" dirty="0">
              <a:solidFill>
                <a:srgbClr val="0000CC"/>
              </a:solidFill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5820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AF1A-20A0-835A-C6D1-F542735F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15BFB2-DCA8-9C9B-E4CB-23E063120134}"/>
              </a:ext>
            </a:extLst>
          </p:cNvPr>
          <p:cNvGrpSpPr/>
          <p:nvPr/>
        </p:nvGrpSpPr>
        <p:grpSpPr>
          <a:xfrm>
            <a:off x="0" y="-1"/>
            <a:ext cx="9180000" cy="936000"/>
            <a:chOff x="0" y="-1"/>
            <a:chExt cx="9180000" cy="93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52329F-339A-2813-476F-B644C6E35367}"/>
                </a:ext>
              </a:extLst>
            </p:cNvPr>
            <p:cNvSpPr/>
            <p:nvPr/>
          </p:nvSpPr>
          <p:spPr>
            <a:xfrm>
              <a:off x="0" y="-1"/>
              <a:ext cx="9180000" cy="93600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iti TC" panose="02010600040101010101" pitchFamily="2" charset="-120"/>
                <a:ea typeface="Kaiti TC" panose="02010600040101010101" pitchFamily="2" charset="-120"/>
              </a:endParaRPr>
            </a:p>
          </p:txBody>
        </p:sp>
        <p:pic>
          <p:nvPicPr>
            <p:cNvPr id="8" name="Picture 2" descr="清华北大校徽">
              <a:extLst>
                <a:ext uri="{FF2B5EF4-FFF2-40B4-BE49-F238E27FC236}">
                  <a16:creationId xmlns:a16="http://schemas.microsoft.com/office/drawing/2014/main" id="{33BB24C8-3636-366D-35A8-E91BCB8CC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27"/>
            <a:stretch/>
          </p:blipFill>
          <p:spPr bwMode="auto">
            <a:xfrm>
              <a:off x="0" y="13716"/>
              <a:ext cx="1074835" cy="914400"/>
            </a:xfrm>
            <a:prstGeom prst="rect">
              <a:avLst/>
            </a:prstGeom>
            <a:solidFill>
              <a:srgbClr val="980000"/>
            </a:solidFill>
          </p:spPr>
        </p:pic>
      </p:grpSp>
      <p:pic>
        <p:nvPicPr>
          <p:cNvPr id="9" name="Picture 2" descr="清华北大校徽">
            <a:extLst>
              <a:ext uri="{FF2B5EF4-FFF2-40B4-BE49-F238E27FC236}">
                <a16:creationId xmlns:a16="http://schemas.microsoft.com/office/drawing/2014/main" id="{E6D1F675-E6A4-5071-C3C6-89F7E0FF0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0" y="13716"/>
            <a:ext cx="1074835" cy="914400"/>
          </a:xfrm>
          <a:prstGeom prst="rect">
            <a:avLst/>
          </a:prstGeom>
          <a:solidFill>
            <a:srgbClr val="980000"/>
          </a:solidFill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A699F01-EEA6-2447-0EBD-CCB34A64C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03"/>
            <a:ext cx="91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tabLst>
                <a:tab pos="1828800" algn="l"/>
              </a:tabLst>
            </a:pPr>
            <a:endParaRPr lang="en-US" altLang="ko-KR" sz="3200" b="1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33F9-7CF1-BFE9-567F-1D50F9F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7</a:t>
            </a:fld>
            <a:endParaRPr 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3" name="Rectangle 51">
            <a:extLst>
              <a:ext uri="{FF2B5EF4-FFF2-40B4-BE49-F238E27FC236}">
                <a16:creationId xmlns:a16="http://schemas.microsoft.com/office/drawing/2014/main" id="{A368378D-1868-3136-5CEC-F05C5F0F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78"/>
            <a:ext cx="91440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Surrogate</a:t>
            </a:r>
            <a:r>
              <a:rPr lang="zh-CN" altLang="en-US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Models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C7E7EC0C-46F3-B6A3-395A-BDA89AD07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1080000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Clr>
                <a:srgbClr val="A5002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Kaiti TC" panose="02010600040101010101" pitchFamily="2" charset="-120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Literatures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Kaiti TC" panose="02010600040101010101" pitchFamily="2" charset="-120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7A40C2-FFEE-7AB1-E103-2105A436D33E}"/>
              </a:ext>
            </a:extLst>
          </p:cNvPr>
          <p:cNvSpPr txBox="1"/>
          <p:nvPr/>
        </p:nvSpPr>
        <p:spPr>
          <a:xfrm>
            <a:off x="670567" y="1547103"/>
            <a:ext cx="8340098" cy="56169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Textbook: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C. E. Rasmussen &amp; C. K. I. Williams, Gaussian Processes for Machine Learning,</a:t>
            </a:r>
            <a:r>
              <a:rPr lang="zh-CN" alt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Chap</a:t>
            </a:r>
            <a:r>
              <a:rPr lang="en-US" altLang="zh-CN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ter</a:t>
            </a:r>
            <a:r>
              <a:rPr lang="zh-CN" alt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5.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Textbook: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Wendland, Holger. Scattered data approximation. Vol. 17. Cambridge university press, 2004.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Random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feature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method: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Rahimi, Ali, and Benjamin Recht. "Random features for large-scale kernel machines." Advances in neural information processing systems 20 (2007).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Learning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PDE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solution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map: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Nelsen, Nicholas H., and Andrew M. Stuart. "The random feature model for input-output maps between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banach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spaces." SIAM Journal on Scientific Computing 43, no. 5 (2021): A3212-A3243. </a:t>
            </a:r>
            <a:endParaRPr lang="en-US" altLang="zh-CN" dirty="0">
              <a:solidFill>
                <a:srgbClr val="0000CC"/>
              </a:solidFill>
              <a:highlight>
                <a:srgbClr val="FFFFFF"/>
              </a:highlight>
              <a:ea typeface="Kaiti TC" panose="02010600040101010101" pitchFamily="2" charset="-120"/>
            </a:endParaRP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Solving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PDE: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Zhang, Xiong, Kang Zhu Song, Ming Wan Lu, and X. Liu. "Meshless methods based on collocation with radial basis functions." Computational mechanics 26 (2000): 333-343.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Learning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PDE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solution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map: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Batlle, Pau, Matthieu Darcy,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Bamdad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Hosseini, and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Houman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Owhadi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. "Kernel methods are competitive for operator learning." Journal of Computational Physics 496 (2024): 112549.</a:t>
            </a:r>
            <a:endParaRPr lang="en-CN" dirty="0">
              <a:solidFill>
                <a:srgbClr val="0000CC"/>
              </a:solidFill>
              <a:highlight>
                <a:srgbClr val="FFFFFF"/>
              </a:highlight>
              <a:ea typeface="Kaiti TC" panose="02010600040101010101" pitchFamily="2" charset="-120"/>
            </a:endParaRPr>
          </a:p>
          <a:p>
            <a:pPr algn="just">
              <a:spcBef>
                <a:spcPts val="600"/>
              </a:spcBef>
            </a:pPr>
            <a:endParaRPr lang="en-US" dirty="0">
              <a:solidFill>
                <a:srgbClr val="0000CC"/>
              </a:solidFill>
              <a:highlight>
                <a:srgbClr val="FFFFFF"/>
              </a:highlight>
              <a:ea typeface="Kaiti TC" panose="02010600040101010101" pitchFamily="2" charset="-120"/>
            </a:endParaRPr>
          </a:p>
          <a:p>
            <a:pPr algn="just">
              <a:spcBef>
                <a:spcPts val="600"/>
              </a:spcBef>
            </a:pPr>
            <a:endParaRPr lang="en-CN" dirty="0">
              <a:solidFill>
                <a:srgbClr val="080066"/>
              </a:solidFill>
              <a:highlight>
                <a:srgbClr val="FFFFFF"/>
              </a:highlight>
              <a:ea typeface="Kaiti TC" panose="02010600040101010101" pitchFamily="2" charset="-120"/>
            </a:endParaRPr>
          </a:p>
          <a:p>
            <a:endParaRPr lang="en-US" dirty="0">
              <a:solidFill>
                <a:srgbClr val="0000CC"/>
              </a:solidFill>
              <a:highlight>
                <a:srgbClr val="FFFFFF"/>
              </a:highlight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885460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AF1A-20A0-835A-C6D1-F542735F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15BFB2-DCA8-9C9B-E4CB-23E063120134}"/>
              </a:ext>
            </a:extLst>
          </p:cNvPr>
          <p:cNvGrpSpPr/>
          <p:nvPr/>
        </p:nvGrpSpPr>
        <p:grpSpPr>
          <a:xfrm>
            <a:off x="0" y="-1"/>
            <a:ext cx="9180000" cy="936000"/>
            <a:chOff x="0" y="-1"/>
            <a:chExt cx="9180000" cy="93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52329F-339A-2813-476F-B644C6E35367}"/>
                </a:ext>
              </a:extLst>
            </p:cNvPr>
            <p:cNvSpPr/>
            <p:nvPr/>
          </p:nvSpPr>
          <p:spPr>
            <a:xfrm>
              <a:off x="0" y="-1"/>
              <a:ext cx="9180000" cy="93600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iti TC" panose="02010600040101010101" pitchFamily="2" charset="-120"/>
                <a:ea typeface="Kaiti TC" panose="02010600040101010101" pitchFamily="2" charset="-120"/>
              </a:endParaRPr>
            </a:p>
          </p:txBody>
        </p:sp>
        <p:pic>
          <p:nvPicPr>
            <p:cNvPr id="8" name="Picture 2" descr="清华北大校徽">
              <a:extLst>
                <a:ext uri="{FF2B5EF4-FFF2-40B4-BE49-F238E27FC236}">
                  <a16:creationId xmlns:a16="http://schemas.microsoft.com/office/drawing/2014/main" id="{33BB24C8-3636-366D-35A8-E91BCB8CC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27"/>
            <a:stretch/>
          </p:blipFill>
          <p:spPr bwMode="auto">
            <a:xfrm>
              <a:off x="0" y="13716"/>
              <a:ext cx="1074835" cy="914400"/>
            </a:xfrm>
            <a:prstGeom prst="rect">
              <a:avLst/>
            </a:prstGeom>
            <a:solidFill>
              <a:srgbClr val="980000"/>
            </a:solidFill>
          </p:spPr>
        </p:pic>
      </p:grpSp>
      <p:pic>
        <p:nvPicPr>
          <p:cNvPr id="9" name="Picture 2" descr="清华北大校徽">
            <a:extLst>
              <a:ext uri="{FF2B5EF4-FFF2-40B4-BE49-F238E27FC236}">
                <a16:creationId xmlns:a16="http://schemas.microsoft.com/office/drawing/2014/main" id="{E6D1F675-E6A4-5071-C3C6-89F7E0FF0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0" y="13716"/>
            <a:ext cx="1074835" cy="914400"/>
          </a:xfrm>
          <a:prstGeom prst="rect">
            <a:avLst/>
          </a:prstGeom>
          <a:solidFill>
            <a:srgbClr val="980000"/>
          </a:solidFill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A699F01-EEA6-2447-0EBD-CCB34A64C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03"/>
            <a:ext cx="91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tabLst>
                <a:tab pos="1828800" algn="l"/>
              </a:tabLst>
            </a:pPr>
            <a:endParaRPr lang="en-US" altLang="ko-KR" sz="3200" b="1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33F9-7CF1-BFE9-567F-1D50F9F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8</a:t>
            </a:fld>
            <a:endParaRPr 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3" name="Rectangle 51">
            <a:extLst>
              <a:ext uri="{FF2B5EF4-FFF2-40B4-BE49-F238E27FC236}">
                <a16:creationId xmlns:a16="http://schemas.microsoft.com/office/drawing/2014/main" id="{A368378D-1868-3136-5CEC-F05C5F0F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78"/>
            <a:ext cx="91440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Surrogate</a:t>
            </a:r>
            <a:r>
              <a:rPr lang="zh-CN" altLang="en-US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Models</a:t>
            </a:r>
          </a:p>
        </p:txBody>
      </p:sp>
      <p:sp>
        <p:nvSpPr>
          <p:cNvPr id="11" name="Text Box 9">
            <a:extLst>
              <a:ext uri="{FF2B5EF4-FFF2-40B4-BE49-F238E27FC236}">
                <a16:creationId xmlns:a16="http://schemas.microsoft.com/office/drawing/2014/main" id="{E90DEBAC-7C4F-8B9B-272B-4C58B5EA6D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1080000"/>
            <a:ext cx="83820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>
                <a:srgbClr val="A5002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2400" kern="0" dirty="0">
                <a:solidFill>
                  <a:srgbClr val="C00000"/>
                </a:solidFill>
                <a:latin typeface="Kaiti TC" panose="02010600040101010101" pitchFamily="2" charset="-120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Neural</a:t>
            </a:r>
            <a:r>
              <a:rPr lang="zh-CN" altLang="en-US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Network/Operator</a:t>
            </a:r>
            <a:endParaRPr lang="en-US" altLang="fr-FR" sz="2400" kern="0" dirty="0">
              <a:solidFill>
                <a:srgbClr val="080066"/>
              </a:solidFill>
              <a:latin typeface="+mn-lt"/>
              <a:ea typeface="Kaiti TC" panose="02010600040101010101" pitchFamily="2" charset="-120"/>
              <a:cs typeface="Calibri" panose="020F0502020204030204" pitchFamily="34" charset="0"/>
            </a:endParaRPr>
          </a:p>
          <a:p>
            <a:pPr>
              <a:spcBef>
                <a:spcPct val="0"/>
              </a:spcBef>
              <a:buClr>
                <a:srgbClr val="A50021"/>
              </a:buClr>
              <a:buSzTx/>
              <a:buFont typeface="Wingdings" panose="05000000000000000000" pitchFamily="2" charset="2"/>
              <a:buChar char="Ø"/>
              <a:defRPr/>
            </a:pPr>
            <a:endParaRPr kumimoji="0" lang="en-US" altLang="fr-FR" sz="24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Kaiti TC" panose="02010600040101010101" pitchFamily="2" charset="-120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FBBE6E-F2CB-3DDD-665F-F95B07F52141}"/>
              </a:ext>
            </a:extLst>
          </p:cNvPr>
          <p:cNvSpPr txBox="1"/>
          <p:nvPr/>
        </p:nvSpPr>
        <p:spPr>
          <a:xfrm>
            <a:off x="837210" y="1581008"/>
            <a:ext cx="74495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rgbClr val="0000CC"/>
                </a:solidFill>
              </a:rPr>
              <a:t>Effectively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exploit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high-dimensional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and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intricate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relationships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endParaRPr lang="en-US" altLang="zh-CN" sz="2400" dirty="0">
              <a:solidFill>
                <a:srgbClr val="0000CC"/>
              </a:solidFill>
            </a:endParaRPr>
          </a:p>
          <a:p>
            <a:pPr marL="342900" indent="-342900">
              <a:buFontTx/>
              <a:buChar char="-"/>
            </a:pPr>
            <a:r>
              <a:rPr lang="en-US" altLang="zh-CN" sz="2400" dirty="0">
                <a:solidFill>
                  <a:srgbClr val="0000CC"/>
                </a:solidFill>
              </a:rPr>
              <a:t>Powerful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</a:rPr>
              <a:t>software</a:t>
            </a:r>
            <a:r>
              <a:rPr lang="zh-CN" altLang="en-US" sz="2400" dirty="0">
                <a:solidFill>
                  <a:srgbClr val="0000CC"/>
                </a:solidFill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support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and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GPU</a:t>
            </a:r>
            <a:r>
              <a:rPr lang="zh-CN" altLang="en-US" sz="2400" dirty="0">
                <a:solidFill>
                  <a:srgbClr val="0000CC"/>
                </a:solidFill>
                <a:ea typeface="Kaiti TC" panose="02010600040101010101" pitchFamily="2" charset="-120"/>
              </a:rPr>
              <a:t> </a:t>
            </a:r>
            <a:r>
              <a:rPr lang="en-US" altLang="zh-CN" sz="2400" dirty="0">
                <a:solidFill>
                  <a:srgbClr val="0000CC"/>
                </a:solidFill>
                <a:ea typeface="Kaiti TC" panose="02010600040101010101" pitchFamily="2" charset="-120"/>
              </a:rPr>
              <a:t>acceleration</a:t>
            </a:r>
            <a:endParaRPr lang="en-US" altLang="zh-CN" sz="2400" kern="0" dirty="0">
              <a:solidFill>
                <a:srgbClr val="0000CC"/>
              </a:solidFill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3772B-847E-C12D-2A63-9D13B63D6918}"/>
                  </a:ext>
                </a:extLst>
              </p:cNvPr>
              <p:cNvSpPr txBox="1"/>
              <p:nvPr/>
            </p:nvSpPr>
            <p:spPr>
              <a:xfrm>
                <a:off x="1365508" y="3150668"/>
                <a:ext cx="7232492" cy="237956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  <a:spcBef>
                    <a:spcPct val="0"/>
                  </a:spcBef>
                  <a:buClr>
                    <a:srgbClr val="008000"/>
                  </a:buClr>
                  <a:buSzTx/>
                  <a:buNone/>
                  <a:defRPr/>
                </a:pPr>
                <a:r>
                  <a:rPr lang="en-US" altLang="zh-CN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linear</a:t>
                </a:r>
                <a:r>
                  <a:rPr lang="zh-CN" altLang="en-US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 </a:t>
                </a:r>
                <a:r>
                  <a:rPr lang="en-US" altLang="zh-CN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function:</a:t>
                </a:r>
                <a:r>
                  <a:rPr lang="zh-CN" altLang="en-US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𝐴𝑥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𝑏</m:t>
                    </m:r>
                  </m:oMath>
                </a14:m>
                <a:endParaRPr lang="en-US" altLang="zh-CN" sz="2400" i="1" dirty="0">
                  <a:solidFill>
                    <a:srgbClr val="0000CC"/>
                  </a:solidFill>
                  <a:ea typeface="Kaiti TC" panose="02010600040101010101" pitchFamily="2" charset="-12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>
                    <a:srgbClr val="008000"/>
                  </a:buClr>
                  <a:defRPr/>
                </a:pPr>
                <a:r>
                  <a:rPr lang="en-US" altLang="zh-CN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nonlinear</a:t>
                </a:r>
                <a:r>
                  <a:rPr lang="zh-CN" altLang="en-US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 </a:t>
                </a:r>
                <a:r>
                  <a:rPr lang="en-US" altLang="zh-CN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activation</a:t>
                </a:r>
                <a:r>
                  <a:rPr lang="zh-CN" altLang="en-US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 </a:t>
                </a:r>
                <a:r>
                  <a:rPr lang="en-US" altLang="zh-CN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function:</a:t>
                </a:r>
                <a:r>
                  <a:rPr lang="zh-CN" altLang="en-US" sz="2400" dirty="0">
                    <a:solidFill>
                      <a:srgbClr val="0000CC"/>
                    </a:solidFill>
                    <a:ea typeface="Kaiti TC" panose="02010600040101010101" pitchFamily="2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r>
                      <a:rPr lang="en-US" altLang="zh-CN" sz="2400" b="0" i="1" smtClean="0">
                        <a:solidFill>
                          <a:srgbClr val="0000CC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zh-CN" altLang="en-US" sz="2400" i="1">
                        <a:solidFill>
                          <a:srgbClr val="0000CC"/>
                        </a:solidFill>
                        <a:latin typeface="Cambria Math" panose="02040503050406030204" pitchFamily="18" charset="0"/>
                      </a:rPr>
                      <m:t>↦</m:t>
                    </m:r>
                    <m:d>
                      <m:dPr>
                        <m:begChr m:val="{"/>
                        <m:endChr m:val=""/>
                        <m:ctrlPr>
                          <a:rPr lang="en-US" altLang="zh-CN" sz="2400" i="1" smtClean="0">
                            <a:solidFill>
                              <a:srgbClr val="0000CC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zh-CN" alt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≥0)</m:t>
                            </m:r>
                          </m:e>
                          <m:e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zh-CN" altLang="en-US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400" b="0" i="1" smtClean="0">
                                <a:solidFill>
                                  <a:srgbClr val="0000CC"/>
                                </a:solidFill>
                                <a:latin typeface="Cambria Math" panose="02040503050406030204" pitchFamily="18" charset="0"/>
                              </a:rPr>
                              <m:t>&lt;0)</m:t>
                            </m:r>
                          </m:e>
                        </m:eqArr>
                      </m:e>
                    </m:d>
                  </m:oMath>
                </a14:m>
                <a:endParaRPr lang="en-US" altLang="zh-CN" sz="2400" i="1" dirty="0">
                  <a:solidFill>
                    <a:srgbClr val="0000CC"/>
                  </a:solidFill>
                  <a:ea typeface="Kaiti TC" panose="02010600040101010101" pitchFamily="2" charset="-120"/>
                </a:endParaRPr>
              </a:p>
              <a:p>
                <a:pPr>
                  <a:lnSpc>
                    <a:spcPct val="150000"/>
                  </a:lnSpc>
                  <a:spcBef>
                    <a:spcPct val="0"/>
                  </a:spcBef>
                  <a:buClr>
                    <a:srgbClr val="008000"/>
                  </a:buClr>
                  <a:buSzTx/>
                  <a:buNone/>
                  <a:defRPr/>
                </a:pPr>
                <a:endParaRPr lang="en-US" altLang="zh-CN" sz="2400" i="1" dirty="0">
                  <a:solidFill>
                    <a:srgbClr val="0000CC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BF3772B-847E-C12D-2A63-9D13B63D6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5508" y="3150668"/>
                <a:ext cx="7232492" cy="2379562"/>
              </a:xfrm>
              <a:prstGeom prst="rect">
                <a:avLst/>
              </a:prstGeom>
              <a:blipFill>
                <a:blip r:embed="rId4"/>
                <a:stretch>
                  <a:fillRect l="-1404" t="-41489" b="-86702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4EBC1177-EF9C-9688-8D7E-7A5208826844}"/>
              </a:ext>
            </a:extLst>
          </p:cNvPr>
          <p:cNvGrpSpPr/>
          <p:nvPr/>
        </p:nvGrpSpPr>
        <p:grpSpPr>
          <a:xfrm rot="16200000">
            <a:off x="3899724" y="4283032"/>
            <a:ext cx="1833903" cy="3028878"/>
            <a:chOff x="8903424" y="2660797"/>
            <a:chExt cx="1920240" cy="32004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B7DC3FF-5B4C-77FD-170E-9CC5B30F623B}"/>
                </a:ext>
              </a:extLst>
            </p:cNvPr>
            <p:cNvSpPr/>
            <p:nvPr/>
          </p:nvSpPr>
          <p:spPr>
            <a:xfrm>
              <a:off x="8903424" y="357519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B10B5DBD-1B2E-BE11-44AC-819CF401B469}"/>
                </a:ext>
              </a:extLst>
            </p:cNvPr>
            <p:cNvSpPr/>
            <p:nvPr/>
          </p:nvSpPr>
          <p:spPr>
            <a:xfrm>
              <a:off x="8903478" y="448959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F214AFC-4A4B-6F71-CE9A-B60EFD60CDF9}"/>
                </a:ext>
              </a:extLst>
            </p:cNvPr>
            <p:cNvSpPr/>
            <p:nvPr/>
          </p:nvSpPr>
          <p:spPr>
            <a:xfrm>
              <a:off x="9634944" y="2660797"/>
              <a:ext cx="457200" cy="457200"/>
            </a:xfrm>
            <a:prstGeom prst="ellipse">
              <a:avLst/>
            </a:prstGeom>
            <a:solidFill>
              <a:schemeClr val="accent2"/>
            </a:soli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506A9189-72AE-D97D-519F-09C94D4AEEAE}"/>
                </a:ext>
              </a:extLst>
            </p:cNvPr>
            <p:cNvSpPr/>
            <p:nvPr/>
          </p:nvSpPr>
          <p:spPr>
            <a:xfrm>
              <a:off x="9634944" y="357519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82BAD3C-CFA7-9711-B37F-4B065DCC2206}"/>
                </a:ext>
              </a:extLst>
            </p:cNvPr>
            <p:cNvSpPr/>
            <p:nvPr/>
          </p:nvSpPr>
          <p:spPr>
            <a:xfrm>
              <a:off x="10366464" y="3575197"/>
              <a:ext cx="457200" cy="457200"/>
            </a:xfrm>
            <a:prstGeom prst="ellipse">
              <a:avLst/>
            </a:prstGeom>
            <a:solidFill>
              <a:srgbClr val="FF0000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618C302B-EEC9-4695-D436-8998CEB7B302}"/>
                </a:ext>
              </a:extLst>
            </p:cNvPr>
            <p:cNvSpPr/>
            <p:nvPr/>
          </p:nvSpPr>
          <p:spPr>
            <a:xfrm>
              <a:off x="9634944" y="448959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8F5DDA4-082C-FA78-C5AE-F3DE74C15616}"/>
                </a:ext>
              </a:extLst>
            </p:cNvPr>
            <p:cNvSpPr/>
            <p:nvPr/>
          </p:nvSpPr>
          <p:spPr>
            <a:xfrm>
              <a:off x="10365215" y="4489597"/>
              <a:ext cx="457200" cy="457200"/>
            </a:xfrm>
            <a:prstGeom prst="ellipse">
              <a:avLst/>
            </a:prstGeom>
            <a:solidFill>
              <a:schemeClr val="accent5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9B13D68-0CAC-BFC2-1A0C-B13F8A8BB38C}"/>
                </a:ext>
              </a:extLst>
            </p:cNvPr>
            <p:cNvSpPr/>
            <p:nvPr/>
          </p:nvSpPr>
          <p:spPr>
            <a:xfrm>
              <a:off x="9634944" y="5403997"/>
              <a:ext cx="457200" cy="457200"/>
            </a:xfrm>
            <a:prstGeom prst="ellipse">
              <a:avLst/>
            </a:prstGeom>
            <a:solidFill>
              <a:srgbClr val="00F672"/>
            </a:solidFill>
            <a:ln w="254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23344AC-0265-B535-7329-12096E1B6FA9}"/>
                </a:ext>
              </a:extLst>
            </p:cNvPr>
            <p:cNvCxnSpPr>
              <a:cxnSpLocks/>
              <a:stCxn id="15" idx="3"/>
              <a:endCxn id="12" idx="0"/>
            </p:cNvCxnSpPr>
            <p:nvPr/>
          </p:nvCxnSpPr>
          <p:spPr>
            <a:xfrm flipH="1">
              <a:off x="9132024" y="3051042"/>
              <a:ext cx="569875" cy="5241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706ACDD-7657-27FC-7E9D-750550E6B783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9863544" y="3117997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A8C773C-91C7-F859-7609-9C77AF17BA17}"/>
                </a:ext>
              </a:extLst>
            </p:cNvPr>
            <p:cNvCxnSpPr>
              <a:cxnSpLocks/>
              <a:stCxn id="15" idx="5"/>
              <a:endCxn id="17" idx="0"/>
            </p:cNvCxnSpPr>
            <p:nvPr/>
          </p:nvCxnSpPr>
          <p:spPr>
            <a:xfrm>
              <a:off x="10025189" y="3051042"/>
              <a:ext cx="569875" cy="5241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4F518E93-EC4F-A887-136B-566B06672B78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9132024" y="4032397"/>
              <a:ext cx="54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5D8FC3A-6BB9-4E31-2E35-E9236D1DC6F0}"/>
                </a:ext>
              </a:extLst>
            </p:cNvPr>
            <p:cNvCxnSpPr>
              <a:cxnSpLocks/>
              <a:stCxn id="16" idx="4"/>
              <a:endCxn id="18" idx="0"/>
            </p:cNvCxnSpPr>
            <p:nvPr/>
          </p:nvCxnSpPr>
          <p:spPr>
            <a:xfrm>
              <a:off x="9863544" y="4032397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96296A0-B9A5-D935-1980-9BBC5BB9E0A1}"/>
                </a:ext>
              </a:extLst>
            </p:cNvPr>
            <p:cNvCxnSpPr>
              <a:cxnSpLocks/>
              <a:stCxn id="17" idx="4"/>
              <a:endCxn id="19" idx="0"/>
            </p:cNvCxnSpPr>
            <p:nvPr/>
          </p:nvCxnSpPr>
          <p:spPr>
            <a:xfrm flipH="1">
              <a:off x="10593815" y="4032397"/>
              <a:ext cx="1249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DEDEC5EC-FF7D-2677-4F30-EE54FDD7A42F}"/>
                </a:ext>
              </a:extLst>
            </p:cNvPr>
            <p:cNvCxnSpPr>
              <a:cxnSpLocks/>
              <a:stCxn id="14" idx="4"/>
              <a:endCxn id="20" idx="1"/>
            </p:cNvCxnSpPr>
            <p:nvPr/>
          </p:nvCxnSpPr>
          <p:spPr>
            <a:xfrm>
              <a:off x="9132078" y="4946797"/>
              <a:ext cx="569821" cy="5241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2B864708-36E2-E683-94D2-F94746702D5A}"/>
                </a:ext>
              </a:extLst>
            </p:cNvPr>
            <p:cNvCxnSpPr>
              <a:cxnSpLocks/>
              <a:stCxn id="19" idx="4"/>
              <a:endCxn id="20" idx="7"/>
            </p:cNvCxnSpPr>
            <p:nvPr/>
          </p:nvCxnSpPr>
          <p:spPr>
            <a:xfrm flipH="1">
              <a:off x="10025189" y="4946797"/>
              <a:ext cx="568626" cy="524155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ECE2FE0A-CC74-FDB6-1472-DD1E7ED5596F}"/>
                </a:ext>
              </a:extLst>
            </p:cNvPr>
            <p:cNvCxnSpPr>
              <a:cxnSpLocks/>
              <a:stCxn id="18" idx="4"/>
              <a:endCxn id="20" idx="0"/>
            </p:cNvCxnSpPr>
            <p:nvPr/>
          </p:nvCxnSpPr>
          <p:spPr>
            <a:xfrm>
              <a:off x="9863544" y="4946797"/>
              <a:ext cx="0" cy="4572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067D029A-DE2E-5047-04B3-207F666D36E3}"/>
                </a:ext>
              </a:extLst>
            </p:cNvPr>
            <p:cNvCxnSpPr>
              <a:cxnSpLocks/>
              <a:stCxn id="12" idx="5"/>
              <a:endCxn id="18" idx="1"/>
            </p:cNvCxnSpPr>
            <p:nvPr/>
          </p:nvCxnSpPr>
          <p:spPr>
            <a:xfrm>
              <a:off x="9293669" y="3965442"/>
              <a:ext cx="408230" cy="5911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59DE1499-EBF4-82E9-7100-C6827A89C522}"/>
                </a:ext>
              </a:extLst>
            </p:cNvPr>
            <p:cNvCxnSpPr>
              <a:cxnSpLocks/>
              <a:stCxn id="12" idx="6"/>
              <a:endCxn id="19" idx="2"/>
            </p:cNvCxnSpPr>
            <p:nvPr/>
          </p:nvCxnSpPr>
          <p:spPr>
            <a:xfrm>
              <a:off x="9360624" y="3803797"/>
              <a:ext cx="1004591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2CA905B-9EBB-B94E-571D-106D16E8E715}"/>
                </a:ext>
              </a:extLst>
            </p:cNvPr>
            <p:cNvCxnSpPr>
              <a:cxnSpLocks/>
              <a:stCxn id="16" idx="3"/>
              <a:endCxn id="14" idx="7"/>
            </p:cNvCxnSpPr>
            <p:nvPr/>
          </p:nvCxnSpPr>
          <p:spPr>
            <a:xfrm flipH="1">
              <a:off x="9293723" y="3965442"/>
              <a:ext cx="408176" cy="5911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3ABB7EC7-4387-D47C-732A-8B0092CC3F8A}"/>
                </a:ext>
              </a:extLst>
            </p:cNvPr>
            <p:cNvCxnSpPr>
              <a:cxnSpLocks/>
              <a:stCxn id="17" idx="3"/>
              <a:endCxn id="18" idx="7"/>
            </p:cNvCxnSpPr>
            <p:nvPr/>
          </p:nvCxnSpPr>
          <p:spPr>
            <a:xfrm flipH="1">
              <a:off x="10025189" y="3965442"/>
              <a:ext cx="408230" cy="5911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5ED4FAAD-342F-17F5-2E20-060DB03FAD34}"/>
                </a:ext>
              </a:extLst>
            </p:cNvPr>
            <p:cNvCxnSpPr>
              <a:cxnSpLocks/>
              <a:stCxn id="17" idx="2"/>
              <a:endCxn id="14" idx="6"/>
            </p:cNvCxnSpPr>
            <p:nvPr/>
          </p:nvCxnSpPr>
          <p:spPr>
            <a:xfrm flipH="1">
              <a:off x="9360678" y="3803797"/>
              <a:ext cx="1005786" cy="91440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7BDB07A-1087-7AAA-7E41-678F9D3BE5B2}"/>
                </a:ext>
              </a:extLst>
            </p:cNvPr>
            <p:cNvCxnSpPr>
              <a:cxnSpLocks/>
              <a:stCxn id="16" idx="5"/>
              <a:endCxn id="19" idx="1"/>
            </p:cNvCxnSpPr>
            <p:nvPr/>
          </p:nvCxnSpPr>
          <p:spPr>
            <a:xfrm>
              <a:off x="10025189" y="3965442"/>
              <a:ext cx="406981" cy="59111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734074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CAF1A-20A0-835A-C6D1-F542735F1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15BFB2-DCA8-9C9B-E4CB-23E063120134}"/>
              </a:ext>
            </a:extLst>
          </p:cNvPr>
          <p:cNvGrpSpPr/>
          <p:nvPr/>
        </p:nvGrpSpPr>
        <p:grpSpPr>
          <a:xfrm>
            <a:off x="0" y="-1"/>
            <a:ext cx="9180000" cy="936000"/>
            <a:chOff x="0" y="-1"/>
            <a:chExt cx="9180000" cy="936000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E52329F-339A-2813-476F-B644C6E35367}"/>
                </a:ext>
              </a:extLst>
            </p:cNvPr>
            <p:cNvSpPr/>
            <p:nvPr/>
          </p:nvSpPr>
          <p:spPr>
            <a:xfrm>
              <a:off x="0" y="-1"/>
              <a:ext cx="9180000" cy="936000"/>
            </a:xfrm>
            <a:prstGeom prst="rect">
              <a:avLst/>
            </a:prstGeom>
            <a:solidFill>
              <a:srgbClr val="B1101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Kaiti TC" panose="02010600040101010101" pitchFamily="2" charset="-120"/>
                <a:ea typeface="Kaiti TC" panose="02010600040101010101" pitchFamily="2" charset="-120"/>
              </a:endParaRPr>
            </a:p>
          </p:txBody>
        </p:sp>
        <p:pic>
          <p:nvPicPr>
            <p:cNvPr id="8" name="Picture 2" descr="清华北大校徽">
              <a:extLst>
                <a:ext uri="{FF2B5EF4-FFF2-40B4-BE49-F238E27FC236}">
                  <a16:creationId xmlns:a16="http://schemas.microsoft.com/office/drawing/2014/main" id="{33BB24C8-3636-366D-35A8-E91BCB8CCD9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4927"/>
            <a:stretch/>
          </p:blipFill>
          <p:spPr bwMode="auto">
            <a:xfrm>
              <a:off x="0" y="13716"/>
              <a:ext cx="1074835" cy="914400"/>
            </a:xfrm>
            <a:prstGeom prst="rect">
              <a:avLst/>
            </a:prstGeom>
            <a:solidFill>
              <a:srgbClr val="980000"/>
            </a:solidFill>
          </p:spPr>
        </p:pic>
      </p:grpSp>
      <p:pic>
        <p:nvPicPr>
          <p:cNvPr id="9" name="Picture 2" descr="清华北大校徽">
            <a:extLst>
              <a:ext uri="{FF2B5EF4-FFF2-40B4-BE49-F238E27FC236}">
                <a16:creationId xmlns:a16="http://schemas.microsoft.com/office/drawing/2014/main" id="{E6D1F675-E6A4-5071-C3C6-89F7E0FF0D1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27"/>
          <a:stretch/>
        </p:blipFill>
        <p:spPr bwMode="auto">
          <a:xfrm>
            <a:off x="0" y="13716"/>
            <a:ext cx="1074835" cy="914400"/>
          </a:xfrm>
          <a:prstGeom prst="rect">
            <a:avLst/>
          </a:prstGeom>
          <a:solidFill>
            <a:srgbClr val="980000"/>
          </a:solidFill>
        </p:spPr>
      </p:pic>
      <p:sp>
        <p:nvSpPr>
          <p:cNvPr id="2" name="Rectangle 3">
            <a:extLst>
              <a:ext uri="{FF2B5EF4-FFF2-40B4-BE49-F238E27FC236}">
                <a16:creationId xmlns:a16="http://schemas.microsoft.com/office/drawing/2014/main" id="{2A699F01-EEA6-2447-0EBD-CCB34A64C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0003"/>
            <a:ext cx="9144000" cy="585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ctr">
              <a:tabLst>
                <a:tab pos="1828800" algn="l"/>
              </a:tabLst>
            </a:pPr>
            <a:endParaRPr lang="en-US" altLang="ko-KR" sz="3200" b="1" dirty="0">
              <a:solidFill>
                <a:schemeClr val="bg1"/>
              </a:solidFill>
              <a:latin typeface="Kaiti TC" panose="02010600040101010101" pitchFamily="2" charset="-120"/>
              <a:ea typeface="Kaiti TC" panose="02010600040101010101" pitchFamily="2" charset="-120"/>
              <a:cs typeface="Arial" panose="020B06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EF33F9-7CF1-BFE9-567F-1D50F9F4F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055A86-9625-6E4F-BB1B-50463BE6B41A}" type="slidenum">
              <a:rPr lang="en-US" smtClean="0">
                <a:latin typeface="Kaiti TC" panose="02010600040101010101" pitchFamily="2" charset="-120"/>
                <a:ea typeface="Kaiti TC" panose="02010600040101010101" pitchFamily="2" charset="-120"/>
              </a:rPr>
              <a:t>9</a:t>
            </a:fld>
            <a:endParaRPr lang="en-US"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  <p:sp>
        <p:nvSpPr>
          <p:cNvPr id="13" name="Rectangle 51">
            <a:extLst>
              <a:ext uri="{FF2B5EF4-FFF2-40B4-BE49-F238E27FC236}">
                <a16:creationId xmlns:a16="http://schemas.microsoft.com/office/drawing/2014/main" id="{A368378D-1868-3136-5CEC-F05C5F0FBF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8778"/>
            <a:ext cx="914400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None/>
              <a:defRPr/>
            </a:pPr>
            <a:r>
              <a:rPr lang="en-US" altLang="zh-CN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Surrogate</a:t>
            </a:r>
            <a:r>
              <a:rPr lang="zh-CN" altLang="en-US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 </a:t>
            </a:r>
            <a:r>
              <a:rPr lang="en-US" altLang="zh-CN" sz="4000" kern="0" dirty="0">
                <a:solidFill>
                  <a:schemeClr val="bg1"/>
                </a:solidFill>
                <a:latin typeface="+mn-lt"/>
                <a:ea typeface="Kaiti TC" panose="02010600040101010101" pitchFamily="2" charset="-120"/>
                <a:cs typeface="Arial" charset="0"/>
              </a:rPr>
              <a:t>Models</a:t>
            </a:r>
          </a:p>
        </p:txBody>
      </p:sp>
      <p:sp>
        <p:nvSpPr>
          <p:cNvPr id="3" name="Text Box 9">
            <a:extLst>
              <a:ext uri="{FF2B5EF4-FFF2-40B4-BE49-F238E27FC236}">
                <a16:creationId xmlns:a16="http://schemas.microsoft.com/office/drawing/2014/main" id="{C7E7EC0C-46F3-B6A3-395A-BDA89AD073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00" y="1080000"/>
            <a:ext cx="8382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tx2"/>
              </a:buClr>
              <a:buSzPct val="75000"/>
              <a:buFont typeface="Wingdings" panose="05000000000000000000" pitchFamily="2" charset="2"/>
              <a:buChar char="l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5000"/>
              <a:buFont typeface="Wingdings" panose="05000000000000000000" pitchFamily="2" charset="2"/>
              <a:buChar char="l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folHlink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75000"/>
              <a:buFont typeface="Wingdings" panose="05000000000000000000" pitchFamily="2" charset="2"/>
              <a:buChar char="l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lvl="0">
              <a:spcBef>
                <a:spcPct val="0"/>
              </a:spcBef>
              <a:buClr>
                <a:srgbClr val="A50021"/>
              </a:buClr>
              <a:buSzTx/>
              <a:buFont typeface="Wingdings" panose="05000000000000000000" pitchFamily="2" charset="2"/>
              <a:buChar char="Ø"/>
              <a:defRPr/>
            </a:pPr>
            <a:r>
              <a:rPr kumimoji="0" lang="zh-CN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Kaiti TC" panose="02010600040101010101" pitchFamily="2" charset="-120"/>
                <a:ea typeface="Kaiti TC" panose="02010600040101010101" pitchFamily="2" charset="-120"/>
                <a:cs typeface="Calibri" panose="020F0502020204030204" pitchFamily="34" charset="0"/>
              </a:rPr>
              <a:t> </a:t>
            </a:r>
            <a:r>
              <a:rPr lang="en-US" altLang="zh-CN" sz="2400" kern="0" dirty="0">
                <a:solidFill>
                  <a:srgbClr val="080066"/>
                </a:solidFill>
                <a:latin typeface="+mn-lt"/>
                <a:ea typeface="Kaiti TC" panose="02010600040101010101" pitchFamily="2" charset="-120"/>
                <a:cs typeface="Calibri" panose="020F0502020204030204" pitchFamily="34" charset="0"/>
              </a:rPr>
              <a:t>Literatures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Kaiti TC" panose="02010600040101010101" pitchFamily="2" charset="-120"/>
              <a:ea typeface="Kaiti TC" panose="02010600040101010101" pitchFamily="2" charset="-12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27D553-4BE6-D4A2-0465-8F692F27D294}"/>
              </a:ext>
            </a:extLst>
          </p:cNvPr>
          <p:cNvSpPr txBox="1"/>
          <p:nvPr/>
        </p:nvSpPr>
        <p:spPr>
          <a:xfrm>
            <a:off x="670567" y="1547103"/>
            <a:ext cx="8340098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CNN: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Zhu,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Yinhao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and Nicholas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Zabaras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. "Bayesian deep convolutional encoder–decoder networks for surrogate modeling and uncertainty quantification." Journal of Computational Physics 366 (2018): 415-447.</a:t>
            </a:r>
          </a:p>
          <a:p>
            <a:pPr algn="just">
              <a:spcBef>
                <a:spcPts val="600"/>
              </a:spcBef>
            </a:pPr>
            <a:r>
              <a:rPr 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PCA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-Net: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Hesthaven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Jan S., and Stefano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Ubbiali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. "Non-intrusive reduced order modeling of nonlinear problems using neural networks." Journal of Computational Physics 363 (2018): 55-78.</a:t>
            </a:r>
          </a:p>
          <a:p>
            <a:pPr algn="just">
              <a:spcBef>
                <a:spcPts val="600"/>
              </a:spcBef>
            </a:pP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FNO: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Li,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Zongyi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Nikola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Kovachki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Kamyar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Azizzadenesheli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Burigede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Liu, Kaushik Bhattacharya, Andrew Stuart, and Anima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Anandkumar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. "Fourier neural operator for parametric partial differential equations." 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arXiv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preprint arXiv:2010.08895 (2020).</a:t>
            </a:r>
          </a:p>
          <a:p>
            <a:pPr algn="just">
              <a:spcBef>
                <a:spcPts val="600"/>
              </a:spcBef>
            </a:pPr>
            <a:r>
              <a:rPr lang="en-US" altLang="zh-CN" dirty="0" err="1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DeepONet</a:t>
            </a:r>
            <a:r>
              <a:rPr lang="en-US" altLang="zh-CN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:</a:t>
            </a:r>
            <a:r>
              <a:rPr lang="zh-CN" altLang="en-US" dirty="0">
                <a:solidFill>
                  <a:srgbClr val="080066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 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Lu, Lu,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Pengzhan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Jin,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Guofei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Pang,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Zhongqiang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Zhang, and George Em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Karniadakis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. "Learning nonlinear operators via </a:t>
            </a:r>
            <a:r>
              <a:rPr lang="en-US" dirty="0" err="1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DeepONet</a:t>
            </a:r>
            <a:r>
              <a:rPr lang="en-US" dirty="0">
                <a:solidFill>
                  <a:srgbClr val="0000CC"/>
                </a:solidFill>
                <a:highlight>
                  <a:srgbClr val="FFFFFF"/>
                </a:highlight>
                <a:ea typeface="Kaiti TC" panose="02010600040101010101" pitchFamily="2" charset="-120"/>
              </a:rPr>
              <a:t> based on the universal approximation theorem of operators." Nature machine intelligence 3, no. 3 (2021): 218-229.</a:t>
            </a:r>
          </a:p>
          <a:p>
            <a:pPr>
              <a:spcBef>
                <a:spcPts val="600"/>
              </a:spcBef>
            </a:pPr>
            <a:endParaRPr lang="en-US" dirty="0">
              <a:solidFill>
                <a:srgbClr val="0000CC"/>
              </a:solidFill>
              <a:highlight>
                <a:srgbClr val="FFFFFF"/>
              </a:highlight>
              <a:latin typeface="Kaiti TC" panose="02010600040101010101" pitchFamily="2" charset="-120"/>
              <a:ea typeface="Kaiti TC" panose="02010600040101010101" pitchFamily="2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65087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54097</TotalTime>
  <Words>836</Words>
  <Application>Microsoft Macintosh PowerPoint</Application>
  <PresentationFormat>On-screen Show (4:3)</PresentationFormat>
  <Paragraphs>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8" baseType="lpstr">
      <vt:lpstr>Kaiti TC</vt:lpstr>
      <vt:lpstr>SimSun</vt:lpstr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HPES ACES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Aguayo, Alexis (GRC-MSC0)[Summit Technologies Solutions]</dc:creator>
  <cp:lastModifiedBy>Daniel Zhengyu Huang</cp:lastModifiedBy>
  <cp:revision>924</cp:revision>
  <cp:lastPrinted>2025-01-17T09:20:20Z</cp:lastPrinted>
  <dcterms:created xsi:type="dcterms:W3CDTF">2016-06-01T13:50:41Z</dcterms:created>
  <dcterms:modified xsi:type="dcterms:W3CDTF">2025-01-17T09:20:22Z</dcterms:modified>
</cp:coreProperties>
</file>