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notesMasterIdLst>
    <p:notesMasterId r:id="rId11"/>
  </p:notesMasterIdLst>
  <p:sldIdLst>
    <p:sldId id="264" r:id="rId2"/>
    <p:sldId id="1828" r:id="rId3"/>
    <p:sldId id="1955" r:id="rId4"/>
    <p:sldId id="1813" r:id="rId5"/>
    <p:sldId id="1882" r:id="rId6"/>
    <p:sldId id="1814" r:id="rId7"/>
    <p:sldId id="1883" r:id="rId8"/>
    <p:sldId id="1815" r:id="rId9"/>
    <p:sldId id="188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 Charbel Farhat" initials="PCF" lastIdx="1" clrIdx="0">
    <p:extLst>
      <p:ext uri="{19B8F6BF-5375-455C-9EA6-DF929625EA0E}">
        <p15:presenceInfo xmlns:p15="http://schemas.microsoft.com/office/powerpoint/2012/main" userId="Prof Charbel Farh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066"/>
    <a:srgbClr val="0000CC"/>
    <a:srgbClr val="93D14F"/>
    <a:srgbClr val="ED7D31"/>
    <a:srgbClr val="FF7F0D"/>
    <a:srgbClr val="FF0000"/>
    <a:srgbClr val="9467BD"/>
    <a:srgbClr val="D72728"/>
    <a:srgbClr val="2BA12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3" autoAdjust="0"/>
    <p:restoredTop sz="68912" autoAdjust="0"/>
  </p:normalViewPr>
  <p:slideViewPr>
    <p:cSldViewPr snapToGrid="0">
      <p:cViewPr varScale="1">
        <p:scale>
          <a:sx n="86" d="100"/>
          <a:sy n="86" d="100"/>
        </p:scale>
        <p:origin x="1248" y="192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sorterViewPr>
    <p:cViewPr varScale="1">
      <p:scale>
        <a:sx n="100" d="100"/>
        <a:sy n="100" d="100"/>
      </p:scale>
      <p:origin x="0" y="-7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B9CB-A445-43B2-93C2-3A3674833B18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C106-BD8B-4A9F-A3F3-0FC6C14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4DD50-D767-472C-8373-A046851FA392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44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91CB8-4CE7-DF41-CFF0-77F0E2BB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57304-5843-FB88-C572-6AE012F02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48E09-425C-86C1-E07A-BAEA56B2B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1470-4B29-A1EB-1CE4-2057F4988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高维模型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基于数据模型 </a:t>
            </a:r>
            <a:r>
              <a:rPr lang="en-US" altLang="zh-CN" dirty="0"/>
              <a:t>k,</a:t>
            </a:r>
            <a:r>
              <a:rPr lang="zh-CN" altLang="en-US" dirty="0"/>
              <a:t> 数据量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B54B-F3D5-8D31-DBBF-DBAECF85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00F45-5C19-82FC-D188-76BB359A5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BC816-2C4C-9970-3A75-BE075747C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4A7-F1FA-6068-4E73-B8FFE8369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5AE1-7FAF-0F41-B2DE-525D195A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99FC-E414-E741-B82E-4D1D5177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C161-0902-724D-9071-6945A5B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C439-FB84-5F4B-A8C3-1A5DC72F95CE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F34C-8582-134E-9023-08E1B96B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8CF9-1F98-D34E-A7B9-A71B771D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718-56EB-C948-BD02-B6951386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3595-EC92-7F44-9A74-560E1D51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5B43-A54E-454D-A58B-6E08A5D5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F2A-0BF9-004C-BAE8-A9913FAEA55E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7737-B2C6-994E-98AB-FCEFEBC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ADBC-44EC-4545-A980-8FF52E6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C0FD-7FE4-7849-B34C-C2832A18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257-869F-FA42-A5B7-F750E179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2055-FD04-8248-B85C-826CF8FB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E22-3FB3-3343-B84A-A552A7F0FD27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42B-FBE6-064B-BA05-886FF6B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6D55-FFC2-0A4D-8339-31C472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DC04-2BE8-4344-B06C-93A768E79C7A}" type="datetime1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43DF-4C74-3E4A-A6A5-DB7E969ED720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E9A3-83E7-6C4D-88BE-C899C758A633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A90A-2C2E-AA48-8CFB-F6891A851354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7A80-08B0-9C46-8EDB-E9A39EFEE38D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1053-800E-46B1-AF88-1F26DA65AA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8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FDC3-6BF0-C848-B1EA-9A8A032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0AA-2B99-774C-BF6E-A0661F7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3D2A-7515-DC44-95ED-BAF1CD73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E30-07E2-F94A-8803-3788582C6FE2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1E4-A1EB-9843-A0CC-986ACC2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3C9F-7920-FF4E-8D06-302B99C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BFF0-A8A2-504A-A04D-B167578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D7FD-9888-AC42-BE26-F2F0F0FE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020C-FF29-E845-9E59-39CEE92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57-862C-3E4E-9D00-A3F9F57B486D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81A-A82C-BA46-A97D-6B66E9C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92D9-8F84-194A-BAD4-47A003D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991-4058-4546-B416-827C8DBF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B887-6975-C84D-A79A-1E785B893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F8C9-EC52-1343-A3AE-B83EC764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E630-7D11-6D4F-B0DF-990694F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F357-83E4-9448-99E2-8B4042F636F2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1359-9E73-964A-B6C1-88911E6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E2A7-29C8-0E45-BBE9-7D96020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71D-213D-9444-8840-17F0616F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3185-EE5B-D64C-BBA3-07F7A282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B79B-4970-404D-A694-2D63059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5AA7-239E-5A4E-A0BD-6C67EF67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B3E8C-CAF3-2D45-840F-E5F9EE7F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679CD-3086-1F45-92C5-109D77B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3044-089A-4449-B453-A816D07FDCBD}" type="datetime1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CCE35-3FFA-4A4A-B6FF-BE857F0F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ADA90-8481-CE43-8B43-2101D22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0A3-8299-7840-9AFF-1DA7E82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3ECD-C05D-884E-8765-F336719B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FE4-28C2-1D4B-A89C-CDFD84811981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F641C-2961-9546-8F0E-27B96D3A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81DCC-420B-BE43-A832-4042728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41D5-AB36-0441-BECA-A4D72437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D3-90B5-D147-B7E1-34CCC596FDFC}" type="datetime1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C14C-2410-284E-8391-BB76BBA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1464-EB43-8249-B1A2-936BC5D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E72C-37BA-3742-8F5E-3907F3E5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9572-1C7B-DE4C-B576-339B0773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EE23-C47C-924B-AE42-FCDAAF13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E73D-41AB-0540-B501-7F867D8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83FA-8A14-AF4E-9F0F-CBA1100138E7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21BB-48C9-3F4A-A330-211A4AC2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9F0E-9B53-0F4E-8B86-E0B76AEB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249A-4483-BF4A-A590-6AE054C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1D695-36DF-474B-9E6F-AD1C134B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D0C6E-CB13-1F45-923A-D95DB12A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F1A4-DA04-5C45-88E4-55AB0C36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B99B-B5DB-134A-8F16-D1AF244B4FBA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BFD7A-E136-6A4F-8F2C-60B2D30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F3F8-FF50-7041-AF03-3240CF7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78E8F-C32A-9644-ABC3-7CA816D9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1772-C0CC-3640-85AB-D121BEE2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1551-FA89-AB46-8566-5003D6B2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3AA-B816-7543-945C-19C5A211970C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0E4F-EECE-E64A-86FF-5D938B8D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95F-EFF8-D74D-AFD3-470E3860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8175" y="65044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28" r:id="rId12"/>
    <p:sldLayoutId id="2147484229" r:id="rId13"/>
    <p:sldLayoutId id="2147484230" r:id="rId14"/>
    <p:sldLayoutId id="2147484231" r:id="rId15"/>
    <p:sldLayoutId id="2147484247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>
            <a:extLst>
              <a:ext uri="{FF2B5EF4-FFF2-40B4-BE49-F238E27FC236}">
                <a16:creationId xmlns:a16="http://schemas.microsoft.com/office/drawing/2014/main" id="{B80B7AFA-6E48-9641-B843-92911616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529"/>
            <a:ext cx="9144000" cy="2492679"/>
          </a:xfrm>
          <a:prstGeom prst="rect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19043" name="Rectangle 3"/>
          <p:cNvSpPr>
            <a:spLocks noChangeArrowheads="1"/>
          </p:cNvSpPr>
          <p:nvPr/>
        </p:nvSpPr>
        <p:spPr bwMode="auto">
          <a:xfrm>
            <a:off x="0" y="951747"/>
            <a:ext cx="9144000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Scientific</a:t>
            </a:r>
            <a:r>
              <a:rPr lang="zh-CN" altLang="en-US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machine</a:t>
            </a:r>
            <a:r>
              <a:rPr lang="zh-CN" altLang="en-US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learning</a:t>
            </a:r>
            <a:endParaRPr lang="en-US" sz="6000" cap="all" dirty="0">
              <a:solidFill>
                <a:schemeClr val="bg1">
                  <a:lumMod val="50000"/>
                </a:schemeClr>
              </a:solidFill>
              <a:ea typeface="Kaiti TC" panose="02010600040101010101" pitchFamily="2" charset="-12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48C4-F062-AB40-94A6-CA2C823D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81053-800E-46B1-AF88-1F26DA65AA1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3B74727-9FFB-0A56-AD9A-42E85B7B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6" y="3768831"/>
            <a:ext cx="8216348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Lecture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notes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in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Chinese:</a:t>
            </a: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http://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faculty.bicmr.pku.edu.cn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/~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huangdz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/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teaching.html</a:t>
            </a:r>
            <a:endParaRPr kumimoji="0" lang="en-US" altLang="en-US" sz="360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endParaRPr kumimoji="0" lang="en-US" altLang="en-US" sz="3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6"/>
    </mc:Choice>
    <mc:Fallback xmlns="">
      <p:transition spd="slow" advTm="131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2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1788CA-8916-4A3A-7A9F-6B348722B8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6546632" y="4705463"/>
            <a:ext cx="20080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DC1F10-0562-21A2-313D-820993B2563D}"/>
              </a:ext>
            </a:extLst>
          </p:cNvPr>
          <p:cNvCxnSpPr>
            <a:cxnSpLocks/>
          </p:cNvCxnSpPr>
          <p:nvPr/>
        </p:nvCxnSpPr>
        <p:spPr>
          <a:xfrm>
            <a:off x="1004342" y="3073256"/>
            <a:ext cx="1726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1E924-2CE1-9999-F238-794397A63C2E}"/>
              </a:ext>
            </a:extLst>
          </p:cNvPr>
          <p:cNvCxnSpPr/>
          <p:nvPr/>
        </p:nvCxnSpPr>
        <p:spPr>
          <a:xfrm>
            <a:off x="5971019" y="3073256"/>
            <a:ext cx="12715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3F9CE39-1430-34B9-F874-24773FD06FD1}"/>
              </a:ext>
            </a:extLst>
          </p:cNvPr>
          <p:cNvSpPr/>
          <p:nvPr/>
        </p:nvSpPr>
        <p:spPr>
          <a:xfrm>
            <a:off x="2972000" y="2234248"/>
            <a:ext cx="2757488" cy="240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Partial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differential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equation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(PDE)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based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model</a:t>
            </a:r>
            <a:endParaRPr lang="en-US" sz="2400" b="1" dirty="0">
              <a:solidFill>
                <a:schemeClr val="bg1"/>
              </a:solidFill>
              <a:ea typeface="Kai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E2835-FE48-E9EB-D1AB-8C6CE2873BEE}"/>
              </a:ext>
            </a:extLst>
          </p:cNvPr>
          <p:cNvSpPr txBox="1"/>
          <p:nvPr/>
        </p:nvSpPr>
        <p:spPr>
          <a:xfrm>
            <a:off x="395880" y="3252413"/>
            <a:ext cx="233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Input: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shape,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control parameters, etc.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1B4EC-62FD-1CB7-1E55-3416C04499D9}"/>
              </a:ext>
            </a:extLst>
          </p:cNvPr>
          <p:cNvSpPr txBox="1"/>
          <p:nvPr/>
        </p:nvSpPr>
        <p:spPr>
          <a:xfrm>
            <a:off x="6260457" y="3212105"/>
            <a:ext cx="2757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Output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PDE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solution,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quantity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of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interests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(</a:t>
            </a:r>
            <a:r>
              <a:rPr lang="en-US" altLang="zh-CN" sz="2400" kern="0" dirty="0" err="1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QoIs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),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D09CE11D-AF37-3A81-94E4-4A34E4096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Scientific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Computing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29D95BB-48D3-1741-053D-1D060E10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Applications: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engineering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optimization,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real-time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control,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uncertainty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quantification,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 so on</a:t>
            </a:r>
            <a:endParaRPr lang="en-US" altLang="fr-FR" sz="2400" kern="0" dirty="0">
              <a:solidFill>
                <a:srgbClr val="0000CC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AD48C74-78AA-2F78-57AA-01F463BD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5427729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Challenges: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high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computationa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cost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query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problems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D73C-0618-352F-57B0-0B0CB273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E4408A-ED04-4251-0A1B-C837DEA04345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FF2B4-ECF5-16B0-9FD5-E45DCD63A8D5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836D35DD-269D-7127-DC89-77051A69C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0C77F4DD-CFB2-7AA9-15F4-BB6224AAF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799E89D-81DE-CD1E-B75A-3DD1BDF2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1A42-A51C-1205-9F33-1E6B77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3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E169FD7-ED4B-2EC7-A993-87E0B9AB4B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6546632" y="4705463"/>
            <a:ext cx="20080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9728B6-3ACF-3C5D-F553-939656EABFBE}"/>
              </a:ext>
            </a:extLst>
          </p:cNvPr>
          <p:cNvCxnSpPr>
            <a:cxnSpLocks/>
          </p:cNvCxnSpPr>
          <p:nvPr/>
        </p:nvCxnSpPr>
        <p:spPr>
          <a:xfrm>
            <a:off x="1004342" y="3073256"/>
            <a:ext cx="1726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AC0B7-303C-3B45-4054-EAFBAB852CF5}"/>
              </a:ext>
            </a:extLst>
          </p:cNvPr>
          <p:cNvCxnSpPr/>
          <p:nvPr/>
        </p:nvCxnSpPr>
        <p:spPr>
          <a:xfrm>
            <a:off x="5971019" y="3073256"/>
            <a:ext cx="12715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7D1A33-4C95-616A-7180-3F20A6B38573}"/>
              </a:ext>
            </a:extLst>
          </p:cNvPr>
          <p:cNvSpPr/>
          <p:nvPr/>
        </p:nvSpPr>
        <p:spPr>
          <a:xfrm>
            <a:off x="2972000" y="2234248"/>
            <a:ext cx="2757488" cy="240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Data-driven</a:t>
            </a:r>
            <a:r>
              <a:rPr lang="zh-CN" altLang="en-US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model</a:t>
            </a:r>
            <a:endParaRPr lang="en-US" sz="2400" b="1" dirty="0">
              <a:solidFill>
                <a:srgbClr val="93D14F"/>
              </a:solidFill>
              <a:ea typeface="Kai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8A004-4A50-2AD6-F0C2-F2EAC8F85E84}"/>
              </a:ext>
            </a:extLst>
          </p:cNvPr>
          <p:cNvSpPr txBox="1"/>
          <p:nvPr/>
        </p:nvSpPr>
        <p:spPr>
          <a:xfrm>
            <a:off x="395880" y="3252413"/>
            <a:ext cx="233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Input: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shape,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control parameters, etc.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EDBA2-2ECE-3577-A9B9-6C20408B1865}"/>
              </a:ext>
            </a:extLst>
          </p:cNvPr>
          <p:cNvSpPr txBox="1"/>
          <p:nvPr/>
        </p:nvSpPr>
        <p:spPr>
          <a:xfrm>
            <a:off x="6260457" y="3212105"/>
            <a:ext cx="2757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Output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PDE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solution,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quantity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of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interests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(</a:t>
            </a:r>
            <a:r>
              <a:rPr lang="en-US" altLang="zh-CN" sz="2400" kern="0" dirty="0" err="1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QoIs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),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79AD7817-943C-9B0B-02DD-34F48F21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3607E45-CD30-C1CF-7E4E-66B4758A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Applications: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engineering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optimization,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real-time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control,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uncertainty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quantification,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 so on</a:t>
            </a:r>
            <a:endParaRPr lang="en-US" altLang="fr-FR" sz="2400" kern="0" dirty="0">
              <a:solidFill>
                <a:srgbClr val="0000CC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ED8B325A-B4F3-5AC3-CFFE-815898CF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5427729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Challenges: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high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computationa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cost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query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problems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4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3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Projection-based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reduced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order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model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C58D-9E68-41DC-7DF4-4AE1B1496EF8}"/>
              </a:ext>
            </a:extLst>
          </p:cNvPr>
          <p:cNvSpPr txBox="1"/>
          <p:nvPr/>
        </p:nvSpPr>
        <p:spPr>
          <a:xfrm>
            <a:off x="837210" y="1581008"/>
            <a:ext cx="74495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PDE-based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model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(high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dimensional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model)</a:t>
            </a: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low-dimensional model is constructed using target system knowledge to capture its main behavior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  <a:p>
            <a:pPr marL="342900" indent="-342900">
              <a:spcBef>
                <a:spcPct val="0"/>
              </a:spcBef>
              <a:buClr>
                <a:srgbClr val="A50021"/>
              </a:buClr>
              <a:buSzTx/>
              <a:buFontTx/>
              <a:buChar char="-"/>
              <a:defRPr/>
            </a:pPr>
            <a:endParaRPr lang="en-US" altLang="zh-CN" sz="2400" kern="0" dirty="0">
              <a:solidFill>
                <a:srgbClr val="0000CC"/>
              </a:solidFill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015E8-82DD-A607-E163-7C473CFF979A}"/>
                  </a:ext>
                </a:extLst>
              </p:cNvPr>
              <p:cNvSpPr txBox="1"/>
              <p:nvPr/>
            </p:nvSpPr>
            <p:spPr>
              <a:xfrm>
                <a:off x="1332870" y="4131829"/>
                <a:ext cx="7126053" cy="1681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b="0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015E8-82DD-A607-E163-7C473CFF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70" y="4131829"/>
                <a:ext cx="7126053" cy="1681614"/>
              </a:xfrm>
              <a:prstGeom prst="rect">
                <a:avLst/>
              </a:prstGeom>
              <a:blipFill>
                <a:blip r:embed="rId4"/>
                <a:stretch>
                  <a:fillRect l="-534" r="-356" b="-7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CFC70-D8AE-CDD5-DB83-7FAB42F92A3E}"/>
                  </a:ext>
                </a:extLst>
              </p:cNvPr>
              <p:cNvSpPr txBox="1"/>
              <p:nvPr/>
            </p:nvSpPr>
            <p:spPr>
              <a:xfrm>
                <a:off x="1675043" y="2189384"/>
                <a:ext cx="459448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CFC70-D8AE-CDD5-DB83-7FAB42F9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43" y="2189384"/>
                <a:ext cx="4594484" cy="46820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FD63169D-2DF2-2530-EE43-239C242EB17E}"/>
              </a:ext>
            </a:extLst>
          </p:cNvPr>
          <p:cNvSpPr/>
          <p:nvPr/>
        </p:nvSpPr>
        <p:spPr>
          <a:xfrm rot="7340830">
            <a:off x="905836" y="4890563"/>
            <a:ext cx="555929" cy="11576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CC6E5-1988-FE7B-5291-AC2D1623E151}"/>
              </a:ext>
            </a:extLst>
          </p:cNvPr>
          <p:cNvSpPr txBox="1"/>
          <p:nvPr/>
        </p:nvSpPr>
        <p:spPr>
          <a:xfrm>
            <a:off x="266962" y="5208410"/>
            <a:ext cx="1636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basis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matrix</a:t>
            </a:r>
            <a:endParaRPr lang="en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6202-4BB8-93BC-6769-6B05C0B3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C53DE6-862B-7310-BF8A-96056DCA34B6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17B1A-7BCE-F1E4-E35E-973AF6C9DCEC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E53D9176-C854-EC57-EF51-478B5D8C26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8CAC46B8-1C5E-37BF-DAEA-51220384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A24916D-E07F-FD3B-FF56-FDCC8C1A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5B9844A9-7BC5-33F4-184D-00BD1927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6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6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BA882-DC71-12CC-ED5A-410C5007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5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084C6-8704-E11D-8F09-6D4D146855D5}"/>
              </a:ext>
            </a:extLst>
          </p:cNvPr>
          <p:cNvSpPr txBox="1"/>
          <p:nvPr/>
        </p:nvSpPr>
        <p:spPr>
          <a:xfrm>
            <a:off x="670567" y="1547103"/>
            <a:ext cx="834009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Antoulas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Athanasios C.  " Approximation of large-scale dynamical systems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" Society for Industrial and Applied Mathematics, 2005.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Nonlinear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Chaturantabut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Saifon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Danny C. Sorensen. "Nonlinear model reduction via discrete empirical interpolation." SIAM Journal on Scientific Computing 32, no. 5 (2010): 2737-2764.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Nonlinear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Carlberg, Kevin, Charbel Bou‐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Mosleh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Charbel Farhat. "Efficient nonlinear model reduction via a least‐squares Petrov–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Galerkin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projection and compressive tensor approximations." International Journal for numerical methods in engineering 86, no. 2 (2011): 155-181.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Koopman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operator: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Mauroy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Alexandre, Yoshihiko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Susuki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Igor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Mezić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"Introduction to the Koopman operator in dynamical systems and control theory." The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koopman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operator in systems and control (2020): 3-33.</a:t>
            </a:r>
          </a:p>
          <a:p>
            <a:pPr algn="just" fontAlgn="t"/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Dynamic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decomposition: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Schmid, Peter J. "Dynamic mode decomposition of numerical and experimental data." Journal of fluid mechanics 656 (2010): 5-28.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9431608-0E5F-DB15-856B-9746178F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77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1C82113-A879-00EC-9076-0D7D2D60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6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3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Gaussian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Process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Regression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24A3505-25A6-E48A-F687-7C45888E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35" y="2903478"/>
            <a:ext cx="6415088" cy="37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B4B73-FDC0-6C09-8EF5-072D23237F8F}"/>
              </a:ext>
            </a:extLst>
          </p:cNvPr>
          <p:cNvSpPr txBox="1"/>
          <p:nvPr/>
        </p:nvSpPr>
        <p:spPr>
          <a:xfrm>
            <a:off x="837210" y="1581008"/>
            <a:ext cx="74495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robabilistic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Interpolation </a:t>
            </a:r>
            <a:r>
              <a:rPr lang="en-US" altLang="zh-CN" sz="2400" dirty="0">
                <a:solidFill>
                  <a:srgbClr val="0000CC"/>
                </a:solidFill>
              </a:rPr>
              <a:t>based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on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Gaussian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processes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with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various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kernels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Prediction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and uncertainty quantification</a:t>
            </a:r>
          </a:p>
          <a:p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7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C7E7EC0C-46F3-B6A3-395A-BDA89AD0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40C2-FFEE-7AB1-E103-2105A436D33E}"/>
              </a:ext>
            </a:extLst>
          </p:cNvPr>
          <p:cNvSpPr txBox="1"/>
          <p:nvPr/>
        </p:nvSpPr>
        <p:spPr>
          <a:xfrm>
            <a:off x="670567" y="1547103"/>
            <a:ext cx="8340098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Textbook: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C. E. Rasmussen &amp; C. K. I. Williams, Gaussian Processes for Machine Learning,</a:t>
            </a:r>
            <a:r>
              <a:rPr lang="zh-CN" alt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Chap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ter</a:t>
            </a:r>
            <a:r>
              <a:rPr lang="zh-CN" alt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5.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Textbook: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Wendland, Holger. Scattered data approximation. Vol. 17. Cambridge university press, 2004.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Random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feature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method: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Rahimi, Ali, and Benjamin Recht. "Random features for large-scale kernel machines." Advances in neural information processing systems 20 (2007).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Learning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solution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map: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Nelsen, Nicholas H., and Andrew M. Stuart. "The random feature model for input-output maps between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banach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spaces." SIAM Journal on Scientific Computing 43, no. 5 (2021): A3212-A3243. </a:t>
            </a:r>
            <a:endParaRPr lang="en-US" altLang="zh-CN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Solving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Zhang, Xiong, Kang Zhu Song, Ming Wan Lu, and X. Liu. "Meshless methods based on collocation with radial basis functions." Computational mechanics 26 (2000): 333-343.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Learning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solution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map: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Batlle, Pau, Matthieu Darcy,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Bamdad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Hosseini, and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Houman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Owhadi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"Kernel methods are competitive for operator learning." Journal of Computational Physics 496 (2024): 112549.</a:t>
            </a:r>
            <a:endParaRPr lang="en-CN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endParaRPr lang="en-CN" dirty="0">
              <a:solidFill>
                <a:srgbClr val="080066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5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8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3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Neural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Network/Operator</a:t>
            </a:r>
            <a:endParaRPr lang="en-US" altLang="fr-FR" sz="2400" kern="0" dirty="0">
              <a:solidFill>
                <a:srgbClr val="080066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BBE6E-F2CB-3DDD-665F-F95B07F52141}"/>
              </a:ext>
            </a:extLst>
          </p:cNvPr>
          <p:cNvSpPr txBox="1"/>
          <p:nvPr/>
        </p:nvSpPr>
        <p:spPr>
          <a:xfrm>
            <a:off x="837210" y="1581008"/>
            <a:ext cx="7449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Effectively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exploit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high-dimensional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and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intricate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relationships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Powerful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software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support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and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GPU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acceleration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3772B-847E-C12D-2A63-9D13B63D6918}"/>
                  </a:ext>
                </a:extLst>
              </p:cNvPr>
              <p:cNvSpPr txBox="1"/>
              <p:nvPr/>
            </p:nvSpPr>
            <p:spPr>
              <a:xfrm>
                <a:off x="1365508" y="3150668"/>
                <a:ext cx="7232492" cy="2379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buSzTx/>
                  <a:buNone/>
                  <a:defRPr/>
                </a:pP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linear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function: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i="1" dirty="0">
                  <a:solidFill>
                    <a:srgbClr val="0000CC"/>
                  </a:solidFill>
                  <a:ea typeface="Kaiti TC" panose="02010600040101010101" pitchFamily="2" charset="-12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defRPr/>
                </a:pP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nonlinear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activation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function: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</a:rPr>
                      <m:t>↦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0000CC"/>
                            </a:solidFill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0000CC"/>
                                </a:solidFill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𝑥</m:t>
                            </m:r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≥0)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0</m:t>
                            </m:r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</a:rPr>
                              <m:t>&lt;0)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CC"/>
                  </a:solidFill>
                  <a:ea typeface="Kaiti TC" panose="02010600040101010101" pitchFamily="2" charset="-12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buSzTx/>
                  <a:buNone/>
                  <a:defRPr/>
                </a:pPr>
                <a:endParaRPr lang="en-US" altLang="zh-CN" sz="2400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3772B-847E-C12D-2A63-9D13B63D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8" y="3150668"/>
                <a:ext cx="7232492" cy="2379562"/>
              </a:xfrm>
              <a:prstGeom prst="rect">
                <a:avLst/>
              </a:prstGeom>
              <a:blipFill>
                <a:blip r:embed="rId4"/>
                <a:stretch>
                  <a:fillRect l="-1404" t="-41489" b="-867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EBC1177-EF9C-9688-8D7E-7A5208826844}"/>
              </a:ext>
            </a:extLst>
          </p:cNvPr>
          <p:cNvGrpSpPr/>
          <p:nvPr/>
        </p:nvGrpSpPr>
        <p:grpSpPr>
          <a:xfrm rot="16200000">
            <a:off x="3899724" y="4283032"/>
            <a:ext cx="1833903" cy="3028878"/>
            <a:chOff x="8903424" y="2660797"/>
            <a:chExt cx="1920240" cy="3200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7DC3FF-5B4C-77FD-170E-9CC5B30F623B}"/>
                </a:ext>
              </a:extLst>
            </p:cNvPr>
            <p:cNvSpPr/>
            <p:nvPr/>
          </p:nvSpPr>
          <p:spPr>
            <a:xfrm>
              <a:off x="890342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0B5DBD-1B2E-BE11-44AC-819CF401B469}"/>
                </a:ext>
              </a:extLst>
            </p:cNvPr>
            <p:cNvSpPr/>
            <p:nvPr/>
          </p:nvSpPr>
          <p:spPr>
            <a:xfrm>
              <a:off x="8903478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14AFC-4A4B-6F71-CE9A-B60EFD60CDF9}"/>
                </a:ext>
              </a:extLst>
            </p:cNvPr>
            <p:cNvSpPr/>
            <p:nvPr/>
          </p:nvSpPr>
          <p:spPr>
            <a:xfrm>
              <a:off x="9634944" y="2660797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A9189-72AE-D97D-519F-09C94D4AEEAE}"/>
                </a:ext>
              </a:extLst>
            </p:cNvPr>
            <p:cNvSpPr/>
            <p:nvPr/>
          </p:nvSpPr>
          <p:spPr>
            <a:xfrm>
              <a:off x="963494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BAD3C-CFA7-9711-B37F-4B065DCC2206}"/>
                </a:ext>
              </a:extLst>
            </p:cNvPr>
            <p:cNvSpPr/>
            <p:nvPr/>
          </p:nvSpPr>
          <p:spPr>
            <a:xfrm>
              <a:off x="1036646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8C302B-EEC9-4695-D436-8998CEB7B302}"/>
                </a:ext>
              </a:extLst>
            </p:cNvPr>
            <p:cNvSpPr/>
            <p:nvPr/>
          </p:nvSpPr>
          <p:spPr>
            <a:xfrm>
              <a:off x="9634944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F5DDA4-082C-FA78-C5AE-F3DE74C15616}"/>
                </a:ext>
              </a:extLst>
            </p:cNvPr>
            <p:cNvSpPr/>
            <p:nvPr/>
          </p:nvSpPr>
          <p:spPr>
            <a:xfrm>
              <a:off x="10365215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B13D68-0CAC-BFC2-1A0C-B13F8A8BB38C}"/>
                </a:ext>
              </a:extLst>
            </p:cNvPr>
            <p:cNvSpPr/>
            <p:nvPr/>
          </p:nvSpPr>
          <p:spPr>
            <a:xfrm>
              <a:off x="9634944" y="5403997"/>
              <a:ext cx="457200" cy="457200"/>
            </a:xfrm>
            <a:prstGeom prst="ellipse">
              <a:avLst/>
            </a:prstGeom>
            <a:solidFill>
              <a:srgbClr val="00F672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3344AC-0265-B535-7329-12096E1B6FA9}"/>
                </a:ext>
              </a:extLst>
            </p:cNvPr>
            <p:cNvCxnSpPr>
              <a:cxnSpLocks/>
              <a:stCxn id="15" idx="3"/>
              <a:endCxn id="12" idx="0"/>
            </p:cNvCxnSpPr>
            <p:nvPr/>
          </p:nvCxnSpPr>
          <p:spPr>
            <a:xfrm flipH="1">
              <a:off x="9132024" y="3051042"/>
              <a:ext cx="569875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06ACDD-7657-27FC-7E9D-750550E6B783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9863544" y="31179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8C773C-91C7-F859-7609-9C77AF17BA17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10025189" y="3051042"/>
              <a:ext cx="569875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518E93-EC4F-A887-136B-566B06672B78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9132024" y="4032397"/>
              <a:ext cx="54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D8FC3A-6BB9-4E31-2E35-E9236D1DC6F0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9863544" y="40323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6296A0-B9A5-D935-1980-9BBC5BB9E0A1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flipH="1">
              <a:off x="10593815" y="4032397"/>
              <a:ext cx="1249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DEC5EC-FF7D-2677-4F30-EE54FDD7A42F}"/>
                </a:ext>
              </a:extLst>
            </p:cNvPr>
            <p:cNvCxnSpPr>
              <a:cxnSpLocks/>
              <a:stCxn id="14" idx="4"/>
              <a:endCxn id="20" idx="1"/>
            </p:cNvCxnSpPr>
            <p:nvPr/>
          </p:nvCxnSpPr>
          <p:spPr>
            <a:xfrm>
              <a:off x="9132078" y="4946797"/>
              <a:ext cx="569821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864708-36E2-E683-94D2-F94746702D5A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0025189" y="4946797"/>
              <a:ext cx="568626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E2FE0A-CC74-FDB6-1472-DD1E7ED5596F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9863544" y="49467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7D029A-DE2E-5047-04B3-207F666D36E3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9293669" y="3965442"/>
              <a:ext cx="408230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DE1499-EBF4-82E9-7100-C6827A89C522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9360624" y="3803797"/>
              <a:ext cx="1004591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CA905B-9EBB-B94E-571D-106D16E8E715}"/>
                </a:ext>
              </a:extLst>
            </p:cNvPr>
            <p:cNvCxnSpPr>
              <a:cxnSpLocks/>
              <a:stCxn id="16" idx="3"/>
              <a:endCxn id="14" idx="7"/>
            </p:cNvCxnSpPr>
            <p:nvPr/>
          </p:nvCxnSpPr>
          <p:spPr>
            <a:xfrm flipH="1">
              <a:off x="9293723" y="3965442"/>
              <a:ext cx="408176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BB7EC7-4387-D47C-732A-8B0092CC3F8A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flipH="1">
              <a:off x="10025189" y="3965442"/>
              <a:ext cx="408230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D4FAAD-342F-17F5-2E20-060DB03FAD3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9360678" y="3803797"/>
              <a:ext cx="1005786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7BDB07A-1087-7AAA-7E41-678F9D3BE5B2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10025189" y="3965442"/>
              <a:ext cx="406981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40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9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63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5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C7E7EC0C-46F3-B6A3-395A-BDA89AD0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7D553-4BE6-D4A2-0465-8F692F27D294}"/>
              </a:ext>
            </a:extLst>
          </p:cNvPr>
          <p:cNvSpPr txBox="1"/>
          <p:nvPr/>
        </p:nvSpPr>
        <p:spPr>
          <a:xfrm>
            <a:off x="670567" y="1547103"/>
            <a:ext cx="834009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CNN: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Zhu,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Yinhao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Nicholas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Zabaras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"Bayesian deep convolutional encoder–decoder networks for surrogate modeling and uncertainty quantification." Journal of Computational Physics 366 (2018): 415-447.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PCA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-Net: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Hesthaven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Jan S., and Stefano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Ubbiali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"Non-intrusive reduced order modeling of nonlinear problems using neural networks." Journal of Computational Physics 363 (2018): 55-78.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FNO: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Li,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Zongyi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Nikola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Kovachki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Kamyar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Azizzadenesheli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Burigede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Liu, Kaushik Bhattacharya, Andrew Stuart, and Anima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Anandkumar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"Fourier neural operator for parametric partial differential equations." 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arXiv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preprint arXiv:2010.08895 (2020).</a:t>
            </a:r>
          </a:p>
          <a:p>
            <a:pPr algn="just">
              <a:spcBef>
                <a:spcPts val="600"/>
              </a:spcBef>
            </a:pPr>
            <a:r>
              <a:rPr lang="en-US" altLang="zh-CN" dirty="0" err="1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DeepONet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Lu, Lu,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Pengzhan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Jin,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Guofei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Pang,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Zhongqiang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Zhang, and George Em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Karniadakis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"Learning nonlinear operators via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DeepONet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based on the universal approximation theorem of operators." Nature machine intelligence 3, no. 3 (2021): 218-229.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54091</TotalTime>
  <Words>836</Words>
  <Application>Microsoft Macintosh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Kaiti TC</vt:lpstr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Aguayo, Alexis (GRC-MSC0)[Summit Technologies Solutions]</dc:creator>
  <cp:lastModifiedBy>Daniel Zhengyu Huang</cp:lastModifiedBy>
  <cp:revision>923</cp:revision>
  <cp:lastPrinted>2019-12-04T06:03:50Z</cp:lastPrinted>
  <dcterms:created xsi:type="dcterms:W3CDTF">2016-06-01T13:50:41Z</dcterms:created>
  <dcterms:modified xsi:type="dcterms:W3CDTF">2025-01-17T09:10:39Z</dcterms:modified>
</cp:coreProperties>
</file>