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6" r:id="rId3"/>
    <p:sldId id="3371" r:id="rId5"/>
    <p:sldId id="3302" r:id="rId6"/>
    <p:sldId id="3293" r:id="rId7"/>
    <p:sldId id="3641" r:id="rId8"/>
    <p:sldId id="3642" r:id="rId9"/>
    <p:sldId id="3643" r:id="rId10"/>
    <p:sldId id="3645" r:id="rId11"/>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D1E21"/>
    <a:srgbClr val="94070A"/>
    <a:srgbClr val="94060A"/>
    <a:srgbClr val="1A1A1A"/>
    <a:srgbClr val="CAB69D"/>
    <a:srgbClr val="E9E2D7"/>
    <a:srgbClr val="B2676A"/>
    <a:srgbClr val="C68587"/>
    <a:srgbClr val="D7C8B5"/>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9" autoAdjust="0"/>
    <p:restoredTop sz="94660"/>
  </p:normalViewPr>
  <p:slideViewPr>
    <p:cSldViewPr snapToGrid="0" showGuides="1">
      <p:cViewPr varScale="1">
        <p:scale>
          <a:sx n="124" d="100"/>
          <a:sy n="124" d="100"/>
        </p:scale>
        <p:origin x="416" y="168"/>
      </p:cViewPr>
      <p:guideLst>
        <p:guide orient="horz" pos="2290"/>
        <p:guide pos="3840"/>
      </p:guideLst>
    </p:cSldViewPr>
  </p:slideViewPr>
  <p:notesTextViewPr>
    <p:cViewPr>
      <p:scale>
        <a:sx n="1" d="1"/>
        <a:sy n="1" d="1"/>
      </p:scale>
      <p:origin x="0" y="0"/>
    </p:cViewPr>
  </p:notesTextViewPr>
  <p:sorterViewPr>
    <p:cViewPr>
      <p:scale>
        <a:sx n="100" d="100"/>
        <a:sy n="100" d="100"/>
      </p:scale>
      <p:origin x="0" y="-569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3AEBE-9D7F-4A51-A728-35C231377196}" type="datetimeFigureOut">
              <a:rPr lang="zh-CN" altLang="en-US" smtClean="0"/>
            </a:fld>
            <a:endParaRPr lang="zh-CN" altLang="en-US"/>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5E923-51F7-42BD-962F-269CF7F55D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5"/>
          </p:nvPr>
        </p:nvSpPr>
        <p:spPr/>
        <p:txBody>
          <a:bodyPr/>
          <a:lstStyle/>
          <a:p>
            <a:fld id="{92FC3641-C2EF-46E9-A4E8-5656A400456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5"/>
          </p:nvPr>
        </p:nvSpPr>
        <p:spPr/>
        <p:txBody>
          <a:bodyPr/>
          <a:lstStyle/>
          <a:p>
            <a:fld id="{92FC3641-C2EF-46E9-A4E8-5656A400456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0B6F2864-E0EF-4E70-A7F4-2B86DC303F0F}" type="datetime1">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a:xfrm>
            <a:off x="9124950" y="6356350"/>
            <a:ext cx="2743200" cy="365125"/>
          </a:xfrm>
        </p:spPr>
        <p:txBody>
          <a:bodyPr/>
          <a:lstStyle>
            <a:lvl1pPr>
              <a:defRPr>
                <a:solidFill>
                  <a:schemeClr val="bg1">
                    <a:lumMod val="75000"/>
                  </a:schemeClr>
                </a:solidFill>
                <a:latin typeface="Arial" panose="020B0604020202090204" pitchFamily="34" charset="0"/>
                <a:cs typeface="Arial" panose="020B0604020202090204" pitchFamily="34" charset="0"/>
              </a:defRPr>
            </a:lvl1pPr>
          </a:lstStyle>
          <a:p>
            <a:fld id="{CCBA9D17-A0D3-409F-BFF9-E5BAE63FEE36}"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0D2EE-5E42-4C74-BD66-3934CD038B3B}" type="datetime1">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A9D17-A0D3-409F-BFF9-E5BAE63FEE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tags" Target="../tags/tag2.xml"/><Relationship Id="rId6"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6.xml"/><Relationship Id="rId7" Type="http://schemas.openxmlformats.org/officeDocument/2006/relationships/image" Target="../media/image2.png"/><Relationship Id="rId6" Type="http://schemas.openxmlformats.org/officeDocument/2006/relationships/tags" Target="../tags/tag5.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4.png"/><Relationship Id="rId11" Type="http://schemas.openxmlformats.org/officeDocument/2006/relationships/slideLayout" Target="../slideLayouts/slideLayout1.xml"/><Relationship Id="rId10" Type="http://schemas.openxmlformats.org/officeDocument/2006/relationships/tags" Target="../tags/tag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tags" Target="../tags/tag11.xml"/><Relationship Id="rId6" Type="http://schemas.openxmlformats.org/officeDocument/2006/relationships/image" Target="../media/image9.png"/><Relationship Id="rId5" Type="http://schemas.openxmlformats.org/officeDocument/2006/relationships/tags" Target="../tags/tag10.xml"/><Relationship Id="rId4" Type="http://schemas.openxmlformats.org/officeDocument/2006/relationships/image" Target="../media/image8.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1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9" name="文本框 8"/>
          <p:cNvSpPr txBox="1"/>
          <p:nvPr/>
        </p:nvSpPr>
        <p:spPr>
          <a:xfrm>
            <a:off x="4585338" y="1982395"/>
            <a:ext cx="7350283" cy="829945"/>
          </a:xfrm>
          <a:prstGeom prst="rect">
            <a:avLst/>
          </a:prstGeom>
          <a:noFill/>
        </p:spPr>
        <p:txBody>
          <a:bodyPr wrap="square" rtlCol="0">
            <a:spAutoFit/>
          </a:bodyPr>
          <a:lstStyle/>
          <a:p>
            <a:r>
              <a:rPr lang="en-US" altLang="zh-CN" sz="4800" b="1" spc="120" dirty="0">
                <a:solidFill>
                  <a:schemeClr val="tx1">
                    <a:lumMod val="75000"/>
                    <a:lumOff val="25000"/>
                  </a:schemeClr>
                </a:solidFill>
                <a:latin typeface="+mn-ea"/>
              </a:rPr>
              <a:t>ChatExcel</a:t>
            </a:r>
            <a:r>
              <a:rPr lang="zh-CN" altLang="en-US" sz="4800" b="1" spc="120" dirty="0">
                <a:solidFill>
                  <a:schemeClr val="tx1">
                    <a:lumMod val="75000"/>
                    <a:lumOff val="25000"/>
                  </a:schemeClr>
                </a:solidFill>
                <a:latin typeface="+mn-ea"/>
              </a:rPr>
              <a:t>大模型</a:t>
            </a:r>
            <a:r>
              <a:rPr lang="zh-CN" altLang="en-US" sz="4800" b="1" spc="120" dirty="0">
                <a:solidFill>
                  <a:schemeClr val="tx1">
                    <a:lumMod val="75000"/>
                    <a:lumOff val="25000"/>
                  </a:schemeClr>
                </a:solidFill>
                <a:latin typeface="+mn-ea"/>
              </a:rPr>
              <a:t>微调</a:t>
            </a:r>
            <a:endParaRPr lang="zh-CN" altLang="en-US" sz="4800" b="1" spc="120" dirty="0">
              <a:solidFill>
                <a:schemeClr val="tx1">
                  <a:lumMod val="75000"/>
                  <a:lumOff val="25000"/>
                </a:schemeClr>
              </a:solidFill>
              <a:latin typeface="+mn-ea"/>
            </a:endParaRPr>
          </a:p>
        </p:txBody>
      </p:sp>
      <p:cxnSp>
        <p:nvCxnSpPr>
          <p:cNvPr id="21" name="直接连接符 20"/>
          <p:cNvCxnSpPr/>
          <p:nvPr/>
        </p:nvCxnSpPr>
        <p:spPr>
          <a:xfrm>
            <a:off x="4753437" y="3080210"/>
            <a:ext cx="8010556" cy="0"/>
          </a:xfrm>
          <a:prstGeom prst="line">
            <a:avLst/>
          </a:prstGeom>
          <a:ln w="6350">
            <a:gradFill flip="none" rotWithShape="1">
              <a:gsLst>
                <a:gs pos="0">
                  <a:schemeClr val="tx1">
                    <a:lumMod val="65000"/>
                    <a:lumOff val="35000"/>
                  </a:schemeClr>
                </a:gs>
                <a:gs pos="100000">
                  <a:schemeClr val="tx1">
                    <a:lumMod val="65000"/>
                    <a:lumOff val="3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81579" y="-25076"/>
            <a:ext cx="2836321" cy="6883077"/>
            <a:chOff x="681579" y="-25076"/>
            <a:chExt cx="2836321" cy="6883077"/>
          </a:xfrm>
          <a:effectLst>
            <a:outerShdw blurRad="127000" sx="104000" sy="104000" algn="ctr" rotWithShape="0">
              <a:prstClr val="black">
                <a:alpha val="30000"/>
              </a:prstClr>
            </a:outerShdw>
          </a:effectLst>
        </p:grpSpPr>
        <p:sp>
          <p:nvSpPr>
            <p:cNvPr id="10" name="平行四边形 9"/>
            <p:cNvSpPr/>
            <p:nvPr/>
          </p:nvSpPr>
          <p:spPr>
            <a:xfrm>
              <a:off x="682179" y="-13029"/>
              <a:ext cx="2822801" cy="6871030"/>
            </a:xfrm>
            <a:prstGeom prst="parallelogram">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1" cstate="print">
              <a:alphaModFix amt="7000"/>
              <a:extLst>
                <a:ext uri="{28A0092B-C50C-407E-A947-70E740481C1C}">
                  <a14:useLocalDpi xmlns:a14="http://schemas.microsoft.com/office/drawing/2010/main" val="0"/>
                </a:ext>
              </a:extLst>
            </a:blip>
            <a:srcRect t="-717"/>
            <a:stretch>
              <a:fillRect/>
            </a:stretch>
          </p:blipFill>
          <p:spPr>
            <a:xfrm>
              <a:off x="682179" y="-25074"/>
              <a:ext cx="2828101" cy="6883073"/>
            </a:xfrm>
            <a:prstGeom prst="rect">
              <a:avLst/>
            </a:prstGeom>
          </p:spPr>
        </p:pic>
        <p:pic>
          <p:nvPicPr>
            <p:cNvPr id="14" name="图片 13" descr="卡通人物&#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579" y="6506237"/>
              <a:ext cx="2836321" cy="351763"/>
            </a:xfrm>
            <a:prstGeom prst="rect">
              <a:avLst/>
            </a:prstGeom>
          </p:spPr>
        </p:pic>
        <p:pic>
          <p:nvPicPr>
            <p:cNvPr id="15" name="图片 14" descr="卡通人物&#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682178" y="-25076"/>
              <a:ext cx="2828102" cy="351763"/>
            </a:xfrm>
            <a:prstGeom prst="rect">
              <a:avLst/>
            </a:prstGeom>
          </p:spPr>
        </p:pic>
        <p:pic>
          <p:nvPicPr>
            <p:cNvPr id="16" name="图片 15" descr="卡通人物&#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089" y="1500835"/>
              <a:ext cx="2103121" cy="592429"/>
            </a:xfrm>
            <a:prstGeom prst="rect">
              <a:avLst/>
            </a:prstGeom>
          </p:spPr>
        </p:pic>
      </p:grpSp>
      <p:sp>
        <p:nvSpPr>
          <p:cNvPr id="18" name="íṣļîďê"/>
          <p:cNvSpPr/>
          <p:nvPr/>
        </p:nvSpPr>
        <p:spPr>
          <a:xfrm>
            <a:off x="9456263" y="4178300"/>
            <a:ext cx="2405537" cy="2406774"/>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alpha val="12000"/>
            </a:srgbClr>
          </a:solidFill>
          <a:ln w="9525" cap="flat">
            <a:noFill/>
            <a:prstDash val="solid"/>
            <a:miter/>
          </a:ln>
        </p:spPr>
        <p:txBody>
          <a:bodyPr rtlCol="0" anchor="ctr"/>
          <a:lstStyle/>
          <a:p>
            <a:endParaRPr lang="zh-CN" altLang="en-US">
              <a:cs typeface="+mn-ea"/>
              <a:sym typeface="+mn-lt"/>
            </a:endParaRPr>
          </a:p>
        </p:txBody>
      </p:sp>
      <p:pic>
        <p:nvPicPr>
          <p:cNvPr id="27" name="图形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289" y="4042825"/>
            <a:ext cx="2266260" cy="1638260"/>
          </a:xfrm>
          <a:prstGeom prst="rect">
            <a:avLst/>
          </a:prstGeom>
        </p:spPr>
      </p:pic>
      <p:sp>
        <p:nvSpPr>
          <p:cNvPr id="29" name="文本框 28"/>
          <p:cNvSpPr txBox="1"/>
          <p:nvPr/>
        </p:nvSpPr>
        <p:spPr>
          <a:xfrm>
            <a:off x="5374830" y="3351270"/>
            <a:ext cx="4397375" cy="1134110"/>
          </a:xfrm>
          <a:prstGeom prst="rect">
            <a:avLst/>
          </a:prstGeom>
        </p:spPr>
        <p:txBody>
          <a:bodyPr wrap="none">
            <a:noAutofit/>
          </a:bodyPr>
          <a:lstStyle>
            <a:defPPr>
              <a:defRPr lang="zh-CN"/>
            </a:defPPr>
            <a:lvl1pPr marR="0" lvl="0" indent="0" fontAlgn="auto">
              <a:lnSpc>
                <a:spcPct val="100000"/>
              </a:lnSpc>
              <a:spcBef>
                <a:spcPts val="0"/>
              </a:spcBef>
              <a:spcAft>
                <a:spcPts val="0"/>
              </a:spcAft>
              <a:buClrTx/>
              <a:buSzTx/>
              <a:buFontTx/>
              <a:buNone/>
              <a:defRPr>
                <a:solidFill>
                  <a:schemeClr val="tx1">
                    <a:lumMod val="85000"/>
                    <a:lumOff val="15000"/>
                  </a:schemeClr>
                </a:solidFill>
                <a:latin typeface="Arial" panose="020B0604020202090204" pitchFamily="34" charset="0"/>
                <a:ea typeface="微软雅黑" pitchFamily="34" charset="-122"/>
                <a:cs typeface="+mn-ea"/>
              </a:defRPr>
            </a:lvl1pPr>
          </a:lstStyle>
          <a:p>
            <a:pPr algn="ctr">
              <a:lnSpc>
                <a:spcPct val="150000"/>
              </a:lnSpc>
            </a:pPr>
            <a:r>
              <a:rPr lang="zh-CN" altLang="en-US" sz="2000" b="1" dirty="0">
                <a:latin typeface="Times New Roman" panose="02020503050405090304" pitchFamily="18" charset="0"/>
                <a:ea typeface="楷体" pitchFamily="49" charset="-122"/>
                <a:cs typeface="Times New Roman" panose="02020503050405090304" pitchFamily="18" charset="0"/>
                <a:sym typeface="+mn-lt"/>
              </a:rPr>
              <a:t>马千里</a:t>
            </a:r>
            <a:r>
              <a:rPr lang="en-US" altLang="zh-CN" sz="2000" b="1" dirty="0">
                <a:latin typeface="Times New Roman" panose="02020503050405090304" pitchFamily="18" charset="0"/>
                <a:ea typeface="楷体" pitchFamily="49" charset="-122"/>
                <a:cs typeface="Times New Roman" panose="02020503050405090304" pitchFamily="18" charset="0"/>
                <a:sym typeface="+mn-lt"/>
              </a:rPr>
              <a:t> </a:t>
            </a:r>
            <a:r>
              <a:rPr lang="zh-CN" altLang="en-US" sz="2000" b="1" dirty="0">
                <a:latin typeface="Times New Roman" panose="02020503050405090304" pitchFamily="18" charset="0"/>
                <a:ea typeface="楷体" pitchFamily="49" charset="-122"/>
                <a:cs typeface="Times New Roman" panose="02020503050405090304" pitchFamily="18" charset="0"/>
                <a:sym typeface="+mn-lt"/>
              </a:rPr>
              <a:t>张少彤 衣智远</a:t>
            </a:r>
            <a:endParaRPr lang="zh-CN" altLang="en-US" sz="2000" b="1" dirty="0">
              <a:latin typeface="Times New Roman" panose="02020503050405090304" pitchFamily="18" charset="0"/>
              <a:ea typeface="楷体" pitchFamily="49" charset="-122"/>
              <a:cs typeface="Times New Roman" panose="02020503050405090304" pitchFamily="18" charset="0"/>
              <a:sym typeface="+mn-lt"/>
            </a:endParaRPr>
          </a:p>
          <a:p>
            <a:pPr algn="ctr">
              <a:lnSpc>
                <a:spcPct val="150000"/>
              </a:lnSpc>
            </a:pPr>
            <a:r>
              <a:rPr lang="en-US" altLang="zh-CN" sz="2000" b="1" dirty="0">
                <a:latin typeface="Times New Roman" panose="02020503050405090304" pitchFamily="18" charset="0"/>
                <a:ea typeface="楷体" pitchFamily="49" charset="-122"/>
                <a:cs typeface="Times New Roman" panose="02020503050405090304" pitchFamily="18" charset="0"/>
                <a:sym typeface="+mn-lt"/>
              </a:rPr>
              <a:t>2023.12.25</a:t>
            </a:r>
            <a:endParaRPr lang="en-US" altLang="zh-CN" sz="2000" b="1" dirty="0">
              <a:latin typeface="Times New Roman" panose="02020503050405090304" pitchFamily="18" charset="0"/>
              <a:ea typeface="楷体" pitchFamily="49" charset="-122"/>
              <a:cs typeface="Times New Roman" panose="02020503050405090304" pitchFamily="18" charset="0"/>
              <a:sym typeface="+mn-lt"/>
            </a:endParaRPr>
          </a:p>
        </p:txBody>
      </p:sp>
      <p:sp>
        <p:nvSpPr>
          <p:cNvPr id="3" name="文本框 2"/>
          <p:cNvSpPr txBox="1"/>
          <p:nvPr>
            <p:custDataLst>
              <p:tags r:id="rId6"/>
            </p:custDataLst>
          </p:nvPr>
        </p:nvSpPr>
        <p:spPr>
          <a:xfrm>
            <a:off x="4640104" y="1611583"/>
            <a:ext cx="5132163" cy="370840"/>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rPr>
              <a:t>机器学习基础 </a:t>
            </a:r>
            <a:r>
              <a:rPr kumimoji="0" lang="en-US" altLang="zh-CN"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rPr>
              <a:t>| </a:t>
            </a:r>
            <a:r>
              <a:rPr kumimoji="0" lang="zh-CN" altLang="en-US"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rPr>
              <a:t>期末课程项目展示</a:t>
            </a:r>
            <a:endParaRPr kumimoji="0" lang="zh-CN" altLang="en-US"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gradFill flip="none" rotWithShape="1">
            <a:gsLst>
              <a:gs pos="0">
                <a:srgbClr val="A63A36"/>
              </a:gs>
              <a:gs pos="74000">
                <a:schemeClr val="accent1"/>
              </a:gs>
            </a:gsLst>
            <a:lin ang="189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pitchFamily="34" charset="0"/>
              <a:ea typeface="微软雅黑" pitchFamily="34" charset="-122"/>
              <a:sym typeface="Arial" panose="020B0604020202090204" pitchFamily="34" charset="0"/>
            </a:endParaRPr>
          </a:p>
        </p:txBody>
      </p:sp>
      <p:pic>
        <p:nvPicPr>
          <p:cNvPr id="12" name="图片 11" descr="卡通人物&#10;&#10;描述已自动生成"/>
          <p:cNvPicPr>
            <a:picLocks noChangeAspect="1"/>
          </p:cNvPicPr>
          <p:nvPr/>
        </p:nvPicPr>
        <p:blipFill>
          <a:blip r:embed="rId1">
            <a:alphaModFix amt="10000"/>
            <a:extLst>
              <a:ext uri="{28A0092B-C50C-407E-A947-70E740481C1C}">
                <a14:useLocalDpi xmlns:a14="http://schemas.microsoft.com/office/drawing/2010/main" val="0"/>
              </a:ext>
            </a:extLst>
          </a:blip>
          <a:stretch>
            <a:fillRect/>
          </a:stretch>
        </p:blipFill>
        <p:spPr>
          <a:xfrm>
            <a:off x="0" y="5362942"/>
            <a:ext cx="12192000" cy="1512063"/>
          </a:xfrm>
          <a:prstGeom prst="rect">
            <a:avLst/>
          </a:prstGeom>
        </p:spPr>
      </p:pic>
      <p:sp>
        <p:nvSpPr>
          <p:cNvPr id="2" name="矩形: 圆角 1"/>
          <p:cNvSpPr/>
          <p:nvPr/>
        </p:nvSpPr>
        <p:spPr>
          <a:xfrm>
            <a:off x="874713" y="944563"/>
            <a:ext cx="10442575" cy="4968875"/>
          </a:xfrm>
          <a:prstGeom prst="roundRect">
            <a:avLst>
              <a:gd name="adj" fmla="val 5293"/>
            </a:avLst>
          </a:prstGeom>
          <a:solidFill>
            <a:schemeClr val="bg1"/>
          </a:solidFill>
          <a:ln>
            <a:noFill/>
          </a:ln>
          <a:effectLst>
            <a:outerShdw blurRad="546100" dist="876300" dir="5400000" sx="91000" sy="91000" algn="t"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pitchFamily="34" charset="0"/>
              <a:ea typeface="微软雅黑" pitchFamily="34" charset="-122"/>
              <a:sym typeface="Arial" panose="020B0604020202090204" pitchFamily="34" charset="0"/>
            </a:endParaRPr>
          </a:p>
        </p:txBody>
      </p:sp>
      <p:sp>
        <p:nvSpPr>
          <p:cNvPr id="3" name="矩形 2"/>
          <p:cNvSpPr/>
          <p:nvPr/>
        </p:nvSpPr>
        <p:spPr>
          <a:xfrm>
            <a:off x="2977475" y="1785162"/>
            <a:ext cx="6236997" cy="2861310"/>
          </a:xfrm>
          <a:prstGeom prst="rect">
            <a:avLst/>
          </a:prstGeom>
        </p:spPr>
        <p:txBody>
          <a:bodyPr wrap="square">
            <a:no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90204" pitchFamily="34" charset="0"/>
              <a:buChar char="•"/>
              <a:defRPr/>
            </a:pPr>
            <a:r>
              <a:rPr kumimoji="0" lang="en-US" altLang="zh-CN"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01 </a:t>
            </a:r>
            <a:r>
              <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收集数据</a:t>
            </a:r>
            <a:endParaRPr kumimoji="0" lang="en-US" altLang="zh-CN"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90204" pitchFamily="34" charset="0"/>
              <a:buChar char="•"/>
              <a:defRPr/>
            </a:pPr>
            <a:r>
              <a:rPr kumimoji="0" lang="en-US" altLang="zh-CN"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02 </a:t>
            </a:r>
            <a:r>
              <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选择模型架构</a:t>
            </a:r>
            <a:endPar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90204" pitchFamily="34" charset="0"/>
              <a:buChar char="•"/>
              <a:defRPr/>
            </a:pPr>
            <a:r>
              <a:rPr kumimoji="0" lang="en-US" altLang="zh-CN"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03 </a:t>
            </a:r>
            <a:r>
              <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训练并调试模型          </a:t>
            </a:r>
            <a:endParaRPr kumimoji="0" lang="en-US" altLang="zh-CN"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90204" pitchFamily="34" charset="0"/>
              <a:buChar char="•"/>
              <a:defRPr/>
            </a:pPr>
            <a:r>
              <a:rPr kumimoji="0" lang="en-US" altLang="zh-CN"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04 </a:t>
            </a:r>
            <a:r>
              <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结果与思考</a:t>
            </a:r>
            <a:endPar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90204" pitchFamily="34" charset="0"/>
              <a:buChar char="•"/>
              <a:defRPr/>
            </a:pPr>
            <a:r>
              <a:rPr kumimoji="0" lang="en-US" altLang="zh-CN"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05 </a:t>
            </a:r>
            <a:r>
              <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rPr>
              <a:t>小组分工</a:t>
            </a:r>
            <a:endParaRPr kumimoji="0" lang="zh-CN" altLang="en-US" sz="1800" b="0" i="0" u="none" strike="noStrike" kern="1200" cap="none" spc="0" normalizeH="0" baseline="0" noProof="0" dirty="0">
              <a:ln>
                <a:noFill/>
              </a:ln>
              <a:effectLst/>
              <a:uLnTx/>
              <a:uFillTx/>
              <a:latin typeface="Times New Roman" panose="02020503050405090304" pitchFamily="18" charset="0"/>
              <a:ea typeface="微软雅黑" pitchFamily="34" charset="-122"/>
              <a:cs typeface="Times New Roman" panose="02020503050405090304" pitchFamily="18" charset="0"/>
              <a:sym typeface="Arial" panose="020B0604020202090204" pitchFamily="34" charset="0"/>
            </a:endParaRPr>
          </a:p>
        </p:txBody>
      </p:sp>
      <p:sp>
        <p:nvSpPr>
          <p:cNvPr id="4" name="文本框 3"/>
          <p:cNvSpPr txBox="1"/>
          <p:nvPr/>
        </p:nvSpPr>
        <p:spPr>
          <a:xfrm>
            <a:off x="1479887" y="1930597"/>
            <a:ext cx="1015663" cy="3439403"/>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schemeClr val="accent1">
                    <a:alpha val="25000"/>
                  </a:schemeClr>
                </a:solidFill>
                <a:effectLst/>
                <a:uLnTx/>
                <a:uFillTx/>
                <a:latin typeface="Arial" panose="020B0604020202090204" pitchFamily="34" charset="0"/>
                <a:ea typeface="微软雅黑" pitchFamily="34" charset="-122"/>
                <a:sym typeface="Arial" panose="020B0604020202090204" pitchFamily="34" charset="0"/>
              </a:rPr>
              <a:t>CONTENT</a:t>
            </a:r>
            <a:endParaRPr kumimoji="0" lang="zh-CN" altLang="en-US" sz="5400" b="1" i="0" u="none" strike="noStrike" kern="1200" cap="none" spc="0" normalizeH="0" baseline="0" noProof="0" dirty="0">
              <a:ln>
                <a:noFill/>
              </a:ln>
              <a:solidFill>
                <a:schemeClr val="accent1">
                  <a:alpha val="25000"/>
                </a:schemeClr>
              </a:solidFill>
              <a:effectLst/>
              <a:uLnTx/>
              <a:uFillTx/>
              <a:latin typeface="Arial" panose="020B0604020202090204" pitchFamily="34" charset="0"/>
              <a:ea typeface="微软雅黑" pitchFamily="34" charset="-122"/>
              <a:sym typeface="Arial" panose="020B0604020202090204" pitchFamily="34" charset="0"/>
            </a:endParaRPr>
          </a:p>
        </p:txBody>
      </p:sp>
      <p:sp>
        <p:nvSpPr>
          <p:cNvPr id="5" name="文本框 4"/>
          <p:cNvSpPr txBox="1"/>
          <p:nvPr/>
        </p:nvSpPr>
        <p:spPr>
          <a:xfrm>
            <a:off x="2447278" y="2016881"/>
            <a:ext cx="492443" cy="605294"/>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solidFill>
                <a:effectLst/>
                <a:uLnTx/>
                <a:uFillTx/>
                <a:latin typeface="Arial" panose="020B0604020202090204" pitchFamily="34" charset="0"/>
                <a:ea typeface="微软雅黑" pitchFamily="34" charset="-122"/>
                <a:sym typeface="Arial" panose="020B0604020202090204" pitchFamily="34" charset="0"/>
              </a:rPr>
              <a:t>目录</a:t>
            </a:r>
            <a:endParaRPr kumimoji="0" lang="zh-CN" altLang="en-US" sz="2000" b="0" i="0" u="none" strike="noStrike" kern="1200" cap="none" spc="0" normalizeH="0" baseline="0" noProof="0" dirty="0">
              <a:ln>
                <a:noFill/>
              </a:ln>
              <a:solidFill>
                <a:schemeClr val="accent1"/>
              </a:solidFill>
              <a:effectLst/>
              <a:uLnTx/>
              <a:uFillTx/>
              <a:latin typeface="Arial" panose="020B0604020202090204" pitchFamily="34" charset="0"/>
              <a:ea typeface="微软雅黑" pitchFamily="34" charset="-122"/>
              <a:sym typeface="Arial" panose="020B0604020202090204" pitchFamily="34" charset="0"/>
            </a:endParaRPr>
          </a:p>
        </p:txBody>
      </p:sp>
      <p:cxnSp>
        <p:nvCxnSpPr>
          <p:cNvPr id="6" name="直接连接符 5"/>
          <p:cNvCxnSpPr/>
          <p:nvPr/>
        </p:nvCxnSpPr>
        <p:spPr>
          <a:xfrm>
            <a:off x="2376336" y="2062131"/>
            <a:ext cx="0" cy="43557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599" y="361283"/>
            <a:ext cx="1455737" cy="410067"/>
          </a:xfrm>
          <a:prstGeom prst="rect">
            <a:avLst/>
          </a:prstGeom>
        </p:spPr>
      </p:pic>
      <p:grpSp>
        <p:nvGrpSpPr>
          <p:cNvPr id="7" name="组合 6"/>
          <p:cNvGrpSpPr/>
          <p:nvPr/>
        </p:nvGrpSpPr>
        <p:grpSpPr>
          <a:xfrm>
            <a:off x="7413214" y="-25076"/>
            <a:ext cx="2836321" cy="6883077"/>
            <a:chOff x="681579" y="-25076"/>
            <a:chExt cx="2836321" cy="6883077"/>
          </a:xfrm>
          <a:effectLst/>
        </p:grpSpPr>
        <p:sp>
          <p:nvSpPr>
            <p:cNvPr id="10" name="平行四边形 9"/>
            <p:cNvSpPr/>
            <p:nvPr>
              <p:custDataLst>
                <p:tags r:id="rId3"/>
              </p:custDataLst>
            </p:nvPr>
          </p:nvSpPr>
          <p:spPr>
            <a:xfrm>
              <a:off x="682179" y="-13029"/>
              <a:ext cx="2822801" cy="6871030"/>
            </a:xfrm>
            <a:prstGeom prst="parallelogram">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custDataLst>
                <p:tags r:id="rId4"/>
              </p:custDataLst>
            </p:nvPr>
          </p:nvPicPr>
          <p:blipFill rotWithShape="1">
            <a:blip r:embed="rId5" cstate="print">
              <a:alphaModFix amt="7000"/>
              <a:extLst>
                <a:ext uri="{28A0092B-C50C-407E-A947-70E740481C1C}">
                  <a14:useLocalDpi xmlns:a14="http://schemas.microsoft.com/office/drawing/2010/main" val="0"/>
                </a:ext>
              </a:extLst>
            </a:blip>
            <a:srcRect t="-717"/>
            <a:stretch>
              <a:fillRect/>
            </a:stretch>
          </p:blipFill>
          <p:spPr>
            <a:xfrm>
              <a:off x="682179" y="-25074"/>
              <a:ext cx="2828101" cy="6883073"/>
            </a:xfrm>
            <a:prstGeom prst="rect">
              <a:avLst/>
            </a:prstGeom>
          </p:spPr>
        </p:pic>
        <p:pic>
          <p:nvPicPr>
            <p:cNvPr id="11" name="图片 10" descr="卡通人物&#10;&#10;描述已自动生成"/>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681579" y="6506237"/>
              <a:ext cx="2836321" cy="351763"/>
            </a:xfrm>
            <a:prstGeom prst="rect">
              <a:avLst/>
            </a:prstGeom>
          </p:spPr>
        </p:pic>
        <p:pic>
          <p:nvPicPr>
            <p:cNvPr id="15" name="图片 14" descr="卡通人物&#10;&#10;描述已自动生成"/>
            <p:cNvPicPr>
              <a:picLocks noChangeAspect="1"/>
            </p:cNvPicPr>
            <p:nvPr>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flipH="1" flipV="1">
              <a:off x="682178" y="-25076"/>
              <a:ext cx="2828102" cy="351763"/>
            </a:xfrm>
            <a:prstGeom prst="rect">
              <a:avLst/>
            </a:prstGeom>
          </p:spPr>
        </p:pic>
        <p:pic>
          <p:nvPicPr>
            <p:cNvPr id="16" name="图片 15" descr="卡通人物&#10;&#10;描述已自动生成"/>
            <p:cNvPicPr>
              <a:picLocks noChangeAspect="1"/>
            </p:cNvPicPr>
            <p:nvPr>
              <p:custDataLst>
                <p:tags r:id="rId10"/>
              </p:custDataLst>
            </p:nvPr>
          </p:nvPicPr>
          <p:blipFill>
            <a:blip r:embed="rId2" cstate="print">
              <a:extLst>
                <a:ext uri="{28A0092B-C50C-407E-A947-70E740481C1C}">
                  <a14:useLocalDpi xmlns:a14="http://schemas.microsoft.com/office/drawing/2010/main" val="0"/>
                </a:ext>
              </a:extLst>
            </a:blip>
            <a:stretch>
              <a:fillRect/>
            </a:stretch>
          </p:blipFill>
          <p:spPr>
            <a:xfrm>
              <a:off x="974089" y="1500835"/>
              <a:ext cx="2103121" cy="592429"/>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2"/>
          <p:cNvSpPr txBox="1"/>
          <p:nvPr/>
        </p:nvSpPr>
        <p:spPr>
          <a:xfrm>
            <a:off x="434340" y="162520"/>
            <a:ext cx="6545262" cy="597339"/>
          </a:xfrm>
          <a:prstGeom prst="rect">
            <a:avLst/>
          </a:prstGeom>
        </p:spPr>
        <p:txBody>
          <a:bodyPr vert="horz" lIns="91440" tIns="45720" rIns="91440" bIns="45720" rtlCol="0" anchor="ctr" anchorCtr="0">
            <a:normAutofit/>
          </a:bodyPr>
          <a:lstStyle>
            <a:defPPr>
              <a:defRPr lang="zh-CN"/>
            </a:defPPr>
            <a:lvl1pPr marL="0" indent="0" algn="r" defTabSz="914400" rtl="0" eaLnBrk="1" latinLnBrk="0" hangingPunct="1">
              <a:lnSpc>
                <a:spcPct val="100000"/>
              </a:lnSpc>
              <a:buNone/>
              <a:defRPr kumimoji="0" lang="zh-CN" altLang="en-US" sz="2400" b="1" i="0" u="none" strike="noStrike" kern="1200" cap="none" spc="0" normalizeH="0" baseline="0" dirty="0" smtClean="0">
                <a:ln>
                  <a:noFill/>
                </a:ln>
                <a:solidFill>
                  <a:schemeClr val="tx1"/>
                </a:solidFill>
                <a:effectLst/>
                <a:uLnTx/>
                <a:uFillTx/>
                <a:latin typeface="微软雅黑" pitchFamily="34" charset="-122"/>
                <a:ea typeface="微软雅黑" pitchFamily="34"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01 </a:t>
            </a:r>
            <a:r>
              <a:rPr dirty="0"/>
              <a:t>收集数据</a:t>
            </a:r>
            <a:endParaRPr dirty="0"/>
          </a:p>
        </p:txBody>
      </p:sp>
      <p:cxnSp>
        <p:nvCxnSpPr>
          <p:cNvPr id="3" name="直接连接符 2"/>
          <p:cNvCxnSpPr/>
          <p:nvPr/>
        </p:nvCxnSpPr>
        <p:spPr>
          <a:xfrm>
            <a:off x="442913" y="725567"/>
            <a:ext cx="99279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51783"/>
            <a:ext cx="340853" cy="597010"/>
            <a:chOff x="5080" y="118204"/>
            <a:chExt cx="340853" cy="699303"/>
          </a:xfrm>
        </p:grpSpPr>
        <p:sp>
          <p:nvSpPr>
            <p:cNvPr id="5" name="任意多边形: 形状 4"/>
            <p:cNvSpPr/>
            <p:nvPr userDrawn="1"/>
          </p:nvSpPr>
          <p:spPr>
            <a:xfrm>
              <a:off x="5080" y="118204"/>
              <a:ext cx="340853"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userDrawn="1"/>
          </p:nvSpPr>
          <p:spPr>
            <a:xfrm>
              <a:off x="238840" y="356903"/>
              <a:ext cx="58818"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descr="黑白色的标志&#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11" name="文本占位符 2"/>
          <p:cNvSpPr txBox="1"/>
          <p:nvPr/>
        </p:nvSpPr>
        <p:spPr>
          <a:xfrm>
            <a:off x="442595" y="760730"/>
            <a:ext cx="4721860" cy="549656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2720" lvl="1" indent="-171450">
              <a:lnSpc>
                <a:spcPct val="125000"/>
              </a:lnSpc>
              <a:buFont typeface="Arial" panose="020B0604020202090204" pitchFamily="34" charset="0"/>
              <a:buChar char="•"/>
            </a:pPr>
            <a:r>
              <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rPr>
              <a:t>针对模型特性和要求收集数据</a:t>
            </a:r>
            <a:endParaRPr lang="en-US" altLang="zh-CN"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629920" lvl="2" indent="-171450">
              <a:lnSpc>
                <a:spcPct val="125000"/>
              </a:lnSpc>
              <a:buFont typeface="Arial" panose="020B0604020202090204" pitchFamily="34" charset="0"/>
              <a:buChar char="•"/>
            </a:pPr>
            <a:r>
              <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ChatExcel目前主要支持常用的统计特性及简单的字符操作等，比如简单的查询、排序、计算指令等，并且还要求表格内容顶格放置在左上角，必须上传带有表头内容的表格。</a:t>
            </a: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一方面，我们收集数据集所基于的excel表，针对“表格内容顶格放置在左上角，必须上传带有表头内容的表格”这一客观要求，我们还搜集并按要求整理出了农林牧渔业总产值.xlsx，用两套excel表实现数据集的互现，为大模型创造更多的表格提问条件，以保障数据集的可靠性。</a:t>
            </a: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另一方面，我们从简单查询、统计计算和图表展示三大类指令，编制query-answer对，作为微调开源大模型的数据集。</a:t>
            </a: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后续，我们又依据模型特性，先后将数据集调整为</a:t>
            </a:r>
            <a:r>
              <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.py</a:t>
            </a: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和</a:t>
            </a:r>
            <a:r>
              <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.jsonl</a:t>
            </a: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格式。</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p:txBody>
      </p:sp>
      <p:sp>
        <p:nvSpPr>
          <p:cNvPr id="15" name="文本占位符 2"/>
          <p:cNvSpPr txBox="1"/>
          <p:nvPr/>
        </p:nvSpPr>
        <p:spPr>
          <a:xfrm>
            <a:off x="5657850" y="4946650"/>
            <a:ext cx="5670550" cy="112014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上述数据集将被我们在训练模型时用作训练集。再然后，我们依据query-answer对的形式，结合以上三大类指令要求，准备了三套测试集，用以调试模型。</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p:txBody>
      </p:sp>
      <p:sp>
        <p:nvSpPr>
          <p:cNvPr id="8" name="文本占位符 2"/>
          <p:cNvSpPr txBox="1"/>
          <p:nvPr>
            <p:custDataLst>
              <p:tags r:id="rId2"/>
            </p:custDataLst>
          </p:nvPr>
        </p:nvSpPr>
        <p:spPr>
          <a:xfrm>
            <a:off x="635" y="6301740"/>
            <a:ext cx="12191365" cy="372745"/>
          </a:xfrm>
          <a:prstGeom prst="rect">
            <a:avLst/>
          </a:prstGeom>
          <a:solidFill>
            <a:schemeClr val="accent3">
              <a:lumMod val="40000"/>
              <a:lumOff val="60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8470" lvl="2" indent="0" algn="dist">
              <a:lnSpc>
                <a:spcPct val="125000"/>
              </a:lnSpc>
              <a:buFont typeface="Arial" panose="020B0604020202090204" pitchFamily="34" charset="0"/>
              <a:buNone/>
            </a:pPr>
            <a:r>
              <a:rPr lang="zh-CN" altLang="en-US" sz="1600" u="sng" dirty="0">
                <a:solidFill>
                  <a:schemeClr val="bg1"/>
                </a:solidFill>
                <a:effectLst/>
                <a:latin typeface="Times New Roman" panose="02020503050405090304" pitchFamily="18" charset="0"/>
                <a:ea typeface="楷体" pitchFamily="49" charset="-122"/>
                <a:cs typeface="Times New Roman" panose="02020503050405090304" pitchFamily="18" charset="0"/>
              </a:rPr>
              <a:t>收集数据</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｜选择模型架构｜训练并调试模型｜结果与思考｜小组分工</a:t>
            </a:r>
            <a:endPar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endParaRPr>
          </a:p>
        </p:txBody>
      </p:sp>
      <p:pic>
        <p:nvPicPr>
          <p:cNvPr id="13" name="图片 12"/>
          <p:cNvPicPr>
            <a:picLocks noChangeAspect="1"/>
          </p:cNvPicPr>
          <p:nvPr>
            <p:custDataLst>
              <p:tags r:id="rId3"/>
            </p:custDataLst>
          </p:nvPr>
        </p:nvPicPr>
        <p:blipFill>
          <a:blip r:embed="rId4"/>
          <a:stretch>
            <a:fillRect/>
          </a:stretch>
        </p:blipFill>
        <p:spPr>
          <a:xfrm>
            <a:off x="5883275" y="2534285"/>
            <a:ext cx="5671185" cy="1520190"/>
          </a:xfrm>
          <a:prstGeom prst="rect">
            <a:avLst/>
          </a:prstGeom>
        </p:spPr>
      </p:pic>
      <p:pic>
        <p:nvPicPr>
          <p:cNvPr id="14" name="图片 13"/>
          <p:cNvPicPr>
            <a:picLocks noChangeAspect="1"/>
          </p:cNvPicPr>
          <p:nvPr>
            <p:custDataLst>
              <p:tags r:id="rId5"/>
            </p:custDataLst>
          </p:nvPr>
        </p:nvPicPr>
        <p:blipFill>
          <a:blip r:embed="rId6"/>
          <a:stretch>
            <a:fillRect/>
          </a:stretch>
        </p:blipFill>
        <p:spPr>
          <a:xfrm flipV="1">
            <a:off x="5883275" y="4333875"/>
            <a:ext cx="5671820" cy="377825"/>
          </a:xfrm>
          <a:prstGeom prst="rect">
            <a:avLst/>
          </a:prstGeom>
        </p:spPr>
      </p:pic>
      <p:pic>
        <p:nvPicPr>
          <p:cNvPr id="16" name="图片 15"/>
          <p:cNvPicPr>
            <a:picLocks noChangeAspect="1"/>
          </p:cNvPicPr>
          <p:nvPr>
            <p:custDataLst>
              <p:tags r:id="rId7"/>
            </p:custDataLst>
          </p:nvPr>
        </p:nvPicPr>
        <p:blipFill>
          <a:blip r:embed="rId8"/>
          <a:stretch>
            <a:fillRect/>
          </a:stretch>
        </p:blipFill>
        <p:spPr>
          <a:xfrm>
            <a:off x="5867400" y="874395"/>
            <a:ext cx="5685155" cy="1380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2"/>
          <p:cNvSpPr txBox="1"/>
          <p:nvPr/>
        </p:nvSpPr>
        <p:spPr>
          <a:xfrm>
            <a:off x="434340" y="162520"/>
            <a:ext cx="6545262" cy="597339"/>
          </a:xfrm>
          <a:prstGeom prst="rect">
            <a:avLst/>
          </a:prstGeom>
        </p:spPr>
        <p:txBody>
          <a:bodyPr vert="horz" lIns="91440" tIns="45720" rIns="91440" bIns="45720" rtlCol="0" anchor="ctr" anchorCtr="0">
            <a:normAutofit/>
          </a:bodyPr>
          <a:lstStyle>
            <a:defPPr>
              <a:defRPr lang="zh-CN"/>
            </a:defPPr>
            <a:lvl1pPr marL="0" indent="0" algn="r" defTabSz="914400" rtl="0" eaLnBrk="1" latinLnBrk="0" hangingPunct="1">
              <a:lnSpc>
                <a:spcPct val="100000"/>
              </a:lnSpc>
              <a:buNone/>
              <a:defRPr kumimoji="0" lang="zh-CN" altLang="en-US" sz="2400" b="1" i="0" u="none" strike="noStrike" kern="1200" cap="none" spc="0" normalizeH="0" baseline="0" dirty="0" smtClean="0">
                <a:ln>
                  <a:noFill/>
                </a:ln>
                <a:solidFill>
                  <a:schemeClr val="tx1"/>
                </a:solidFill>
                <a:effectLst/>
                <a:uLnTx/>
                <a:uFillTx/>
                <a:latin typeface="微软雅黑" pitchFamily="34" charset="-122"/>
                <a:ea typeface="微软雅黑" pitchFamily="34"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02 </a:t>
            </a:r>
            <a:r>
              <a:rPr dirty="0"/>
              <a:t>选择模型架构</a:t>
            </a:r>
            <a:endParaRPr dirty="0"/>
          </a:p>
        </p:txBody>
      </p:sp>
      <p:cxnSp>
        <p:nvCxnSpPr>
          <p:cNvPr id="3" name="直接连接符 2"/>
          <p:cNvCxnSpPr/>
          <p:nvPr/>
        </p:nvCxnSpPr>
        <p:spPr>
          <a:xfrm>
            <a:off x="442913" y="725567"/>
            <a:ext cx="99279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51783"/>
            <a:ext cx="340853" cy="597010"/>
            <a:chOff x="5080" y="118204"/>
            <a:chExt cx="340853" cy="699303"/>
          </a:xfrm>
        </p:grpSpPr>
        <p:sp>
          <p:nvSpPr>
            <p:cNvPr id="5" name="任意多边形: 形状 4"/>
            <p:cNvSpPr/>
            <p:nvPr userDrawn="1"/>
          </p:nvSpPr>
          <p:spPr>
            <a:xfrm>
              <a:off x="5080" y="118204"/>
              <a:ext cx="340853"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userDrawn="1"/>
          </p:nvSpPr>
          <p:spPr>
            <a:xfrm>
              <a:off x="238840" y="356903"/>
              <a:ext cx="58818"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descr="黑白色的标志&#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11" name="文本占位符 2"/>
          <p:cNvSpPr txBox="1"/>
          <p:nvPr/>
        </p:nvSpPr>
        <p:spPr>
          <a:xfrm>
            <a:off x="443230" y="545465"/>
            <a:ext cx="4721860" cy="556641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indent="0">
              <a:lnSpc>
                <a:spcPct val="125000"/>
              </a:lnSpc>
              <a:buNone/>
            </a:pP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172720" lvl="1" indent="-171450">
              <a:lnSpc>
                <a:spcPct val="125000"/>
              </a:lnSpc>
              <a:buFont typeface="Arial" panose="020B0604020202090204" pitchFamily="34" charset="0"/>
              <a:buChar char="•"/>
            </a:pPr>
            <a:r>
              <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rPr>
              <a:t>选择模型架构</a:t>
            </a:r>
            <a:endParaRPr lang="en-US" altLang="zh-CN"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我们对现有的ChatGLM、Llama、baichuan等开源大语言模型进行了衡量。</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ChatGLM拥有先进的深度学习技术与海量中文语料的训练成果。在自然语言理解与生成方面展现了出色的性能，为国内的自然语言处理研究与应用提供了强有力的支持，其最大的特点是卓越的自然语言处理能力。</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Llama具备具有高效的并行计算、良好的可扩展性和强大的图处理能力，偏重于对计算任务的图抽象和多级优化，其最大的特点是面向大规模数据处理和并行计算问题。</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baichuan则显现出面向用户、面向复杂自然语言任务的特点。</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p:txBody>
      </p:sp>
      <p:sp>
        <p:nvSpPr>
          <p:cNvPr id="16" name="文本占位符 2"/>
          <p:cNvSpPr txBox="1"/>
          <p:nvPr>
            <p:custDataLst>
              <p:tags r:id="rId2"/>
            </p:custDataLst>
          </p:nvPr>
        </p:nvSpPr>
        <p:spPr>
          <a:xfrm>
            <a:off x="635" y="6301740"/>
            <a:ext cx="12191365" cy="372745"/>
          </a:xfrm>
          <a:prstGeom prst="rect">
            <a:avLst/>
          </a:prstGeom>
          <a:solidFill>
            <a:schemeClr val="accent3">
              <a:lumMod val="40000"/>
              <a:lumOff val="60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8470" lvl="2" indent="0" algn="dist">
              <a:lnSpc>
                <a:spcPct val="125000"/>
              </a:lnSpc>
              <a:buFont typeface="Arial" panose="020B0604020202090204" pitchFamily="34" charset="0"/>
              <a:buNone/>
            </a:pPr>
            <a:r>
              <a:rPr lang="zh-CN" altLang="en-US" sz="1600" dirty="0">
                <a:solidFill>
                  <a:schemeClr val="bg1"/>
                </a:solidFill>
                <a:effectLst/>
                <a:latin typeface="Times New Roman" panose="02020503050405090304" pitchFamily="18" charset="0"/>
                <a:ea typeface="楷体" pitchFamily="49" charset="-122"/>
                <a:cs typeface="Times New Roman" panose="02020503050405090304" pitchFamily="18" charset="0"/>
              </a:rPr>
              <a:t>收集数据</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a:t>
            </a:r>
            <a:r>
              <a:rPr lang="zh-CN" altLang="en-US" sz="1600" u="sng" dirty="0">
                <a:solidFill>
                  <a:schemeClr val="bg1"/>
                </a:solidFill>
                <a:latin typeface="Times New Roman" panose="02020503050405090304" pitchFamily="18" charset="0"/>
                <a:ea typeface="楷体" pitchFamily="49" charset="-122"/>
                <a:cs typeface="Times New Roman" panose="02020503050405090304" pitchFamily="18" charset="0"/>
              </a:rPr>
              <a:t>选择模型架构</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｜训练并调试模型｜结果与思考｜小组分工</a:t>
            </a:r>
            <a:endPar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endParaRPr>
          </a:p>
        </p:txBody>
      </p:sp>
      <p:sp>
        <p:nvSpPr>
          <p:cNvPr id="9" name="文本占位符 2"/>
          <p:cNvSpPr txBox="1"/>
          <p:nvPr>
            <p:custDataLst>
              <p:tags r:id="rId3"/>
            </p:custDataLst>
          </p:nvPr>
        </p:nvSpPr>
        <p:spPr>
          <a:xfrm>
            <a:off x="6235065" y="-294005"/>
            <a:ext cx="5542915" cy="556641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indent="0">
              <a:lnSpc>
                <a:spcPct val="125000"/>
              </a:lnSpc>
              <a:buNone/>
            </a:pP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172720" lvl="1" indent="-171450">
              <a:lnSpc>
                <a:spcPct val="125000"/>
              </a:lnSpc>
              <a:buFont typeface="Arial" panose="020B0604020202090204" pitchFamily="34" charset="0"/>
              <a:buChar char="•"/>
            </a:pPr>
            <a:r>
              <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rPr>
              <a:t>选择模型架构</a:t>
            </a:r>
            <a:endParaRPr lang="en-US" altLang="zh-CN"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最终，我们选择了</a:t>
            </a: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mn-ea"/>
              </a:rPr>
              <a:t>直接调用API的方式。为了实现更加精准恰当的文本处理，我们在预训练的大模型上依照准备的数据集进行进一步训练和微调。查阅OpenAI的用户文档可知，准备好可微调的API-KEY和正确格式的数据集后，即可调用简单的函数创建训练任务，获得微调模型。我们采用“gpt-3.5-turbo-1106”模型进行微调。</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mn-ea"/>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mn-ea"/>
              </a:rPr>
              <a:t>这种方式的优点是简便易行，有助于进一步开展</a:t>
            </a: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mn-ea"/>
              </a:rPr>
              <a:t>后续的探索。</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mn-ea"/>
            </a:endParaRPr>
          </a:p>
        </p:txBody>
      </p:sp>
      <p:pic>
        <p:nvPicPr>
          <p:cNvPr id="10" name="图片 9"/>
          <p:cNvPicPr>
            <a:picLocks noChangeAspect="1"/>
          </p:cNvPicPr>
          <p:nvPr>
            <p:custDataLst>
              <p:tags r:id="rId4"/>
            </p:custDataLst>
          </p:nvPr>
        </p:nvPicPr>
        <p:blipFill>
          <a:blip r:embed="rId5"/>
          <a:stretch>
            <a:fillRect/>
          </a:stretch>
        </p:blipFill>
        <p:spPr>
          <a:xfrm>
            <a:off x="6234430" y="4639945"/>
            <a:ext cx="5543550" cy="1301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2"/>
          <p:cNvSpPr txBox="1"/>
          <p:nvPr/>
        </p:nvSpPr>
        <p:spPr>
          <a:xfrm>
            <a:off x="434340" y="162520"/>
            <a:ext cx="6545262" cy="597339"/>
          </a:xfrm>
          <a:prstGeom prst="rect">
            <a:avLst/>
          </a:prstGeom>
        </p:spPr>
        <p:txBody>
          <a:bodyPr vert="horz" lIns="91440" tIns="45720" rIns="91440" bIns="45720" rtlCol="0" anchor="ctr" anchorCtr="0">
            <a:normAutofit/>
          </a:bodyPr>
          <a:lstStyle>
            <a:defPPr>
              <a:defRPr lang="zh-CN"/>
            </a:defPPr>
            <a:lvl1pPr marL="0" indent="0" algn="r" defTabSz="914400" rtl="0" eaLnBrk="1" latinLnBrk="0" hangingPunct="1">
              <a:lnSpc>
                <a:spcPct val="100000"/>
              </a:lnSpc>
              <a:buNone/>
              <a:defRPr kumimoji="0" lang="zh-CN" altLang="en-US" sz="2400" b="1" i="0" u="none" strike="noStrike" kern="1200" cap="none" spc="0" normalizeH="0" baseline="0" dirty="0" smtClean="0">
                <a:ln>
                  <a:noFill/>
                </a:ln>
                <a:solidFill>
                  <a:schemeClr val="tx1"/>
                </a:solidFill>
                <a:effectLst/>
                <a:uLnTx/>
                <a:uFillTx/>
                <a:latin typeface="微软雅黑" pitchFamily="34" charset="-122"/>
                <a:ea typeface="微软雅黑" pitchFamily="34"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03 </a:t>
            </a:r>
            <a:r>
              <a:rPr dirty="0"/>
              <a:t>训练并调试模型</a:t>
            </a:r>
            <a:endParaRPr dirty="0"/>
          </a:p>
        </p:txBody>
      </p:sp>
      <p:cxnSp>
        <p:nvCxnSpPr>
          <p:cNvPr id="3" name="直接连接符 2"/>
          <p:cNvCxnSpPr/>
          <p:nvPr/>
        </p:nvCxnSpPr>
        <p:spPr>
          <a:xfrm>
            <a:off x="442913" y="725567"/>
            <a:ext cx="99279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51783"/>
            <a:ext cx="340853" cy="597010"/>
            <a:chOff x="5080" y="118204"/>
            <a:chExt cx="340853" cy="699303"/>
          </a:xfrm>
        </p:grpSpPr>
        <p:sp>
          <p:nvSpPr>
            <p:cNvPr id="5" name="任意多边形: 形状 4"/>
            <p:cNvSpPr/>
            <p:nvPr userDrawn="1"/>
          </p:nvSpPr>
          <p:spPr>
            <a:xfrm>
              <a:off x="5080" y="118204"/>
              <a:ext cx="340853"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userDrawn="1"/>
          </p:nvSpPr>
          <p:spPr>
            <a:xfrm>
              <a:off x="238840" y="356903"/>
              <a:ext cx="58818"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descr="黑白色的标志&#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11" name="文本占位符 2"/>
          <p:cNvSpPr txBox="1"/>
          <p:nvPr/>
        </p:nvSpPr>
        <p:spPr>
          <a:xfrm>
            <a:off x="443230" y="-439420"/>
            <a:ext cx="5240655" cy="689483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indent="0">
              <a:lnSpc>
                <a:spcPct val="125000"/>
              </a:lnSpc>
              <a:buNone/>
            </a:pP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172720" lvl="1" indent="-171450">
              <a:lnSpc>
                <a:spcPct val="125000"/>
              </a:lnSpc>
              <a:buFont typeface="Arial" panose="020B0604020202090204" pitchFamily="34" charset="0"/>
              <a:buChar char="•"/>
            </a:pPr>
            <a:r>
              <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rPr>
              <a:t>提示词</a:t>
            </a:r>
            <a:endPar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我们学习了参考资料中的《Prompt Engineering for Developer》教程，了解了大模型Prompt工程的提示原则与迭代过程，尝试了文本概括推断、转换和拓展等多种功能。同时也有意基于此规范优化本次训练中准备的提示词集，而在某种程度上，此项任务功能属于文本转换的范畴，可理解为从自然语言向python解释器理解的可执行python代码的“翻译”。</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另外，我们在编制数据集和训练集的过程当中，也注重从背景和指示两个主要角度，使我们的用语符合提示词的规范性。</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endParaRPr lang="zh-CN" altLang="en-US" sz="1600" dirty="0">
              <a:solidFill>
                <a:schemeClr val="tx1">
                  <a:lumMod val="50000"/>
                </a:schemeClr>
              </a:solidFill>
              <a:highlight>
                <a:srgbClr val="FFFF00"/>
              </a:highlight>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p:txBody>
      </p:sp>
      <p:sp>
        <p:nvSpPr>
          <p:cNvPr id="16" name="文本占位符 2"/>
          <p:cNvSpPr txBox="1"/>
          <p:nvPr>
            <p:custDataLst>
              <p:tags r:id="rId2"/>
            </p:custDataLst>
          </p:nvPr>
        </p:nvSpPr>
        <p:spPr>
          <a:xfrm>
            <a:off x="635" y="6301740"/>
            <a:ext cx="12191365" cy="372745"/>
          </a:xfrm>
          <a:prstGeom prst="rect">
            <a:avLst/>
          </a:prstGeom>
          <a:solidFill>
            <a:schemeClr val="accent3">
              <a:lumMod val="40000"/>
              <a:lumOff val="60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8470" lvl="2" indent="0" algn="dist">
              <a:lnSpc>
                <a:spcPct val="125000"/>
              </a:lnSpc>
              <a:buFont typeface="Arial" panose="020B0604020202090204" pitchFamily="34" charset="0"/>
              <a:buNone/>
            </a:pPr>
            <a:r>
              <a:rPr lang="zh-CN" altLang="en-US" sz="1600" dirty="0">
                <a:solidFill>
                  <a:schemeClr val="bg1"/>
                </a:solidFill>
                <a:effectLst/>
                <a:latin typeface="Times New Roman" panose="02020503050405090304" pitchFamily="18" charset="0"/>
                <a:ea typeface="楷体" pitchFamily="49" charset="-122"/>
                <a:cs typeface="Times New Roman" panose="02020503050405090304" pitchFamily="18" charset="0"/>
              </a:rPr>
              <a:t>收集数据</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｜选择模型架构｜</a:t>
            </a:r>
            <a:r>
              <a:rPr lang="zh-CN" altLang="en-US" sz="1600" u="sng" dirty="0">
                <a:solidFill>
                  <a:schemeClr val="bg1"/>
                </a:solidFill>
                <a:latin typeface="Times New Roman" panose="02020503050405090304" pitchFamily="18" charset="0"/>
                <a:ea typeface="楷体" pitchFamily="49" charset="-122"/>
                <a:cs typeface="Times New Roman" panose="02020503050405090304" pitchFamily="18" charset="0"/>
              </a:rPr>
              <a:t>训练并调试模型</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｜结果与思考｜小组分工</a:t>
            </a:r>
            <a:endPar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endParaRPr>
          </a:p>
        </p:txBody>
      </p:sp>
      <p:sp>
        <p:nvSpPr>
          <p:cNvPr id="9" name="文本占位符 2"/>
          <p:cNvSpPr txBox="1"/>
          <p:nvPr>
            <p:custDataLst>
              <p:tags r:id="rId3"/>
            </p:custDataLst>
          </p:nvPr>
        </p:nvSpPr>
        <p:spPr>
          <a:xfrm>
            <a:off x="5753100" y="0"/>
            <a:ext cx="6025144" cy="525653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indent="0">
              <a:lnSpc>
                <a:spcPct val="125000"/>
              </a:lnSpc>
              <a:buNone/>
            </a:pP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172720" lvl="1" indent="-171450">
              <a:lnSpc>
                <a:spcPct val="125000"/>
              </a:lnSpc>
              <a:buFont typeface="Arial" panose="020B0604020202090204" pitchFamily="34" charset="0"/>
              <a:buChar char="•"/>
            </a:pPr>
            <a:r>
              <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rPr>
              <a:t>整合并调节数据集</a:t>
            </a:r>
            <a:endPar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通过message中关于system和user的content进行区分，前者主要提供背景知识，即提前说明需要进行的操作对象和大致目标，而在后者即user的查询中，再详细注明本次查询的文件地址、内容格式和查询需求，以期待微调后的大模型能够实现不限于所给特定表格的泛化但又准确的“翻译”。</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值得一提的是，在我们编写积累足够的查询语句和对应代码后，完全可以通过chatgpt的格式转换相对快速高效地准备正确jsonl格式的数据集。</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p:txBody>
      </p:sp>
      <p:pic>
        <p:nvPicPr>
          <p:cNvPr id="10" name="图片 9"/>
          <p:cNvPicPr>
            <a:picLocks noChangeAspect="1"/>
          </p:cNvPicPr>
          <p:nvPr>
            <p:custDataLst>
              <p:tags r:id="rId4"/>
            </p:custDataLst>
          </p:nvPr>
        </p:nvPicPr>
        <p:blipFill>
          <a:blip r:embed="rId5"/>
          <a:stretch>
            <a:fillRect/>
          </a:stretch>
        </p:blipFill>
        <p:spPr>
          <a:xfrm>
            <a:off x="579755" y="5206365"/>
            <a:ext cx="5173345" cy="965835"/>
          </a:xfrm>
          <a:prstGeom prst="rect">
            <a:avLst/>
          </a:prstGeom>
        </p:spPr>
      </p:pic>
      <p:pic>
        <p:nvPicPr>
          <p:cNvPr id="8" name="图片 7" descr="upload_post_object_v2_2436367456"/>
          <p:cNvPicPr>
            <a:picLocks noChangeAspect="1"/>
          </p:cNvPicPr>
          <p:nvPr/>
        </p:nvPicPr>
        <p:blipFill>
          <a:blip r:embed="rId6"/>
          <a:stretch>
            <a:fillRect/>
          </a:stretch>
        </p:blipFill>
        <p:spPr>
          <a:xfrm>
            <a:off x="6099063" y="4597399"/>
            <a:ext cx="5886826" cy="1577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2"/>
          <p:cNvSpPr txBox="1"/>
          <p:nvPr/>
        </p:nvSpPr>
        <p:spPr>
          <a:xfrm>
            <a:off x="434340" y="162520"/>
            <a:ext cx="6545262" cy="597339"/>
          </a:xfrm>
          <a:prstGeom prst="rect">
            <a:avLst/>
          </a:prstGeom>
        </p:spPr>
        <p:txBody>
          <a:bodyPr vert="horz" lIns="91440" tIns="45720" rIns="91440" bIns="45720" rtlCol="0" anchor="ctr" anchorCtr="0">
            <a:normAutofit/>
          </a:bodyPr>
          <a:lstStyle>
            <a:defPPr>
              <a:defRPr lang="zh-CN"/>
            </a:defPPr>
            <a:lvl1pPr marL="0" indent="0" algn="r" defTabSz="914400" rtl="0" eaLnBrk="1" latinLnBrk="0" hangingPunct="1">
              <a:lnSpc>
                <a:spcPct val="100000"/>
              </a:lnSpc>
              <a:buNone/>
              <a:defRPr kumimoji="0" lang="zh-CN" altLang="en-US" sz="2400" b="1" i="0" u="none" strike="noStrike" kern="1200" cap="none" spc="0" normalizeH="0" baseline="0" dirty="0" smtClean="0">
                <a:ln>
                  <a:noFill/>
                </a:ln>
                <a:solidFill>
                  <a:schemeClr val="tx1"/>
                </a:solidFill>
                <a:effectLst/>
                <a:uLnTx/>
                <a:uFillTx/>
                <a:latin typeface="微软雅黑" pitchFamily="34" charset="-122"/>
                <a:ea typeface="微软雅黑" pitchFamily="34"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04 </a:t>
            </a:r>
            <a:r>
              <a:rPr dirty="0"/>
              <a:t>结果与思考</a:t>
            </a:r>
            <a:endParaRPr dirty="0"/>
          </a:p>
        </p:txBody>
      </p:sp>
      <p:cxnSp>
        <p:nvCxnSpPr>
          <p:cNvPr id="3" name="直接连接符 2"/>
          <p:cNvCxnSpPr/>
          <p:nvPr/>
        </p:nvCxnSpPr>
        <p:spPr>
          <a:xfrm>
            <a:off x="442913" y="725567"/>
            <a:ext cx="99279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51783"/>
            <a:ext cx="340853" cy="597010"/>
            <a:chOff x="5080" y="118204"/>
            <a:chExt cx="340853" cy="699303"/>
          </a:xfrm>
        </p:grpSpPr>
        <p:sp>
          <p:nvSpPr>
            <p:cNvPr id="5" name="任意多边形: 形状 4"/>
            <p:cNvSpPr/>
            <p:nvPr userDrawn="1"/>
          </p:nvSpPr>
          <p:spPr>
            <a:xfrm>
              <a:off x="5080" y="118204"/>
              <a:ext cx="340853"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userDrawn="1"/>
          </p:nvSpPr>
          <p:spPr>
            <a:xfrm>
              <a:off x="238840" y="356903"/>
              <a:ext cx="58818"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descr="黑白色的标志&#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11" name="文本占位符 2"/>
          <p:cNvSpPr txBox="1"/>
          <p:nvPr/>
        </p:nvSpPr>
        <p:spPr>
          <a:xfrm>
            <a:off x="434340" y="544830"/>
            <a:ext cx="4902200" cy="566293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indent="0">
              <a:lnSpc>
                <a:spcPct val="125000"/>
              </a:lnSpc>
              <a:buNone/>
            </a:pP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172720" lvl="1" indent="-171450">
              <a:lnSpc>
                <a:spcPct val="125000"/>
              </a:lnSpc>
              <a:buFont typeface="Arial" panose="020B0604020202090204" pitchFamily="34" charset="0"/>
              <a:buChar char="•"/>
            </a:pPr>
            <a:r>
              <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rPr>
              <a:t>结果与思考</a:t>
            </a:r>
            <a:endPar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sym typeface="+mn-ea"/>
              </a:rPr>
              <a:t>在训练集和测试集基本一致的情况下，我们随机选了数据集中</a:t>
            </a: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sym typeface="+mn-ea"/>
              </a:rPr>
              <a:t>的三分之一作为测试集，发现准确度</a:t>
            </a: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sym typeface="+mn-ea"/>
              </a:rPr>
              <a:t>等效果有所提升；</a:t>
            </a:r>
            <a:endPar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endParaRPr>
          </a:p>
          <a:p>
            <a:pPr marL="629920" lvl="2" indent="-171450">
              <a:lnSpc>
                <a:spcPct val="125000"/>
              </a:lnSpc>
              <a:buFont typeface="Arial" panose="020B0604020202090204" pitchFamily="34" charset="0"/>
              <a:buChar char="•"/>
            </a:pPr>
            <a:r>
              <a:rPr lang="en-US" altLang="zh-CN" sz="1600" dirty="0">
                <a:solidFill>
                  <a:schemeClr val="tx1">
                    <a:lumMod val="50000"/>
                  </a:schemeClr>
                </a:solidFill>
                <a:latin typeface="Times New Roman" panose="02020503050405090304" pitchFamily="18" charset="0"/>
                <a:ea typeface="楷体" charset="0"/>
                <a:cs typeface="Times New Roman" panose="02020503050405090304" pitchFamily="18" charset="0"/>
                <a:sym typeface="+mn-ea"/>
              </a:rPr>
              <a:t>loss</a:t>
            </a: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sym typeface="+mn-ea"/>
              </a:rPr>
              <a:t>上升原因可能有以下几点，有可能数据量还不够；代码输出可能不止一种结果；存在过拟合现象</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直接调用API的方式较为简单易用，但有待尝试将llama、chatglm和Baichuan模型部署到本地或平台上更加深入细致观察微调过程，并获得对应参数文件。</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629920" lvl="2" indent="-171450">
              <a:lnSpc>
                <a:spcPct val="125000"/>
              </a:lnSpc>
              <a:buFont typeface="Arial" panose="020B0604020202090204" pitchFamily="34" charset="0"/>
              <a:buChar char="•"/>
            </a:pP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p:txBody>
      </p:sp>
      <p:sp>
        <p:nvSpPr>
          <p:cNvPr id="16" name="文本占位符 2"/>
          <p:cNvSpPr txBox="1"/>
          <p:nvPr>
            <p:custDataLst>
              <p:tags r:id="rId2"/>
            </p:custDataLst>
          </p:nvPr>
        </p:nvSpPr>
        <p:spPr>
          <a:xfrm>
            <a:off x="635" y="6301740"/>
            <a:ext cx="12191365" cy="372745"/>
          </a:xfrm>
          <a:prstGeom prst="rect">
            <a:avLst/>
          </a:prstGeom>
          <a:solidFill>
            <a:schemeClr val="accent3">
              <a:lumMod val="40000"/>
              <a:lumOff val="60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8470" lvl="2" indent="0" algn="dist">
              <a:lnSpc>
                <a:spcPct val="125000"/>
              </a:lnSpc>
              <a:buFont typeface="Arial" panose="020B0604020202090204" pitchFamily="34" charset="0"/>
              <a:buNone/>
            </a:pPr>
            <a:r>
              <a:rPr lang="zh-CN" altLang="en-US" sz="1600" dirty="0">
                <a:solidFill>
                  <a:schemeClr val="bg1"/>
                </a:solidFill>
                <a:effectLst/>
                <a:latin typeface="Times New Roman" panose="02020503050405090304" pitchFamily="18" charset="0"/>
                <a:ea typeface="楷体" pitchFamily="49" charset="-122"/>
                <a:cs typeface="Times New Roman" panose="02020503050405090304" pitchFamily="18" charset="0"/>
              </a:rPr>
              <a:t>收集数据</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｜选择模型架构｜训练并调试模型｜</a:t>
            </a:r>
            <a:r>
              <a:rPr lang="zh-CN" altLang="en-US" sz="1600" u="sng" dirty="0">
                <a:solidFill>
                  <a:schemeClr val="bg1"/>
                </a:solidFill>
                <a:latin typeface="Times New Roman" panose="02020503050405090304" pitchFamily="18" charset="0"/>
                <a:ea typeface="楷体" pitchFamily="49" charset="-122"/>
                <a:cs typeface="Times New Roman" panose="02020503050405090304" pitchFamily="18" charset="0"/>
              </a:rPr>
              <a:t>结果与思考</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｜小组分工</a:t>
            </a:r>
            <a:endPar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endParaRPr>
          </a:p>
        </p:txBody>
      </p:sp>
      <p:pic>
        <p:nvPicPr>
          <p:cNvPr id="8" name="图片 7" descr="upload_post_object_v2_3587751726"/>
          <p:cNvPicPr>
            <a:picLocks noChangeAspect="1"/>
          </p:cNvPicPr>
          <p:nvPr/>
        </p:nvPicPr>
        <p:blipFill>
          <a:blip r:embed="rId3"/>
          <a:stretch>
            <a:fillRect/>
          </a:stretch>
        </p:blipFill>
        <p:spPr>
          <a:xfrm>
            <a:off x="6071870" y="990600"/>
            <a:ext cx="2907030" cy="2555875"/>
          </a:xfrm>
          <a:prstGeom prst="rect">
            <a:avLst/>
          </a:prstGeom>
          <a:ln>
            <a:solidFill>
              <a:schemeClr val="accent1"/>
            </a:solidFill>
          </a:ln>
        </p:spPr>
      </p:pic>
      <p:pic>
        <p:nvPicPr>
          <p:cNvPr id="9" name="图片 8" descr="2221703426687_.pic"/>
          <p:cNvPicPr>
            <a:picLocks noChangeAspect="1"/>
          </p:cNvPicPr>
          <p:nvPr/>
        </p:nvPicPr>
        <p:blipFill>
          <a:blip r:embed="rId4"/>
          <a:stretch>
            <a:fillRect/>
          </a:stretch>
        </p:blipFill>
        <p:spPr>
          <a:xfrm>
            <a:off x="8991600" y="990600"/>
            <a:ext cx="2954655" cy="2555875"/>
          </a:xfrm>
          <a:prstGeom prst="rect">
            <a:avLst/>
          </a:prstGeom>
          <a:ln>
            <a:solidFill>
              <a:schemeClr val="accent1"/>
            </a:solidFill>
          </a:ln>
        </p:spPr>
      </p:pic>
      <p:pic>
        <p:nvPicPr>
          <p:cNvPr id="12" name="图片 11" descr="2241703426687_.pic"/>
          <p:cNvPicPr>
            <a:picLocks noChangeAspect="1"/>
          </p:cNvPicPr>
          <p:nvPr/>
        </p:nvPicPr>
        <p:blipFill>
          <a:blip r:embed="rId5"/>
          <a:srcRect b="48833"/>
          <a:stretch>
            <a:fillRect/>
          </a:stretch>
        </p:blipFill>
        <p:spPr>
          <a:xfrm>
            <a:off x="6035675" y="3546475"/>
            <a:ext cx="5910580" cy="2536190"/>
          </a:xfrm>
          <a:prstGeom prst="rect">
            <a:avLst/>
          </a:prstGeom>
          <a:ln>
            <a:solidFill>
              <a:schemeClr val="accent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2"/>
          <p:cNvSpPr txBox="1"/>
          <p:nvPr/>
        </p:nvSpPr>
        <p:spPr>
          <a:xfrm>
            <a:off x="434340" y="162520"/>
            <a:ext cx="6545262" cy="597339"/>
          </a:xfrm>
          <a:prstGeom prst="rect">
            <a:avLst/>
          </a:prstGeom>
        </p:spPr>
        <p:txBody>
          <a:bodyPr vert="horz" lIns="91440" tIns="45720" rIns="91440" bIns="45720" rtlCol="0" anchor="ctr" anchorCtr="0">
            <a:normAutofit/>
          </a:bodyPr>
          <a:lstStyle>
            <a:defPPr>
              <a:defRPr lang="zh-CN"/>
            </a:defPPr>
            <a:lvl1pPr marL="0" indent="0" algn="r" defTabSz="914400" rtl="0" eaLnBrk="1" latinLnBrk="0" hangingPunct="1">
              <a:lnSpc>
                <a:spcPct val="100000"/>
              </a:lnSpc>
              <a:buNone/>
              <a:defRPr kumimoji="0" lang="zh-CN" altLang="en-US" sz="2400" b="1" i="0" u="none" strike="noStrike" kern="1200" cap="none" spc="0" normalizeH="0" baseline="0" dirty="0" smtClean="0">
                <a:ln>
                  <a:noFill/>
                </a:ln>
                <a:solidFill>
                  <a:schemeClr val="tx1"/>
                </a:solidFill>
                <a:effectLst/>
                <a:uLnTx/>
                <a:uFillTx/>
                <a:latin typeface="微软雅黑" pitchFamily="34" charset="-122"/>
                <a:ea typeface="微软雅黑" pitchFamily="34"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05 </a:t>
            </a:r>
            <a:r>
              <a:rPr dirty="0"/>
              <a:t>小组分工</a:t>
            </a:r>
            <a:endParaRPr dirty="0"/>
          </a:p>
        </p:txBody>
      </p:sp>
      <p:cxnSp>
        <p:nvCxnSpPr>
          <p:cNvPr id="3" name="直接连接符 2"/>
          <p:cNvCxnSpPr/>
          <p:nvPr/>
        </p:nvCxnSpPr>
        <p:spPr>
          <a:xfrm>
            <a:off x="442913" y="725567"/>
            <a:ext cx="99279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51783"/>
            <a:ext cx="340853" cy="597010"/>
            <a:chOff x="5080" y="118204"/>
            <a:chExt cx="340853" cy="699303"/>
          </a:xfrm>
        </p:grpSpPr>
        <p:sp>
          <p:nvSpPr>
            <p:cNvPr id="5" name="任意多边形: 形状 4"/>
            <p:cNvSpPr/>
            <p:nvPr userDrawn="1"/>
          </p:nvSpPr>
          <p:spPr>
            <a:xfrm>
              <a:off x="5080" y="118204"/>
              <a:ext cx="340853"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userDrawn="1"/>
          </p:nvSpPr>
          <p:spPr>
            <a:xfrm>
              <a:off x="238840" y="356903"/>
              <a:ext cx="58818"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descr="黑白色的标志&#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11" name="文本占位符 2"/>
          <p:cNvSpPr txBox="1"/>
          <p:nvPr/>
        </p:nvSpPr>
        <p:spPr>
          <a:xfrm>
            <a:off x="434340" y="544830"/>
            <a:ext cx="10616565" cy="395287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indent="0">
              <a:lnSpc>
                <a:spcPct val="125000"/>
              </a:lnSpc>
              <a:buNone/>
            </a:pPr>
            <a:endParaRPr lang="en-US" altLang="zh-CN"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629920" lvl="2" indent="-171450">
              <a:lnSpc>
                <a:spcPct val="125000"/>
              </a:lnSpc>
              <a:buFont typeface="Arial" panose="020B0604020202090204" pitchFamily="34" charset="0"/>
              <a:buChar char="•"/>
            </a:pPr>
            <a:r>
              <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rPr>
              <a:t>小组分工</a:t>
            </a:r>
            <a:endParaRPr lang="zh-CN" altLang="en-US" sz="1600" b="1" dirty="0">
              <a:solidFill>
                <a:srgbClr val="870809"/>
              </a:solidFill>
              <a:latin typeface="Times New Roman" panose="02020503050405090304" pitchFamily="18" charset="0"/>
              <a:ea typeface="楷体" pitchFamily="49" charset="-122"/>
              <a:cs typeface="Times New Roman" panose="02020503050405090304" pitchFamily="18" charset="0"/>
              <a:sym typeface="Arial" panose="020B0604020202090204" pitchFamily="34" charset="0"/>
            </a:endParaRPr>
          </a:p>
          <a:p>
            <a:pPr marL="1087120" lvl="3"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rPr>
              <a:t>马千里：“图表展示”数据集、训练集制作，模型架构选择，总数据集、测试集整合，主持模型微调</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a:p>
            <a:pPr marL="1087120" lvl="3"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rPr>
              <a:t>张少彤：“简单查询”数据集、训练集制作，参与模型微调、</a:t>
            </a: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rPr>
              <a:t>实验报告撰写</a:t>
            </a:r>
            <a:endPar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endParaRPr>
          </a:p>
          <a:p>
            <a:pPr marL="1087120" lvl="3" indent="-171450">
              <a:lnSpc>
                <a:spcPct val="125000"/>
              </a:lnSpc>
              <a:buFont typeface="Arial" panose="020B0604020202090204" pitchFamily="34" charset="0"/>
              <a:buChar char="•"/>
            </a:pP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rPr>
              <a:t>衣智远：“统计计算”数据集、训练集制作，参与模型微调，完成</a:t>
            </a:r>
            <a:r>
              <a:rPr lang="en-US" altLang="zh-CN" sz="1600" dirty="0">
                <a:solidFill>
                  <a:schemeClr val="tx1">
                    <a:lumMod val="50000"/>
                  </a:schemeClr>
                </a:solidFill>
                <a:latin typeface="Times New Roman" panose="02020503050405090304" pitchFamily="18" charset="0"/>
                <a:ea typeface="楷体" charset="0"/>
                <a:cs typeface="Times New Roman" panose="02020503050405090304" pitchFamily="18" charset="0"/>
              </a:rPr>
              <a:t>PPT</a:t>
            </a:r>
            <a:r>
              <a:rPr lang="zh-CN" altLang="en-US" sz="1600" dirty="0">
                <a:solidFill>
                  <a:schemeClr val="tx1">
                    <a:lumMod val="50000"/>
                  </a:schemeClr>
                </a:solidFill>
                <a:latin typeface="Times New Roman" panose="02020503050405090304" pitchFamily="18" charset="0"/>
                <a:ea typeface="楷体" charset="0"/>
                <a:cs typeface="Times New Roman" panose="02020503050405090304" pitchFamily="18" charset="0"/>
              </a:rPr>
              <a:t>制作，实验报告撰写</a:t>
            </a:r>
            <a:endParaRPr lang="zh-CN" altLang="en-US" sz="1600" dirty="0">
              <a:solidFill>
                <a:schemeClr val="tx1">
                  <a:lumMod val="50000"/>
                </a:schemeClr>
              </a:solidFill>
              <a:latin typeface="Times New Roman" panose="02020503050405090304" pitchFamily="18" charset="0"/>
              <a:ea typeface="楷体" pitchFamily="49" charset="-122"/>
              <a:cs typeface="Times New Roman" panose="02020503050405090304" pitchFamily="18" charset="0"/>
            </a:endParaRPr>
          </a:p>
        </p:txBody>
      </p:sp>
      <p:sp>
        <p:nvSpPr>
          <p:cNvPr id="16" name="文本占位符 2"/>
          <p:cNvSpPr txBox="1"/>
          <p:nvPr>
            <p:custDataLst>
              <p:tags r:id="rId2"/>
            </p:custDataLst>
          </p:nvPr>
        </p:nvSpPr>
        <p:spPr>
          <a:xfrm>
            <a:off x="635" y="6301740"/>
            <a:ext cx="12191365" cy="372745"/>
          </a:xfrm>
          <a:prstGeom prst="rect">
            <a:avLst/>
          </a:prstGeom>
          <a:solidFill>
            <a:schemeClr val="accent3">
              <a:lumMod val="40000"/>
              <a:lumOff val="60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8470" lvl="2" indent="0" algn="dist">
              <a:lnSpc>
                <a:spcPct val="125000"/>
              </a:lnSpc>
              <a:buFont typeface="Arial" panose="020B0604020202090204" pitchFamily="34" charset="0"/>
              <a:buNone/>
            </a:pPr>
            <a:r>
              <a:rPr lang="zh-CN" altLang="en-US" sz="1600" dirty="0">
                <a:solidFill>
                  <a:schemeClr val="bg1"/>
                </a:solidFill>
                <a:effectLst/>
                <a:latin typeface="Times New Roman" panose="02020503050405090304" pitchFamily="18" charset="0"/>
                <a:ea typeface="楷体" pitchFamily="49" charset="-122"/>
                <a:cs typeface="Times New Roman" panose="02020503050405090304" pitchFamily="18" charset="0"/>
              </a:rPr>
              <a:t>收集数据</a:t>
            </a:r>
            <a:r>
              <a:rPr lang="zh-CN" altLang="en-US" sz="1600" dirty="0">
                <a:solidFill>
                  <a:schemeClr val="bg1"/>
                </a:solidFill>
                <a:latin typeface="Times New Roman" panose="02020503050405090304" pitchFamily="18" charset="0"/>
                <a:ea typeface="楷体" pitchFamily="49" charset="-122"/>
                <a:cs typeface="Times New Roman" panose="02020503050405090304" pitchFamily="18" charset="0"/>
              </a:rPr>
              <a:t>｜选择模型架构｜训练并调试模型｜结果与思考｜</a:t>
            </a:r>
            <a:r>
              <a:rPr lang="zh-CN" altLang="en-US" sz="1600" u="sng" dirty="0">
                <a:solidFill>
                  <a:schemeClr val="bg1"/>
                </a:solidFill>
                <a:latin typeface="Times New Roman" panose="02020503050405090304" pitchFamily="18" charset="0"/>
                <a:ea typeface="楷体" pitchFamily="49" charset="-122"/>
                <a:cs typeface="Times New Roman" panose="02020503050405090304" pitchFamily="18" charset="0"/>
              </a:rPr>
              <a:t>小组分工</a:t>
            </a:r>
            <a:endParaRPr lang="zh-CN" altLang="en-US" sz="1600" u="sng" dirty="0">
              <a:solidFill>
                <a:schemeClr val="bg1"/>
              </a:solidFill>
              <a:latin typeface="Times New Roman" panose="02020503050405090304" pitchFamily="18" charset="0"/>
              <a:ea typeface="楷体" pitchFamily="49" charset="-122"/>
              <a:cs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9" name="文本框 8"/>
          <p:cNvSpPr txBox="1"/>
          <p:nvPr/>
        </p:nvSpPr>
        <p:spPr>
          <a:xfrm>
            <a:off x="4585335" y="1982470"/>
            <a:ext cx="8178800" cy="798830"/>
          </a:xfrm>
          <a:prstGeom prst="rect">
            <a:avLst/>
          </a:prstGeom>
          <a:noFill/>
        </p:spPr>
        <p:txBody>
          <a:bodyPr wrap="square" rtlCol="0">
            <a:spAutoFit/>
          </a:bodyPr>
          <a:lstStyle/>
          <a:p>
            <a:r>
              <a:rPr lang="zh-CN" altLang="en-US" sz="4600" b="1" spc="120" dirty="0">
                <a:solidFill>
                  <a:schemeClr val="tx1">
                    <a:lumMod val="75000"/>
                    <a:lumOff val="25000"/>
                  </a:schemeClr>
                </a:solidFill>
                <a:latin typeface="+mn-ea"/>
              </a:rPr>
              <a:t>感谢老师和同学们批评指导</a:t>
            </a:r>
            <a:endParaRPr lang="zh-CN" altLang="en-US" sz="4600" b="1" spc="120" dirty="0">
              <a:solidFill>
                <a:schemeClr val="tx1">
                  <a:lumMod val="75000"/>
                  <a:lumOff val="25000"/>
                </a:schemeClr>
              </a:solidFill>
              <a:latin typeface="+mn-ea"/>
            </a:endParaRPr>
          </a:p>
        </p:txBody>
      </p:sp>
      <p:cxnSp>
        <p:nvCxnSpPr>
          <p:cNvPr id="21" name="直接连接符 20"/>
          <p:cNvCxnSpPr/>
          <p:nvPr/>
        </p:nvCxnSpPr>
        <p:spPr>
          <a:xfrm>
            <a:off x="4753437" y="3080210"/>
            <a:ext cx="8010556" cy="0"/>
          </a:xfrm>
          <a:prstGeom prst="line">
            <a:avLst/>
          </a:prstGeom>
          <a:ln w="6350">
            <a:gradFill flip="none" rotWithShape="1">
              <a:gsLst>
                <a:gs pos="0">
                  <a:schemeClr val="tx1">
                    <a:lumMod val="65000"/>
                    <a:lumOff val="35000"/>
                  </a:schemeClr>
                </a:gs>
                <a:gs pos="100000">
                  <a:schemeClr val="tx1">
                    <a:lumMod val="65000"/>
                    <a:lumOff val="3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81579" y="-25076"/>
            <a:ext cx="2836321" cy="6883077"/>
            <a:chOff x="681579" y="-25076"/>
            <a:chExt cx="2836321" cy="6883077"/>
          </a:xfrm>
          <a:effectLst>
            <a:outerShdw blurRad="127000" sx="104000" sy="104000" algn="ctr" rotWithShape="0">
              <a:prstClr val="black">
                <a:alpha val="30000"/>
              </a:prstClr>
            </a:outerShdw>
          </a:effectLst>
        </p:grpSpPr>
        <p:sp>
          <p:nvSpPr>
            <p:cNvPr id="10" name="平行四边形 9"/>
            <p:cNvSpPr/>
            <p:nvPr/>
          </p:nvSpPr>
          <p:spPr>
            <a:xfrm>
              <a:off x="682179" y="-13029"/>
              <a:ext cx="2822801" cy="6871030"/>
            </a:xfrm>
            <a:prstGeom prst="parallelogram">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1" cstate="print">
              <a:alphaModFix amt="7000"/>
              <a:extLst>
                <a:ext uri="{28A0092B-C50C-407E-A947-70E740481C1C}">
                  <a14:useLocalDpi xmlns:a14="http://schemas.microsoft.com/office/drawing/2010/main" val="0"/>
                </a:ext>
              </a:extLst>
            </a:blip>
            <a:srcRect t="-717"/>
            <a:stretch>
              <a:fillRect/>
            </a:stretch>
          </p:blipFill>
          <p:spPr>
            <a:xfrm>
              <a:off x="682179" y="-25074"/>
              <a:ext cx="2828101" cy="6883073"/>
            </a:xfrm>
            <a:prstGeom prst="rect">
              <a:avLst/>
            </a:prstGeom>
          </p:spPr>
        </p:pic>
        <p:pic>
          <p:nvPicPr>
            <p:cNvPr id="14" name="图片 13" descr="卡通人物&#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579" y="6506237"/>
              <a:ext cx="2836321" cy="351763"/>
            </a:xfrm>
            <a:prstGeom prst="rect">
              <a:avLst/>
            </a:prstGeom>
          </p:spPr>
        </p:pic>
        <p:pic>
          <p:nvPicPr>
            <p:cNvPr id="15" name="图片 14" descr="卡通人物&#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682178" y="-25076"/>
              <a:ext cx="2828102" cy="351763"/>
            </a:xfrm>
            <a:prstGeom prst="rect">
              <a:avLst/>
            </a:prstGeom>
          </p:spPr>
        </p:pic>
        <p:pic>
          <p:nvPicPr>
            <p:cNvPr id="16" name="图片 15" descr="卡通人物&#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089" y="1500835"/>
              <a:ext cx="2103121" cy="592429"/>
            </a:xfrm>
            <a:prstGeom prst="rect">
              <a:avLst/>
            </a:prstGeom>
          </p:spPr>
        </p:pic>
      </p:grpSp>
      <p:sp>
        <p:nvSpPr>
          <p:cNvPr id="18" name="íṣļîďê"/>
          <p:cNvSpPr/>
          <p:nvPr/>
        </p:nvSpPr>
        <p:spPr>
          <a:xfrm>
            <a:off x="9456263" y="4178300"/>
            <a:ext cx="2405537" cy="2406774"/>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alpha val="12000"/>
            </a:srgbClr>
          </a:solidFill>
          <a:ln w="9525" cap="flat">
            <a:noFill/>
            <a:prstDash val="solid"/>
            <a:miter/>
          </a:ln>
        </p:spPr>
        <p:txBody>
          <a:bodyPr rtlCol="0" anchor="ctr"/>
          <a:lstStyle/>
          <a:p>
            <a:endParaRPr lang="zh-CN" altLang="en-US">
              <a:cs typeface="+mn-ea"/>
              <a:sym typeface="+mn-lt"/>
            </a:endParaRPr>
          </a:p>
        </p:txBody>
      </p:sp>
      <p:pic>
        <p:nvPicPr>
          <p:cNvPr id="27" name="图形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289" y="4042825"/>
            <a:ext cx="2266260" cy="1638260"/>
          </a:xfrm>
          <a:prstGeom prst="rect">
            <a:avLst/>
          </a:prstGeom>
        </p:spPr>
      </p:pic>
      <p:sp>
        <p:nvSpPr>
          <p:cNvPr id="29" name="文本框 28"/>
          <p:cNvSpPr txBox="1"/>
          <p:nvPr/>
        </p:nvSpPr>
        <p:spPr>
          <a:xfrm>
            <a:off x="5374830" y="3351270"/>
            <a:ext cx="4397375" cy="1134110"/>
          </a:xfrm>
          <a:prstGeom prst="rect">
            <a:avLst/>
          </a:prstGeom>
        </p:spPr>
        <p:txBody>
          <a:bodyPr wrap="none">
            <a:noAutofit/>
          </a:bodyPr>
          <a:lstStyle>
            <a:defPPr>
              <a:defRPr lang="zh-CN"/>
            </a:defPPr>
            <a:lvl1pPr marR="0" lvl="0" indent="0" fontAlgn="auto">
              <a:lnSpc>
                <a:spcPct val="100000"/>
              </a:lnSpc>
              <a:spcBef>
                <a:spcPts val="0"/>
              </a:spcBef>
              <a:spcAft>
                <a:spcPts val="0"/>
              </a:spcAft>
              <a:buClrTx/>
              <a:buSzTx/>
              <a:buFontTx/>
              <a:buNone/>
              <a:defRPr>
                <a:solidFill>
                  <a:schemeClr val="tx1">
                    <a:lumMod val="85000"/>
                    <a:lumOff val="15000"/>
                  </a:schemeClr>
                </a:solidFill>
                <a:latin typeface="Arial" panose="020B0604020202090204" pitchFamily="34" charset="0"/>
                <a:ea typeface="微软雅黑" pitchFamily="34" charset="-122"/>
                <a:cs typeface="+mn-ea"/>
              </a:defRPr>
            </a:lvl1pPr>
          </a:lstStyle>
          <a:p>
            <a:pPr algn="ctr">
              <a:lnSpc>
                <a:spcPct val="150000"/>
              </a:lnSpc>
            </a:pPr>
            <a:r>
              <a:rPr lang="zh-CN" altLang="en-US" sz="2000" b="1" dirty="0">
                <a:latin typeface="Times New Roman" panose="02020503050405090304" pitchFamily="18" charset="0"/>
                <a:ea typeface="楷体" pitchFamily="49" charset="-122"/>
                <a:cs typeface="Times New Roman" panose="02020503050405090304" pitchFamily="18" charset="0"/>
                <a:sym typeface="+mn-lt"/>
              </a:rPr>
              <a:t>马千里</a:t>
            </a:r>
            <a:r>
              <a:rPr lang="en-US" altLang="zh-CN" sz="2000" b="1" dirty="0">
                <a:latin typeface="Times New Roman" panose="02020503050405090304" pitchFamily="18" charset="0"/>
                <a:ea typeface="楷体" pitchFamily="49" charset="-122"/>
                <a:cs typeface="Times New Roman" panose="02020503050405090304" pitchFamily="18" charset="0"/>
                <a:sym typeface="+mn-lt"/>
              </a:rPr>
              <a:t> </a:t>
            </a:r>
            <a:r>
              <a:rPr lang="zh-CN" altLang="en-US" sz="2000" b="1" dirty="0">
                <a:latin typeface="Times New Roman" panose="02020503050405090304" pitchFamily="18" charset="0"/>
                <a:ea typeface="楷体" pitchFamily="49" charset="-122"/>
                <a:cs typeface="Times New Roman" panose="02020503050405090304" pitchFamily="18" charset="0"/>
                <a:sym typeface="+mn-lt"/>
              </a:rPr>
              <a:t>张少彤 衣智远</a:t>
            </a:r>
            <a:endParaRPr lang="zh-CN" altLang="en-US" sz="2000" b="1" dirty="0">
              <a:latin typeface="Times New Roman" panose="02020503050405090304" pitchFamily="18" charset="0"/>
              <a:ea typeface="楷体" pitchFamily="49" charset="-122"/>
              <a:cs typeface="Times New Roman" panose="02020503050405090304" pitchFamily="18" charset="0"/>
              <a:sym typeface="+mn-lt"/>
            </a:endParaRPr>
          </a:p>
          <a:p>
            <a:pPr algn="ctr">
              <a:lnSpc>
                <a:spcPct val="150000"/>
              </a:lnSpc>
            </a:pPr>
            <a:r>
              <a:rPr lang="en-US" altLang="zh-CN" sz="2000" b="1" dirty="0">
                <a:latin typeface="Times New Roman" panose="02020503050405090304" pitchFamily="18" charset="0"/>
                <a:ea typeface="楷体" pitchFamily="49" charset="-122"/>
                <a:cs typeface="Times New Roman" panose="02020503050405090304" pitchFamily="18" charset="0"/>
                <a:sym typeface="+mn-lt"/>
              </a:rPr>
              <a:t>2023.12.25</a:t>
            </a:r>
            <a:endParaRPr lang="en-US" altLang="zh-CN" sz="2000" b="1" dirty="0">
              <a:latin typeface="Times New Roman" panose="02020503050405090304" pitchFamily="18" charset="0"/>
              <a:ea typeface="楷体" pitchFamily="49" charset="-122"/>
              <a:cs typeface="Times New Roman" panose="02020503050405090304" pitchFamily="18" charset="0"/>
              <a:sym typeface="+mn-lt"/>
            </a:endParaRPr>
          </a:p>
        </p:txBody>
      </p:sp>
      <p:sp>
        <p:nvSpPr>
          <p:cNvPr id="3" name="文本框 2"/>
          <p:cNvSpPr txBox="1"/>
          <p:nvPr>
            <p:custDataLst>
              <p:tags r:id="rId6"/>
            </p:custDataLst>
          </p:nvPr>
        </p:nvSpPr>
        <p:spPr>
          <a:xfrm>
            <a:off x="4640104" y="1611583"/>
            <a:ext cx="5132163" cy="370840"/>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rPr>
              <a:t>机器学习基础 </a:t>
            </a:r>
            <a:r>
              <a:rPr kumimoji="0" lang="en-US" altLang="zh-CN"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rPr>
              <a:t>| </a:t>
            </a:r>
            <a:r>
              <a:rPr kumimoji="0" lang="zh-CN" altLang="en-US"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rPr>
              <a:t>期末课程项目展示</a:t>
            </a:r>
            <a:endParaRPr kumimoji="0" lang="zh-CN" altLang="en-US" sz="1400" b="1" i="0" u="none" strike="noStrike" kern="1200" cap="none" spc="100" normalizeH="0" baseline="0" noProof="0" dirty="0">
              <a:ln>
                <a:noFill/>
              </a:ln>
              <a:solidFill>
                <a:schemeClr val="tx1">
                  <a:alpha val="56000"/>
                </a:schemeClr>
              </a:solidFill>
              <a:effectLst/>
              <a:uLnTx/>
              <a:uFillTx/>
              <a:latin typeface="宋体" charset="0"/>
              <a:ea typeface="宋体" charset="0"/>
              <a:cs typeface="宋体" charset="0"/>
            </a:endParaRPr>
          </a:p>
        </p:txBody>
      </p:sp>
    </p:spTree>
    <p:custDataLst>
      <p:tags r:id="rId7"/>
    </p:custDataLst>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ISLIDE.ICON" val="#35668;#8881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ISLIDE.ICON" val="#35668;#8881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北京大学-红色主题">
      <a:dk1>
        <a:sysClr val="windowText" lastClr="000000"/>
      </a:dk1>
      <a:lt1>
        <a:sysClr val="window" lastClr="FFFFFF"/>
      </a:lt1>
      <a:dk2>
        <a:srgbClr val="44546A"/>
      </a:dk2>
      <a:lt2>
        <a:srgbClr val="E7E6E6"/>
      </a:lt2>
      <a:accent1>
        <a:srgbClr val="94070A"/>
      </a:accent1>
      <a:accent2>
        <a:srgbClr val="D7C8B5"/>
      </a:accent2>
      <a:accent3>
        <a:srgbClr val="A5A5A5"/>
      </a:accent3>
      <a:accent4>
        <a:srgbClr val="0B4065"/>
      </a:accent4>
      <a:accent5>
        <a:srgbClr val="5B9BD5"/>
      </a:accent5>
      <a:accent6>
        <a:srgbClr val="70AD47"/>
      </a:accent6>
      <a:hlink>
        <a:srgbClr val="94070A"/>
      </a:hlink>
      <a:folHlink>
        <a:srgbClr val="954F72"/>
      </a:folHlink>
    </a:clrScheme>
    <a:fontScheme name="loawae3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1955</Words>
  <Application>WPS 表格</Application>
  <PresentationFormat>宽屏</PresentationFormat>
  <Paragraphs>85</Paragraphs>
  <Slides>8</Slides>
  <Notes>42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宋体</vt:lpstr>
      <vt:lpstr>Wingdings</vt:lpstr>
      <vt:lpstr>微软雅黑</vt:lpstr>
      <vt:lpstr>汉仪旗黑</vt:lpstr>
      <vt:lpstr>Times New Roman</vt:lpstr>
      <vt:lpstr>楷体</vt:lpstr>
      <vt:lpstr>汉仪楷体KW</vt:lpstr>
      <vt:lpstr>宋体</vt:lpstr>
      <vt:lpstr>楷体</vt:lpstr>
      <vt:lpstr>汉仪书宋二KW</vt:lpstr>
      <vt:lpstr>Arial Unicode MS</vt:lpstr>
      <vt:lpstr>等线</vt:lpstr>
      <vt:lpstr>汉仪中等线KW</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Fish</dc:creator>
  <cp:lastModifiedBy>衣智远</cp:lastModifiedBy>
  <cp:revision>2</cp:revision>
  <dcterms:created xsi:type="dcterms:W3CDTF">2024-01-14T15:53:47Z</dcterms:created>
  <dcterms:modified xsi:type="dcterms:W3CDTF">2024-01-14T15:53:47Z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00ECF0B8B799467D95C07681E2B76B34_12</vt:lpwstr>
  </property>
  <property fmtid="{D5CDD505-2E9C-101B-9397-08002B2CF9AE}" pid="3" name="KSOProductBuildVer">
    <vt:lpwstr>2052-6.4.0.8550</vt:lpwstr>
  </property>
</Properties>
</file>