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2" r:id="rId6"/>
    <p:sldId id="261" r:id="rId7"/>
    <p:sldId id="264" r:id="rId8"/>
  </p:sldIdLst>
  <p:sldSz cx="13716000" cy="1828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02870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42975" y="973667"/>
            <a:ext cx="11830050" cy="154982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831" y="4559301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5831" y="12238568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973667"/>
            <a:ext cx="11830050" cy="35348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5121" y="4742501"/>
            <a:ext cx="5482771" cy="2197099"/>
          </a:xfrm>
        </p:spPr>
        <p:txBody>
          <a:bodyPr anchor="ctr" anchorCtr="0"/>
          <a:lstStyle>
            <a:lvl1pPr marL="0" indent="0">
              <a:buNone/>
              <a:defRPr sz="4200"/>
            </a:lvl1pPr>
            <a:lvl2pPr marL="685800" indent="0">
              <a:buNone/>
              <a:defRPr sz="3600"/>
            </a:lvl2pPr>
            <a:lvl3pPr marL="1371600" indent="0">
              <a:buNone/>
              <a:defRPr sz="3000"/>
            </a:lvl3pPr>
            <a:lvl4pPr marL="2057400" indent="0">
              <a:buNone/>
              <a:defRPr sz="2700"/>
            </a:lvl4pPr>
            <a:lvl5pPr marL="2743200" indent="0">
              <a:buNone/>
              <a:defRPr sz="2700"/>
            </a:lvl5pPr>
            <a:lvl6pPr marL="3429000" indent="0">
              <a:buNone/>
              <a:defRPr sz="2700"/>
            </a:lvl6pPr>
            <a:lvl7pPr marL="4114800" indent="0">
              <a:buNone/>
              <a:defRPr sz="2700"/>
            </a:lvl7pPr>
            <a:lvl8pPr marL="4800600" indent="0">
              <a:buNone/>
              <a:defRPr sz="2700"/>
            </a:lvl8pPr>
            <a:lvl9pPr marL="5486400" indent="0">
              <a:buNone/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35121" y="7107677"/>
            <a:ext cx="5482771" cy="93980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039055" y="4742501"/>
            <a:ext cx="5509773" cy="2197099"/>
          </a:xfrm>
        </p:spPr>
        <p:txBody>
          <a:bodyPr anchor="ctr" anchorCtr="0"/>
          <a:lstStyle>
            <a:lvl1pPr marL="0" indent="0">
              <a:buNone/>
              <a:defRPr sz="4200"/>
            </a:lvl1pPr>
            <a:lvl2pPr marL="685800" indent="0">
              <a:buNone/>
              <a:defRPr sz="3600"/>
            </a:lvl2pPr>
            <a:lvl3pPr marL="1371600" indent="0">
              <a:buNone/>
              <a:defRPr sz="3000"/>
            </a:lvl3pPr>
            <a:lvl4pPr marL="2057400" indent="0">
              <a:buNone/>
              <a:defRPr sz="2700"/>
            </a:lvl4pPr>
            <a:lvl5pPr marL="2743200" indent="0">
              <a:buNone/>
              <a:defRPr sz="2700"/>
            </a:lvl5pPr>
            <a:lvl6pPr marL="3429000" indent="0">
              <a:buNone/>
              <a:defRPr sz="2700"/>
            </a:lvl6pPr>
            <a:lvl7pPr marL="4114800" indent="0">
              <a:buNone/>
              <a:defRPr sz="2700"/>
            </a:lvl7pPr>
            <a:lvl8pPr marL="4800600" indent="0">
              <a:buNone/>
              <a:defRPr sz="2700"/>
            </a:lvl8pPr>
            <a:lvl9pPr marL="5486400" indent="0">
              <a:buNone/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039055" y="7107677"/>
            <a:ext cx="5509773" cy="93980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686018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31087" y="1219203"/>
            <a:ext cx="6943725" cy="14410267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686018" cy="10164235"/>
          </a:xfrm>
        </p:spPr>
        <p:txBody>
          <a:bodyPr/>
          <a:lstStyle>
            <a:lvl1pPr marL="0" indent="0">
              <a:buNone/>
              <a:defRPr sz="3000"/>
            </a:lvl1pPr>
            <a:lvl2pPr marL="685800" indent="0">
              <a:buNone/>
              <a:defRPr sz="2700"/>
            </a:lvl2pPr>
            <a:lvl3pPr marL="1371600" indent="0">
              <a:buNone/>
              <a:defRPr sz="2400"/>
            </a:lvl3pPr>
            <a:lvl4pPr marL="2057400" indent="0">
              <a:buNone/>
              <a:defRPr sz="2100"/>
            </a:lvl4pPr>
            <a:lvl5pPr marL="2743200" indent="0">
              <a:buNone/>
              <a:defRPr sz="2100"/>
            </a:lvl5pPr>
            <a:lvl6pPr marL="3429000" indent="0">
              <a:buNone/>
              <a:defRPr sz="2100"/>
            </a:lvl6pPr>
            <a:lvl7pPr marL="4114800" indent="0">
              <a:buNone/>
              <a:defRPr sz="2100"/>
            </a:lvl7pPr>
            <a:lvl8pPr marL="4800600" indent="0">
              <a:buNone/>
              <a:defRPr sz="2100"/>
            </a:lvl8pPr>
            <a:lvl9pPr marL="5486400" indent="0">
              <a:buNone/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42975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42975" y="973667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2975" y="16950267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43425" y="16950267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86925" y="16950267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ct val="3010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ct val="151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AMPA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AMPA1.pngAMPA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043555"/>
            <a:ext cx="10718589" cy="10198100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6405245" y="5365750"/>
            <a:ext cx="216000" cy="86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529070" y="5449570"/>
                <a:ext cx="3131185" cy="660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𝑇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](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070" y="5449570"/>
                <a:ext cx="3131185" cy="660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4111625" y="4161790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35700" y="3808730"/>
            <a:ext cx="5464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bp.TwoEndConn class: </a:t>
            </a:r>
            <a:br>
              <a:rPr lang="en-US" altLang="zh-CN" sz="2000"/>
            </a:br>
            <a:r>
              <a:rPr lang="en-US" altLang="zh-CN" sz="2000"/>
              <a:t>Connections between two neuron groups</a:t>
            </a:r>
            <a:endParaRPr lang="en-US" altLang="zh-CN" sz="2000"/>
          </a:p>
        </p:txBody>
      </p:sp>
      <p:sp>
        <p:nvSpPr>
          <p:cNvPr id="10" name="右大括号 9"/>
          <p:cNvSpPr/>
          <p:nvPr/>
        </p:nvSpPr>
        <p:spPr>
          <a:xfrm>
            <a:off x="10191694" y="9682830"/>
            <a:ext cx="216000" cy="93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600690" y="9319895"/>
            <a:ext cx="28117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Specify how the presynaptic and postsynaptic neuron groups connect to each other</a:t>
            </a:r>
            <a:endParaRPr lang="en-US" altLang="zh-CN" sz="2000"/>
          </a:p>
        </p:txBody>
      </p:sp>
      <p:sp>
        <p:nvSpPr>
          <p:cNvPr id="14" name="右大括号 13"/>
          <p:cNvSpPr/>
          <p:nvPr/>
        </p:nvSpPr>
        <p:spPr>
          <a:xfrm>
            <a:off x="5352375" y="8402415"/>
            <a:ext cx="216000" cy="468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72150" y="8402320"/>
            <a:ext cx="546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Regard [T] as a constant T, last for T_duration</a:t>
            </a:r>
            <a:endParaRPr lang="en-US" altLang="zh-CN" sz="2000"/>
          </a:p>
        </p:txBody>
      </p:sp>
      <p:pic>
        <p:nvPicPr>
          <p:cNvPr id="17" name="图片 16" descr="/Users/mac/Documents/github/BrainPy-Models/docs/brainpy_handbook/figs/codes/AMPA2.pngAMPA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3844079"/>
            <a:ext cx="10718780" cy="364490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4954270" y="14310360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78345" y="14095095"/>
            <a:ext cx="546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For each single synapse</a:t>
            </a:r>
            <a:endParaRPr lang="en-US" altLang="zh-CN" sz="2000"/>
          </a:p>
        </p:txBody>
      </p:sp>
      <p:sp>
        <p:nvSpPr>
          <p:cNvPr id="20" name="右大括号 19"/>
          <p:cNvSpPr/>
          <p:nvPr/>
        </p:nvSpPr>
        <p:spPr>
          <a:xfrm>
            <a:off x="8235894" y="15786450"/>
            <a:ext cx="216000" cy="10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738870" y="15786735"/>
            <a:ext cx="3803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TT denotes [T], TT=T if pre neuron spikes within T_duration, otherwise TT=0.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57" b="1773"/>
          <a:stretch>
            <a:fillRect/>
          </a:stretch>
        </p:blipFill>
        <p:spPr>
          <a:xfrm>
            <a:off x="10260330" y="11006455"/>
            <a:ext cx="3152140" cy="633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AMPA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AMPA3.pngAMPA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4839335"/>
            <a:ext cx="10718589" cy="660654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5148000" y="6999605"/>
            <a:ext cx="439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644380" y="6800215"/>
            <a:ext cx="3228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 method to run synapse</a:t>
            </a:r>
            <a:endParaRPr lang="en-US" altLang="zh-CN" sz="200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688000" y="6005830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94220" y="5806440"/>
            <a:ext cx="2779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Set numba backend</a:t>
            </a:r>
            <a:endParaRPr lang="en-US" altLang="zh-CN" sz="2000"/>
          </a:p>
        </p:txBody>
      </p:sp>
      <p:sp>
        <p:nvSpPr>
          <p:cNvPr id="13" name="右大括号 12"/>
          <p:cNvSpPr/>
          <p:nvPr/>
        </p:nvSpPr>
        <p:spPr>
          <a:xfrm>
            <a:off x="6319464" y="7219030"/>
            <a:ext cx="216000" cy="61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657975" y="7176135"/>
            <a:ext cx="3803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Get two LIF neuron groups from brainmodels package</a:t>
            </a:r>
            <a:endParaRPr lang="en-US" altLang="zh-CN" sz="20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587999" y="8691880"/>
            <a:ext cx="280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507855" y="8492490"/>
            <a:ext cx="41421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Specify pre and post neurons and there connections. Here we use all to all connections provided by BrainPy.</a:t>
            </a:r>
            <a:endParaRPr lang="en-US" altLang="zh-CN" sz="20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84000" y="10984865"/>
            <a:ext cx="129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672455" y="10477500"/>
            <a:ext cx="2779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Run AMPA synapse and set parameter T_duration to be 3.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Two exponentials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2exp.png2ex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576665"/>
            <a:ext cx="10654905" cy="12230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306435" y="3813175"/>
                <a:ext cx="4360545" cy="13582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=(−(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)/(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435" y="3813175"/>
                <a:ext cx="4360545" cy="13582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535545" y="13993495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x = x + 1</a:t>
            </a:r>
            <a:endParaRPr lang="en-US" altLang="zh-CN" sz="2000"/>
          </a:p>
        </p:txBody>
      </p:sp>
      <p:cxnSp>
        <p:nvCxnSpPr>
          <p:cNvPr id="12" name="肘形连接符 11"/>
          <p:cNvCxnSpPr/>
          <p:nvPr/>
        </p:nvCxnSpPr>
        <p:spPr>
          <a:xfrm>
            <a:off x="6114415" y="13909675"/>
            <a:ext cx="1406525" cy="30099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/>
          <p:cNvSpPr/>
          <p:nvPr/>
        </p:nvSpPr>
        <p:spPr>
          <a:xfrm>
            <a:off x="7819969" y="4219290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Alpha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alpha.pngalpha"/>
          <p:cNvPicPr>
            <a:picLocks noChangeAspect="1"/>
          </p:cNvPicPr>
          <p:nvPr/>
        </p:nvPicPr>
        <p:blipFill>
          <a:blip r:embed="rId1"/>
          <a:srcRect r="530"/>
          <a:stretch>
            <a:fillRect/>
          </a:stretch>
        </p:blipFill>
        <p:spPr>
          <a:xfrm>
            <a:off x="0" y="2797175"/>
            <a:ext cx="10598150" cy="11789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407275" y="4040505"/>
                <a:ext cx="4360545" cy="13582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=(−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𝜏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)/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:pPr fontAlgn="auto">
                  <a:lnSpc>
                    <a:spcPts val="1000"/>
                  </a:lnSpc>
                </a:pPr>
                <a:endParaRPr lang="en-US" altLang="zh-CN" sz="2000" i="1" dirty="0">
                  <a:latin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275" y="4040505"/>
                <a:ext cx="4360545" cy="13582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421880" y="13736955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x = x + 1</a:t>
            </a:r>
            <a:endParaRPr lang="en-US" altLang="zh-CN" sz="2000"/>
          </a:p>
        </p:txBody>
      </p:sp>
      <p:cxnSp>
        <p:nvCxnSpPr>
          <p:cNvPr id="12" name="肘形连接符 11"/>
          <p:cNvCxnSpPr/>
          <p:nvPr/>
        </p:nvCxnSpPr>
        <p:spPr>
          <a:xfrm>
            <a:off x="6000750" y="13653135"/>
            <a:ext cx="1406525" cy="30099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/>
          <p:cNvSpPr/>
          <p:nvPr/>
        </p:nvSpPr>
        <p:spPr>
          <a:xfrm>
            <a:off x="6920809" y="4446620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Exponentials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figs/codes/exp.pngex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269450"/>
            <a:ext cx="10654906" cy="1084453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540430" y="5066665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983480" y="4736465"/>
                <a:ext cx="3131185" cy="660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000" i="1" dirty="0">
                              <a:latin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>𝜏</m:t>
                      </m:r>
                      <m:r>
                        <a:rPr lang="en-US" altLang="zh-CN" sz="2000" i="1" dirty="0">
                          <a:latin typeface="Cambria Math" charset="0"/>
                          <a:cs typeface="Cambria Math" charset="0"/>
                        </a:rPr>
                        <m:t/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480" y="4736465"/>
                <a:ext cx="3131185" cy="660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>
            <a:off x="6723254" y="12981940"/>
            <a:ext cx="280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690100" y="12782550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s = s + 1</a:t>
            </a:r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528320"/>
            <a:ext cx="11830050" cy="1216660"/>
          </a:xfrm>
        </p:spPr>
        <p:txBody>
          <a:bodyPr/>
          <a:p>
            <a:pPr algn="ctr"/>
            <a:r>
              <a:rPr lang="en-US" altLang="zh-CN" sz="5400">
                <a:cs typeface="+mj-lt"/>
              </a:rPr>
              <a:t>Voltage jump</a:t>
            </a:r>
            <a:endParaRPr lang="en-US" altLang="zh-CN" sz="5400">
              <a:cs typeface="+mj-lt"/>
            </a:endParaRPr>
          </a:p>
        </p:txBody>
      </p:sp>
      <p:pic>
        <p:nvPicPr>
          <p:cNvPr id="5" name="图片 4" descr="/Users/mac/Documents/github/BrainPy-Models/docs/brainpy_handbook/ppt/figs/vj.pngvj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016913"/>
            <a:ext cx="10718825" cy="692150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6476239" y="7793355"/>
            <a:ext cx="280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443085" y="7593965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(pre spike), then s = s + 1</a:t>
            </a:r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WPS 演示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方正书宋_GBK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Office 主题</vt:lpstr>
      <vt:lpstr>AMPA</vt:lpstr>
      <vt:lpstr>AMPA</vt:lpstr>
      <vt:lpstr>Two exponentials</vt:lpstr>
      <vt:lpstr>Alpha</vt:lpstr>
      <vt:lpstr>Exponentials</vt:lpstr>
      <vt:lpstr>Exponentials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mac</cp:lastModifiedBy>
  <cp:revision>33</cp:revision>
  <dcterms:created xsi:type="dcterms:W3CDTF">2021-04-27T07:27:39Z</dcterms:created>
  <dcterms:modified xsi:type="dcterms:W3CDTF">2021-04-27T07:27:39Z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