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9" r:id="rId12"/>
    <p:sldId id="275" r:id="rId13"/>
    <p:sldId id="276" r:id="rId14"/>
    <p:sldId id="277" r:id="rId15"/>
    <p:sldId id="278" r:id="rId16"/>
  </p:sldIdLst>
  <p:sldSz cx="13716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5" d="100"/>
          <a:sy n="25" d="100"/>
        </p:scale>
        <p:origin x="21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992968"/>
            <a:ext cx="11658600" cy="636693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9605435"/>
            <a:ext cx="10287000" cy="4415365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84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17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973667"/>
            <a:ext cx="2957513" cy="154982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973667"/>
            <a:ext cx="8701088" cy="1549823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92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31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4559305"/>
            <a:ext cx="11830050" cy="760729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2238572"/>
            <a:ext cx="11830050" cy="40004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7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4868333"/>
            <a:ext cx="58293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4868333"/>
            <a:ext cx="58293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80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73671"/>
            <a:ext cx="11830050" cy="353483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4483101"/>
            <a:ext cx="5802510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6680200"/>
            <a:ext cx="5802510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4483101"/>
            <a:ext cx="5831087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6680200"/>
            <a:ext cx="5831087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56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8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52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2633138"/>
            <a:ext cx="6943725" cy="12996333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39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2633138"/>
            <a:ext cx="6943725" cy="12996333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04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973671"/>
            <a:ext cx="1183005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4868333"/>
            <a:ext cx="1183005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8AB90-0D2D-461D-B22C-FF3F8B460DB8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6950271"/>
            <a:ext cx="46291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79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>
            <a:extLst>
              <a:ext uri="{FF2B5EF4-FFF2-40B4-BE49-F238E27FC236}">
                <a16:creationId xmlns:a16="http://schemas.microsoft.com/office/drawing/2014/main" id="{7517D2FA-AFF4-4339-92A3-D03F90B7F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910"/>
            <a:ext cx="10800000" cy="85676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B2478BC-EDD8-4C6A-A29E-E2B0DF138196}"/>
                  </a:ext>
                </a:extLst>
              </p:cNvPr>
              <p:cNvSpPr txBox="1"/>
              <p:nvPr/>
            </p:nvSpPr>
            <p:spPr>
              <a:xfrm>
                <a:off x="7311298" y="8183588"/>
                <a:ext cx="5645713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2000" dirty="0"/>
                            <m:t>α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(0.1(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+40))/(1−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⁡(−(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+40)/10))</m:t>
                      </m:r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B2478BC-EDD8-4C6A-A29E-E2B0DF138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298" y="8183588"/>
                <a:ext cx="5645713" cy="923330"/>
              </a:xfrm>
              <a:prstGeom prst="rect">
                <a:avLst/>
              </a:prstGeom>
              <a:blipFill>
                <a:blip r:embed="rId3"/>
                <a:stretch>
                  <a:fillRect r="-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B5CB738-EA20-4F48-99BE-D2B193FB81EC}"/>
                  </a:ext>
                </a:extLst>
              </p:cNvPr>
              <p:cNvSpPr txBox="1"/>
              <p:nvPr/>
            </p:nvSpPr>
            <p:spPr>
              <a:xfrm>
                <a:off x="7311298" y="8575696"/>
                <a:ext cx="376635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+65)/18)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B5CB738-EA20-4F48-99BE-D2B193FB8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298" y="8575696"/>
                <a:ext cx="3766352" cy="307777"/>
              </a:xfrm>
              <a:prstGeom prst="rect">
                <a:avLst/>
              </a:prstGeom>
              <a:blipFill>
                <a:blip r:embed="rId4"/>
                <a:stretch>
                  <a:fillRect t="-2000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7169B30-79E4-4862-BDE1-EA6F22E910B5}"/>
                  </a:ext>
                </a:extLst>
              </p:cNvPr>
              <p:cNvSpPr txBox="1"/>
              <p:nvPr/>
            </p:nvSpPr>
            <p:spPr>
              <a:xfrm>
                <a:off x="7384450" y="9580714"/>
                <a:ext cx="37663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2000" dirty="0"/>
                            <m:t>α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0.07 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⁡(−(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+65)/20)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7169B30-79E4-4862-BDE1-EA6F22E91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450" y="9580714"/>
                <a:ext cx="3766352" cy="307777"/>
              </a:xfrm>
              <a:prstGeom prst="rect">
                <a:avLst/>
              </a:prstGeom>
              <a:blipFill>
                <a:blip r:embed="rId5"/>
                <a:stretch>
                  <a:fillRect l="-485" t="-4000" r="-1942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50BEC19-6AF7-4417-B9CF-8108F130EA2E}"/>
                  </a:ext>
                </a:extLst>
              </p:cNvPr>
              <p:cNvSpPr txBox="1"/>
              <p:nvPr/>
            </p:nvSpPr>
            <p:spPr>
              <a:xfrm>
                <a:off x="7384450" y="9913853"/>
                <a:ext cx="41544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1/(1+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⁡(−(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+35)/10))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50BEC19-6AF7-4417-B9CF-8108F130E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450" y="9913853"/>
                <a:ext cx="4154471" cy="307777"/>
              </a:xfrm>
              <a:prstGeom prst="rect">
                <a:avLst/>
              </a:prstGeom>
              <a:blipFill>
                <a:blip r:embed="rId6"/>
                <a:stretch>
                  <a:fillRect l="-1613" t="-1961" r="-1613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B27089B-77B8-46A6-B435-53098BB2C306}"/>
                  </a:ext>
                </a:extLst>
              </p:cNvPr>
              <p:cNvSpPr txBox="1"/>
              <p:nvPr/>
            </p:nvSpPr>
            <p:spPr>
              <a:xfrm>
                <a:off x="7347874" y="11028565"/>
                <a:ext cx="576574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2000" dirty="0"/>
                            <m:t>α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(0.01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+55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)/(1−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⁡(−(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+55)/10))</m:t>
                      </m:r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endParaRPr lang="en-US" altLang="zh-CN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B27089B-77B8-46A6-B435-53098BB2C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874" y="11028565"/>
                <a:ext cx="5765746" cy="615553"/>
              </a:xfrm>
              <a:prstGeom prst="rect">
                <a:avLst/>
              </a:prstGeom>
              <a:blipFill>
                <a:blip r:embed="rId7"/>
                <a:stretch>
                  <a:fillRect r="-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B47F1A0-D119-40D2-AAFA-76E93F4AE843}"/>
                  </a:ext>
                </a:extLst>
              </p:cNvPr>
              <p:cNvSpPr txBox="1"/>
              <p:nvPr/>
            </p:nvSpPr>
            <p:spPr>
              <a:xfrm>
                <a:off x="7347874" y="11418481"/>
                <a:ext cx="394496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0.125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⁡(−(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+65)/80)</m:t>
                      </m:r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B47F1A0-D119-40D2-AAFA-76E93F4AE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874" y="11418481"/>
                <a:ext cx="3944966" cy="307777"/>
              </a:xfrm>
              <a:prstGeom prst="rect">
                <a:avLst/>
              </a:prstGeom>
              <a:blipFill>
                <a:blip r:embed="rId8"/>
                <a:stretch>
                  <a:fillRect l="-617" r="-617" b="-37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52C8666-D95F-4C1F-BDDC-20615DE73631}"/>
                  </a:ext>
                </a:extLst>
              </p:cNvPr>
              <p:cNvSpPr txBox="1"/>
              <p:nvPr/>
            </p:nvSpPr>
            <p:spPr>
              <a:xfrm>
                <a:off x="7311299" y="8883473"/>
                <a:ext cx="40364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</a:rPr>
                        <m:t>α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52C8666-D95F-4C1F-BDDC-20615DE73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299" y="8883473"/>
                <a:ext cx="4036406" cy="400110"/>
              </a:xfrm>
              <a:prstGeom prst="rect">
                <a:avLst/>
              </a:prstGeom>
              <a:blipFill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C691267-13FC-477F-8494-49283A9675C2}"/>
                  </a:ext>
                </a:extLst>
              </p:cNvPr>
              <p:cNvSpPr txBox="1"/>
              <p:nvPr/>
            </p:nvSpPr>
            <p:spPr>
              <a:xfrm>
                <a:off x="7320442" y="10221630"/>
                <a:ext cx="40364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</a:rPr>
                        <m:t>α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C691267-13FC-477F-8494-49283A967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442" y="10221630"/>
                <a:ext cx="4036407" cy="400110"/>
              </a:xfrm>
              <a:prstGeom prst="rect">
                <a:avLst/>
              </a:prstGeom>
              <a:blipFill>
                <a:blip r:embed="rId10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58BEE5C-0648-4159-B478-20AA18AA2767}"/>
                  </a:ext>
                </a:extLst>
              </p:cNvPr>
              <p:cNvSpPr txBox="1"/>
              <p:nvPr/>
            </p:nvSpPr>
            <p:spPr>
              <a:xfrm>
                <a:off x="7320442" y="11710241"/>
                <a:ext cx="40364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</a:rPr>
                        <m:t>α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58BEE5C-0648-4159-B478-20AA18AA2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442" y="11710241"/>
                <a:ext cx="4036407" cy="400110"/>
              </a:xfrm>
              <a:prstGeom prst="rect">
                <a:avLst/>
              </a:prstGeom>
              <a:blipFill>
                <a:blip r:embed="rId11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954928C-EEAA-459F-B4F0-C143E737D266}"/>
                  </a:ext>
                </a:extLst>
              </p:cNvPr>
              <p:cNvSpPr txBox="1"/>
              <p:nvPr/>
            </p:nvSpPr>
            <p:spPr>
              <a:xfrm>
                <a:off x="7311298" y="12706326"/>
                <a:ext cx="6029798" cy="8921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=− (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𝑁𝑎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𝑁𝑎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)+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 </m:t>
                      </m:r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dirty="0"/>
                  <a:t>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𝑙𝑒𝑎𝑘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𝑙𝑒𝑎𝑘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)) +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954928C-EEAA-459F-B4F0-C143E737D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298" y="12706326"/>
                <a:ext cx="6029798" cy="892104"/>
              </a:xfrm>
              <a:prstGeom prst="rect">
                <a:avLst/>
              </a:prstGeom>
              <a:blipFill>
                <a:blip r:embed="rId12"/>
                <a:stretch>
                  <a:fillRect b="-108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右大括号 20">
            <a:extLst>
              <a:ext uri="{FF2B5EF4-FFF2-40B4-BE49-F238E27FC236}">
                <a16:creationId xmlns:a16="http://schemas.microsoft.com/office/drawing/2014/main" id="{B925EBE7-5070-4AE5-AE03-EC6FB3EC62F9}"/>
              </a:ext>
            </a:extLst>
          </p:cNvPr>
          <p:cNvSpPr/>
          <p:nvPr/>
        </p:nvSpPr>
        <p:spPr>
          <a:xfrm>
            <a:off x="6925648" y="12600637"/>
            <a:ext cx="216000" cy="110348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18785B4-F75F-4C1F-A8FA-F4D27D7328EE}"/>
              </a:ext>
            </a:extLst>
          </p:cNvPr>
          <p:cNvSpPr txBox="1"/>
          <p:nvPr/>
        </p:nvSpPr>
        <p:spPr>
          <a:xfrm>
            <a:off x="9019133" y="7117147"/>
            <a:ext cx="38393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Call `</a:t>
            </a:r>
            <a:r>
              <a:rPr lang="en-US" altLang="zh-CN" sz="2000" dirty="0" err="1"/>
              <a:t>bp.odeint</a:t>
            </a:r>
            <a:r>
              <a:rPr lang="en-US" altLang="zh-CN" sz="2000" dirty="0"/>
              <a:t>` to integrate ODEs.</a:t>
            </a:r>
          </a:p>
          <a:p>
            <a:r>
              <a:rPr lang="en-US" altLang="zh-CN" sz="2000" dirty="0"/>
              <a:t>Set parameter `method` to choose </a:t>
            </a:r>
          </a:p>
          <a:p>
            <a:r>
              <a:rPr lang="en-US" altLang="zh-CN" sz="2000" dirty="0"/>
              <a:t>numerical integration methods.</a:t>
            </a:r>
            <a:endParaRPr lang="zh-CN" altLang="en-US" sz="20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656FCCC-7BFD-4F0B-AF0D-C507905D8411}"/>
              </a:ext>
            </a:extLst>
          </p:cNvPr>
          <p:cNvCxnSpPr>
            <a:cxnSpLocks/>
          </p:cNvCxnSpPr>
          <p:nvPr/>
        </p:nvCxnSpPr>
        <p:spPr>
          <a:xfrm flipV="1">
            <a:off x="6040155" y="7624978"/>
            <a:ext cx="29789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C9B3686-84F5-4190-AF99-466D983B7848}"/>
              </a:ext>
            </a:extLst>
          </p:cNvPr>
          <p:cNvCxnSpPr>
            <a:cxnSpLocks/>
          </p:cNvCxnSpPr>
          <p:nvPr/>
        </p:nvCxnSpPr>
        <p:spPr>
          <a:xfrm>
            <a:off x="3835400" y="6194428"/>
            <a:ext cx="1683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EC13A6CA-88B5-4BDD-BDF4-AFCB3AE84367}"/>
              </a:ext>
            </a:extLst>
          </p:cNvPr>
          <p:cNvSpPr txBox="1"/>
          <p:nvPr/>
        </p:nvSpPr>
        <p:spPr>
          <a:xfrm>
            <a:off x="5518820" y="5840485"/>
            <a:ext cx="2217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bp.NeuGroup</a:t>
            </a:r>
            <a:r>
              <a:rPr lang="en-US" altLang="zh-CN" sz="2000" dirty="0"/>
              <a:t> class:</a:t>
            </a:r>
          </a:p>
          <a:p>
            <a:r>
              <a:rPr lang="en-US" altLang="zh-CN" sz="2000" dirty="0"/>
              <a:t>Group of neurons</a:t>
            </a:r>
            <a:endParaRPr lang="zh-CN" altLang="en-US" sz="2000" dirty="0"/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C3EFCF7B-CB22-4934-B948-873D48C916A6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HH</a:t>
            </a:r>
            <a:endParaRPr lang="zh-CN" altLang="en-US" dirty="0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72CBC6BA-A0C1-4657-B0D6-9BE37C861E4E}"/>
              </a:ext>
            </a:extLst>
          </p:cNvPr>
          <p:cNvCxnSpPr>
            <a:cxnSpLocks/>
          </p:cNvCxnSpPr>
          <p:nvPr/>
        </p:nvCxnSpPr>
        <p:spPr>
          <a:xfrm>
            <a:off x="3591044" y="6725532"/>
            <a:ext cx="2286000" cy="279400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34DD36A-E738-47D6-B7CC-B872B06F626C}"/>
              </a:ext>
            </a:extLst>
          </p:cNvPr>
          <p:cNvSpPr txBox="1"/>
          <p:nvPr/>
        </p:nvSpPr>
        <p:spPr>
          <a:xfrm>
            <a:off x="5903584" y="6793567"/>
            <a:ext cx="3290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Set backend for model.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63981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3F0A9CD6-920E-4A8B-9B04-CF4C60CEE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92517"/>
            <a:ext cx="10800000" cy="3292906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4E2C89C3-8C50-45C6-B3D2-EDC1D0232656}"/>
              </a:ext>
            </a:extLst>
          </p:cNvPr>
          <p:cNvSpPr txBox="1"/>
          <p:nvPr/>
        </p:nvSpPr>
        <p:spPr>
          <a:xfrm>
            <a:off x="4994753" y="16388277"/>
            <a:ext cx="2340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Reset external input </a:t>
            </a:r>
          </a:p>
          <a:p>
            <a:r>
              <a:rPr lang="en-US" altLang="zh-CN" sz="2000" dirty="0"/>
              <a:t>for this time step.</a:t>
            </a:r>
            <a:endParaRPr lang="zh-CN" altLang="en-US" sz="20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786300A-2BCD-4CF7-8B06-04C1C8C2EF7F}"/>
              </a:ext>
            </a:extLst>
          </p:cNvPr>
          <p:cNvSpPr txBox="1"/>
          <p:nvPr/>
        </p:nvSpPr>
        <p:spPr>
          <a:xfrm>
            <a:off x="7395589" y="14383403"/>
            <a:ext cx="25193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Update variables with </a:t>
            </a:r>
          </a:p>
          <a:p>
            <a:r>
              <a:rPr lang="en-US" altLang="zh-CN" sz="2000" dirty="0"/>
              <a:t>numerical integration</a:t>
            </a:r>
          </a:p>
          <a:p>
            <a:r>
              <a:rPr lang="en-US" altLang="zh-CN" sz="2000" dirty="0"/>
              <a:t>one by one.</a:t>
            </a:r>
            <a:endParaRPr lang="zh-CN" altLang="en-US" sz="20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F0081B4-6179-4F4A-AD2E-6EC536CEF011}"/>
              </a:ext>
            </a:extLst>
          </p:cNvPr>
          <p:cNvCxnSpPr>
            <a:cxnSpLocks/>
          </p:cNvCxnSpPr>
          <p:nvPr/>
        </p:nvCxnSpPr>
        <p:spPr>
          <a:xfrm>
            <a:off x="6630250" y="14891235"/>
            <a:ext cx="703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65CC867-F3AA-4A7C-BD45-36C2024455EB}"/>
              </a:ext>
            </a:extLst>
          </p:cNvPr>
          <p:cNvCxnSpPr>
            <a:cxnSpLocks/>
          </p:cNvCxnSpPr>
          <p:nvPr/>
        </p:nvCxnSpPr>
        <p:spPr>
          <a:xfrm>
            <a:off x="3774440" y="16742220"/>
            <a:ext cx="116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BBA8F83B-08EF-4353-AAF8-DAE318DD5678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HindmarshRose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4068EA-666E-4A08-9AD7-47727CF1F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9170"/>
            <a:ext cx="10800000" cy="12177366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2A7B30-5290-4F6A-B8A1-92489EB4881A}"/>
              </a:ext>
            </a:extLst>
          </p:cNvPr>
          <p:cNvCxnSpPr>
            <a:cxnSpLocks/>
          </p:cNvCxnSpPr>
          <p:nvPr/>
        </p:nvCxnSpPr>
        <p:spPr>
          <a:xfrm>
            <a:off x="4891090" y="1596011"/>
            <a:ext cx="1683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79DA8CF5-327E-4B08-A8EA-C04EAF5B37ED}"/>
              </a:ext>
            </a:extLst>
          </p:cNvPr>
          <p:cNvSpPr txBox="1"/>
          <p:nvPr/>
        </p:nvSpPr>
        <p:spPr>
          <a:xfrm>
            <a:off x="6574510" y="1225760"/>
            <a:ext cx="2217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bp.NeuGroup class:</a:t>
            </a:r>
          </a:p>
          <a:p>
            <a:r>
              <a:rPr lang="en-US" altLang="zh-CN" sz="2000" dirty="0"/>
              <a:t>Group of neurons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F9E62B8-FDB0-45B6-AFE1-18685451CFD1}"/>
                  </a:ext>
                </a:extLst>
              </p:cNvPr>
              <p:cNvSpPr txBox="1"/>
              <p:nvPr/>
            </p:nvSpPr>
            <p:spPr>
              <a:xfrm>
                <a:off x="7782214" y="3277141"/>
                <a:ext cx="448910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F9E62B8-FDB0-45B6-AFE1-18685451C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214" y="3277141"/>
                <a:ext cx="4489109" cy="307777"/>
              </a:xfrm>
              <a:prstGeom prst="rect">
                <a:avLst/>
              </a:prstGeom>
              <a:blipFill>
                <a:blip r:embed="rId4"/>
                <a:stretch>
                  <a:fillRect l="-2038" t="-4000" b="-3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大括号 7">
            <a:extLst>
              <a:ext uri="{FF2B5EF4-FFF2-40B4-BE49-F238E27FC236}">
                <a16:creationId xmlns:a16="http://schemas.microsoft.com/office/drawing/2014/main" id="{D8ECF645-4485-4A38-A8A0-E601279B3D66}"/>
              </a:ext>
            </a:extLst>
          </p:cNvPr>
          <p:cNvSpPr/>
          <p:nvPr/>
        </p:nvSpPr>
        <p:spPr>
          <a:xfrm>
            <a:off x="5575300" y="6308653"/>
            <a:ext cx="216000" cy="27178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F7A895-1B52-4294-84E1-A0EC9C0D7737}"/>
              </a:ext>
            </a:extLst>
          </p:cNvPr>
          <p:cNvSpPr txBox="1"/>
          <p:nvPr/>
        </p:nvSpPr>
        <p:spPr>
          <a:xfrm>
            <a:off x="5964702" y="7283862"/>
            <a:ext cx="347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Model parameters saved as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839FC780-9F47-47E3-B742-745EA7BCB975}"/>
              </a:ext>
            </a:extLst>
          </p:cNvPr>
          <p:cNvSpPr/>
          <p:nvPr/>
        </p:nvSpPr>
        <p:spPr>
          <a:xfrm>
            <a:off x="7143116" y="10022489"/>
            <a:ext cx="216000" cy="190284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C5DEB3-5D51-449F-B1F2-8BE86053A80B}"/>
              </a:ext>
            </a:extLst>
          </p:cNvPr>
          <p:cNvSpPr txBox="1"/>
          <p:nvPr/>
        </p:nvSpPr>
        <p:spPr>
          <a:xfrm>
            <a:off x="7457908" y="10619970"/>
            <a:ext cx="3927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Model variables saved as vectors of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6EE80D-00FD-45CB-B3CD-D15F3F397D58}"/>
              </a:ext>
            </a:extLst>
          </p:cNvPr>
          <p:cNvSpPr txBox="1"/>
          <p:nvPr/>
        </p:nvSpPr>
        <p:spPr>
          <a:xfrm>
            <a:off x="7960773" y="11922767"/>
            <a:ext cx="3839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Call `bp.odeint` to integrate ODEs.</a:t>
            </a:r>
          </a:p>
          <a:p>
            <a:r>
              <a:rPr lang="en-US" altLang="zh-CN" sz="2000" dirty="0"/>
              <a:t>Parameter `method` is set to default value `</a:t>
            </a:r>
            <a:r>
              <a:rPr lang="en-US" altLang="zh-CN" sz="2000" dirty="0" err="1"/>
              <a:t>euler</a:t>
            </a:r>
            <a:r>
              <a:rPr lang="en-US" altLang="zh-CN" sz="2000" dirty="0"/>
              <a:t>`.</a:t>
            </a:r>
            <a:endParaRPr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6879699-1910-4190-90AD-CD6E1B717640}"/>
              </a:ext>
            </a:extLst>
          </p:cNvPr>
          <p:cNvSpPr txBox="1"/>
          <p:nvPr/>
        </p:nvSpPr>
        <p:spPr>
          <a:xfrm>
            <a:off x="7960773" y="13330462"/>
            <a:ext cx="4005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Pass `size` and `**kwargs` to </a:t>
            </a:r>
          </a:p>
          <a:p>
            <a:r>
              <a:rPr lang="en-US" altLang="zh-CN" sz="2000" dirty="0"/>
              <a:t>superclass bp.NeuGroup’s constrctor.</a:t>
            </a:r>
            <a:endParaRPr lang="zh-CN" altLang="en-US" sz="20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075D76F-ADE2-4E24-B86C-6DB6819B7E88}"/>
              </a:ext>
            </a:extLst>
          </p:cNvPr>
          <p:cNvCxnSpPr>
            <a:cxnSpLocks/>
          </p:cNvCxnSpPr>
          <p:nvPr/>
        </p:nvCxnSpPr>
        <p:spPr>
          <a:xfrm>
            <a:off x="6815086" y="12707594"/>
            <a:ext cx="1102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0B6273BE-DCB5-461B-AA17-3F18F2340E1D}"/>
              </a:ext>
            </a:extLst>
          </p:cNvPr>
          <p:cNvCxnSpPr>
            <a:cxnSpLocks/>
          </p:cNvCxnSpPr>
          <p:nvPr/>
        </p:nvCxnSpPr>
        <p:spPr>
          <a:xfrm>
            <a:off x="6251408" y="13219223"/>
            <a:ext cx="1666149" cy="272855"/>
          </a:xfrm>
          <a:prstGeom prst="bentConnector3">
            <a:avLst>
              <a:gd name="adj1" fmla="val -3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5E0E706-50FB-4D68-855B-3CD6B0D67D2F}"/>
                  </a:ext>
                </a:extLst>
              </p:cNvPr>
              <p:cNvSpPr txBox="1"/>
              <p:nvPr/>
            </p:nvSpPr>
            <p:spPr>
              <a:xfrm>
                <a:off x="7782214" y="3600763"/>
                <a:ext cx="448910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5E0E706-50FB-4D68-855B-3CD6B0D67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214" y="3600763"/>
                <a:ext cx="4489109" cy="307777"/>
              </a:xfrm>
              <a:prstGeom prst="rect">
                <a:avLst/>
              </a:prstGeom>
              <a:blipFill>
                <a:blip r:embed="rId5"/>
                <a:stretch>
                  <a:fillRect l="-2717" t="-4000" b="-3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8A370C8-A78E-4643-ACF5-01FD9DFB3ED3}"/>
                  </a:ext>
                </a:extLst>
              </p:cNvPr>
              <p:cNvSpPr txBox="1"/>
              <p:nvPr/>
            </p:nvSpPr>
            <p:spPr>
              <a:xfrm>
                <a:off x="7782214" y="3948207"/>
                <a:ext cx="448910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𝑟𝑒𝑠𝑡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8A370C8-A78E-4643-ACF5-01FD9DFB3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214" y="3948207"/>
                <a:ext cx="4489109" cy="307777"/>
              </a:xfrm>
              <a:prstGeom prst="rect">
                <a:avLst/>
              </a:prstGeom>
              <a:blipFill>
                <a:blip r:embed="rId6"/>
                <a:stretch>
                  <a:fillRect l="-2038" t="-4000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9104685-C9B1-47FE-A73E-9FB3F88F9F36}"/>
              </a:ext>
            </a:extLst>
          </p:cNvPr>
          <p:cNvCxnSpPr>
            <a:cxnSpLocks/>
          </p:cNvCxnSpPr>
          <p:nvPr/>
        </p:nvCxnSpPr>
        <p:spPr>
          <a:xfrm>
            <a:off x="4580596" y="14132477"/>
            <a:ext cx="1640640" cy="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DC2B8F1-A994-4181-9C9A-D355EE67BA47}"/>
              </a:ext>
            </a:extLst>
          </p:cNvPr>
          <p:cNvSpPr txBox="1"/>
          <p:nvPr/>
        </p:nvSpPr>
        <p:spPr>
          <a:xfrm>
            <a:off x="6251408" y="13939683"/>
            <a:ext cx="383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For each neuron in neuron group.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72899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5D9EF8E-5E66-44BA-A15F-4EB50B8CB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42087"/>
            <a:ext cx="10800000" cy="626509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B585CA2-5BA2-416E-AFEB-8C582B37A319}"/>
              </a:ext>
            </a:extLst>
          </p:cNvPr>
          <p:cNvSpPr txBox="1"/>
          <p:nvPr/>
        </p:nvSpPr>
        <p:spPr>
          <a:xfrm>
            <a:off x="7062121" y="10754367"/>
            <a:ext cx="383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Plot nullcline.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842B924-0279-4747-8C2A-86FC1582D9CE}"/>
              </a:ext>
            </a:extLst>
          </p:cNvPr>
          <p:cNvSpPr txBox="1"/>
          <p:nvPr/>
        </p:nvSpPr>
        <p:spPr>
          <a:xfrm>
            <a:off x="7047945" y="11125939"/>
            <a:ext cx="383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Plot fixed points.</a:t>
            </a:r>
            <a:endParaRPr lang="zh-CN" altLang="en-US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FB1916F-2AB7-4F0F-9566-AE39385DAD59}"/>
              </a:ext>
            </a:extLst>
          </p:cNvPr>
          <p:cNvSpPr txBox="1"/>
          <p:nvPr/>
        </p:nvSpPr>
        <p:spPr>
          <a:xfrm>
            <a:off x="7047945" y="11509798"/>
            <a:ext cx="383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Plot vector field.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5CEA7A-48DE-40D8-A959-69B1B97C2EFA}"/>
              </a:ext>
            </a:extLst>
          </p:cNvPr>
          <p:cNvSpPr txBox="1"/>
          <p:nvPr/>
        </p:nvSpPr>
        <p:spPr>
          <a:xfrm>
            <a:off x="7047945" y="12075987"/>
            <a:ext cx="3839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Plot trajectory.</a:t>
            </a:r>
          </a:p>
          <a:p>
            <a:r>
              <a:rPr lang="en-US" altLang="zh-CN" sz="2000" dirty="0"/>
              <a:t>Define start point of trajectory and simulation duration.</a:t>
            </a:r>
            <a:endParaRPr lang="zh-CN" altLang="en-US" sz="20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259CA62-C9F6-4649-A711-B2412707427D}"/>
              </a:ext>
            </a:extLst>
          </p:cNvPr>
          <p:cNvCxnSpPr>
            <a:cxnSpLocks/>
          </p:cNvCxnSpPr>
          <p:nvPr/>
        </p:nvCxnSpPr>
        <p:spPr>
          <a:xfrm>
            <a:off x="5483352" y="10972800"/>
            <a:ext cx="1570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B2DA4AA-1741-4E40-ADED-1834D7434FDE}"/>
              </a:ext>
            </a:extLst>
          </p:cNvPr>
          <p:cNvCxnSpPr>
            <a:cxnSpLocks/>
          </p:cNvCxnSpPr>
          <p:nvPr/>
        </p:nvCxnSpPr>
        <p:spPr>
          <a:xfrm>
            <a:off x="5705856" y="11298936"/>
            <a:ext cx="1348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14D0296-9A6E-49E0-9F38-42C4DEBAACBF}"/>
              </a:ext>
            </a:extLst>
          </p:cNvPr>
          <p:cNvCxnSpPr>
            <a:cxnSpLocks/>
          </p:cNvCxnSpPr>
          <p:nvPr/>
        </p:nvCxnSpPr>
        <p:spPr>
          <a:xfrm>
            <a:off x="5867400" y="11692128"/>
            <a:ext cx="1186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214FBC1-D65C-466B-AAB9-7D23A89DF70E}"/>
              </a:ext>
            </a:extLst>
          </p:cNvPr>
          <p:cNvSpPr txBox="1"/>
          <p:nvPr/>
        </p:nvSpPr>
        <p:spPr>
          <a:xfrm>
            <a:off x="8455151" y="8575185"/>
            <a:ext cx="5318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Variables to be showed in phase plane.</a:t>
            </a:r>
            <a:endParaRPr lang="zh-CN" altLang="en-US" sz="20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9C14CF1-C4C8-4A13-AE49-17A6519D633A}"/>
              </a:ext>
            </a:extLst>
          </p:cNvPr>
          <p:cNvSpPr txBox="1"/>
          <p:nvPr/>
        </p:nvSpPr>
        <p:spPr>
          <a:xfrm>
            <a:off x="8455151" y="8923547"/>
            <a:ext cx="5318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Variables to be fixed in phase plane.</a:t>
            </a:r>
            <a:endParaRPr lang="zh-CN" altLang="en-US" sz="20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73F012D-291C-4996-AA48-188FFD8FAB5C}"/>
              </a:ext>
            </a:extLst>
          </p:cNvPr>
          <p:cNvSpPr txBox="1"/>
          <p:nvPr/>
        </p:nvSpPr>
        <p:spPr>
          <a:xfrm>
            <a:off x="8455151" y="8205520"/>
            <a:ext cx="5318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Dynamic system to be analyzed.</a:t>
            </a:r>
            <a:endParaRPr lang="zh-CN" altLang="en-US" sz="20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5F6A380-9DFE-46B6-A27F-0EC02A1B07AE}"/>
              </a:ext>
            </a:extLst>
          </p:cNvPr>
          <p:cNvSpPr txBox="1"/>
          <p:nvPr/>
        </p:nvSpPr>
        <p:spPr>
          <a:xfrm>
            <a:off x="8455151" y="9641574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Other parameters to be fixed.</a:t>
            </a:r>
            <a:endParaRPr lang="zh-CN" altLang="en-US" sz="2000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A3107AF-CACA-4A22-A816-63D6A1DE3543}"/>
              </a:ext>
            </a:extLst>
          </p:cNvPr>
          <p:cNvCxnSpPr>
            <a:cxnSpLocks/>
          </p:cNvCxnSpPr>
          <p:nvPr/>
        </p:nvCxnSpPr>
        <p:spPr>
          <a:xfrm>
            <a:off x="6884462" y="8405575"/>
            <a:ext cx="1570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7E799D1-5269-46CC-8739-514797131EA9}"/>
              </a:ext>
            </a:extLst>
          </p:cNvPr>
          <p:cNvCxnSpPr>
            <a:cxnSpLocks/>
          </p:cNvCxnSpPr>
          <p:nvPr/>
        </p:nvCxnSpPr>
        <p:spPr>
          <a:xfrm>
            <a:off x="7223760" y="8775240"/>
            <a:ext cx="1231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E235E81-7723-40C2-B729-F3C03A63BDD9}"/>
              </a:ext>
            </a:extLst>
          </p:cNvPr>
          <p:cNvCxnSpPr>
            <a:cxnSpLocks/>
          </p:cNvCxnSpPr>
          <p:nvPr/>
        </p:nvCxnSpPr>
        <p:spPr>
          <a:xfrm>
            <a:off x="6884462" y="9123602"/>
            <a:ext cx="1570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右大括号 32">
            <a:extLst>
              <a:ext uri="{FF2B5EF4-FFF2-40B4-BE49-F238E27FC236}">
                <a16:creationId xmlns:a16="http://schemas.microsoft.com/office/drawing/2014/main" id="{DFEA7D9B-AEEB-4BFB-BA40-5880D127BAF5}"/>
              </a:ext>
            </a:extLst>
          </p:cNvPr>
          <p:cNvSpPr/>
          <p:nvPr/>
        </p:nvSpPr>
        <p:spPr>
          <a:xfrm>
            <a:off x="6838041" y="12075987"/>
            <a:ext cx="216000" cy="146403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大括号 33">
            <a:extLst>
              <a:ext uri="{FF2B5EF4-FFF2-40B4-BE49-F238E27FC236}">
                <a16:creationId xmlns:a16="http://schemas.microsoft.com/office/drawing/2014/main" id="{88825D77-5AB4-48B5-9EA4-20B1A406DCC6}"/>
              </a:ext>
            </a:extLst>
          </p:cNvPr>
          <p:cNvSpPr/>
          <p:nvPr/>
        </p:nvSpPr>
        <p:spPr>
          <a:xfrm>
            <a:off x="8239151" y="9369063"/>
            <a:ext cx="216000" cy="100144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142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31615AE-4624-43A6-8249-65EBE1357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6794"/>
            <a:ext cx="10800000" cy="16573987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B6336590-22FE-4FDE-908E-06652C883659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GeneralizedIF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A9E5B28-63EE-4C18-97C9-ADA1FC67970C}"/>
              </a:ext>
            </a:extLst>
          </p:cNvPr>
          <p:cNvCxnSpPr>
            <a:cxnSpLocks/>
          </p:cNvCxnSpPr>
          <p:nvPr/>
        </p:nvCxnSpPr>
        <p:spPr>
          <a:xfrm>
            <a:off x="4891090" y="1526351"/>
            <a:ext cx="1683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0D6E6C4C-5B38-4945-BD2C-1C38808ECBD8}"/>
              </a:ext>
            </a:extLst>
          </p:cNvPr>
          <p:cNvSpPr txBox="1"/>
          <p:nvPr/>
        </p:nvSpPr>
        <p:spPr>
          <a:xfrm>
            <a:off x="6574510" y="1156100"/>
            <a:ext cx="2217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bp.NeuGroup class:</a:t>
            </a:r>
          </a:p>
          <a:p>
            <a:r>
              <a:rPr lang="en-US" altLang="zh-CN" sz="2000" dirty="0"/>
              <a:t>Group of neurons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DA7E3B8-6BCD-4AB4-8D73-4F4A6F288C44}"/>
                  </a:ext>
                </a:extLst>
              </p:cNvPr>
              <p:cNvSpPr txBox="1"/>
              <p:nvPr/>
            </p:nvSpPr>
            <p:spPr>
              <a:xfrm>
                <a:off x="9101918" y="3964592"/>
                <a:ext cx="273448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DA7E3B8-6BCD-4AB4-8D73-4F4A6F288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918" y="3964592"/>
                <a:ext cx="2734482" cy="307777"/>
              </a:xfrm>
              <a:prstGeom prst="rect">
                <a:avLst/>
              </a:prstGeom>
              <a:blipFill>
                <a:blip r:embed="rId3"/>
                <a:stretch>
                  <a:fillRect l="-3341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大括号 7">
            <a:extLst>
              <a:ext uri="{FF2B5EF4-FFF2-40B4-BE49-F238E27FC236}">
                <a16:creationId xmlns:a16="http://schemas.microsoft.com/office/drawing/2014/main" id="{FCFB6596-523A-41E4-A422-8CDE10C992DE}"/>
              </a:ext>
            </a:extLst>
          </p:cNvPr>
          <p:cNvSpPr/>
          <p:nvPr/>
        </p:nvSpPr>
        <p:spPr>
          <a:xfrm>
            <a:off x="5575300" y="8089900"/>
            <a:ext cx="216000" cy="52958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C01C37C-DA13-4589-B215-1701E08E5B3E}"/>
              </a:ext>
            </a:extLst>
          </p:cNvPr>
          <p:cNvSpPr txBox="1"/>
          <p:nvPr/>
        </p:nvSpPr>
        <p:spPr>
          <a:xfrm>
            <a:off x="5964702" y="10363802"/>
            <a:ext cx="347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Model parameters saved as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E0E1A485-0051-46A5-8844-C6D6DA77278B}"/>
              </a:ext>
            </a:extLst>
          </p:cNvPr>
          <p:cNvSpPr/>
          <p:nvPr/>
        </p:nvSpPr>
        <p:spPr>
          <a:xfrm>
            <a:off x="7143116" y="14385129"/>
            <a:ext cx="216000" cy="190284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163829-3096-445A-8C8B-FD592355AB64}"/>
              </a:ext>
            </a:extLst>
          </p:cNvPr>
          <p:cNvSpPr txBox="1"/>
          <p:nvPr/>
        </p:nvSpPr>
        <p:spPr>
          <a:xfrm>
            <a:off x="7457908" y="14982610"/>
            <a:ext cx="3927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Model variables saved as vectors of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959BF2-5305-4351-AF44-53415856BABC}"/>
              </a:ext>
            </a:extLst>
          </p:cNvPr>
          <p:cNvSpPr txBox="1"/>
          <p:nvPr/>
        </p:nvSpPr>
        <p:spPr>
          <a:xfrm>
            <a:off x="7960773" y="16260007"/>
            <a:ext cx="3839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Call `bp.odeint` to integrate ODEs.</a:t>
            </a:r>
          </a:p>
          <a:p>
            <a:r>
              <a:rPr lang="en-US" altLang="zh-CN" sz="2000" dirty="0"/>
              <a:t>Parameter `method` is set to default value `</a:t>
            </a:r>
            <a:r>
              <a:rPr lang="en-US" altLang="zh-CN" sz="2000" dirty="0" err="1"/>
              <a:t>euler</a:t>
            </a:r>
            <a:r>
              <a:rPr lang="en-US" altLang="zh-CN" sz="2000" dirty="0"/>
              <a:t>`.</a:t>
            </a:r>
            <a:endParaRPr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7AC96BA-D652-40E3-92CF-C7C3FC1D17C4}"/>
              </a:ext>
            </a:extLst>
          </p:cNvPr>
          <p:cNvSpPr txBox="1"/>
          <p:nvPr/>
        </p:nvSpPr>
        <p:spPr>
          <a:xfrm>
            <a:off x="7960773" y="17616902"/>
            <a:ext cx="4005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Pass `size` and `**kwargs` to </a:t>
            </a:r>
          </a:p>
          <a:p>
            <a:r>
              <a:rPr lang="en-US" altLang="zh-CN" sz="2000" dirty="0"/>
              <a:t>superclass bp.NeuGroup’s constrctor.</a:t>
            </a:r>
            <a:endParaRPr lang="zh-CN" altLang="en-US" sz="20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87B3019-44F1-4B0C-9FAE-CA2A4A188A4B}"/>
              </a:ext>
            </a:extLst>
          </p:cNvPr>
          <p:cNvCxnSpPr>
            <a:cxnSpLocks/>
          </p:cNvCxnSpPr>
          <p:nvPr/>
        </p:nvCxnSpPr>
        <p:spPr>
          <a:xfrm>
            <a:off x="6591880" y="17019434"/>
            <a:ext cx="1325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8C4FC689-AA20-4C98-9B3D-A15C054304B8}"/>
              </a:ext>
            </a:extLst>
          </p:cNvPr>
          <p:cNvCxnSpPr>
            <a:cxnSpLocks/>
          </p:cNvCxnSpPr>
          <p:nvPr/>
        </p:nvCxnSpPr>
        <p:spPr>
          <a:xfrm>
            <a:off x="6251408" y="17543763"/>
            <a:ext cx="1666149" cy="272855"/>
          </a:xfrm>
          <a:prstGeom prst="bentConnector3">
            <a:avLst>
              <a:gd name="adj1" fmla="val -3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248F1AB-42A0-4F07-9262-91E639C24378}"/>
                  </a:ext>
                </a:extLst>
              </p:cNvPr>
              <p:cNvSpPr txBox="1"/>
              <p:nvPr/>
            </p:nvSpPr>
            <p:spPr>
              <a:xfrm>
                <a:off x="9101918" y="4667745"/>
                <a:ext cx="4489109" cy="337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𝑟𝑒𝑠𝑡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248F1AB-42A0-4F07-9262-91E639C24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918" y="4667745"/>
                <a:ext cx="4489109" cy="337721"/>
              </a:xfrm>
              <a:prstGeom prst="rect">
                <a:avLst/>
              </a:prstGeom>
              <a:blipFill>
                <a:blip r:embed="rId4"/>
                <a:stretch>
                  <a:fillRect l="-2038" t="-1818" r="-2446" b="-2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39B19A0-D101-43EE-BD44-171FA7266CD3}"/>
                  </a:ext>
                </a:extLst>
              </p:cNvPr>
              <p:cNvSpPr txBox="1"/>
              <p:nvPr/>
            </p:nvSpPr>
            <p:spPr>
              <a:xfrm>
                <a:off x="9101918" y="4307350"/>
                <a:ext cx="273448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39B19A0-D101-43EE-BD44-171FA7266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918" y="4307350"/>
                <a:ext cx="2734483" cy="307777"/>
              </a:xfrm>
              <a:prstGeom prst="rect">
                <a:avLst/>
              </a:prstGeom>
              <a:blipFill>
                <a:blip r:embed="rId5"/>
                <a:stretch>
                  <a:fillRect l="-3341" b="-3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93577D5-68E0-4BF0-B3B4-414303422A51}"/>
                  </a:ext>
                </a:extLst>
              </p:cNvPr>
              <p:cNvSpPr txBox="1"/>
              <p:nvPr/>
            </p:nvSpPr>
            <p:spPr>
              <a:xfrm>
                <a:off x="9101918" y="5034474"/>
                <a:ext cx="4489109" cy="6402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000" b="0" i="1" smtClean="0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𝑟𝑒𝑠𝑡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 = 1, 2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93577D5-68E0-4BF0-B3B4-414303422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918" y="5034474"/>
                <a:ext cx="4489109" cy="640240"/>
              </a:xfrm>
              <a:prstGeom prst="rect">
                <a:avLst/>
              </a:prstGeom>
              <a:blipFill>
                <a:blip r:embed="rId6"/>
                <a:stretch>
                  <a:fillRect l="-1359" t="-11429" r="-2038" b="-15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663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17DB9F91-5687-4A57-8524-6E1469722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3242"/>
            <a:ext cx="10800000" cy="7379392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B555B8C0-2F91-47B8-9FE0-7197D0C044B5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GeneralizedIF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AF5F91-C7F3-4949-8DB0-896094F4B944}"/>
              </a:ext>
            </a:extLst>
          </p:cNvPr>
          <p:cNvSpPr txBox="1"/>
          <p:nvPr/>
        </p:nvSpPr>
        <p:spPr>
          <a:xfrm>
            <a:off x="5439253" y="14864277"/>
            <a:ext cx="2340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Reset external input </a:t>
            </a:r>
          </a:p>
          <a:p>
            <a:r>
              <a:rPr lang="en-US" altLang="zh-CN" sz="2000" dirty="0"/>
              <a:t>for this time step.</a:t>
            </a:r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F2C6E5-F73E-4DDE-AE98-04AE1D364A47}"/>
              </a:ext>
            </a:extLst>
          </p:cNvPr>
          <p:cNvSpPr txBox="1"/>
          <p:nvPr/>
        </p:nvSpPr>
        <p:spPr>
          <a:xfrm>
            <a:off x="9186289" y="9144000"/>
            <a:ext cx="25193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Update variables with </a:t>
            </a:r>
          </a:p>
          <a:p>
            <a:r>
              <a:rPr lang="en-US" altLang="zh-CN" sz="2000" dirty="0"/>
              <a:t>numerical integration</a:t>
            </a:r>
          </a:p>
          <a:p>
            <a:r>
              <a:rPr lang="en-US" altLang="zh-CN" sz="2000" dirty="0"/>
              <a:t>one by one.</a:t>
            </a:r>
            <a:endParaRPr lang="zh-CN" altLang="en-US" sz="20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E7897AC-109A-4552-B32B-176BF4152E1A}"/>
              </a:ext>
            </a:extLst>
          </p:cNvPr>
          <p:cNvCxnSpPr>
            <a:cxnSpLocks/>
          </p:cNvCxnSpPr>
          <p:nvPr/>
        </p:nvCxnSpPr>
        <p:spPr>
          <a:xfrm>
            <a:off x="4218940" y="15218220"/>
            <a:ext cx="116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右大括号 8">
            <a:extLst>
              <a:ext uri="{FF2B5EF4-FFF2-40B4-BE49-F238E27FC236}">
                <a16:creationId xmlns:a16="http://schemas.microsoft.com/office/drawing/2014/main" id="{43DDAB2D-AC34-4202-A7C7-62664EF4326E}"/>
              </a:ext>
            </a:extLst>
          </p:cNvPr>
          <p:cNvSpPr/>
          <p:nvPr/>
        </p:nvSpPr>
        <p:spPr>
          <a:xfrm>
            <a:off x="8826499" y="8826500"/>
            <a:ext cx="216000" cy="19939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404486B-66D9-4F78-BA5B-BB1F226E5900}"/>
              </a:ext>
            </a:extLst>
          </p:cNvPr>
          <p:cNvCxnSpPr>
            <a:cxnSpLocks/>
          </p:cNvCxnSpPr>
          <p:nvPr/>
        </p:nvCxnSpPr>
        <p:spPr>
          <a:xfrm>
            <a:off x="5080000" y="8541360"/>
            <a:ext cx="1640640" cy="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1B5D4AC-36DA-473D-BB24-44A30C08B9CD}"/>
              </a:ext>
            </a:extLst>
          </p:cNvPr>
          <p:cNvSpPr txBox="1"/>
          <p:nvPr/>
        </p:nvSpPr>
        <p:spPr>
          <a:xfrm>
            <a:off x="6750812" y="8348566"/>
            <a:ext cx="383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For each neuron in neuron group.</a:t>
            </a:r>
            <a:endParaRPr lang="zh-CN" altLang="en-US" sz="20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C833458-1DC3-43DB-AA99-2E89785AFF46}"/>
              </a:ext>
            </a:extLst>
          </p:cNvPr>
          <p:cNvCxnSpPr>
            <a:cxnSpLocks/>
          </p:cNvCxnSpPr>
          <p:nvPr/>
        </p:nvCxnSpPr>
        <p:spPr>
          <a:xfrm flipV="1">
            <a:off x="5654348" y="11115116"/>
            <a:ext cx="17647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6C81594-4391-4D94-9E5F-D494E0F789C0}"/>
              </a:ext>
            </a:extLst>
          </p:cNvPr>
          <p:cNvSpPr txBox="1"/>
          <p:nvPr/>
        </p:nvSpPr>
        <p:spPr>
          <a:xfrm>
            <a:off x="7449312" y="11382680"/>
            <a:ext cx="3726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Reset membrane potential</a:t>
            </a:r>
          </a:p>
          <a:p>
            <a:r>
              <a:rPr lang="en-US" altLang="zh-CN" sz="2000" dirty="0"/>
              <a:t>and threshold potential, </a:t>
            </a:r>
          </a:p>
          <a:p>
            <a:r>
              <a:rPr lang="en-US" altLang="zh-CN" sz="2000" dirty="0"/>
              <a:t>update I1, I2.</a:t>
            </a:r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4612AB37-7672-4B08-9C61-075AC279E51D}"/>
              </a:ext>
            </a:extLst>
          </p:cNvPr>
          <p:cNvSpPr/>
          <p:nvPr/>
        </p:nvSpPr>
        <p:spPr>
          <a:xfrm>
            <a:off x="7203140" y="11493677"/>
            <a:ext cx="216000" cy="148572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7B52449-7726-48BD-B3DD-FDB94663E359}"/>
              </a:ext>
            </a:extLst>
          </p:cNvPr>
          <p:cNvSpPr txBox="1"/>
          <p:nvPr/>
        </p:nvSpPr>
        <p:spPr>
          <a:xfrm>
            <a:off x="7449312" y="10901485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Check if neuron spikes.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5B85FEE-9717-464A-A76B-BA35232EEDD1}"/>
                  </a:ext>
                </a:extLst>
              </p:cNvPr>
              <p:cNvSpPr txBox="1"/>
              <p:nvPr/>
            </p:nvSpPr>
            <p:spPr>
              <a:xfrm>
                <a:off x="7567258" y="12368592"/>
                <a:ext cx="2734482" cy="12627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𝑟𝑒𝑠𝑒𝑡</m:t>
                          </m:r>
                        </m:sub>
                      </m:sSub>
                    </m:oMath>
                  </m:oMathPara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𝑟𝑒𝑠𝑒𝑡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5B85FEE-9717-464A-A76B-BA35232EE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258" y="12368592"/>
                <a:ext cx="2734482" cy="1262718"/>
              </a:xfrm>
              <a:prstGeom prst="rect">
                <a:avLst/>
              </a:prstGeom>
              <a:blipFill>
                <a:blip r:embed="rId3"/>
                <a:stretch>
                  <a:fillRect l="-3118" b="-5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637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CBDA0E5-FE65-4788-8369-64CEDF3B2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3941"/>
            <a:ext cx="10800000" cy="7397636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E4147012-CD44-4043-AD09-ADC7803A973B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Firing Rate Unit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D2486C6-64D9-4823-81E4-555A50200312}"/>
                  </a:ext>
                </a:extLst>
              </p:cNvPr>
              <p:cNvSpPr txBox="1"/>
              <p:nvPr/>
            </p:nvSpPr>
            <p:spPr>
              <a:xfrm>
                <a:off x="7017507" y="9044057"/>
                <a:ext cx="7107102" cy="676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ext</m:t>
                              </m:r>
                            </m:sub>
                          </m:sSub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D2486C6-64D9-4823-81E4-555A50200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507" y="9044057"/>
                <a:ext cx="7107102" cy="676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356246C-BD55-40CB-B084-7E4901D6C15E}"/>
                  </a:ext>
                </a:extLst>
              </p:cNvPr>
              <p:cNvSpPr txBox="1"/>
              <p:nvPr/>
            </p:nvSpPr>
            <p:spPr>
              <a:xfrm>
                <a:off x="8805446" y="7975569"/>
                <a:ext cx="4970189" cy="774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356246C-BD55-40CB-B084-7E4901D6C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446" y="7975569"/>
                <a:ext cx="4970189" cy="7743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DF120E-F6DE-49A8-B4CF-C95B96C8A002}"/>
                  </a:ext>
                </a:extLst>
              </p:cNvPr>
              <p:cNvSpPr txBox="1"/>
              <p:nvPr/>
            </p:nvSpPr>
            <p:spPr>
              <a:xfrm>
                <a:off x="7017507" y="11384916"/>
                <a:ext cx="7107102" cy="676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ext</m:t>
                              </m:r>
                            </m:sub>
                          </m:sSub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DF120E-F6DE-49A8-B4CF-C95B96C8A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507" y="11384916"/>
                <a:ext cx="7107102" cy="676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518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001AE9D-C65F-4B1C-9659-4DEEF6B38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5110"/>
            <a:ext cx="10800000" cy="14731420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D0D7EB43-CE2E-44FA-BA33-88D7C319B0F4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Firing Rate Unit</a:t>
            </a:r>
            <a:endParaRPr lang="zh-CN" altLang="en-US" dirty="0"/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164E9D67-7F13-44BB-85A8-CC34AECAB816}"/>
              </a:ext>
            </a:extLst>
          </p:cNvPr>
          <p:cNvSpPr/>
          <p:nvPr/>
        </p:nvSpPr>
        <p:spPr>
          <a:xfrm>
            <a:off x="5943048" y="4044674"/>
            <a:ext cx="216000" cy="52958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7DFD694-8BDF-401E-A5E5-667B460C4453}"/>
              </a:ext>
            </a:extLst>
          </p:cNvPr>
          <p:cNvSpPr txBox="1"/>
          <p:nvPr/>
        </p:nvSpPr>
        <p:spPr>
          <a:xfrm>
            <a:off x="6332450" y="6318576"/>
            <a:ext cx="347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Model parameters saved as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E25B37C3-0B6C-4204-8F71-9178D641F7F6}"/>
              </a:ext>
            </a:extLst>
          </p:cNvPr>
          <p:cNvSpPr/>
          <p:nvPr/>
        </p:nvSpPr>
        <p:spPr>
          <a:xfrm>
            <a:off x="7452229" y="10173399"/>
            <a:ext cx="216000" cy="137936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FED8C2C-08AE-4AC0-990A-288E38497083}"/>
              </a:ext>
            </a:extLst>
          </p:cNvPr>
          <p:cNvSpPr txBox="1"/>
          <p:nvPr/>
        </p:nvSpPr>
        <p:spPr>
          <a:xfrm>
            <a:off x="7843197" y="10502353"/>
            <a:ext cx="3927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Model variables saved as vectors of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FC104F-F0EF-4339-B8F6-C347AA0352B1}"/>
              </a:ext>
            </a:extLst>
          </p:cNvPr>
          <p:cNvSpPr txBox="1"/>
          <p:nvPr/>
        </p:nvSpPr>
        <p:spPr>
          <a:xfrm>
            <a:off x="8396438" y="11397011"/>
            <a:ext cx="3839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Call `bp.odeint` to integrate ODEs.</a:t>
            </a:r>
          </a:p>
          <a:p>
            <a:r>
              <a:rPr lang="en-US" altLang="zh-CN" sz="2000" dirty="0"/>
              <a:t>Parameter `method` is set to default value `</a:t>
            </a:r>
            <a:r>
              <a:rPr lang="en-US" altLang="zh-CN" sz="2000" dirty="0" err="1"/>
              <a:t>euler</a:t>
            </a:r>
            <a:r>
              <a:rPr lang="en-US" altLang="zh-CN" sz="2000" dirty="0"/>
              <a:t>`.</a:t>
            </a:r>
            <a:endParaRPr lang="zh-CN" altLang="en-US" sz="2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B2232E7-881C-4C2B-AB6F-91ED0BEFAA1E}"/>
              </a:ext>
            </a:extLst>
          </p:cNvPr>
          <p:cNvSpPr txBox="1"/>
          <p:nvPr/>
        </p:nvSpPr>
        <p:spPr>
          <a:xfrm>
            <a:off x="8396438" y="12753906"/>
            <a:ext cx="4005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Pass `size` and `**kwargs` to </a:t>
            </a:r>
          </a:p>
          <a:p>
            <a:r>
              <a:rPr lang="en-US" altLang="zh-CN" sz="2000" dirty="0"/>
              <a:t>superclass bp.NeuGroup’s constrctor.</a:t>
            </a:r>
            <a:endParaRPr lang="zh-CN" altLang="en-US" sz="20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6CDB272-48E8-46D8-AFEB-B88E1CA182B9}"/>
              </a:ext>
            </a:extLst>
          </p:cNvPr>
          <p:cNvCxnSpPr>
            <a:cxnSpLocks/>
          </p:cNvCxnSpPr>
          <p:nvPr/>
        </p:nvCxnSpPr>
        <p:spPr>
          <a:xfrm>
            <a:off x="7027545" y="12156438"/>
            <a:ext cx="1325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A3E9E519-6C15-40BB-B548-40CEEA106CDA}"/>
              </a:ext>
            </a:extLst>
          </p:cNvPr>
          <p:cNvCxnSpPr>
            <a:cxnSpLocks/>
          </p:cNvCxnSpPr>
          <p:nvPr/>
        </p:nvCxnSpPr>
        <p:spPr>
          <a:xfrm>
            <a:off x="6687073" y="12680767"/>
            <a:ext cx="1666149" cy="272855"/>
          </a:xfrm>
          <a:prstGeom prst="bentConnector3">
            <a:avLst>
              <a:gd name="adj1" fmla="val -3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A84DA6-F6F5-433E-B9A7-1D75B512923D}"/>
              </a:ext>
            </a:extLst>
          </p:cNvPr>
          <p:cNvSpPr txBox="1"/>
          <p:nvPr/>
        </p:nvSpPr>
        <p:spPr>
          <a:xfrm>
            <a:off x="5276353" y="16388644"/>
            <a:ext cx="2340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Reset external input </a:t>
            </a:r>
          </a:p>
          <a:p>
            <a:r>
              <a:rPr lang="en-US" altLang="zh-CN" sz="2000" dirty="0"/>
              <a:t>for this time step.</a:t>
            </a:r>
            <a:endParaRPr lang="zh-CN" altLang="en-US" sz="20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BF5C5C2-659A-4219-91B9-4BBB106924C8}"/>
              </a:ext>
            </a:extLst>
          </p:cNvPr>
          <p:cNvSpPr txBox="1"/>
          <p:nvPr/>
        </p:nvSpPr>
        <p:spPr>
          <a:xfrm>
            <a:off x="7881237" y="14374799"/>
            <a:ext cx="25193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Update variables with </a:t>
            </a:r>
          </a:p>
          <a:p>
            <a:r>
              <a:rPr lang="en-US" altLang="zh-CN" sz="2000" dirty="0"/>
              <a:t>numerical integration</a:t>
            </a:r>
          </a:p>
          <a:p>
            <a:r>
              <a:rPr lang="en-US" altLang="zh-CN" sz="2000" dirty="0"/>
              <a:t>in vector form.</a:t>
            </a:r>
            <a:endParaRPr lang="zh-CN" altLang="en-US" sz="2000" dirty="0"/>
          </a:p>
        </p:txBody>
      </p: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8922FC75-21BF-43C5-8685-08480EC8A780}"/>
              </a:ext>
            </a:extLst>
          </p:cNvPr>
          <p:cNvSpPr/>
          <p:nvPr/>
        </p:nvSpPr>
        <p:spPr>
          <a:xfrm>
            <a:off x="4800600" y="16414044"/>
            <a:ext cx="216000" cy="60395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大括号 27">
            <a:extLst>
              <a:ext uri="{FF2B5EF4-FFF2-40B4-BE49-F238E27FC236}">
                <a16:creationId xmlns:a16="http://schemas.microsoft.com/office/drawing/2014/main" id="{D6620FE1-C23B-4C77-939B-86EC9E97319B}"/>
              </a:ext>
            </a:extLst>
          </p:cNvPr>
          <p:cNvSpPr/>
          <p:nvPr/>
        </p:nvSpPr>
        <p:spPr>
          <a:xfrm>
            <a:off x="7452228" y="13477950"/>
            <a:ext cx="216000" cy="272725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31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>
            <a:extLst>
              <a:ext uri="{FF2B5EF4-FFF2-40B4-BE49-F238E27FC236}">
                <a16:creationId xmlns:a16="http://schemas.microsoft.com/office/drawing/2014/main" id="{E337CDA9-1E4D-41A6-BB43-7216A5C8D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8438"/>
            <a:ext cx="10800000" cy="12077324"/>
          </a:xfrm>
          <a:prstGeom prst="rect">
            <a:avLst/>
          </a:prstGeom>
        </p:spPr>
      </p:pic>
      <p:sp>
        <p:nvSpPr>
          <p:cNvPr id="21" name="右大括号 20">
            <a:extLst>
              <a:ext uri="{FF2B5EF4-FFF2-40B4-BE49-F238E27FC236}">
                <a16:creationId xmlns:a16="http://schemas.microsoft.com/office/drawing/2014/main" id="{3C273CB8-DC2B-49B8-A99C-3C80B7D41BEC}"/>
              </a:ext>
            </a:extLst>
          </p:cNvPr>
          <p:cNvSpPr/>
          <p:nvPr/>
        </p:nvSpPr>
        <p:spPr>
          <a:xfrm>
            <a:off x="5359745" y="5698139"/>
            <a:ext cx="216000" cy="273406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A4A40D5-3B7A-41F1-98F8-DF17233401ED}"/>
              </a:ext>
            </a:extLst>
          </p:cNvPr>
          <p:cNvSpPr txBox="1"/>
          <p:nvPr/>
        </p:nvSpPr>
        <p:spPr>
          <a:xfrm>
            <a:off x="5871545" y="6679609"/>
            <a:ext cx="31089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Model parameters saved as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23" name="右大括号 22">
            <a:extLst>
              <a:ext uri="{FF2B5EF4-FFF2-40B4-BE49-F238E27FC236}">
                <a16:creationId xmlns:a16="http://schemas.microsoft.com/office/drawing/2014/main" id="{D1599BA0-239D-4561-B189-B3B1A3BB1E21}"/>
              </a:ext>
            </a:extLst>
          </p:cNvPr>
          <p:cNvSpPr/>
          <p:nvPr/>
        </p:nvSpPr>
        <p:spPr>
          <a:xfrm>
            <a:off x="7633045" y="9372009"/>
            <a:ext cx="216000" cy="22351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36B9674-F92B-4F37-8573-B14AE4630D5A}"/>
              </a:ext>
            </a:extLst>
          </p:cNvPr>
          <p:cNvSpPr txBox="1"/>
          <p:nvPr/>
        </p:nvSpPr>
        <p:spPr>
          <a:xfrm>
            <a:off x="8017845" y="9282302"/>
            <a:ext cx="39270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Model variables saved as vectors of </a:t>
            </a:r>
          </a:p>
          <a:p>
            <a:r>
              <a:rPr lang="en-US" altLang="zh-CN" sz="2000" dirty="0"/>
              <a:t>floating point numbers.</a:t>
            </a:r>
          </a:p>
          <a:p>
            <a:r>
              <a:rPr lang="en-US" altLang="zh-CN" sz="2000" dirty="0"/>
              <a:t>For example, if size = 100,</a:t>
            </a:r>
            <a:endParaRPr lang="zh-CN" altLang="en-US" sz="2000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2813E387-8D60-4C99-9F85-478D5B57A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045" y="10103861"/>
            <a:ext cx="3676650" cy="173355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7F21F003-B322-48F6-B0DB-6F5A752B11C4}"/>
              </a:ext>
            </a:extLst>
          </p:cNvPr>
          <p:cNvSpPr txBox="1"/>
          <p:nvPr/>
        </p:nvSpPr>
        <p:spPr>
          <a:xfrm>
            <a:off x="8072462" y="12086165"/>
            <a:ext cx="4005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Pass `size` and `**kwargs` to </a:t>
            </a:r>
          </a:p>
          <a:p>
            <a:r>
              <a:rPr lang="en-US" altLang="zh-CN" sz="2000" dirty="0"/>
              <a:t>superclass </a:t>
            </a:r>
            <a:r>
              <a:rPr lang="en-US" altLang="zh-CN" sz="2000" dirty="0" err="1"/>
              <a:t>bp.NeuGroup’s</a:t>
            </a:r>
            <a:r>
              <a:rPr lang="en-US" altLang="zh-CN" sz="2000" dirty="0"/>
              <a:t> constrctor.</a:t>
            </a:r>
            <a:endParaRPr lang="zh-CN" altLang="en-US" sz="2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F848336-1183-4EFF-B998-D2C4146DD87A}"/>
              </a:ext>
            </a:extLst>
          </p:cNvPr>
          <p:cNvSpPr txBox="1"/>
          <p:nvPr/>
        </p:nvSpPr>
        <p:spPr>
          <a:xfrm>
            <a:off x="4903313" y="15914166"/>
            <a:ext cx="2340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Reset external input </a:t>
            </a:r>
          </a:p>
          <a:p>
            <a:r>
              <a:rPr lang="en-US" altLang="zh-CN" sz="2000" dirty="0"/>
              <a:t>for this time step.</a:t>
            </a:r>
            <a:endParaRPr lang="zh-CN" altLang="en-US" sz="20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D411176-1333-4527-8FB3-D6C22E962146}"/>
              </a:ext>
            </a:extLst>
          </p:cNvPr>
          <p:cNvSpPr txBox="1"/>
          <p:nvPr/>
        </p:nvSpPr>
        <p:spPr>
          <a:xfrm>
            <a:off x="10294237" y="13296644"/>
            <a:ext cx="25193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Update variables with </a:t>
            </a:r>
          </a:p>
          <a:p>
            <a:r>
              <a:rPr lang="en-US" altLang="zh-CN" sz="2000" dirty="0"/>
              <a:t>numerical integration</a:t>
            </a:r>
          </a:p>
          <a:p>
            <a:r>
              <a:rPr lang="en-US" altLang="zh-CN" sz="2000" dirty="0"/>
              <a:t>in vector form.</a:t>
            </a:r>
            <a:endParaRPr lang="zh-CN" altLang="en-US" sz="20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2332FDB-23A1-4FAA-95B5-497B5B3AC576}"/>
              </a:ext>
            </a:extLst>
          </p:cNvPr>
          <p:cNvCxnSpPr>
            <a:cxnSpLocks/>
          </p:cNvCxnSpPr>
          <p:nvPr/>
        </p:nvCxnSpPr>
        <p:spPr>
          <a:xfrm>
            <a:off x="9528898" y="13804476"/>
            <a:ext cx="703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EC89A21-1C3A-42B7-9E0C-18673B42244B}"/>
              </a:ext>
            </a:extLst>
          </p:cNvPr>
          <p:cNvCxnSpPr>
            <a:cxnSpLocks/>
          </p:cNvCxnSpPr>
          <p:nvPr/>
        </p:nvCxnSpPr>
        <p:spPr>
          <a:xfrm>
            <a:off x="7929045" y="14488119"/>
            <a:ext cx="230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9FF141A0-B7BE-4F46-8909-0301D4F21082}"/>
              </a:ext>
            </a:extLst>
          </p:cNvPr>
          <p:cNvSpPr txBox="1"/>
          <p:nvPr/>
        </p:nvSpPr>
        <p:spPr>
          <a:xfrm>
            <a:off x="10294237" y="14288064"/>
            <a:ext cx="2949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Judge if the neuron spikes.</a:t>
            </a:r>
            <a:endParaRPr lang="zh-CN" altLang="en-US" sz="20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9C3DF3A-BFFA-4713-B614-B9AB1552343C}"/>
              </a:ext>
            </a:extLst>
          </p:cNvPr>
          <p:cNvCxnSpPr/>
          <p:nvPr/>
        </p:nvCxnSpPr>
        <p:spPr>
          <a:xfrm>
            <a:off x="7086600" y="12369209"/>
            <a:ext cx="931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FF8947F-A0C0-4D1B-BEA1-9F1892BA9DD9}"/>
              </a:ext>
            </a:extLst>
          </p:cNvPr>
          <p:cNvCxnSpPr>
            <a:cxnSpLocks/>
          </p:cNvCxnSpPr>
          <p:nvPr/>
        </p:nvCxnSpPr>
        <p:spPr>
          <a:xfrm>
            <a:off x="3683000" y="16268109"/>
            <a:ext cx="116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标题 1">
            <a:extLst>
              <a:ext uri="{FF2B5EF4-FFF2-40B4-BE49-F238E27FC236}">
                <a16:creationId xmlns:a16="http://schemas.microsoft.com/office/drawing/2014/main" id="{5CCCAAA2-D59B-434B-968D-973AA249758B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HH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43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>
            <a:extLst>
              <a:ext uri="{FF2B5EF4-FFF2-40B4-BE49-F238E27FC236}">
                <a16:creationId xmlns:a16="http://schemas.microsoft.com/office/drawing/2014/main" id="{936DABE3-06CA-4DC9-8963-9E4C42F43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6120"/>
            <a:ext cx="10800000" cy="15680494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32DF813-D86E-42E1-8E09-D4D88FC7494C}"/>
              </a:ext>
            </a:extLst>
          </p:cNvPr>
          <p:cNvCxnSpPr>
            <a:cxnSpLocks/>
          </p:cNvCxnSpPr>
          <p:nvPr/>
        </p:nvCxnSpPr>
        <p:spPr>
          <a:xfrm>
            <a:off x="3832233" y="2485671"/>
            <a:ext cx="1683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DF49AFD-4176-43D1-B3F8-47AD1D396BA0}"/>
              </a:ext>
            </a:extLst>
          </p:cNvPr>
          <p:cNvSpPr txBox="1"/>
          <p:nvPr/>
        </p:nvSpPr>
        <p:spPr>
          <a:xfrm>
            <a:off x="5515653" y="2090020"/>
            <a:ext cx="2217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bp.NeuGroup class:</a:t>
            </a:r>
          </a:p>
          <a:p>
            <a:r>
              <a:rPr lang="en-US" altLang="zh-CN" sz="2000" dirty="0"/>
              <a:t>Group of neurons</a:t>
            </a:r>
            <a:endParaRPr lang="zh-CN" altLang="en-US" sz="2000" dirty="0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AE267AB9-50B9-46DC-A4C4-70006ED838E8}"/>
              </a:ext>
            </a:extLst>
          </p:cNvPr>
          <p:cNvCxnSpPr>
            <a:cxnSpLocks/>
          </p:cNvCxnSpPr>
          <p:nvPr/>
        </p:nvCxnSpPr>
        <p:spPr>
          <a:xfrm>
            <a:off x="5811012" y="3045443"/>
            <a:ext cx="2286000" cy="279400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CA8A72D-D16E-4881-8393-C97C3222C9AE}"/>
              </a:ext>
            </a:extLst>
          </p:cNvPr>
          <p:cNvSpPr txBox="1"/>
          <p:nvPr/>
        </p:nvSpPr>
        <p:spPr>
          <a:xfrm>
            <a:off x="8311322" y="3045443"/>
            <a:ext cx="3290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Users may also set backend with a list of backend name.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9FD8514-934D-4148-A1C4-A58AE3AD8CB9}"/>
                  </a:ext>
                </a:extLst>
              </p:cNvPr>
              <p:cNvSpPr txBox="1"/>
              <p:nvPr/>
            </p:nvSpPr>
            <p:spPr>
              <a:xfrm>
                <a:off x="8311322" y="3956500"/>
                <a:ext cx="3450602" cy="584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 smtClean="0">
                          <a:latin typeface="Cambria Math" panose="02040503050406030204" pitchFamily="18" charset="0"/>
                        </a:rPr>
                        <m:t>τ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=− 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𝑟𝑒𝑠𝑡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 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9FD8514-934D-4148-A1C4-A58AE3AD8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322" y="3956500"/>
                <a:ext cx="3450602" cy="5843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3FB23C5-7624-4C3E-A17D-2BE684524858}"/>
              </a:ext>
            </a:extLst>
          </p:cNvPr>
          <p:cNvCxnSpPr>
            <a:cxnSpLocks/>
          </p:cNvCxnSpPr>
          <p:nvPr/>
        </p:nvCxnSpPr>
        <p:spPr>
          <a:xfrm>
            <a:off x="6090412" y="4302743"/>
            <a:ext cx="2006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55CDEFA9-A38E-4264-8B63-F4BD6A158FDA}"/>
              </a:ext>
            </a:extLst>
          </p:cNvPr>
          <p:cNvSpPr/>
          <p:nvPr/>
        </p:nvSpPr>
        <p:spPr>
          <a:xfrm>
            <a:off x="6560310" y="6166075"/>
            <a:ext cx="216000" cy="20609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E021940-23AD-4A37-807D-6E72F5212FF2}"/>
              </a:ext>
            </a:extLst>
          </p:cNvPr>
          <p:cNvSpPr txBox="1"/>
          <p:nvPr/>
        </p:nvSpPr>
        <p:spPr>
          <a:xfrm>
            <a:off x="7093141" y="6842616"/>
            <a:ext cx="3290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Model parameters saved as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19" name="右大括号 18">
            <a:extLst>
              <a:ext uri="{FF2B5EF4-FFF2-40B4-BE49-F238E27FC236}">
                <a16:creationId xmlns:a16="http://schemas.microsoft.com/office/drawing/2014/main" id="{1D16585B-1D41-4551-B574-8C5BDF01F2AB}"/>
              </a:ext>
            </a:extLst>
          </p:cNvPr>
          <p:cNvSpPr/>
          <p:nvPr/>
        </p:nvSpPr>
        <p:spPr>
          <a:xfrm>
            <a:off x="7722940" y="9204943"/>
            <a:ext cx="216000" cy="190284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F4F9062-78F4-460A-951C-1D19B4034662}"/>
              </a:ext>
            </a:extLst>
          </p:cNvPr>
          <p:cNvSpPr txBox="1"/>
          <p:nvPr/>
        </p:nvSpPr>
        <p:spPr>
          <a:xfrm>
            <a:off x="8110731" y="9738713"/>
            <a:ext cx="3927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Model variables saved as vectors of </a:t>
            </a:r>
          </a:p>
          <a:p>
            <a:r>
              <a:rPr lang="en-US" altLang="zh-CN" sz="2000" dirty="0"/>
              <a:t>floating point numbers.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C237611-F860-4DFB-BE0D-9F56F7FCEF35}"/>
              </a:ext>
            </a:extLst>
          </p:cNvPr>
          <p:cNvSpPr txBox="1"/>
          <p:nvPr/>
        </p:nvSpPr>
        <p:spPr>
          <a:xfrm>
            <a:off x="8896160" y="11311817"/>
            <a:ext cx="3839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Call `bp.odeint` to integrate ODEs.</a:t>
            </a:r>
          </a:p>
          <a:p>
            <a:r>
              <a:rPr lang="en-US" altLang="zh-CN" sz="2000" dirty="0"/>
              <a:t>Set parameter `method` to choose </a:t>
            </a:r>
          </a:p>
          <a:p>
            <a:r>
              <a:rPr lang="en-US" altLang="zh-CN" sz="2000" dirty="0"/>
              <a:t>numerical integration methods.</a:t>
            </a:r>
            <a:endParaRPr lang="zh-CN" altLang="en-US" sz="20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7A1E7B4-796A-434B-A2B3-DCCD46AD18B6}"/>
              </a:ext>
            </a:extLst>
          </p:cNvPr>
          <p:cNvCxnSpPr>
            <a:cxnSpLocks/>
          </p:cNvCxnSpPr>
          <p:nvPr/>
        </p:nvCxnSpPr>
        <p:spPr>
          <a:xfrm>
            <a:off x="6624643" y="11773929"/>
            <a:ext cx="2196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687B975-BE1D-4D61-9909-EB5D09249A8F}"/>
              </a:ext>
            </a:extLst>
          </p:cNvPr>
          <p:cNvSpPr txBox="1"/>
          <p:nvPr/>
        </p:nvSpPr>
        <p:spPr>
          <a:xfrm>
            <a:off x="6758632" y="12314197"/>
            <a:ext cx="4005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Pass `size` and `**kwargs` to </a:t>
            </a:r>
          </a:p>
          <a:p>
            <a:r>
              <a:rPr lang="en-US" altLang="zh-CN" sz="2000" dirty="0"/>
              <a:t>superclass bp.NeuGroup’s constrctor.</a:t>
            </a:r>
            <a:endParaRPr lang="zh-CN" altLang="en-US" sz="2000" dirty="0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391663C7-B1D3-4F58-9F5F-320B87519486}"/>
              </a:ext>
            </a:extLst>
          </p:cNvPr>
          <p:cNvCxnSpPr>
            <a:cxnSpLocks/>
          </p:cNvCxnSpPr>
          <p:nvPr/>
        </p:nvCxnSpPr>
        <p:spPr>
          <a:xfrm>
            <a:off x="5247132" y="12355945"/>
            <a:ext cx="1463040" cy="294133"/>
          </a:xfrm>
          <a:prstGeom prst="bentConnector3">
            <a:avLst>
              <a:gd name="adj1" fmla="val 6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FC2BC79-A211-435B-BD0C-F93E30BB2EFE}"/>
              </a:ext>
            </a:extLst>
          </p:cNvPr>
          <p:cNvCxnSpPr>
            <a:cxnSpLocks/>
          </p:cNvCxnSpPr>
          <p:nvPr/>
        </p:nvCxnSpPr>
        <p:spPr>
          <a:xfrm>
            <a:off x="5202495" y="13251910"/>
            <a:ext cx="1507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5E6C4D24-5AD2-43F1-80FB-0A2D06262018}"/>
              </a:ext>
            </a:extLst>
          </p:cNvPr>
          <p:cNvSpPr txBox="1"/>
          <p:nvPr/>
        </p:nvSpPr>
        <p:spPr>
          <a:xfrm>
            <a:off x="6758632" y="13051855"/>
            <a:ext cx="383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For each neuron in neuron group.</a:t>
            </a:r>
            <a:endParaRPr lang="zh-CN" altLang="en-US" sz="2000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AE8FE45-8C13-45A7-A138-1E4FC746FD55}"/>
              </a:ext>
            </a:extLst>
          </p:cNvPr>
          <p:cNvCxnSpPr/>
          <p:nvPr/>
        </p:nvCxnSpPr>
        <p:spPr>
          <a:xfrm>
            <a:off x="9224772" y="13911055"/>
            <a:ext cx="39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C7C73B94-494A-490C-A17C-98292C49FED4}"/>
              </a:ext>
            </a:extLst>
          </p:cNvPr>
          <p:cNvSpPr txBox="1"/>
          <p:nvPr/>
        </p:nvSpPr>
        <p:spPr>
          <a:xfrm>
            <a:off x="9617964" y="13562350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Check if neuron is </a:t>
            </a:r>
          </a:p>
          <a:p>
            <a:r>
              <a:rPr lang="en-US" altLang="zh-CN" sz="2000" dirty="0"/>
              <a:t>in refractory period.</a:t>
            </a:r>
            <a:endParaRPr lang="zh-CN" altLang="en-US" sz="20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21CBD16-1083-45EB-B1DB-0C6D040554C0}"/>
              </a:ext>
            </a:extLst>
          </p:cNvPr>
          <p:cNvSpPr txBox="1"/>
          <p:nvPr/>
        </p:nvSpPr>
        <p:spPr>
          <a:xfrm>
            <a:off x="9617964" y="14348838"/>
            <a:ext cx="2949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Update variables </a:t>
            </a:r>
          </a:p>
          <a:p>
            <a:r>
              <a:rPr lang="en-US" altLang="zh-CN" sz="2000" dirty="0"/>
              <a:t>with numerical integration</a:t>
            </a:r>
          </a:p>
          <a:p>
            <a:r>
              <a:rPr lang="en-US" altLang="zh-CN" sz="2000" dirty="0"/>
              <a:t>one by one.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C1C60CA-DA4A-4396-A623-82BDD60371BE}"/>
              </a:ext>
            </a:extLst>
          </p:cNvPr>
          <p:cNvCxnSpPr>
            <a:cxnSpLocks/>
          </p:cNvCxnSpPr>
          <p:nvPr/>
        </p:nvCxnSpPr>
        <p:spPr>
          <a:xfrm>
            <a:off x="7888229" y="14849535"/>
            <a:ext cx="1729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50D83D3-6A30-44A0-B2BC-39A9F4839023}"/>
              </a:ext>
            </a:extLst>
          </p:cNvPr>
          <p:cNvCxnSpPr>
            <a:cxnSpLocks/>
          </p:cNvCxnSpPr>
          <p:nvPr/>
        </p:nvCxnSpPr>
        <p:spPr>
          <a:xfrm flipV="1">
            <a:off x="4945380" y="15378077"/>
            <a:ext cx="17647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A2113634-1725-44EF-B98A-51E4B52E9440}"/>
              </a:ext>
            </a:extLst>
          </p:cNvPr>
          <p:cNvSpPr txBox="1"/>
          <p:nvPr/>
        </p:nvSpPr>
        <p:spPr>
          <a:xfrm>
            <a:off x="6758632" y="15968589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Reset neuron.</a:t>
            </a:r>
            <a:endParaRPr lang="zh-CN" altLang="en-US" sz="2000" dirty="0"/>
          </a:p>
        </p:txBody>
      </p:sp>
      <p:sp>
        <p:nvSpPr>
          <p:cNvPr id="45" name="右大括号 44">
            <a:extLst>
              <a:ext uri="{FF2B5EF4-FFF2-40B4-BE49-F238E27FC236}">
                <a16:creationId xmlns:a16="http://schemas.microsoft.com/office/drawing/2014/main" id="{E9FF4738-71CF-4E94-88D3-67667470A799}"/>
              </a:ext>
            </a:extLst>
          </p:cNvPr>
          <p:cNvSpPr/>
          <p:nvPr/>
        </p:nvSpPr>
        <p:spPr>
          <a:xfrm>
            <a:off x="6494172" y="15807556"/>
            <a:ext cx="216000" cy="7547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B2D5640-B30A-4C37-9C16-25572A3DB1BD}"/>
              </a:ext>
            </a:extLst>
          </p:cNvPr>
          <p:cNvSpPr txBox="1"/>
          <p:nvPr/>
        </p:nvSpPr>
        <p:spPr>
          <a:xfrm>
            <a:off x="6758632" y="15164446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Check if neuron spikes.</a:t>
            </a:r>
            <a:endParaRPr lang="zh-CN" altLang="en-US" sz="20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78CFA03-CDDD-47EE-A305-42169AE0046B}"/>
              </a:ext>
            </a:extLst>
          </p:cNvPr>
          <p:cNvSpPr txBox="1"/>
          <p:nvPr/>
        </p:nvSpPr>
        <p:spPr>
          <a:xfrm>
            <a:off x="6758632" y="17516330"/>
            <a:ext cx="2340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Reset external input </a:t>
            </a:r>
          </a:p>
          <a:p>
            <a:r>
              <a:rPr lang="en-US" altLang="zh-CN" sz="2000" dirty="0"/>
              <a:t>for this time step.</a:t>
            </a:r>
            <a:endParaRPr lang="zh-CN" altLang="en-US" sz="2000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EB99326-A45E-44E4-9F1E-0D45E60C75BC}"/>
              </a:ext>
            </a:extLst>
          </p:cNvPr>
          <p:cNvCxnSpPr>
            <a:cxnSpLocks/>
          </p:cNvCxnSpPr>
          <p:nvPr/>
        </p:nvCxnSpPr>
        <p:spPr>
          <a:xfrm>
            <a:off x="4110325" y="17870273"/>
            <a:ext cx="2599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E628EE90-45C0-4525-8C9C-EB19356C5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124632"/>
            <a:ext cx="11792569" cy="1405447"/>
          </a:xfrm>
        </p:spPr>
        <p:txBody>
          <a:bodyPr/>
          <a:lstStyle/>
          <a:p>
            <a:r>
              <a:rPr lang="en-US" altLang="zh-CN" dirty="0"/>
              <a:t>LIF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68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35EA074-46ED-4130-8C58-041A70AEA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33765"/>
            <a:ext cx="10800000" cy="11365168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3EA82CC-1728-450C-A7E1-EC355D18876E}"/>
              </a:ext>
            </a:extLst>
          </p:cNvPr>
          <p:cNvCxnSpPr>
            <a:cxnSpLocks/>
          </p:cNvCxnSpPr>
          <p:nvPr/>
        </p:nvCxnSpPr>
        <p:spPr>
          <a:xfrm>
            <a:off x="4149065" y="5261914"/>
            <a:ext cx="1683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1FD3AE8-39A8-4D19-AE6A-56D40D9995A8}"/>
              </a:ext>
            </a:extLst>
          </p:cNvPr>
          <p:cNvSpPr txBox="1"/>
          <p:nvPr/>
        </p:nvSpPr>
        <p:spPr>
          <a:xfrm>
            <a:off x="5832485" y="4866263"/>
            <a:ext cx="2217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bp.NeuGroup class:</a:t>
            </a:r>
          </a:p>
          <a:p>
            <a:r>
              <a:rPr lang="en-US" altLang="zh-CN" sz="2000" dirty="0"/>
              <a:t>Group of neurons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320D2F8-B048-4474-8584-ED31005D6A91}"/>
                  </a:ext>
                </a:extLst>
              </p:cNvPr>
              <p:cNvSpPr txBox="1"/>
              <p:nvPr/>
            </p:nvSpPr>
            <p:spPr>
              <a:xfrm>
                <a:off x="9194067" y="6743635"/>
                <a:ext cx="4489109" cy="584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 smtClean="0">
                          <a:latin typeface="Cambria Math" panose="02040503050406030204" pitchFamily="18" charset="0"/>
                        </a:rPr>
                        <m:t>τ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𝑟𝑒𝑠𝑡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320D2F8-B048-4474-8584-ED31005D6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067" y="6743635"/>
                <a:ext cx="4489109" cy="5843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右大括号 12">
            <a:extLst>
              <a:ext uri="{FF2B5EF4-FFF2-40B4-BE49-F238E27FC236}">
                <a16:creationId xmlns:a16="http://schemas.microsoft.com/office/drawing/2014/main" id="{B737C504-2487-4A47-A507-A83E250678E3}"/>
              </a:ext>
            </a:extLst>
          </p:cNvPr>
          <p:cNvSpPr/>
          <p:nvPr/>
        </p:nvSpPr>
        <p:spPr>
          <a:xfrm>
            <a:off x="5703760" y="9455397"/>
            <a:ext cx="216000" cy="259430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A36E568-F93D-452A-A2E7-0B917AF3D88C}"/>
              </a:ext>
            </a:extLst>
          </p:cNvPr>
          <p:cNvSpPr txBox="1"/>
          <p:nvPr/>
        </p:nvSpPr>
        <p:spPr>
          <a:xfrm>
            <a:off x="6126253" y="10398608"/>
            <a:ext cx="3290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Model parameters saved as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00FB4208-C2C2-4FD3-B659-5C7ED0A94B86}"/>
              </a:ext>
            </a:extLst>
          </p:cNvPr>
          <p:cNvSpPr/>
          <p:nvPr/>
        </p:nvSpPr>
        <p:spPr>
          <a:xfrm>
            <a:off x="7566671" y="13073736"/>
            <a:ext cx="216000" cy="190284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8F9F48-A405-41E1-A8B1-F1E52941DB4D}"/>
              </a:ext>
            </a:extLst>
          </p:cNvPr>
          <p:cNvSpPr txBox="1"/>
          <p:nvPr/>
        </p:nvSpPr>
        <p:spPr>
          <a:xfrm>
            <a:off x="7881463" y="13635766"/>
            <a:ext cx="3927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Model variables saved as vectors of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FAF3CDE-3D74-4A0B-94BE-6A09E3AC7F97}"/>
              </a:ext>
            </a:extLst>
          </p:cNvPr>
          <p:cNvSpPr txBox="1"/>
          <p:nvPr/>
        </p:nvSpPr>
        <p:spPr>
          <a:xfrm>
            <a:off x="9518930" y="15083646"/>
            <a:ext cx="3839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Call `bp.odeint` to integrate ODEs.</a:t>
            </a:r>
          </a:p>
          <a:p>
            <a:r>
              <a:rPr lang="en-US" altLang="zh-CN" sz="2000" dirty="0"/>
              <a:t>Set parameter `method` to choose </a:t>
            </a:r>
          </a:p>
          <a:p>
            <a:r>
              <a:rPr lang="en-US" altLang="zh-CN" sz="2000" dirty="0"/>
              <a:t>numerical integration methods.</a:t>
            </a:r>
            <a:endParaRPr lang="zh-CN" altLang="en-US" sz="20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E476E55-ABC7-4D5A-9223-4C0F1D95F2C6}"/>
              </a:ext>
            </a:extLst>
          </p:cNvPr>
          <p:cNvCxnSpPr>
            <a:cxnSpLocks/>
          </p:cNvCxnSpPr>
          <p:nvPr/>
        </p:nvCxnSpPr>
        <p:spPr>
          <a:xfrm>
            <a:off x="8869205" y="15625549"/>
            <a:ext cx="563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44DAEAD-473C-455D-AC6C-23C4DB8DA62C}"/>
              </a:ext>
            </a:extLst>
          </p:cNvPr>
          <p:cNvSpPr txBox="1"/>
          <p:nvPr/>
        </p:nvSpPr>
        <p:spPr>
          <a:xfrm>
            <a:off x="7881463" y="16144990"/>
            <a:ext cx="4005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Pass `size` and `**kwargs` to </a:t>
            </a:r>
          </a:p>
          <a:p>
            <a:r>
              <a:rPr lang="en-US" altLang="zh-CN" sz="2000" dirty="0"/>
              <a:t>superclass bp.NeuGroup’s constrctor.</a:t>
            </a:r>
            <a:endParaRPr lang="zh-CN" altLang="en-US" sz="2000" dirty="0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0B1C59E5-4C22-4FA6-AD0F-B3E85AACB0BA}"/>
              </a:ext>
            </a:extLst>
          </p:cNvPr>
          <p:cNvCxnSpPr>
            <a:cxnSpLocks/>
          </p:cNvCxnSpPr>
          <p:nvPr/>
        </p:nvCxnSpPr>
        <p:spPr>
          <a:xfrm>
            <a:off x="6116522" y="16226078"/>
            <a:ext cx="1666149" cy="272855"/>
          </a:xfrm>
          <a:prstGeom prst="bentConnector3">
            <a:avLst>
              <a:gd name="adj1" fmla="val -3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CF142DB-DBB4-4E38-84B6-8A8C50A5A15C}"/>
              </a:ext>
            </a:extLst>
          </p:cNvPr>
          <p:cNvCxnSpPr>
            <a:cxnSpLocks/>
          </p:cNvCxnSpPr>
          <p:nvPr/>
        </p:nvCxnSpPr>
        <p:spPr>
          <a:xfrm>
            <a:off x="8547100" y="7035799"/>
            <a:ext cx="512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标题 1">
            <a:extLst>
              <a:ext uri="{FF2B5EF4-FFF2-40B4-BE49-F238E27FC236}">
                <a16:creationId xmlns:a16="http://schemas.microsoft.com/office/drawing/2014/main" id="{4984242B-6A21-40AD-B5EB-4D128C5F0EAD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QuaIF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60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AA1D7EF-0A05-4C25-B8DB-26C278EA0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5694"/>
            <a:ext cx="10800000" cy="5712979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45056DC-D658-4631-B28F-2534398AADFC}"/>
              </a:ext>
            </a:extLst>
          </p:cNvPr>
          <p:cNvCxnSpPr>
            <a:cxnSpLocks/>
          </p:cNvCxnSpPr>
          <p:nvPr/>
        </p:nvCxnSpPr>
        <p:spPr>
          <a:xfrm>
            <a:off x="5301863" y="7607599"/>
            <a:ext cx="1507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3A7E5E72-FB81-4C68-AAFA-4829F55594D3}"/>
              </a:ext>
            </a:extLst>
          </p:cNvPr>
          <p:cNvSpPr txBox="1"/>
          <p:nvPr/>
        </p:nvSpPr>
        <p:spPr>
          <a:xfrm>
            <a:off x="6839712" y="7407544"/>
            <a:ext cx="383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For each neuron in neuron group.</a:t>
            </a:r>
            <a:endParaRPr lang="zh-CN" altLang="en-US" sz="20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E30AF2B-BECB-433D-A4DE-31DE6F453087}"/>
              </a:ext>
            </a:extLst>
          </p:cNvPr>
          <p:cNvCxnSpPr/>
          <p:nvPr/>
        </p:nvCxnSpPr>
        <p:spPr>
          <a:xfrm>
            <a:off x="9305852" y="8266744"/>
            <a:ext cx="39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2E7F90D-C73D-424B-A1CA-0EFF087DC363}"/>
              </a:ext>
            </a:extLst>
          </p:cNvPr>
          <p:cNvSpPr txBox="1"/>
          <p:nvPr/>
        </p:nvSpPr>
        <p:spPr>
          <a:xfrm>
            <a:off x="9699044" y="7918039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Check if neuron is </a:t>
            </a:r>
          </a:p>
          <a:p>
            <a:r>
              <a:rPr lang="en-US" altLang="zh-CN" sz="2000" dirty="0"/>
              <a:t>in refractory period.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199D6F-0504-4B64-857A-C524D030F65F}"/>
              </a:ext>
            </a:extLst>
          </p:cNvPr>
          <p:cNvSpPr txBox="1"/>
          <p:nvPr/>
        </p:nvSpPr>
        <p:spPr>
          <a:xfrm>
            <a:off x="9699044" y="8704527"/>
            <a:ext cx="2949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Update variables </a:t>
            </a:r>
          </a:p>
          <a:p>
            <a:r>
              <a:rPr lang="en-US" altLang="zh-CN" sz="2000" dirty="0"/>
              <a:t>with numerical integration</a:t>
            </a:r>
          </a:p>
          <a:p>
            <a:r>
              <a:rPr lang="en-US" altLang="zh-CN" sz="2000" dirty="0"/>
              <a:t>one by one.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A104C98-B47A-4265-A34B-5B00DF4A9B6E}"/>
              </a:ext>
            </a:extLst>
          </p:cNvPr>
          <p:cNvCxnSpPr>
            <a:cxnSpLocks/>
          </p:cNvCxnSpPr>
          <p:nvPr/>
        </p:nvCxnSpPr>
        <p:spPr>
          <a:xfrm>
            <a:off x="7969309" y="9205224"/>
            <a:ext cx="1729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EDD994A-B307-4AC7-858D-B47CF16E9E2D}"/>
              </a:ext>
            </a:extLst>
          </p:cNvPr>
          <p:cNvCxnSpPr>
            <a:cxnSpLocks/>
          </p:cNvCxnSpPr>
          <p:nvPr/>
        </p:nvCxnSpPr>
        <p:spPr>
          <a:xfrm flipV="1">
            <a:off x="5044748" y="10059961"/>
            <a:ext cx="17647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A0871ED-F433-47DC-B7DE-68DFDDA5868A}"/>
              </a:ext>
            </a:extLst>
          </p:cNvPr>
          <p:cNvSpPr txBox="1"/>
          <p:nvPr/>
        </p:nvSpPr>
        <p:spPr>
          <a:xfrm>
            <a:off x="6839712" y="10602795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Reset neuron.</a:t>
            </a:r>
            <a:endParaRPr lang="zh-CN" altLang="en-US" sz="2000" dirty="0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56A64ACD-3CA9-452F-A0BA-054AF6203ABA}"/>
              </a:ext>
            </a:extLst>
          </p:cNvPr>
          <p:cNvSpPr/>
          <p:nvPr/>
        </p:nvSpPr>
        <p:spPr>
          <a:xfrm>
            <a:off x="6593540" y="10438523"/>
            <a:ext cx="216000" cy="7547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E4A37BB-D8DC-4DC6-92BD-FE9BE3CB2CB4}"/>
              </a:ext>
            </a:extLst>
          </p:cNvPr>
          <p:cNvSpPr txBox="1"/>
          <p:nvPr/>
        </p:nvSpPr>
        <p:spPr>
          <a:xfrm>
            <a:off x="6839712" y="984633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Check if neuron spikes.</a:t>
            </a:r>
            <a:endParaRPr lang="zh-CN" altLang="en-US" sz="2000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6CFD1A9B-99D6-4C2D-8823-2B8E54FCBEAC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QuaIF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46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18205548-E527-4D95-A129-3E01F662C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6674"/>
            <a:ext cx="10800000" cy="12058680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38A5C371-6403-49F9-B5D2-7A5B307D49B7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ExpIF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A85604E-4B6D-43F1-B4D7-0561A85B1074}"/>
              </a:ext>
            </a:extLst>
          </p:cNvPr>
          <p:cNvCxnSpPr>
            <a:cxnSpLocks/>
          </p:cNvCxnSpPr>
          <p:nvPr/>
        </p:nvCxnSpPr>
        <p:spPr>
          <a:xfrm>
            <a:off x="4149065" y="5261914"/>
            <a:ext cx="1683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47EBA1B-678F-46B7-BB0B-A30087818573}"/>
              </a:ext>
            </a:extLst>
          </p:cNvPr>
          <p:cNvSpPr txBox="1"/>
          <p:nvPr/>
        </p:nvSpPr>
        <p:spPr>
          <a:xfrm>
            <a:off x="5832485" y="4866263"/>
            <a:ext cx="2217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bp.NeuGroup class:</a:t>
            </a:r>
          </a:p>
          <a:p>
            <a:r>
              <a:rPr lang="en-US" altLang="zh-CN" sz="2000" dirty="0"/>
              <a:t>Group of neurons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1436E54-27B7-4224-82BC-3BC0730F055F}"/>
                  </a:ext>
                </a:extLst>
              </p:cNvPr>
              <p:cNvSpPr txBox="1"/>
              <p:nvPr/>
            </p:nvSpPr>
            <p:spPr>
              <a:xfrm>
                <a:off x="8852745" y="7039994"/>
                <a:ext cx="4489109" cy="602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 smtClean="0">
                          <a:latin typeface="Cambria Math" panose="02040503050406030204" pitchFamily="18" charset="0"/>
                        </a:rPr>
                        <m:t>τ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=− 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𝑟𝑒𝑠𝑡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2000" b="0" i="1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1436E54-27B7-4224-82BC-3BC0730F0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745" y="7039994"/>
                <a:ext cx="4489109" cy="6020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大括号 9">
            <a:extLst>
              <a:ext uri="{FF2B5EF4-FFF2-40B4-BE49-F238E27FC236}">
                <a16:creationId xmlns:a16="http://schemas.microsoft.com/office/drawing/2014/main" id="{D899000D-B256-42E8-B28B-1123BC51FE1E}"/>
              </a:ext>
            </a:extLst>
          </p:cNvPr>
          <p:cNvSpPr/>
          <p:nvPr/>
        </p:nvSpPr>
        <p:spPr>
          <a:xfrm>
            <a:off x="5724485" y="10033001"/>
            <a:ext cx="216000" cy="314700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1F8389-E0BE-478A-BEED-7B187A1D4EF1}"/>
              </a:ext>
            </a:extLst>
          </p:cNvPr>
          <p:cNvSpPr txBox="1"/>
          <p:nvPr/>
        </p:nvSpPr>
        <p:spPr>
          <a:xfrm>
            <a:off x="6146957" y="11262209"/>
            <a:ext cx="3290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Model parameters saved as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C0273E92-00AD-4EA0-8ABB-08F75495C9D0}"/>
              </a:ext>
            </a:extLst>
          </p:cNvPr>
          <p:cNvSpPr/>
          <p:nvPr/>
        </p:nvSpPr>
        <p:spPr>
          <a:xfrm>
            <a:off x="7566671" y="13861136"/>
            <a:ext cx="216000" cy="190284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AAC798F-2952-44C9-A6AB-C2300C3EE2EE}"/>
              </a:ext>
            </a:extLst>
          </p:cNvPr>
          <p:cNvSpPr txBox="1"/>
          <p:nvPr/>
        </p:nvSpPr>
        <p:spPr>
          <a:xfrm>
            <a:off x="7881463" y="14458617"/>
            <a:ext cx="3927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Model variables saved as vectors of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705326A-0F23-4285-BA6B-ED9C25779B6A}"/>
              </a:ext>
            </a:extLst>
          </p:cNvPr>
          <p:cNvSpPr txBox="1"/>
          <p:nvPr/>
        </p:nvSpPr>
        <p:spPr>
          <a:xfrm>
            <a:off x="8465663" y="15782146"/>
            <a:ext cx="3839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Call `bp.odeint` to integrate ODEs.</a:t>
            </a:r>
          </a:p>
          <a:p>
            <a:r>
              <a:rPr lang="en-US" altLang="zh-CN" sz="2000" dirty="0"/>
              <a:t>Parameter `method` is set to default value `</a:t>
            </a:r>
            <a:r>
              <a:rPr lang="en-US" altLang="zh-CN" sz="2000" dirty="0" err="1"/>
              <a:t>euler</a:t>
            </a:r>
            <a:r>
              <a:rPr lang="en-US" altLang="zh-CN" sz="2000" dirty="0"/>
              <a:t>`.</a:t>
            </a:r>
            <a:endParaRPr lang="zh-CN" altLang="en-US" sz="20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82FD77F-1297-4FB1-9657-C9AA0E585C62}"/>
              </a:ext>
            </a:extLst>
          </p:cNvPr>
          <p:cNvCxnSpPr>
            <a:cxnSpLocks/>
          </p:cNvCxnSpPr>
          <p:nvPr/>
        </p:nvCxnSpPr>
        <p:spPr>
          <a:xfrm>
            <a:off x="6680200" y="16324049"/>
            <a:ext cx="1785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05FFD71-982F-47CD-96E1-FC4FD7BDF3A6}"/>
              </a:ext>
            </a:extLst>
          </p:cNvPr>
          <p:cNvSpPr txBox="1"/>
          <p:nvPr/>
        </p:nvSpPr>
        <p:spPr>
          <a:xfrm>
            <a:off x="7881463" y="16754590"/>
            <a:ext cx="4005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Pass `size` and `**kwargs` to </a:t>
            </a:r>
          </a:p>
          <a:p>
            <a:r>
              <a:rPr lang="en-US" altLang="zh-CN" sz="2000" dirty="0"/>
              <a:t>superclass bp.NeuGroup’s constrctor.</a:t>
            </a:r>
            <a:endParaRPr lang="zh-CN" altLang="en-US" sz="2000" dirty="0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7F432F10-0B2D-48CD-ABB1-790B10DCE431}"/>
              </a:ext>
            </a:extLst>
          </p:cNvPr>
          <p:cNvCxnSpPr>
            <a:cxnSpLocks/>
          </p:cNvCxnSpPr>
          <p:nvPr/>
        </p:nvCxnSpPr>
        <p:spPr>
          <a:xfrm>
            <a:off x="6116522" y="16835678"/>
            <a:ext cx="1666149" cy="272855"/>
          </a:xfrm>
          <a:prstGeom prst="bentConnector3">
            <a:avLst>
              <a:gd name="adj1" fmla="val -3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AA26A11D-DA96-4FDA-9E15-2C68FFEBECEC}"/>
              </a:ext>
            </a:extLst>
          </p:cNvPr>
          <p:cNvSpPr/>
          <p:nvPr/>
        </p:nvSpPr>
        <p:spPr>
          <a:xfrm>
            <a:off x="8470900" y="6921499"/>
            <a:ext cx="216000" cy="84966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08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F15AA-4E6B-4D58-ABDA-2784C2FC07E2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ExpIF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ACC974-FEA2-402E-93EC-0C82F13B6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6953"/>
            <a:ext cx="10800000" cy="6056816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83BC79E-5034-40C8-84D0-5606D2FC52EB}"/>
              </a:ext>
            </a:extLst>
          </p:cNvPr>
          <p:cNvCxnSpPr>
            <a:cxnSpLocks/>
          </p:cNvCxnSpPr>
          <p:nvPr/>
        </p:nvCxnSpPr>
        <p:spPr>
          <a:xfrm>
            <a:off x="4699000" y="7607599"/>
            <a:ext cx="2110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AA2E4E5-6A42-4883-9E88-2DA5D1364B6E}"/>
              </a:ext>
            </a:extLst>
          </p:cNvPr>
          <p:cNvSpPr txBox="1"/>
          <p:nvPr/>
        </p:nvSpPr>
        <p:spPr>
          <a:xfrm>
            <a:off x="6839712" y="7407544"/>
            <a:ext cx="383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For each neuron in neuron group.</a:t>
            </a:r>
            <a:endParaRPr lang="zh-CN" altLang="en-US" sz="20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4AA4F4D-070A-4ABB-A3CC-C1A473F67B6C}"/>
              </a:ext>
            </a:extLst>
          </p:cNvPr>
          <p:cNvCxnSpPr/>
          <p:nvPr/>
        </p:nvCxnSpPr>
        <p:spPr>
          <a:xfrm>
            <a:off x="9305852" y="8266744"/>
            <a:ext cx="39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FF74E66-E183-4F70-BA3C-EE5D3FD36287}"/>
              </a:ext>
            </a:extLst>
          </p:cNvPr>
          <p:cNvSpPr txBox="1"/>
          <p:nvPr/>
        </p:nvSpPr>
        <p:spPr>
          <a:xfrm>
            <a:off x="9699044" y="7918039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Check if neuron is </a:t>
            </a:r>
          </a:p>
          <a:p>
            <a:r>
              <a:rPr lang="en-US" altLang="zh-CN" sz="2000" dirty="0"/>
              <a:t>in refractory period.</a:t>
            </a: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8E12F2-D59F-4E3F-98AB-E4312601192B}"/>
              </a:ext>
            </a:extLst>
          </p:cNvPr>
          <p:cNvSpPr txBox="1"/>
          <p:nvPr/>
        </p:nvSpPr>
        <p:spPr>
          <a:xfrm>
            <a:off x="9699044" y="9022027"/>
            <a:ext cx="2949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Update variables </a:t>
            </a:r>
          </a:p>
          <a:p>
            <a:r>
              <a:rPr lang="en-US" altLang="zh-CN" sz="2000" dirty="0"/>
              <a:t>with numerical integration</a:t>
            </a:r>
          </a:p>
          <a:p>
            <a:r>
              <a:rPr lang="en-US" altLang="zh-CN" sz="2000" dirty="0"/>
              <a:t>one by one.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B64972C-51C3-4E1E-B921-D77C26905E2F}"/>
              </a:ext>
            </a:extLst>
          </p:cNvPr>
          <p:cNvCxnSpPr>
            <a:cxnSpLocks/>
          </p:cNvCxnSpPr>
          <p:nvPr/>
        </p:nvCxnSpPr>
        <p:spPr>
          <a:xfrm>
            <a:off x="7454900" y="9522724"/>
            <a:ext cx="2244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9F1FE5A-4F12-4DCE-970E-6BE5495F0307}"/>
              </a:ext>
            </a:extLst>
          </p:cNvPr>
          <p:cNvCxnSpPr>
            <a:cxnSpLocks/>
          </p:cNvCxnSpPr>
          <p:nvPr/>
        </p:nvCxnSpPr>
        <p:spPr>
          <a:xfrm flipV="1">
            <a:off x="5044748" y="10466361"/>
            <a:ext cx="17647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D7A4414-E8F5-456F-8105-D99E7172DBB3}"/>
              </a:ext>
            </a:extLst>
          </p:cNvPr>
          <p:cNvSpPr txBox="1"/>
          <p:nvPr/>
        </p:nvSpPr>
        <p:spPr>
          <a:xfrm>
            <a:off x="6839712" y="11009195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Reset neuron.</a:t>
            </a:r>
            <a:endParaRPr lang="zh-CN" altLang="en-US" sz="2000" dirty="0"/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F016965D-88C8-405C-93D3-76CD3819246A}"/>
              </a:ext>
            </a:extLst>
          </p:cNvPr>
          <p:cNvSpPr/>
          <p:nvPr/>
        </p:nvSpPr>
        <p:spPr>
          <a:xfrm>
            <a:off x="6593540" y="10844923"/>
            <a:ext cx="216000" cy="7547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8B4EF52-49FC-45E0-AAE0-8DD5B8167192}"/>
              </a:ext>
            </a:extLst>
          </p:cNvPr>
          <p:cNvSpPr txBox="1"/>
          <p:nvPr/>
        </p:nvSpPr>
        <p:spPr>
          <a:xfrm>
            <a:off x="6839712" y="1025273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Check if neuron spikes.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7493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108EDF84-5614-4242-8896-71AA17AA1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2330"/>
            <a:ext cx="10800000" cy="15515879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F889CE09-0F93-4DAE-994B-33F4F13BE3E8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AdExIF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37E755B-262C-43F0-8C33-583F3A1E56FA}"/>
              </a:ext>
            </a:extLst>
          </p:cNvPr>
          <p:cNvCxnSpPr>
            <a:cxnSpLocks/>
          </p:cNvCxnSpPr>
          <p:nvPr/>
        </p:nvCxnSpPr>
        <p:spPr>
          <a:xfrm>
            <a:off x="4065590" y="2615258"/>
            <a:ext cx="1683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998ADA0-3D58-4D05-85D3-CB38122E12E2}"/>
              </a:ext>
            </a:extLst>
          </p:cNvPr>
          <p:cNvSpPr txBox="1"/>
          <p:nvPr/>
        </p:nvSpPr>
        <p:spPr>
          <a:xfrm>
            <a:off x="5749010" y="2245007"/>
            <a:ext cx="2217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bp.NeuGroup class:</a:t>
            </a:r>
          </a:p>
          <a:p>
            <a:r>
              <a:rPr lang="en-US" altLang="zh-CN" sz="2000" dirty="0"/>
              <a:t>Group of neurons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E3AABE6-0EF4-47A9-A6CF-C27D5FC22672}"/>
                  </a:ext>
                </a:extLst>
              </p:cNvPr>
              <p:cNvSpPr txBox="1"/>
              <p:nvPr/>
            </p:nvSpPr>
            <p:spPr>
              <a:xfrm>
                <a:off x="8369117" y="4215355"/>
                <a:ext cx="4489109" cy="602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 smtClean="0">
                          <a:latin typeface="Cambria Math" panose="02040503050406030204" pitchFamily="18" charset="0"/>
                        </a:rPr>
                        <m:t>τ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=− 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𝑟𝑒𝑠𝑡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2000" b="0" i="1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E3AABE6-0EF4-47A9-A6CF-C27D5FC22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117" y="4215355"/>
                <a:ext cx="4489109" cy="6020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右大括号 17">
            <a:extLst>
              <a:ext uri="{FF2B5EF4-FFF2-40B4-BE49-F238E27FC236}">
                <a16:creationId xmlns:a16="http://schemas.microsoft.com/office/drawing/2014/main" id="{1C3FF134-C98D-497F-BC7A-0E03034BC7D0}"/>
              </a:ext>
            </a:extLst>
          </p:cNvPr>
          <p:cNvSpPr/>
          <p:nvPr/>
        </p:nvSpPr>
        <p:spPr>
          <a:xfrm>
            <a:off x="5520974" y="8637297"/>
            <a:ext cx="216000" cy="388360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1B542D4-0835-4E08-96C1-490E4469939F}"/>
              </a:ext>
            </a:extLst>
          </p:cNvPr>
          <p:cNvSpPr txBox="1"/>
          <p:nvPr/>
        </p:nvSpPr>
        <p:spPr>
          <a:xfrm>
            <a:off x="5964702" y="10271609"/>
            <a:ext cx="3290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Model parameters saved as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D16036B9-57DA-4D6F-AC98-505F4B6046A2}"/>
              </a:ext>
            </a:extLst>
          </p:cNvPr>
          <p:cNvSpPr/>
          <p:nvPr/>
        </p:nvSpPr>
        <p:spPr>
          <a:xfrm>
            <a:off x="7143116" y="13911936"/>
            <a:ext cx="216000" cy="190284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94FB1EF-66F8-4E97-8430-40D3289A2D17}"/>
              </a:ext>
            </a:extLst>
          </p:cNvPr>
          <p:cNvSpPr txBox="1"/>
          <p:nvPr/>
        </p:nvSpPr>
        <p:spPr>
          <a:xfrm>
            <a:off x="7457908" y="14509417"/>
            <a:ext cx="3927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Model variables saved as vectors of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9F55462-DB9C-49B4-96BA-B4C2A45DEACA}"/>
              </a:ext>
            </a:extLst>
          </p:cNvPr>
          <p:cNvSpPr txBox="1"/>
          <p:nvPr/>
        </p:nvSpPr>
        <p:spPr>
          <a:xfrm>
            <a:off x="9226891" y="15867017"/>
            <a:ext cx="3839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Call `bp.odeint` to integrate ODEs.</a:t>
            </a:r>
          </a:p>
          <a:p>
            <a:r>
              <a:rPr lang="en-US" altLang="zh-CN" sz="2000" dirty="0"/>
              <a:t>Set parameter `method` to choose </a:t>
            </a:r>
          </a:p>
          <a:p>
            <a:r>
              <a:rPr lang="en-US" altLang="zh-CN" sz="2000" dirty="0"/>
              <a:t>numerical integration methods.</a:t>
            </a:r>
            <a:endParaRPr lang="zh-CN" altLang="en-US" sz="20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9DAB602-38A0-4C84-A830-81E7E11BBBB8}"/>
              </a:ext>
            </a:extLst>
          </p:cNvPr>
          <p:cNvCxnSpPr>
            <a:cxnSpLocks/>
          </p:cNvCxnSpPr>
          <p:nvPr/>
        </p:nvCxnSpPr>
        <p:spPr>
          <a:xfrm>
            <a:off x="8929454" y="16546069"/>
            <a:ext cx="297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1859E6B-19D0-4E52-88B3-8F7A09A0CBEC}"/>
              </a:ext>
            </a:extLst>
          </p:cNvPr>
          <p:cNvSpPr txBox="1"/>
          <p:nvPr/>
        </p:nvSpPr>
        <p:spPr>
          <a:xfrm>
            <a:off x="9226891" y="16942493"/>
            <a:ext cx="4005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Pass `size` and `**kwargs` to </a:t>
            </a:r>
          </a:p>
          <a:p>
            <a:r>
              <a:rPr lang="en-US" altLang="zh-CN" sz="2000" dirty="0"/>
              <a:t>superclass bp.NeuGroup’s constrctor.</a:t>
            </a:r>
            <a:endParaRPr lang="zh-CN" altLang="en-US" sz="2000" dirty="0"/>
          </a:p>
        </p:txBody>
      </p:sp>
      <p:sp>
        <p:nvSpPr>
          <p:cNvPr id="26" name="右大括号 25">
            <a:extLst>
              <a:ext uri="{FF2B5EF4-FFF2-40B4-BE49-F238E27FC236}">
                <a16:creationId xmlns:a16="http://schemas.microsoft.com/office/drawing/2014/main" id="{DC229357-6B25-478B-A14B-02069E518EBB}"/>
              </a:ext>
            </a:extLst>
          </p:cNvPr>
          <p:cNvSpPr/>
          <p:nvPr/>
        </p:nvSpPr>
        <p:spPr>
          <a:xfrm>
            <a:off x="7990577" y="4268727"/>
            <a:ext cx="216000" cy="49857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F149B29-CA52-45DB-9886-375BBE080900}"/>
              </a:ext>
            </a:extLst>
          </p:cNvPr>
          <p:cNvCxnSpPr>
            <a:cxnSpLocks/>
          </p:cNvCxnSpPr>
          <p:nvPr/>
        </p:nvCxnSpPr>
        <p:spPr>
          <a:xfrm>
            <a:off x="5018512" y="5506438"/>
            <a:ext cx="3188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412B869-8892-4E16-8C99-C1E355D820A7}"/>
              </a:ext>
            </a:extLst>
          </p:cNvPr>
          <p:cNvCxnSpPr>
            <a:cxnSpLocks/>
          </p:cNvCxnSpPr>
          <p:nvPr/>
        </p:nvCxnSpPr>
        <p:spPr>
          <a:xfrm>
            <a:off x="7446924" y="17339422"/>
            <a:ext cx="1779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图片 51">
            <a:extLst>
              <a:ext uri="{FF2B5EF4-FFF2-40B4-BE49-F238E27FC236}">
                <a16:creationId xmlns:a16="http://schemas.microsoft.com/office/drawing/2014/main" id="{024969D2-3562-4E5E-A685-CBD199403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577" y="5085467"/>
            <a:ext cx="5284800" cy="84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59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79185-F777-4D93-9501-CAABB6828640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AdExIF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9D570A-786A-43FB-83C6-89A311A2A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16068"/>
            <a:ext cx="10800000" cy="6673543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0E2AA0D-1E9E-4BB8-BAF8-FF70EDE5A3B6}"/>
              </a:ext>
            </a:extLst>
          </p:cNvPr>
          <p:cNvCxnSpPr>
            <a:cxnSpLocks/>
          </p:cNvCxnSpPr>
          <p:nvPr/>
        </p:nvCxnSpPr>
        <p:spPr>
          <a:xfrm>
            <a:off x="5168900" y="7879738"/>
            <a:ext cx="1640640" cy="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41BC2FE2-0798-420D-B74E-F02048D70D19}"/>
              </a:ext>
            </a:extLst>
          </p:cNvPr>
          <p:cNvSpPr txBox="1"/>
          <p:nvPr/>
        </p:nvSpPr>
        <p:spPr>
          <a:xfrm>
            <a:off x="6839712" y="7686944"/>
            <a:ext cx="383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For each neuron in neuron group.</a:t>
            </a:r>
            <a:endParaRPr lang="zh-CN" altLang="en-US" sz="20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CADAEE8-384B-4A68-8054-774C8948E6F4}"/>
              </a:ext>
            </a:extLst>
          </p:cNvPr>
          <p:cNvCxnSpPr>
            <a:cxnSpLocks/>
          </p:cNvCxnSpPr>
          <p:nvPr/>
        </p:nvCxnSpPr>
        <p:spPr>
          <a:xfrm>
            <a:off x="9245600" y="8647744"/>
            <a:ext cx="1253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A0AAE12-7F2E-4B90-A647-7D8EF2820C80}"/>
              </a:ext>
            </a:extLst>
          </p:cNvPr>
          <p:cNvSpPr txBox="1"/>
          <p:nvPr/>
        </p:nvSpPr>
        <p:spPr>
          <a:xfrm>
            <a:off x="10499144" y="8299039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Check if neuron is </a:t>
            </a:r>
          </a:p>
          <a:p>
            <a:r>
              <a:rPr lang="en-US" altLang="zh-CN" sz="2000" dirty="0"/>
              <a:t>in refractory period.</a:t>
            </a: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0796AE-FDB9-48EA-A2B0-16459FC56BEE}"/>
              </a:ext>
            </a:extLst>
          </p:cNvPr>
          <p:cNvSpPr txBox="1"/>
          <p:nvPr/>
        </p:nvSpPr>
        <p:spPr>
          <a:xfrm>
            <a:off x="10461044" y="9212527"/>
            <a:ext cx="29493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Update variables </a:t>
            </a:r>
          </a:p>
          <a:p>
            <a:r>
              <a:rPr lang="en-US" altLang="zh-CN" sz="2000" dirty="0"/>
              <a:t>with numerical integration</a:t>
            </a:r>
          </a:p>
          <a:p>
            <a:r>
              <a:rPr lang="en-US" altLang="zh-CN" sz="2000" dirty="0"/>
              <a:t>one by one.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B915891-7E82-40D0-BE6B-9224AA73360A}"/>
              </a:ext>
            </a:extLst>
          </p:cNvPr>
          <p:cNvCxnSpPr>
            <a:cxnSpLocks/>
          </p:cNvCxnSpPr>
          <p:nvPr/>
        </p:nvCxnSpPr>
        <p:spPr>
          <a:xfrm>
            <a:off x="10172700" y="9713224"/>
            <a:ext cx="288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380377-D6B5-418A-8A66-479555220241}"/>
              </a:ext>
            </a:extLst>
          </p:cNvPr>
          <p:cNvCxnSpPr>
            <a:cxnSpLocks/>
          </p:cNvCxnSpPr>
          <p:nvPr/>
        </p:nvCxnSpPr>
        <p:spPr>
          <a:xfrm flipV="1">
            <a:off x="5044748" y="10466361"/>
            <a:ext cx="17647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8DD22DA-7C5B-4CD4-AA75-1733C4D9BAB0}"/>
              </a:ext>
            </a:extLst>
          </p:cNvPr>
          <p:cNvSpPr txBox="1"/>
          <p:nvPr/>
        </p:nvSpPr>
        <p:spPr>
          <a:xfrm>
            <a:off x="6839712" y="11021895"/>
            <a:ext cx="4008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Reset membrane potential, </a:t>
            </a:r>
          </a:p>
          <a:p>
            <a:r>
              <a:rPr lang="en-US" altLang="zh-CN" sz="2000" dirty="0"/>
              <a:t>add the Dirac δ term of w:</a:t>
            </a:r>
            <a:endParaRPr lang="zh-CN" altLang="en-US" sz="2000" dirty="0"/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614E424D-10E4-4F6D-8B64-4B54B5D4372E}"/>
              </a:ext>
            </a:extLst>
          </p:cNvPr>
          <p:cNvSpPr/>
          <p:nvPr/>
        </p:nvSpPr>
        <p:spPr>
          <a:xfrm>
            <a:off x="6593540" y="11149723"/>
            <a:ext cx="216000" cy="7547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A97748-1819-40F9-8814-BEB5F32AAFA1}"/>
              </a:ext>
            </a:extLst>
          </p:cNvPr>
          <p:cNvSpPr txBox="1"/>
          <p:nvPr/>
        </p:nvSpPr>
        <p:spPr>
          <a:xfrm>
            <a:off x="6839712" y="1025273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Check if neuron spikes.</a:t>
            </a:r>
            <a:endParaRPr lang="zh-CN" altLang="en-US" sz="20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816A867-0D90-4141-B953-A26D0E329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540" y="11694339"/>
            <a:ext cx="5284800" cy="84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24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811</TotalTime>
  <Words>1217</Words>
  <Application>Microsoft Office PowerPoint</Application>
  <PresentationFormat>自定义</PresentationFormat>
  <Paragraphs>200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LIF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ada</dc:creator>
  <cp:lastModifiedBy>liu ada</cp:lastModifiedBy>
  <cp:revision>113</cp:revision>
  <dcterms:created xsi:type="dcterms:W3CDTF">2021-04-26T08:59:48Z</dcterms:created>
  <dcterms:modified xsi:type="dcterms:W3CDTF">2021-04-29T11:25:11Z</dcterms:modified>
</cp:coreProperties>
</file>