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9" r:id="rId12"/>
    <p:sldId id="275" r:id="rId13"/>
    <p:sldId id="276" r:id="rId14"/>
    <p:sldId id="277" r:id="rId15"/>
    <p:sldId id="278" r:id="rId16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4" y="-2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7517D2FA-AFF4-4339-92A3-D03F90B7F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910"/>
            <a:ext cx="10800000" cy="8567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/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(0.1(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blipFill>
                <a:blip r:embed="rId3"/>
                <a:stretch>
                  <a:fillRect r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/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+65)/18)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blipFill>
                <a:blip r:embed="rId4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/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0.07 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+65)/20)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blipFill>
                <a:blip r:embed="rId5"/>
                <a:stretch>
                  <a:fillRect l="-485" t="-4000" r="-194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/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1/(1+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+35)/10))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blipFill>
                <a:blip r:embed="rId6"/>
                <a:stretch>
                  <a:fillRect l="-1613" t="-1961" r="-161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/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(0.01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+55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+55)/10))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blipFill>
                <a:blip r:embed="rId7"/>
                <a:stretch>
                  <a:fillRect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/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0.125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+65)/80)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blipFill>
                <a:blip r:embed="rId8"/>
                <a:stretch>
                  <a:fillRect l="-617" r="-61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/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/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/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/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 +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blipFill>
                <a:blip r:embed="rId12"/>
                <a:stretch>
                  <a:fillRect b="-10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B925EBE7-5070-4AE5-AE03-EC6FB3EC62F9}"/>
              </a:ext>
            </a:extLst>
          </p:cNvPr>
          <p:cNvSpPr/>
          <p:nvPr/>
        </p:nvSpPr>
        <p:spPr>
          <a:xfrm>
            <a:off x="6925648" y="12600637"/>
            <a:ext cx="216000" cy="11034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8785B4-F75F-4C1F-A8FA-F4D27D7328EE}"/>
              </a:ext>
            </a:extLst>
          </p:cNvPr>
          <p:cNvSpPr txBox="1"/>
          <p:nvPr/>
        </p:nvSpPr>
        <p:spPr>
          <a:xfrm>
            <a:off x="9019133" y="7117147"/>
            <a:ext cx="3909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调用</a:t>
            </a:r>
            <a:r>
              <a:rPr lang="en-US" altLang="zh-CN" sz="2000" dirty="0"/>
              <a:t>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</a:t>
            </a:r>
            <a:r>
              <a:rPr lang="zh-CN" altLang="en-US" sz="2000" dirty="0"/>
              <a:t>积分常微分方程。</a:t>
            </a:r>
            <a:endParaRPr lang="en-US" altLang="zh-CN" sz="2000" dirty="0"/>
          </a:p>
          <a:p>
            <a:r>
              <a:rPr lang="zh-CN" altLang="en-US" sz="2000" dirty="0"/>
              <a:t>设置参数</a:t>
            </a:r>
            <a:r>
              <a:rPr lang="en-US" altLang="zh-CN" sz="2000" dirty="0"/>
              <a:t>`method`</a:t>
            </a:r>
            <a:r>
              <a:rPr lang="zh-CN" altLang="en-US" sz="2000" dirty="0"/>
              <a:t>来选择所用的</a:t>
            </a:r>
            <a:endParaRPr lang="en-US" altLang="zh-CN" sz="2000" dirty="0"/>
          </a:p>
          <a:p>
            <a:r>
              <a:rPr lang="zh-CN" altLang="en-US" sz="2000" dirty="0"/>
              <a:t>数值积分方法。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56FCCC-7BFD-4F0B-AF0D-C507905D8411}"/>
              </a:ext>
            </a:extLst>
          </p:cNvPr>
          <p:cNvCxnSpPr>
            <a:cxnSpLocks/>
          </p:cNvCxnSpPr>
          <p:nvPr/>
        </p:nvCxnSpPr>
        <p:spPr>
          <a:xfrm flipV="1">
            <a:off x="6040155" y="7624978"/>
            <a:ext cx="297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C9B3686-84F5-4190-AF99-466D983B7848}"/>
              </a:ext>
            </a:extLst>
          </p:cNvPr>
          <p:cNvCxnSpPr>
            <a:cxnSpLocks/>
          </p:cNvCxnSpPr>
          <p:nvPr/>
        </p:nvCxnSpPr>
        <p:spPr>
          <a:xfrm>
            <a:off x="3835400" y="619442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13A6CA-88B5-4BDD-BDF4-AFCB3AE84367}"/>
              </a:ext>
            </a:extLst>
          </p:cNvPr>
          <p:cNvSpPr txBox="1"/>
          <p:nvPr/>
        </p:nvSpPr>
        <p:spPr>
          <a:xfrm>
            <a:off x="5518820" y="58404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</a:t>
            </a:r>
            <a:r>
              <a:rPr lang="zh-CN" altLang="en-US" sz="2000" dirty="0"/>
              <a:t>类：</a:t>
            </a:r>
            <a:endParaRPr lang="en-US" altLang="zh-CN" sz="2000" dirty="0"/>
          </a:p>
          <a:p>
            <a:r>
              <a:rPr lang="zh-CN" altLang="en-US" sz="2000" dirty="0"/>
              <a:t>神经元群。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3EFCF7B-CB22-4934-B948-873D48C916A6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2CBC6BA-A0C1-4657-B0D6-9BE37C861E4E}"/>
              </a:ext>
            </a:extLst>
          </p:cNvPr>
          <p:cNvCxnSpPr>
            <a:cxnSpLocks/>
          </p:cNvCxnSpPr>
          <p:nvPr/>
        </p:nvCxnSpPr>
        <p:spPr>
          <a:xfrm>
            <a:off x="3591044" y="6725532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34DD36A-E738-47D6-B7CC-B872B06F626C}"/>
              </a:ext>
            </a:extLst>
          </p:cNvPr>
          <p:cNvSpPr txBox="1"/>
          <p:nvPr/>
        </p:nvSpPr>
        <p:spPr>
          <a:xfrm>
            <a:off x="5903584" y="6793567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设置模型后端。</a:t>
            </a:r>
          </a:p>
        </p:txBody>
      </p:sp>
    </p:spTree>
    <p:extLst>
      <p:ext uri="{BB962C8B-B14F-4D97-AF65-F5344CB8AC3E}">
        <p14:creationId xmlns:p14="http://schemas.microsoft.com/office/powerpoint/2010/main" val="35639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F0A9CD6-920E-4A8B-9B04-CF4C60CE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2517"/>
            <a:ext cx="10800000" cy="32929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E2C89C3-8C50-45C6-B3D2-EDC1D0232656}"/>
              </a:ext>
            </a:extLst>
          </p:cNvPr>
          <p:cNvSpPr txBox="1"/>
          <p:nvPr/>
        </p:nvSpPr>
        <p:spPr>
          <a:xfrm>
            <a:off x="4973634" y="1654511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重置当前时刻的外部输入。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0081B4-6179-4F4A-AD2E-6EC536CEF011}"/>
              </a:ext>
            </a:extLst>
          </p:cNvPr>
          <p:cNvCxnSpPr>
            <a:cxnSpLocks/>
          </p:cNvCxnSpPr>
          <p:nvPr/>
        </p:nvCxnSpPr>
        <p:spPr>
          <a:xfrm>
            <a:off x="6630250" y="14891235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65CC867-F3AA-4A7C-BD45-36C2024455EB}"/>
              </a:ext>
            </a:extLst>
          </p:cNvPr>
          <p:cNvCxnSpPr>
            <a:cxnSpLocks/>
          </p:cNvCxnSpPr>
          <p:nvPr/>
        </p:nvCxnSpPr>
        <p:spPr>
          <a:xfrm>
            <a:off x="3774440" y="16742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BA8F83B-08EF-4353-AAF8-DAE318DD567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HindmarshRose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4068EA-666E-4A08-9AD7-47727CF1F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170"/>
            <a:ext cx="10800000" cy="1217736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2A7B30-5290-4F6A-B8A1-92489EB4881A}"/>
              </a:ext>
            </a:extLst>
          </p:cNvPr>
          <p:cNvCxnSpPr>
            <a:cxnSpLocks/>
          </p:cNvCxnSpPr>
          <p:nvPr/>
        </p:nvCxnSpPr>
        <p:spPr>
          <a:xfrm>
            <a:off x="4891090" y="159601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/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blipFill>
                <a:blip r:embed="rId4"/>
                <a:stretch>
                  <a:fillRect l="-2038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D8ECF645-4485-4A38-A8A0-E601279B3D66}"/>
              </a:ext>
            </a:extLst>
          </p:cNvPr>
          <p:cNvSpPr/>
          <p:nvPr/>
        </p:nvSpPr>
        <p:spPr>
          <a:xfrm>
            <a:off x="5575300" y="6308653"/>
            <a:ext cx="216000" cy="2717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75D76F-ADE2-4E24-B86C-6DB6819B7E88}"/>
              </a:ext>
            </a:extLst>
          </p:cNvPr>
          <p:cNvCxnSpPr>
            <a:cxnSpLocks/>
          </p:cNvCxnSpPr>
          <p:nvPr/>
        </p:nvCxnSpPr>
        <p:spPr>
          <a:xfrm>
            <a:off x="6815086" y="12707594"/>
            <a:ext cx="110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6273BE-DCB5-461B-AA17-3F18F2340E1D}"/>
              </a:ext>
            </a:extLst>
          </p:cNvPr>
          <p:cNvCxnSpPr>
            <a:cxnSpLocks/>
          </p:cNvCxnSpPr>
          <p:nvPr/>
        </p:nvCxnSpPr>
        <p:spPr>
          <a:xfrm>
            <a:off x="6251408" y="1321922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/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blipFill>
                <a:blip r:embed="rId5"/>
                <a:stretch>
                  <a:fillRect l="-2717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/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blipFill>
                <a:blip r:embed="rId6"/>
                <a:stretch>
                  <a:fillRect l="-2038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104685-C9B1-47FE-A73E-9FB3F88F9F36}"/>
              </a:ext>
            </a:extLst>
          </p:cNvPr>
          <p:cNvCxnSpPr>
            <a:cxnSpLocks/>
          </p:cNvCxnSpPr>
          <p:nvPr/>
        </p:nvCxnSpPr>
        <p:spPr>
          <a:xfrm>
            <a:off x="4580596" y="14132477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DC2B8F1-A994-4181-9C9A-D355EE67BA47}"/>
              </a:ext>
            </a:extLst>
          </p:cNvPr>
          <p:cNvSpPr txBox="1"/>
          <p:nvPr/>
        </p:nvSpPr>
        <p:spPr>
          <a:xfrm>
            <a:off x="6251408" y="13939683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对于神经元群中的每个神经元：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28302F-C4B9-428C-9E03-9E0F64C1EF08}"/>
              </a:ext>
            </a:extLst>
          </p:cNvPr>
          <p:cNvSpPr txBox="1"/>
          <p:nvPr/>
        </p:nvSpPr>
        <p:spPr>
          <a:xfrm>
            <a:off x="6623720" y="12557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</a:t>
            </a:r>
            <a:r>
              <a:rPr lang="zh-CN" altLang="en-US" sz="2000" dirty="0"/>
              <a:t>类：</a:t>
            </a:r>
            <a:endParaRPr lang="en-US" altLang="zh-CN" sz="2000" dirty="0"/>
          </a:p>
          <a:p>
            <a:r>
              <a:rPr lang="zh-CN" altLang="en-US" sz="2000" dirty="0"/>
              <a:t>神经元群。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5B18B8-2FB0-40CF-AE52-54F8CCAC0BF3}"/>
              </a:ext>
            </a:extLst>
          </p:cNvPr>
          <p:cNvSpPr txBox="1"/>
          <p:nvPr/>
        </p:nvSpPr>
        <p:spPr>
          <a:xfrm>
            <a:off x="5861241" y="7464916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模型参数保存为浮点数。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D9AEE121-1885-414D-9341-76968081A391}"/>
              </a:ext>
            </a:extLst>
          </p:cNvPr>
          <p:cNvSpPr/>
          <p:nvPr/>
        </p:nvSpPr>
        <p:spPr>
          <a:xfrm>
            <a:off x="7265740" y="10017743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0F5079-C705-4B83-B557-93A02DB01934}"/>
              </a:ext>
            </a:extLst>
          </p:cNvPr>
          <p:cNvSpPr txBox="1"/>
          <p:nvPr/>
        </p:nvSpPr>
        <p:spPr>
          <a:xfrm>
            <a:off x="7573345" y="1078090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模型变量保存为浮点数的向量。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7C08BF-286B-4A37-B465-3B7CC66E8B79}"/>
              </a:ext>
            </a:extLst>
          </p:cNvPr>
          <p:cNvSpPr txBox="1"/>
          <p:nvPr/>
        </p:nvSpPr>
        <p:spPr>
          <a:xfrm>
            <a:off x="7944963" y="12213446"/>
            <a:ext cx="383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调用</a:t>
            </a:r>
            <a:r>
              <a:rPr lang="en-US" altLang="zh-CN" sz="2000" dirty="0"/>
              <a:t>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</a:t>
            </a:r>
            <a:r>
              <a:rPr lang="zh-CN" altLang="en-US" sz="2000" dirty="0"/>
              <a:t>积分常微分方程。</a:t>
            </a:r>
            <a:endParaRPr lang="en-US" altLang="zh-CN" sz="2000" dirty="0"/>
          </a:p>
          <a:p>
            <a:r>
              <a:rPr lang="zh-CN" altLang="en-US" sz="2000" dirty="0"/>
              <a:t>参数</a:t>
            </a:r>
            <a:r>
              <a:rPr lang="en-US" altLang="zh-CN" sz="2000" dirty="0"/>
              <a:t>`method`</a:t>
            </a:r>
            <a:r>
              <a:rPr lang="zh-CN" altLang="en-US" sz="2000" dirty="0"/>
              <a:t>置为默认值</a:t>
            </a:r>
            <a:r>
              <a:rPr lang="en-US" altLang="zh-CN" sz="2000" dirty="0"/>
              <a:t>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16E710C-33FF-4487-B4B6-A5C09BDC4A13}"/>
              </a:ext>
            </a:extLst>
          </p:cNvPr>
          <p:cNvSpPr txBox="1"/>
          <p:nvPr/>
        </p:nvSpPr>
        <p:spPr>
          <a:xfrm>
            <a:off x="7944963" y="13152965"/>
            <a:ext cx="364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传参</a:t>
            </a:r>
            <a:r>
              <a:rPr lang="en-US" altLang="zh-CN" sz="2000" dirty="0"/>
              <a:t>`size`</a:t>
            </a:r>
            <a:r>
              <a:rPr lang="zh-CN" altLang="en-US" sz="2000" dirty="0"/>
              <a:t>和</a:t>
            </a:r>
            <a:r>
              <a:rPr lang="en-US" altLang="zh-CN" sz="2000" dirty="0"/>
              <a:t>`**</a:t>
            </a:r>
            <a:r>
              <a:rPr lang="en-US" altLang="zh-CN" sz="2000" dirty="0" err="1"/>
              <a:t>kwargs</a:t>
            </a:r>
            <a:r>
              <a:rPr lang="en-US" altLang="zh-CN" sz="2000" dirty="0"/>
              <a:t>`</a:t>
            </a:r>
            <a:r>
              <a:rPr lang="zh-CN" altLang="en-US" sz="2000" dirty="0"/>
              <a:t>给</a:t>
            </a:r>
            <a:endParaRPr lang="en-US" altLang="zh-CN" sz="2000" dirty="0"/>
          </a:p>
          <a:p>
            <a:r>
              <a:rPr lang="zh-CN" altLang="en-US" sz="2000" dirty="0"/>
              <a:t>超类</a:t>
            </a:r>
            <a:r>
              <a:rPr lang="en-US" altLang="zh-CN" sz="2000" dirty="0" err="1"/>
              <a:t>bp.NeuGroup</a:t>
            </a:r>
            <a:r>
              <a:rPr lang="zh-CN" altLang="en-US" sz="2000" dirty="0"/>
              <a:t>的构造函数。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91FFDC-B200-4238-85E2-268DCCCE0FA0}"/>
              </a:ext>
            </a:extLst>
          </p:cNvPr>
          <p:cNvSpPr txBox="1"/>
          <p:nvPr/>
        </p:nvSpPr>
        <p:spPr>
          <a:xfrm>
            <a:off x="7366321" y="1469118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数值积分逐个更新变量。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289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D9EF8E-5E66-44BA-A15F-4EB50B8C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2087"/>
            <a:ext cx="10800000" cy="62650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585CA2-5BA2-416E-AFEB-8C582B37A319}"/>
              </a:ext>
            </a:extLst>
          </p:cNvPr>
          <p:cNvSpPr txBox="1"/>
          <p:nvPr/>
        </p:nvSpPr>
        <p:spPr>
          <a:xfrm>
            <a:off x="7062121" y="10754367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绘制零点线。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42B924-0279-4747-8C2A-86FC1582D9CE}"/>
              </a:ext>
            </a:extLst>
          </p:cNvPr>
          <p:cNvSpPr txBox="1"/>
          <p:nvPr/>
        </p:nvSpPr>
        <p:spPr>
          <a:xfrm>
            <a:off x="7047945" y="11125939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绘制稳定点。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1916F-2AB7-4F0F-9566-AE39385DAD59}"/>
              </a:ext>
            </a:extLst>
          </p:cNvPr>
          <p:cNvSpPr txBox="1"/>
          <p:nvPr/>
        </p:nvSpPr>
        <p:spPr>
          <a:xfrm>
            <a:off x="7047945" y="11509798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绘制向量场。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5CEA7A-48DE-40D8-A959-69B1B97C2EFA}"/>
              </a:ext>
            </a:extLst>
          </p:cNvPr>
          <p:cNvSpPr txBox="1"/>
          <p:nvPr/>
        </p:nvSpPr>
        <p:spPr>
          <a:xfrm>
            <a:off x="7062121" y="12454601"/>
            <a:ext cx="383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绘制轨迹。</a:t>
            </a:r>
            <a:endParaRPr lang="en-US" altLang="zh-CN" sz="2000" dirty="0"/>
          </a:p>
          <a:p>
            <a:r>
              <a:rPr lang="zh-CN" altLang="en-US" sz="2000" dirty="0"/>
              <a:t>定义轨迹的起始点和仿真时间。</a:t>
            </a:r>
            <a:endParaRPr lang="en-US" altLang="zh-CN" sz="2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59CA62-C9F6-4649-A711-B2412707427D}"/>
              </a:ext>
            </a:extLst>
          </p:cNvPr>
          <p:cNvCxnSpPr>
            <a:cxnSpLocks/>
          </p:cNvCxnSpPr>
          <p:nvPr/>
        </p:nvCxnSpPr>
        <p:spPr>
          <a:xfrm>
            <a:off x="5483352" y="10972800"/>
            <a:ext cx="157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2DA4AA-1741-4E40-ADED-1834D7434FDE}"/>
              </a:ext>
            </a:extLst>
          </p:cNvPr>
          <p:cNvCxnSpPr>
            <a:cxnSpLocks/>
          </p:cNvCxnSpPr>
          <p:nvPr/>
        </p:nvCxnSpPr>
        <p:spPr>
          <a:xfrm>
            <a:off x="5705856" y="11298936"/>
            <a:ext cx="1348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4D0296-9A6E-49E0-9F38-42C4DEBAACBF}"/>
              </a:ext>
            </a:extLst>
          </p:cNvPr>
          <p:cNvCxnSpPr>
            <a:cxnSpLocks/>
          </p:cNvCxnSpPr>
          <p:nvPr/>
        </p:nvCxnSpPr>
        <p:spPr>
          <a:xfrm>
            <a:off x="5867400" y="11692128"/>
            <a:ext cx="118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214FBC1-D65C-466B-AAB9-7D23A89DF70E}"/>
              </a:ext>
            </a:extLst>
          </p:cNvPr>
          <p:cNvSpPr txBox="1"/>
          <p:nvPr/>
        </p:nvSpPr>
        <p:spPr>
          <a:xfrm>
            <a:off x="8455151" y="8575185"/>
            <a:ext cx="531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相图中希望画出的变量。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C14CF1-C4C8-4A13-AE49-17A6519D633A}"/>
              </a:ext>
            </a:extLst>
          </p:cNvPr>
          <p:cNvSpPr txBox="1"/>
          <p:nvPr/>
        </p:nvSpPr>
        <p:spPr>
          <a:xfrm>
            <a:off x="8455151" y="8923547"/>
            <a:ext cx="531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相图中希望固定的变量。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3F012D-291C-4996-AA48-188FFD8FAB5C}"/>
              </a:ext>
            </a:extLst>
          </p:cNvPr>
          <p:cNvSpPr txBox="1"/>
          <p:nvPr/>
        </p:nvSpPr>
        <p:spPr>
          <a:xfrm>
            <a:off x="8455151" y="8205520"/>
            <a:ext cx="531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定义要分析的动力学系统。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F6A380-9DFE-46B6-A27F-0EC02A1B07AE}"/>
              </a:ext>
            </a:extLst>
          </p:cNvPr>
          <p:cNvSpPr txBox="1"/>
          <p:nvPr/>
        </p:nvSpPr>
        <p:spPr>
          <a:xfrm>
            <a:off x="8455151" y="964157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其他希望固定的参数。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07AF-CACA-4A22-A816-63D6A1DE3543}"/>
              </a:ext>
            </a:extLst>
          </p:cNvPr>
          <p:cNvCxnSpPr>
            <a:cxnSpLocks/>
          </p:cNvCxnSpPr>
          <p:nvPr/>
        </p:nvCxnSpPr>
        <p:spPr>
          <a:xfrm>
            <a:off x="6884462" y="8405575"/>
            <a:ext cx="157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E799D1-5269-46CC-8739-514797131EA9}"/>
              </a:ext>
            </a:extLst>
          </p:cNvPr>
          <p:cNvCxnSpPr>
            <a:cxnSpLocks/>
          </p:cNvCxnSpPr>
          <p:nvPr/>
        </p:nvCxnSpPr>
        <p:spPr>
          <a:xfrm>
            <a:off x="7223760" y="8775240"/>
            <a:ext cx="1231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235E81-7723-40C2-B729-F3C03A63BDD9}"/>
              </a:ext>
            </a:extLst>
          </p:cNvPr>
          <p:cNvCxnSpPr>
            <a:cxnSpLocks/>
          </p:cNvCxnSpPr>
          <p:nvPr/>
        </p:nvCxnSpPr>
        <p:spPr>
          <a:xfrm>
            <a:off x="6884462" y="9123602"/>
            <a:ext cx="157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DFEA7D9B-AEEB-4BFB-BA40-5880D127BAF5}"/>
              </a:ext>
            </a:extLst>
          </p:cNvPr>
          <p:cNvSpPr/>
          <p:nvPr/>
        </p:nvSpPr>
        <p:spPr>
          <a:xfrm>
            <a:off x="6838041" y="12075987"/>
            <a:ext cx="216000" cy="146403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88825D77-5AB4-48B5-9EA4-20B1A406DCC6}"/>
              </a:ext>
            </a:extLst>
          </p:cNvPr>
          <p:cNvSpPr/>
          <p:nvPr/>
        </p:nvSpPr>
        <p:spPr>
          <a:xfrm>
            <a:off x="8239151" y="9369063"/>
            <a:ext cx="216000" cy="10014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4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615AE-4624-43A6-8249-65EBE135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94"/>
            <a:ext cx="10800000" cy="165739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6336590-22FE-4FDE-908E-06652C883659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9E5B28-63EE-4C18-97C9-ADA1FC67970C}"/>
              </a:ext>
            </a:extLst>
          </p:cNvPr>
          <p:cNvCxnSpPr>
            <a:cxnSpLocks/>
          </p:cNvCxnSpPr>
          <p:nvPr/>
        </p:nvCxnSpPr>
        <p:spPr>
          <a:xfrm>
            <a:off x="4891090" y="152635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/>
              <p:nvPr/>
            </p:nvSpPr>
            <p:spPr>
              <a:xfrm>
                <a:off x="9101918" y="3964592"/>
                <a:ext cx="27344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3964592"/>
                <a:ext cx="2734482" cy="307777"/>
              </a:xfrm>
              <a:prstGeom prst="rect">
                <a:avLst/>
              </a:prstGeom>
              <a:blipFill>
                <a:blip r:embed="rId3"/>
                <a:stretch>
                  <a:fillRect l="-334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FCFB6596-523A-41E4-A422-8CDE10C992DE}"/>
              </a:ext>
            </a:extLst>
          </p:cNvPr>
          <p:cNvSpPr/>
          <p:nvPr/>
        </p:nvSpPr>
        <p:spPr>
          <a:xfrm>
            <a:off x="5575300" y="8089900"/>
            <a:ext cx="216000" cy="5295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7B3019-44F1-4B0C-9FAE-CA2A4A188A4B}"/>
              </a:ext>
            </a:extLst>
          </p:cNvPr>
          <p:cNvCxnSpPr>
            <a:cxnSpLocks/>
          </p:cNvCxnSpPr>
          <p:nvPr/>
        </p:nvCxnSpPr>
        <p:spPr>
          <a:xfrm>
            <a:off x="6591880" y="17019434"/>
            <a:ext cx="13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4FC689-AA20-4C98-9B3D-A15C054304B8}"/>
              </a:ext>
            </a:extLst>
          </p:cNvPr>
          <p:cNvCxnSpPr>
            <a:cxnSpLocks/>
          </p:cNvCxnSpPr>
          <p:nvPr/>
        </p:nvCxnSpPr>
        <p:spPr>
          <a:xfrm>
            <a:off x="6251408" y="1754376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/>
              <p:nvPr/>
            </p:nvSpPr>
            <p:spPr>
              <a:xfrm>
                <a:off x="9101918" y="4667745"/>
                <a:ext cx="4489109" cy="337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667745"/>
                <a:ext cx="4489109" cy="337721"/>
              </a:xfrm>
              <a:prstGeom prst="rect">
                <a:avLst/>
              </a:prstGeom>
              <a:blipFill>
                <a:blip r:embed="rId4"/>
                <a:stretch>
                  <a:fillRect l="-2038" t="-1818" r="-244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/>
              <p:nvPr/>
            </p:nvSpPr>
            <p:spPr>
              <a:xfrm>
                <a:off x="9101918" y="4307350"/>
                <a:ext cx="273448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307350"/>
                <a:ext cx="2734483" cy="307777"/>
              </a:xfrm>
              <a:prstGeom prst="rect">
                <a:avLst/>
              </a:prstGeom>
              <a:blipFill>
                <a:blip r:embed="rId5"/>
                <a:stretch>
                  <a:fillRect l="-3341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/>
              <p:nvPr/>
            </p:nvSpPr>
            <p:spPr>
              <a:xfrm>
                <a:off x="9101918" y="5034474"/>
                <a:ext cx="4489109" cy="640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= 1, 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5034474"/>
                <a:ext cx="4489109" cy="640240"/>
              </a:xfrm>
              <a:prstGeom prst="rect">
                <a:avLst/>
              </a:prstGeom>
              <a:blipFill>
                <a:blip r:embed="rId6"/>
                <a:stretch>
                  <a:fillRect l="-1359" t="-11429" r="-2038" b="-1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62C1CFC6-5516-4AE6-ACB6-F772BD10048D}"/>
              </a:ext>
            </a:extLst>
          </p:cNvPr>
          <p:cNvSpPr txBox="1"/>
          <p:nvPr/>
        </p:nvSpPr>
        <p:spPr>
          <a:xfrm>
            <a:off x="6572920" y="11668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</a:t>
            </a:r>
            <a:r>
              <a:rPr lang="zh-CN" altLang="en-US" sz="2000" dirty="0"/>
              <a:t>类：</a:t>
            </a:r>
            <a:endParaRPr lang="en-US" altLang="zh-CN" sz="2000" dirty="0"/>
          </a:p>
          <a:p>
            <a:r>
              <a:rPr lang="zh-CN" altLang="en-US" sz="2000" dirty="0"/>
              <a:t>神经元群。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BE2748-C905-4324-91B9-9DDB9B35884A}"/>
              </a:ext>
            </a:extLst>
          </p:cNvPr>
          <p:cNvSpPr txBox="1"/>
          <p:nvPr/>
        </p:nvSpPr>
        <p:spPr>
          <a:xfrm>
            <a:off x="5899341" y="10538316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模型参数保存为浮点数。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B3614010-94F2-46BE-8B03-17A861ABA4D9}"/>
              </a:ext>
            </a:extLst>
          </p:cNvPr>
          <p:cNvSpPr/>
          <p:nvPr/>
        </p:nvSpPr>
        <p:spPr>
          <a:xfrm>
            <a:off x="7418140" y="14373843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F38F40-F148-4BE4-84B8-34512D6A10E0}"/>
              </a:ext>
            </a:extLst>
          </p:cNvPr>
          <p:cNvSpPr txBox="1"/>
          <p:nvPr/>
        </p:nvSpPr>
        <p:spPr>
          <a:xfrm>
            <a:off x="7725745" y="1513700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模型变量保存为浮点数的向量。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7C0F75-9904-4E40-8D39-9CBC82A79F89}"/>
              </a:ext>
            </a:extLst>
          </p:cNvPr>
          <p:cNvSpPr txBox="1"/>
          <p:nvPr/>
        </p:nvSpPr>
        <p:spPr>
          <a:xfrm>
            <a:off x="7919563" y="16518746"/>
            <a:ext cx="383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调用</a:t>
            </a:r>
            <a:r>
              <a:rPr lang="en-US" altLang="zh-CN" sz="2000" dirty="0"/>
              <a:t>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</a:t>
            </a:r>
            <a:r>
              <a:rPr lang="zh-CN" altLang="en-US" sz="2000" dirty="0"/>
              <a:t>积分常微分方程。</a:t>
            </a:r>
            <a:endParaRPr lang="en-US" altLang="zh-CN" sz="2000" dirty="0"/>
          </a:p>
          <a:p>
            <a:r>
              <a:rPr lang="zh-CN" altLang="en-US" sz="2000" dirty="0"/>
              <a:t>参数</a:t>
            </a:r>
            <a:r>
              <a:rPr lang="en-US" altLang="zh-CN" sz="2000" dirty="0"/>
              <a:t>`method`</a:t>
            </a:r>
            <a:r>
              <a:rPr lang="zh-CN" altLang="en-US" sz="2000" dirty="0"/>
              <a:t>置为默认值</a:t>
            </a:r>
            <a:r>
              <a:rPr lang="en-US" altLang="zh-CN" sz="2000" dirty="0"/>
              <a:t>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A8FEC0-732E-4A02-B650-E129D164E9D0}"/>
              </a:ext>
            </a:extLst>
          </p:cNvPr>
          <p:cNvSpPr txBox="1"/>
          <p:nvPr/>
        </p:nvSpPr>
        <p:spPr>
          <a:xfrm>
            <a:off x="7919563" y="17470965"/>
            <a:ext cx="364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传参</a:t>
            </a:r>
            <a:r>
              <a:rPr lang="en-US" altLang="zh-CN" sz="2000" dirty="0"/>
              <a:t>`size`</a:t>
            </a:r>
            <a:r>
              <a:rPr lang="zh-CN" altLang="en-US" sz="2000" dirty="0"/>
              <a:t>和</a:t>
            </a:r>
            <a:r>
              <a:rPr lang="en-US" altLang="zh-CN" sz="2000" dirty="0"/>
              <a:t>`**</a:t>
            </a:r>
            <a:r>
              <a:rPr lang="en-US" altLang="zh-CN" sz="2000" dirty="0" err="1"/>
              <a:t>kwargs</a:t>
            </a:r>
            <a:r>
              <a:rPr lang="en-US" altLang="zh-CN" sz="2000" dirty="0"/>
              <a:t>`</a:t>
            </a:r>
            <a:r>
              <a:rPr lang="zh-CN" altLang="en-US" sz="2000" dirty="0"/>
              <a:t>给</a:t>
            </a:r>
            <a:endParaRPr lang="en-US" altLang="zh-CN" sz="2000" dirty="0"/>
          </a:p>
          <a:p>
            <a:r>
              <a:rPr lang="zh-CN" altLang="en-US" sz="2000" dirty="0"/>
              <a:t>超类</a:t>
            </a:r>
            <a:r>
              <a:rPr lang="en-US" altLang="zh-CN" sz="2000" dirty="0" err="1"/>
              <a:t>bp.NeuGroup</a:t>
            </a:r>
            <a:r>
              <a:rPr lang="zh-CN" altLang="en-US" sz="2000" dirty="0"/>
              <a:t>的构造函数。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239666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7DB9F91-5687-4A57-8524-6E146972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242"/>
            <a:ext cx="10800000" cy="737939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555B8C0-2F91-47B8-9FE0-7197D0C044B5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F5F91-C7F3-4949-8DB0-896094F4B944}"/>
              </a:ext>
            </a:extLst>
          </p:cNvPr>
          <p:cNvSpPr txBox="1"/>
          <p:nvPr/>
        </p:nvSpPr>
        <p:spPr>
          <a:xfrm>
            <a:off x="5439253" y="1501667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重置当前时刻的外部输入。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E7897AC-109A-4552-B32B-176BF4152E1A}"/>
              </a:ext>
            </a:extLst>
          </p:cNvPr>
          <p:cNvCxnSpPr>
            <a:cxnSpLocks/>
          </p:cNvCxnSpPr>
          <p:nvPr/>
        </p:nvCxnSpPr>
        <p:spPr>
          <a:xfrm>
            <a:off x="4218940" y="15218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43DDAB2D-AC34-4202-A7C7-62664EF4326E}"/>
              </a:ext>
            </a:extLst>
          </p:cNvPr>
          <p:cNvSpPr/>
          <p:nvPr/>
        </p:nvSpPr>
        <p:spPr>
          <a:xfrm>
            <a:off x="8826499" y="8826500"/>
            <a:ext cx="216000" cy="1993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04486B-66D9-4F78-BA5B-BB1F226E5900}"/>
              </a:ext>
            </a:extLst>
          </p:cNvPr>
          <p:cNvCxnSpPr>
            <a:cxnSpLocks/>
          </p:cNvCxnSpPr>
          <p:nvPr/>
        </p:nvCxnSpPr>
        <p:spPr>
          <a:xfrm>
            <a:off x="5080000" y="8541360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5D4AC-36DA-473D-BB24-44A30C08B9CD}"/>
              </a:ext>
            </a:extLst>
          </p:cNvPr>
          <p:cNvSpPr txBox="1"/>
          <p:nvPr/>
        </p:nvSpPr>
        <p:spPr>
          <a:xfrm>
            <a:off x="6750812" y="8348566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对于神经元群中的每个神经元：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833458-1DC3-43DB-AA99-2E89785AFF46}"/>
              </a:ext>
            </a:extLst>
          </p:cNvPr>
          <p:cNvCxnSpPr>
            <a:cxnSpLocks/>
          </p:cNvCxnSpPr>
          <p:nvPr/>
        </p:nvCxnSpPr>
        <p:spPr>
          <a:xfrm flipV="1">
            <a:off x="5654348" y="11115116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6C81594-4391-4D94-9E5F-D494E0F789C0}"/>
              </a:ext>
            </a:extLst>
          </p:cNvPr>
          <p:cNvSpPr txBox="1"/>
          <p:nvPr/>
        </p:nvSpPr>
        <p:spPr>
          <a:xfrm>
            <a:off x="7449312" y="11458880"/>
            <a:ext cx="372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重置膜电位和阈值电位，</a:t>
            </a:r>
            <a:endParaRPr lang="en-US" altLang="zh-CN" sz="2000" dirty="0"/>
          </a:p>
          <a:p>
            <a:r>
              <a:rPr lang="zh-CN" altLang="en-US" sz="2000" dirty="0"/>
              <a:t>更新</a:t>
            </a:r>
            <a:r>
              <a:rPr lang="en-US" altLang="zh-CN" sz="2000" dirty="0"/>
              <a:t>I1</a:t>
            </a:r>
            <a:r>
              <a:rPr lang="zh-CN" altLang="en-US" sz="2000" dirty="0"/>
              <a:t>，</a:t>
            </a:r>
            <a:r>
              <a:rPr lang="en-US" altLang="zh-CN" sz="2000" dirty="0"/>
              <a:t>I2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612AB37-7672-4B08-9C61-075AC279E51D}"/>
              </a:ext>
            </a:extLst>
          </p:cNvPr>
          <p:cNvSpPr/>
          <p:nvPr/>
        </p:nvSpPr>
        <p:spPr>
          <a:xfrm>
            <a:off x="7203140" y="11493677"/>
            <a:ext cx="216000" cy="14857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/>
              <p:nvPr/>
            </p:nvSpPr>
            <p:spPr>
              <a:xfrm>
                <a:off x="7567258" y="12152692"/>
                <a:ext cx="2734482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58" y="12152692"/>
                <a:ext cx="2734482" cy="1262718"/>
              </a:xfrm>
              <a:prstGeom prst="rect">
                <a:avLst/>
              </a:prstGeom>
              <a:blipFill>
                <a:blip r:embed="rId3"/>
                <a:stretch>
                  <a:fillRect l="-3118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78B87CD-E2A5-4C30-91C6-EFE9E5AA65AF}"/>
              </a:ext>
            </a:extLst>
          </p:cNvPr>
          <p:cNvSpPr txBox="1"/>
          <p:nvPr/>
        </p:nvSpPr>
        <p:spPr>
          <a:xfrm>
            <a:off x="9080599" y="962502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数值积分逐个更新变量。</a:t>
            </a:r>
            <a:endParaRPr lang="en-US" altLang="zh-CN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ED662-8829-4272-82B8-7256F6647C09}"/>
              </a:ext>
            </a:extLst>
          </p:cNvPr>
          <p:cNvSpPr txBox="1"/>
          <p:nvPr/>
        </p:nvSpPr>
        <p:spPr>
          <a:xfrm>
            <a:off x="7449312" y="10915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判断神经元是否发放。</a:t>
            </a:r>
          </a:p>
        </p:txBody>
      </p:sp>
    </p:spTree>
    <p:extLst>
      <p:ext uri="{BB962C8B-B14F-4D97-AF65-F5344CB8AC3E}">
        <p14:creationId xmlns:p14="http://schemas.microsoft.com/office/powerpoint/2010/main" val="120763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BDA0E5-FE65-4788-8369-64CEDF3B2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3941"/>
            <a:ext cx="10800000" cy="739763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4147012-CD44-4043-AD09-ADC7803A973B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Firing Rate Unit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2486C6-64D9-4823-81E4-555A50200312}"/>
                  </a:ext>
                </a:extLst>
              </p:cNvPr>
              <p:cNvSpPr txBox="1"/>
              <p:nvPr/>
            </p:nvSpPr>
            <p:spPr>
              <a:xfrm>
                <a:off x="7017507" y="9044057"/>
                <a:ext cx="7107102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2486C6-64D9-4823-81E4-555A50200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07" y="9044057"/>
                <a:ext cx="7107102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56246C-BD55-40CB-B084-7E4901D6C15E}"/>
                  </a:ext>
                </a:extLst>
              </p:cNvPr>
              <p:cNvSpPr txBox="1"/>
              <p:nvPr/>
            </p:nvSpPr>
            <p:spPr>
              <a:xfrm>
                <a:off x="8805446" y="7975569"/>
                <a:ext cx="4970189" cy="774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56246C-BD55-40CB-B084-7E4901D6C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46" y="7975569"/>
                <a:ext cx="4970189" cy="774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DF120E-F6DE-49A8-B4CF-C95B96C8A002}"/>
                  </a:ext>
                </a:extLst>
              </p:cNvPr>
              <p:cNvSpPr txBox="1"/>
              <p:nvPr/>
            </p:nvSpPr>
            <p:spPr>
              <a:xfrm>
                <a:off x="7017507" y="11384916"/>
                <a:ext cx="7107102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DF120E-F6DE-49A8-B4CF-C95B96C8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07" y="11384916"/>
                <a:ext cx="7107102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327703D-66DF-4A69-8AD2-CDF473995B85}"/>
              </a:ext>
            </a:extLst>
          </p:cNvPr>
          <p:cNvCxnSpPr>
            <a:cxnSpLocks/>
          </p:cNvCxnSpPr>
          <p:nvPr/>
        </p:nvCxnSpPr>
        <p:spPr>
          <a:xfrm>
            <a:off x="5043490" y="485375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1BFDED-5E7C-4199-9CFC-D6F6A6DCA804}"/>
              </a:ext>
            </a:extLst>
          </p:cNvPr>
          <p:cNvSpPr txBox="1"/>
          <p:nvPr/>
        </p:nvSpPr>
        <p:spPr>
          <a:xfrm>
            <a:off x="6725320" y="44942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</a:t>
            </a:r>
            <a:r>
              <a:rPr lang="zh-CN" altLang="en-US" sz="2000" dirty="0"/>
              <a:t>类：</a:t>
            </a:r>
            <a:endParaRPr lang="en-US" altLang="zh-CN" sz="2000" dirty="0"/>
          </a:p>
          <a:p>
            <a:r>
              <a:rPr lang="zh-CN" altLang="en-US" sz="2000" dirty="0"/>
              <a:t>神经元群。</a:t>
            </a:r>
          </a:p>
        </p:txBody>
      </p:sp>
    </p:spTree>
    <p:extLst>
      <p:ext uri="{BB962C8B-B14F-4D97-AF65-F5344CB8AC3E}">
        <p14:creationId xmlns:p14="http://schemas.microsoft.com/office/powerpoint/2010/main" val="179151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01AE9D-C65F-4B1C-9659-4DEEF6B3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110"/>
            <a:ext cx="10800000" cy="1473142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D7EB43-CE2E-44FA-BA33-88D7C319B0F4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Firing Rate Unit</a:t>
            </a:r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164E9D67-7F13-44BB-85A8-CC34AECAB816}"/>
              </a:ext>
            </a:extLst>
          </p:cNvPr>
          <p:cNvSpPr/>
          <p:nvPr/>
        </p:nvSpPr>
        <p:spPr>
          <a:xfrm>
            <a:off x="5943048" y="4044674"/>
            <a:ext cx="216000" cy="5295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CDB272-48E8-46D8-AFEB-B88E1CA182B9}"/>
              </a:ext>
            </a:extLst>
          </p:cNvPr>
          <p:cNvCxnSpPr>
            <a:cxnSpLocks/>
          </p:cNvCxnSpPr>
          <p:nvPr/>
        </p:nvCxnSpPr>
        <p:spPr>
          <a:xfrm>
            <a:off x="7027545" y="12156438"/>
            <a:ext cx="13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3E9E519-6C15-40BB-B548-40CEEA106CDA}"/>
              </a:ext>
            </a:extLst>
          </p:cNvPr>
          <p:cNvCxnSpPr>
            <a:cxnSpLocks/>
          </p:cNvCxnSpPr>
          <p:nvPr/>
        </p:nvCxnSpPr>
        <p:spPr>
          <a:xfrm>
            <a:off x="6687073" y="12680767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A84DA6-F6F5-433E-B9A7-1D75B512923D}"/>
              </a:ext>
            </a:extLst>
          </p:cNvPr>
          <p:cNvSpPr txBox="1"/>
          <p:nvPr/>
        </p:nvSpPr>
        <p:spPr>
          <a:xfrm>
            <a:off x="5162053" y="165156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重置当前时刻的外部输入。</a:t>
            </a: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8922FC75-21BF-43C5-8685-08480EC8A780}"/>
              </a:ext>
            </a:extLst>
          </p:cNvPr>
          <p:cNvSpPr/>
          <p:nvPr/>
        </p:nvSpPr>
        <p:spPr>
          <a:xfrm>
            <a:off x="4800600" y="16414044"/>
            <a:ext cx="216000" cy="6039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D6620FE1-C23B-4C77-939B-86EC9E97319B}"/>
              </a:ext>
            </a:extLst>
          </p:cNvPr>
          <p:cNvSpPr/>
          <p:nvPr/>
        </p:nvSpPr>
        <p:spPr>
          <a:xfrm>
            <a:off x="7452228" y="13477950"/>
            <a:ext cx="216000" cy="27272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66E8FF-0463-4566-B0C1-7A7BE8C3B570}"/>
              </a:ext>
            </a:extLst>
          </p:cNvPr>
          <p:cNvSpPr txBox="1"/>
          <p:nvPr/>
        </p:nvSpPr>
        <p:spPr>
          <a:xfrm>
            <a:off x="6267641" y="6474316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模型参数保存为浮点数。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BCD8F4A7-2070-40C1-9280-384296F0D08D}"/>
              </a:ext>
            </a:extLst>
          </p:cNvPr>
          <p:cNvSpPr/>
          <p:nvPr/>
        </p:nvSpPr>
        <p:spPr>
          <a:xfrm>
            <a:off x="7557840" y="10309448"/>
            <a:ext cx="216000" cy="11539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931925-095E-4889-8A85-9A9971F3CF8C}"/>
              </a:ext>
            </a:extLst>
          </p:cNvPr>
          <p:cNvSpPr txBox="1"/>
          <p:nvPr/>
        </p:nvSpPr>
        <p:spPr>
          <a:xfrm>
            <a:off x="7865445" y="1069200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模型变量保存为浮点数的向量。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62ECA4-945F-4ECA-AC19-249A4FDF71DC}"/>
              </a:ext>
            </a:extLst>
          </p:cNvPr>
          <p:cNvSpPr txBox="1"/>
          <p:nvPr/>
        </p:nvSpPr>
        <p:spPr>
          <a:xfrm>
            <a:off x="8364063" y="11654646"/>
            <a:ext cx="383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调用</a:t>
            </a:r>
            <a:r>
              <a:rPr lang="en-US" altLang="zh-CN" sz="2000" dirty="0"/>
              <a:t>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</a:t>
            </a:r>
            <a:r>
              <a:rPr lang="zh-CN" altLang="en-US" sz="2000" dirty="0"/>
              <a:t>积分常微分方程。</a:t>
            </a:r>
            <a:endParaRPr lang="en-US" altLang="zh-CN" sz="2000" dirty="0"/>
          </a:p>
          <a:p>
            <a:r>
              <a:rPr lang="zh-CN" altLang="en-US" sz="2000" dirty="0"/>
              <a:t>参数</a:t>
            </a:r>
            <a:r>
              <a:rPr lang="en-US" altLang="zh-CN" sz="2000" dirty="0"/>
              <a:t>`method`</a:t>
            </a:r>
            <a:r>
              <a:rPr lang="zh-CN" altLang="en-US" sz="2000" dirty="0"/>
              <a:t>置为默认值</a:t>
            </a:r>
            <a:r>
              <a:rPr lang="en-US" altLang="zh-CN" sz="2000" dirty="0"/>
              <a:t>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916F3E-56D9-410C-B458-B4B7C56AB721}"/>
              </a:ext>
            </a:extLst>
          </p:cNvPr>
          <p:cNvSpPr txBox="1"/>
          <p:nvPr/>
        </p:nvSpPr>
        <p:spPr>
          <a:xfrm>
            <a:off x="8364063" y="12632265"/>
            <a:ext cx="364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传参</a:t>
            </a:r>
            <a:r>
              <a:rPr lang="en-US" altLang="zh-CN" sz="2000" dirty="0"/>
              <a:t>`size`</a:t>
            </a:r>
            <a:r>
              <a:rPr lang="zh-CN" altLang="en-US" sz="2000" dirty="0"/>
              <a:t>和</a:t>
            </a:r>
            <a:r>
              <a:rPr lang="en-US" altLang="zh-CN" sz="2000" dirty="0"/>
              <a:t>`**</a:t>
            </a:r>
            <a:r>
              <a:rPr lang="en-US" altLang="zh-CN" sz="2000" dirty="0" err="1"/>
              <a:t>kwargs</a:t>
            </a:r>
            <a:r>
              <a:rPr lang="en-US" altLang="zh-CN" sz="2000" dirty="0"/>
              <a:t>`</a:t>
            </a:r>
            <a:r>
              <a:rPr lang="zh-CN" altLang="en-US" sz="2000" dirty="0"/>
              <a:t>给</a:t>
            </a:r>
            <a:endParaRPr lang="en-US" altLang="zh-CN" sz="2000" dirty="0"/>
          </a:p>
          <a:p>
            <a:r>
              <a:rPr lang="zh-CN" altLang="en-US" sz="2000" dirty="0"/>
              <a:t>超类</a:t>
            </a:r>
            <a:r>
              <a:rPr lang="en-US" altLang="zh-CN" sz="2000" dirty="0" err="1"/>
              <a:t>bp.NeuGroup</a:t>
            </a:r>
            <a:r>
              <a:rPr lang="zh-CN" altLang="en-US" sz="2000" dirty="0"/>
              <a:t>的构造函数。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15DD283-B846-4B0A-AC96-CEC20873FE0A}"/>
              </a:ext>
            </a:extLst>
          </p:cNvPr>
          <p:cNvSpPr txBox="1"/>
          <p:nvPr/>
        </p:nvSpPr>
        <p:spPr>
          <a:xfrm>
            <a:off x="7690383" y="14487632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数值积分方法采用</a:t>
            </a:r>
            <a:endParaRPr lang="en-US" altLang="zh-CN" sz="2000" dirty="0"/>
          </a:p>
          <a:p>
            <a:r>
              <a:rPr lang="zh-CN" altLang="en-US" sz="2000" dirty="0"/>
              <a:t>向量形式更新变量。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4531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E337CDA9-1E4D-41A6-BB43-7216A5C8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8438"/>
            <a:ext cx="10800000" cy="12077324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3C273CB8-DC2B-49B8-A99C-3C80B7D41BEC}"/>
              </a:ext>
            </a:extLst>
          </p:cNvPr>
          <p:cNvSpPr/>
          <p:nvPr/>
        </p:nvSpPr>
        <p:spPr>
          <a:xfrm>
            <a:off x="5359745" y="5698139"/>
            <a:ext cx="216000" cy="27340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4A40D5-3B7A-41F1-98F8-DF17233401ED}"/>
              </a:ext>
            </a:extLst>
          </p:cNvPr>
          <p:cNvSpPr txBox="1"/>
          <p:nvPr/>
        </p:nvSpPr>
        <p:spPr>
          <a:xfrm>
            <a:off x="5740529" y="686539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模型参数保存为浮点数。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D1599BA0-239D-4561-B189-B3B1A3BB1E21}"/>
              </a:ext>
            </a:extLst>
          </p:cNvPr>
          <p:cNvSpPr/>
          <p:nvPr/>
        </p:nvSpPr>
        <p:spPr>
          <a:xfrm>
            <a:off x="7633045" y="9372009"/>
            <a:ext cx="216000" cy="22351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6B9674-F92B-4F37-8573-B14AE4630D5A}"/>
              </a:ext>
            </a:extLst>
          </p:cNvPr>
          <p:cNvSpPr txBox="1"/>
          <p:nvPr/>
        </p:nvSpPr>
        <p:spPr>
          <a:xfrm>
            <a:off x="8017845" y="967600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模型变量保存为浮点数的向量。</a:t>
            </a:r>
            <a:endParaRPr lang="en-US" altLang="zh-CN" sz="2000" dirty="0"/>
          </a:p>
          <a:p>
            <a:r>
              <a:rPr lang="zh-CN" altLang="en-US" sz="2000" dirty="0"/>
              <a:t>比如，若</a:t>
            </a:r>
            <a:r>
              <a:rPr lang="en-US" altLang="zh-CN" sz="2000" dirty="0"/>
              <a:t>`size` = 100</a:t>
            </a:r>
            <a:r>
              <a:rPr lang="zh-CN" altLang="en-US" sz="2000" dirty="0"/>
              <a:t>，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813E387-8D60-4C99-9F85-478D5B57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45" y="10103861"/>
            <a:ext cx="3676650" cy="173355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F21F003-B322-48F6-B0DB-6F5A752B11C4}"/>
              </a:ext>
            </a:extLst>
          </p:cNvPr>
          <p:cNvSpPr txBox="1"/>
          <p:nvPr/>
        </p:nvSpPr>
        <p:spPr>
          <a:xfrm>
            <a:off x="8017845" y="12015266"/>
            <a:ext cx="364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传参</a:t>
            </a:r>
            <a:r>
              <a:rPr lang="en-US" altLang="zh-CN" sz="2000" dirty="0"/>
              <a:t>`size`</a:t>
            </a:r>
            <a:r>
              <a:rPr lang="zh-CN" altLang="en-US" sz="2000" dirty="0"/>
              <a:t>和</a:t>
            </a:r>
            <a:r>
              <a:rPr lang="en-US" altLang="zh-CN" sz="2000" dirty="0"/>
              <a:t>`**</a:t>
            </a:r>
            <a:r>
              <a:rPr lang="en-US" altLang="zh-CN" sz="2000" dirty="0" err="1"/>
              <a:t>kwargs</a:t>
            </a:r>
            <a:r>
              <a:rPr lang="en-US" altLang="zh-CN" sz="2000" dirty="0"/>
              <a:t>`</a:t>
            </a:r>
            <a:r>
              <a:rPr lang="zh-CN" altLang="en-US" sz="2000" dirty="0"/>
              <a:t>给</a:t>
            </a:r>
            <a:endParaRPr lang="en-US" altLang="zh-CN" sz="2000" dirty="0"/>
          </a:p>
          <a:p>
            <a:r>
              <a:rPr lang="zh-CN" altLang="en-US" sz="2000" dirty="0"/>
              <a:t>超类</a:t>
            </a:r>
            <a:r>
              <a:rPr lang="en-US" altLang="zh-CN" sz="2000" dirty="0" err="1"/>
              <a:t>bp.NeuGroup</a:t>
            </a:r>
            <a:r>
              <a:rPr lang="zh-CN" altLang="en-US" sz="2000" dirty="0"/>
              <a:t>的构造函数。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848336-1183-4EFF-B998-D2C4146DD87A}"/>
              </a:ext>
            </a:extLst>
          </p:cNvPr>
          <p:cNvSpPr txBox="1"/>
          <p:nvPr/>
        </p:nvSpPr>
        <p:spPr>
          <a:xfrm>
            <a:off x="4851400" y="1606805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重置当前时刻的外部输入。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411176-1333-4527-8FB3-D6C22E962146}"/>
              </a:ext>
            </a:extLst>
          </p:cNvPr>
          <p:cNvSpPr txBox="1"/>
          <p:nvPr/>
        </p:nvSpPr>
        <p:spPr>
          <a:xfrm>
            <a:off x="10281537" y="13450533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数值积分方法采用</a:t>
            </a:r>
            <a:endParaRPr lang="en-US" altLang="zh-CN" sz="2000" dirty="0"/>
          </a:p>
          <a:p>
            <a:r>
              <a:rPr lang="zh-CN" altLang="en-US" sz="2000" dirty="0"/>
              <a:t>向量形式更新变量。</a:t>
            </a:r>
            <a:endParaRPr lang="en-US" altLang="zh-CN" sz="20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2332FDB-23A1-4FAA-95B5-497B5B3AC576}"/>
              </a:ext>
            </a:extLst>
          </p:cNvPr>
          <p:cNvCxnSpPr>
            <a:cxnSpLocks/>
          </p:cNvCxnSpPr>
          <p:nvPr/>
        </p:nvCxnSpPr>
        <p:spPr>
          <a:xfrm>
            <a:off x="9528898" y="13804476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C89A21-1C3A-42B7-9E0C-18673B42244B}"/>
              </a:ext>
            </a:extLst>
          </p:cNvPr>
          <p:cNvCxnSpPr>
            <a:cxnSpLocks/>
          </p:cNvCxnSpPr>
          <p:nvPr/>
        </p:nvCxnSpPr>
        <p:spPr>
          <a:xfrm>
            <a:off x="7929045" y="14488119"/>
            <a:ext cx="230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FF141A0-B7BE-4F46-8909-0301D4F21082}"/>
              </a:ext>
            </a:extLst>
          </p:cNvPr>
          <p:cNvSpPr txBox="1"/>
          <p:nvPr/>
        </p:nvSpPr>
        <p:spPr>
          <a:xfrm>
            <a:off x="10281537" y="1428806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判断神经元是否发放。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9C3DF3A-BFFA-4713-B614-B9AB1552343C}"/>
              </a:ext>
            </a:extLst>
          </p:cNvPr>
          <p:cNvCxnSpPr/>
          <p:nvPr/>
        </p:nvCxnSpPr>
        <p:spPr>
          <a:xfrm>
            <a:off x="7086600" y="12369209"/>
            <a:ext cx="9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F8947F-A0C0-4D1B-BEA1-9F1892BA9DD9}"/>
              </a:ext>
            </a:extLst>
          </p:cNvPr>
          <p:cNvCxnSpPr>
            <a:cxnSpLocks/>
          </p:cNvCxnSpPr>
          <p:nvPr/>
        </p:nvCxnSpPr>
        <p:spPr>
          <a:xfrm>
            <a:off x="3683000" y="16268109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标题 1">
            <a:extLst>
              <a:ext uri="{FF2B5EF4-FFF2-40B4-BE49-F238E27FC236}">
                <a16:creationId xmlns:a16="http://schemas.microsoft.com/office/drawing/2014/main" id="{5CCCAAA2-D59B-434B-968D-973AA249758B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936DABE3-06CA-4DC9-8963-9E4C42F4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120"/>
            <a:ext cx="10800000" cy="1568049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2DF813-D86E-42E1-8E09-D4D88FC7494C}"/>
              </a:ext>
            </a:extLst>
          </p:cNvPr>
          <p:cNvCxnSpPr>
            <a:cxnSpLocks/>
          </p:cNvCxnSpPr>
          <p:nvPr/>
        </p:nvCxnSpPr>
        <p:spPr>
          <a:xfrm>
            <a:off x="3832233" y="248567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E267AB9-50B9-46DC-A4C4-70006ED838E8}"/>
              </a:ext>
            </a:extLst>
          </p:cNvPr>
          <p:cNvCxnSpPr>
            <a:cxnSpLocks/>
          </p:cNvCxnSpPr>
          <p:nvPr/>
        </p:nvCxnSpPr>
        <p:spPr>
          <a:xfrm>
            <a:off x="5811012" y="3045443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8A72D-D16E-4881-8393-C97C3222C9AE}"/>
              </a:ext>
            </a:extLst>
          </p:cNvPr>
          <p:cNvSpPr txBox="1"/>
          <p:nvPr/>
        </p:nvSpPr>
        <p:spPr>
          <a:xfrm>
            <a:off x="8311322" y="3045443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用户也可将后端名字加入列表，指定复数个可用后端。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/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FB23C5-7624-4C3E-A17D-2BE684524858}"/>
              </a:ext>
            </a:extLst>
          </p:cNvPr>
          <p:cNvCxnSpPr>
            <a:cxnSpLocks/>
          </p:cNvCxnSpPr>
          <p:nvPr/>
        </p:nvCxnSpPr>
        <p:spPr>
          <a:xfrm>
            <a:off x="6090412" y="4302743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5CDEFA9-A38E-4264-8B63-F4BD6A158FDA}"/>
              </a:ext>
            </a:extLst>
          </p:cNvPr>
          <p:cNvSpPr/>
          <p:nvPr/>
        </p:nvSpPr>
        <p:spPr>
          <a:xfrm>
            <a:off x="6560310" y="6166075"/>
            <a:ext cx="216000" cy="20609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021940-23AD-4A37-807D-6E72F5212FF2}"/>
              </a:ext>
            </a:extLst>
          </p:cNvPr>
          <p:cNvSpPr txBox="1"/>
          <p:nvPr/>
        </p:nvSpPr>
        <p:spPr>
          <a:xfrm>
            <a:off x="6877241" y="6969616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模型参数保存为浮点数。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1D16585B-1D41-4551-B574-8C5BDF01F2AB}"/>
              </a:ext>
            </a:extLst>
          </p:cNvPr>
          <p:cNvSpPr/>
          <p:nvPr/>
        </p:nvSpPr>
        <p:spPr>
          <a:xfrm>
            <a:off x="7722940" y="9204943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7A1E7B4-796A-434B-A2B3-DCCD46AD18B6}"/>
              </a:ext>
            </a:extLst>
          </p:cNvPr>
          <p:cNvCxnSpPr>
            <a:cxnSpLocks/>
          </p:cNvCxnSpPr>
          <p:nvPr/>
        </p:nvCxnSpPr>
        <p:spPr>
          <a:xfrm>
            <a:off x="6624643" y="11773929"/>
            <a:ext cx="219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91663C7-B1D3-4F58-9F5F-320B87519486}"/>
              </a:ext>
            </a:extLst>
          </p:cNvPr>
          <p:cNvCxnSpPr>
            <a:cxnSpLocks/>
          </p:cNvCxnSpPr>
          <p:nvPr/>
        </p:nvCxnSpPr>
        <p:spPr>
          <a:xfrm>
            <a:off x="5247132" y="12355945"/>
            <a:ext cx="1463040" cy="294133"/>
          </a:xfrm>
          <a:prstGeom prst="bentConnector3">
            <a:avLst>
              <a:gd name="adj1" fmla="val 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C2BC79-A211-435B-BD0C-F93E30BB2EFE}"/>
              </a:ext>
            </a:extLst>
          </p:cNvPr>
          <p:cNvCxnSpPr>
            <a:cxnSpLocks/>
          </p:cNvCxnSpPr>
          <p:nvPr/>
        </p:nvCxnSpPr>
        <p:spPr>
          <a:xfrm>
            <a:off x="5202495" y="13201110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E6C4D24-5AD2-43F1-80FB-0A2D06262018}"/>
              </a:ext>
            </a:extLst>
          </p:cNvPr>
          <p:cNvSpPr txBox="1"/>
          <p:nvPr/>
        </p:nvSpPr>
        <p:spPr>
          <a:xfrm>
            <a:off x="6758632" y="13001055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对于神经元群中的每个神经元：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E8FE45-8C13-45A7-A138-1E4FC746FD55}"/>
              </a:ext>
            </a:extLst>
          </p:cNvPr>
          <p:cNvCxnSpPr/>
          <p:nvPr/>
        </p:nvCxnSpPr>
        <p:spPr>
          <a:xfrm>
            <a:off x="9224772" y="13911055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7C73B94-494A-490C-A17C-98292C49FED4}"/>
              </a:ext>
            </a:extLst>
          </p:cNvPr>
          <p:cNvSpPr txBox="1"/>
          <p:nvPr/>
        </p:nvSpPr>
        <p:spPr>
          <a:xfrm>
            <a:off x="9617964" y="1356235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检查神经元是否</a:t>
            </a:r>
            <a:endParaRPr lang="en-US" altLang="zh-CN" sz="2000" dirty="0"/>
          </a:p>
          <a:p>
            <a:r>
              <a:rPr lang="zh-CN" altLang="en-US" sz="2000" dirty="0"/>
              <a:t>处于不应期。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C1C60CA-DA4A-4396-A623-82BDD60371BE}"/>
              </a:ext>
            </a:extLst>
          </p:cNvPr>
          <p:cNvCxnSpPr>
            <a:cxnSpLocks/>
          </p:cNvCxnSpPr>
          <p:nvPr/>
        </p:nvCxnSpPr>
        <p:spPr>
          <a:xfrm>
            <a:off x="7888229" y="14849535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50D83D3-6A30-44A0-B2BC-39A9F4839023}"/>
              </a:ext>
            </a:extLst>
          </p:cNvPr>
          <p:cNvCxnSpPr>
            <a:cxnSpLocks/>
          </p:cNvCxnSpPr>
          <p:nvPr/>
        </p:nvCxnSpPr>
        <p:spPr>
          <a:xfrm flipV="1">
            <a:off x="4945380" y="15378077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2113634-1725-44EF-B98A-51E4B52E9440}"/>
              </a:ext>
            </a:extLst>
          </p:cNvPr>
          <p:cNvSpPr txBox="1"/>
          <p:nvPr/>
        </p:nvSpPr>
        <p:spPr>
          <a:xfrm>
            <a:off x="6758632" y="1596858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重置神经元。</a:t>
            </a: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E9FF4738-71CF-4E94-88D3-67667470A799}"/>
              </a:ext>
            </a:extLst>
          </p:cNvPr>
          <p:cNvSpPr/>
          <p:nvPr/>
        </p:nvSpPr>
        <p:spPr>
          <a:xfrm>
            <a:off x="6494172" y="15807556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B99326-A45E-44E4-9F1E-0D45E60C75BC}"/>
              </a:ext>
            </a:extLst>
          </p:cNvPr>
          <p:cNvCxnSpPr>
            <a:cxnSpLocks/>
          </p:cNvCxnSpPr>
          <p:nvPr/>
        </p:nvCxnSpPr>
        <p:spPr>
          <a:xfrm>
            <a:off x="4110325" y="17870273"/>
            <a:ext cx="259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628EE90-45C0-4525-8C9C-EB19356C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24632"/>
            <a:ext cx="11792569" cy="1405447"/>
          </a:xfrm>
        </p:spPr>
        <p:txBody>
          <a:bodyPr/>
          <a:lstStyle/>
          <a:p>
            <a:r>
              <a:rPr lang="en-US" altLang="zh-CN" dirty="0"/>
              <a:t>LIF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A1FF22-8DD1-41B5-BF7E-43A35B92D77F}"/>
              </a:ext>
            </a:extLst>
          </p:cNvPr>
          <p:cNvSpPr txBox="1"/>
          <p:nvPr/>
        </p:nvSpPr>
        <p:spPr>
          <a:xfrm>
            <a:off x="5518820" y="20558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</a:t>
            </a:r>
            <a:r>
              <a:rPr lang="zh-CN" altLang="en-US" sz="2000" dirty="0"/>
              <a:t>类：</a:t>
            </a:r>
            <a:endParaRPr lang="en-US" altLang="zh-CN" sz="2000" dirty="0"/>
          </a:p>
          <a:p>
            <a:r>
              <a:rPr lang="zh-CN" altLang="en-US" sz="2000" dirty="0"/>
              <a:t>神经元群。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587B85E-B659-490B-9500-C782B14D6D67}"/>
              </a:ext>
            </a:extLst>
          </p:cNvPr>
          <p:cNvSpPr txBox="1"/>
          <p:nvPr/>
        </p:nvSpPr>
        <p:spPr>
          <a:xfrm>
            <a:off x="8030545" y="996810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模型变量保存为浮点数的向量。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D2A6F3-DA63-4D71-A622-4B6999698758}"/>
              </a:ext>
            </a:extLst>
          </p:cNvPr>
          <p:cNvSpPr txBox="1"/>
          <p:nvPr/>
        </p:nvSpPr>
        <p:spPr>
          <a:xfrm>
            <a:off x="8795863" y="11413346"/>
            <a:ext cx="383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调用</a:t>
            </a:r>
            <a:r>
              <a:rPr lang="en-US" altLang="zh-CN" sz="2000" dirty="0"/>
              <a:t>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</a:t>
            </a:r>
            <a:r>
              <a:rPr lang="zh-CN" altLang="en-US" sz="2000" dirty="0"/>
              <a:t>积分常微分方程。</a:t>
            </a:r>
            <a:endParaRPr lang="en-US" altLang="zh-CN" sz="2000" dirty="0"/>
          </a:p>
          <a:p>
            <a:r>
              <a:rPr lang="zh-CN" altLang="en-US" sz="2000" dirty="0"/>
              <a:t>参数</a:t>
            </a:r>
            <a:r>
              <a:rPr lang="en-US" altLang="zh-CN" sz="2000" dirty="0"/>
              <a:t>`method`</a:t>
            </a:r>
            <a:r>
              <a:rPr lang="zh-CN" altLang="en-US" sz="2000" dirty="0"/>
              <a:t>置为默认值</a:t>
            </a:r>
            <a:r>
              <a:rPr lang="en-US" altLang="zh-CN" sz="2000" dirty="0"/>
              <a:t>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A74695-BC7E-4D53-BB63-2F0B2EFEBAB2}"/>
              </a:ext>
            </a:extLst>
          </p:cNvPr>
          <p:cNvSpPr txBox="1"/>
          <p:nvPr/>
        </p:nvSpPr>
        <p:spPr>
          <a:xfrm>
            <a:off x="6713562" y="12289365"/>
            <a:ext cx="364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传参</a:t>
            </a:r>
            <a:r>
              <a:rPr lang="en-US" altLang="zh-CN" sz="2000" dirty="0"/>
              <a:t>`size`</a:t>
            </a:r>
            <a:r>
              <a:rPr lang="zh-CN" altLang="en-US" sz="2000" dirty="0"/>
              <a:t>和</a:t>
            </a:r>
            <a:r>
              <a:rPr lang="en-US" altLang="zh-CN" sz="2000" dirty="0"/>
              <a:t>`**</a:t>
            </a:r>
            <a:r>
              <a:rPr lang="en-US" altLang="zh-CN" sz="2000" dirty="0" err="1"/>
              <a:t>kwargs</a:t>
            </a:r>
            <a:r>
              <a:rPr lang="en-US" altLang="zh-CN" sz="2000" dirty="0"/>
              <a:t>`</a:t>
            </a:r>
            <a:r>
              <a:rPr lang="zh-CN" altLang="en-US" sz="2000" dirty="0"/>
              <a:t>给</a:t>
            </a:r>
            <a:endParaRPr lang="en-US" altLang="zh-CN" sz="2000" dirty="0"/>
          </a:p>
          <a:p>
            <a:r>
              <a:rPr lang="zh-CN" altLang="en-US" sz="2000" dirty="0"/>
              <a:t>超类</a:t>
            </a:r>
            <a:r>
              <a:rPr lang="en-US" altLang="zh-CN" sz="2000" dirty="0" err="1"/>
              <a:t>bp.NeuGroup</a:t>
            </a:r>
            <a:r>
              <a:rPr lang="zh-CN" altLang="en-US" sz="2000" dirty="0"/>
              <a:t>的构造函数。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94EA6ED-31AE-44A2-8F5F-1DBB38DE6450}"/>
              </a:ext>
            </a:extLst>
          </p:cNvPr>
          <p:cNvSpPr txBox="1"/>
          <p:nvPr/>
        </p:nvSpPr>
        <p:spPr>
          <a:xfrm>
            <a:off x="9617964" y="1464143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数值积分逐个更新变量。</a:t>
            </a:r>
            <a:endParaRPr lang="en-US" altLang="zh-CN" sz="2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D95BA8B-B47F-4D7C-9415-5CF85B8FF092}"/>
              </a:ext>
            </a:extLst>
          </p:cNvPr>
          <p:cNvSpPr txBox="1"/>
          <p:nvPr/>
        </p:nvSpPr>
        <p:spPr>
          <a:xfrm>
            <a:off x="6710172" y="1517545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判断神经元是否发放。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A94E610-D455-42B9-B193-8228CF0C30B4}"/>
              </a:ext>
            </a:extLst>
          </p:cNvPr>
          <p:cNvSpPr txBox="1"/>
          <p:nvPr/>
        </p:nvSpPr>
        <p:spPr>
          <a:xfrm>
            <a:off x="6772772" y="1765169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重置当前时刻的外部输入。</a:t>
            </a:r>
          </a:p>
        </p:txBody>
      </p:sp>
    </p:spTree>
    <p:extLst>
      <p:ext uri="{BB962C8B-B14F-4D97-AF65-F5344CB8AC3E}">
        <p14:creationId xmlns:p14="http://schemas.microsoft.com/office/powerpoint/2010/main" val="16946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5EA074-46ED-4130-8C58-041A70AE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765"/>
            <a:ext cx="10800000" cy="1136516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D7F761E-C20A-4FD6-9204-A7C152B716A0}"/>
              </a:ext>
            </a:extLst>
          </p:cNvPr>
          <p:cNvSpPr txBox="1"/>
          <p:nvPr/>
        </p:nvSpPr>
        <p:spPr>
          <a:xfrm>
            <a:off x="6064441" y="10563716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模型参数保存为浮点数。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EA82CC-1728-450C-A7E1-EC355D18876E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/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B737C504-2487-4A47-A507-A83E250678E3}"/>
              </a:ext>
            </a:extLst>
          </p:cNvPr>
          <p:cNvSpPr/>
          <p:nvPr/>
        </p:nvSpPr>
        <p:spPr>
          <a:xfrm>
            <a:off x="5703760" y="9455397"/>
            <a:ext cx="216000" cy="25943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0FB4208-C2C2-4FD3-B659-5C7ED0A94B86}"/>
              </a:ext>
            </a:extLst>
          </p:cNvPr>
          <p:cNvSpPr/>
          <p:nvPr/>
        </p:nvSpPr>
        <p:spPr>
          <a:xfrm>
            <a:off x="7566671" y="130737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476E55-ABC7-4D5A-9223-4C0F1D95F2C6}"/>
              </a:ext>
            </a:extLst>
          </p:cNvPr>
          <p:cNvCxnSpPr>
            <a:cxnSpLocks/>
          </p:cNvCxnSpPr>
          <p:nvPr/>
        </p:nvCxnSpPr>
        <p:spPr>
          <a:xfrm>
            <a:off x="8869205" y="15625549"/>
            <a:ext cx="56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B1C59E5-4C22-4FA6-AD0F-B3E85AACB0BA}"/>
              </a:ext>
            </a:extLst>
          </p:cNvPr>
          <p:cNvCxnSpPr>
            <a:cxnSpLocks/>
          </p:cNvCxnSpPr>
          <p:nvPr/>
        </p:nvCxnSpPr>
        <p:spPr>
          <a:xfrm>
            <a:off x="6116522" y="162260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F142DB-DBB4-4E38-84B6-8A8C50A5A15C}"/>
              </a:ext>
            </a:extLst>
          </p:cNvPr>
          <p:cNvCxnSpPr>
            <a:cxnSpLocks/>
          </p:cNvCxnSpPr>
          <p:nvPr/>
        </p:nvCxnSpPr>
        <p:spPr>
          <a:xfrm>
            <a:off x="8547100" y="7035799"/>
            <a:ext cx="512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4984242B-6A21-40AD-B5EB-4D128C5F0EAD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848C43-EA13-41F4-89A2-63152884AE1A}"/>
              </a:ext>
            </a:extLst>
          </p:cNvPr>
          <p:cNvSpPr txBox="1"/>
          <p:nvPr/>
        </p:nvSpPr>
        <p:spPr>
          <a:xfrm>
            <a:off x="5861720" y="49260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</a:t>
            </a:r>
            <a:r>
              <a:rPr lang="zh-CN" altLang="en-US" sz="2000" dirty="0"/>
              <a:t>类：</a:t>
            </a:r>
            <a:endParaRPr lang="en-US" altLang="zh-CN" sz="2000" dirty="0"/>
          </a:p>
          <a:p>
            <a:r>
              <a:rPr lang="zh-CN" altLang="en-US" sz="2000" dirty="0"/>
              <a:t>神经元群。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44F83F-84A4-4C2A-B74A-88CCD3FF2542}"/>
              </a:ext>
            </a:extLst>
          </p:cNvPr>
          <p:cNvSpPr txBox="1"/>
          <p:nvPr/>
        </p:nvSpPr>
        <p:spPr>
          <a:xfrm>
            <a:off x="7865445" y="1384160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模型变量保存为浮点数的向量。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E9DE851-E5A8-47F5-A9CF-5DC4C7074D06}"/>
              </a:ext>
            </a:extLst>
          </p:cNvPr>
          <p:cNvSpPr txBox="1"/>
          <p:nvPr/>
        </p:nvSpPr>
        <p:spPr>
          <a:xfrm>
            <a:off x="9412833" y="15130847"/>
            <a:ext cx="3909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调用</a:t>
            </a:r>
            <a:r>
              <a:rPr lang="en-US" altLang="zh-CN" sz="2000" dirty="0"/>
              <a:t>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</a:t>
            </a:r>
            <a:r>
              <a:rPr lang="zh-CN" altLang="en-US" sz="2000" dirty="0"/>
              <a:t>积分常微分方程。</a:t>
            </a:r>
            <a:endParaRPr lang="en-US" altLang="zh-CN" sz="2000" dirty="0"/>
          </a:p>
          <a:p>
            <a:r>
              <a:rPr lang="zh-CN" altLang="en-US" sz="2000" dirty="0"/>
              <a:t>设置参数</a:t>
            </a:r>
            <a:r>
              <a:rPr lang="en-US" altLang="zh-CN" sz="2000" dirty="0"/>
              <a:t>`method`</a:t>
            </a:r>
            <a:r>
              <a:rPr lang="zh-CN" altLang="en-US" sz="2000" dirty="0"/>
              <a:t>来选择所用的</a:t>
            </a:r>
            <a:endParaRPr lang="en-US" altLang="zh-CN" sz="2000" dirty="0"/>
          </a:p>
          <a:p>
            <a:r>
              <a:rPr lang="zh-CN" altLang="en-US" sz="2000" dirty="0"/>
              <a:t>数值积分方法。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0698B1-73C9-40E8-BE2B-7E93443E584C}"/>
              </a:ext>
            </a:extLst>
          </p:cNvPr>
          <p:cNvSpPr txBox="1"/>
          <p:nvPr/>
        </p:nvSpPr>
        <p:spPr>
          <a:xfrm>
            <a:off x="7793062" y="16124765"/>
            <a:ext cx="364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传参</a:t>
            </a:r>
            <a:r>
              <a:rPr lang="en-US" altLang="zh-CN" sz="2000" dirty="0"/>
              <a:t>`size`</a:t>
            </a:r>
            <a:r>
              <a:rPr lang="zh-CN" altLang="en-US" sz="2000" dirty="0"/>
              <a:t>和</a:t>
            </a:r>
            <a:r>
              <a:rPr lang="en-US" altLang="zh-CN" sz="2000" dirty="0"/>
              <a:t>`**</a:t>
            </a:r>
            <a:r>
              <a:rPr lang="en-US" altLang="zh-CN" sz="2000" dirty="0" err="1"/>
              <a:t>kwargs</a:t>
            </a:r>
            <a:r>
              <a:rPr lang="en-US" altLang="zh-CN" sz="2000" dirty="0"/>
              <a:t>`</a:t>
            </a:r>
            <a:r>
              <a:rPr lang="zh-CN" altLang="en-US" sz="2000" dirty="0"/>
              <a:t>给</a:t>
            </a:r>
            <a:endParaRPr lang="en-US" altLang="zh-CN" sz="2000" dirty="0"/>
          </a:p>
          <a:p>
            <a:r>
              <a:rPr lang="zh-CN" altLang="en-US" sz="2000" dirty="0"/>
              <a:t>超类</a:t>
            </a:r>
            <a:r>
              <a:rPr lang="en-US" altLang="zh-CN" sz="2000" dirty="0" err="1"/>
              <a:t>bp.NeuGroup</a:t>
            </a:r>
            <a:r>
              <a:rPr lang="zh-CN" altLang="en-US" sz="2000" dirty="0"/>
              <a:t>的构造函数。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5076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1D7EF-0A05-4C25-B8DB-26C278EA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694"/>
            <a:ext cx="10800000" cy="571297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45056DC-D658-4631-B28F-2534398AADFC}"/>
              </a:ext>
            </a:extLst>
          </p:cNvPr>
          <p:cNvCxnSpPr>
            <a:cxnSpLocks/>
          </p:cNvCxnSpPr>
          <p:nvPr/>
        </p:nvCxnSpPr>
        <p:spPr>
          <a:xfrm>
            <a:off x="5301863" y="7607599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7E5E72-FB81-4C68-AAFA-4829F55594D3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对于神经元群中的每个神经元：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30AF2B-BECB-433D-A4DE-31DE6F453087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2E7F90D-C73D-424B-A1CA-0EFF087DC363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检查神经元是否</a:t>
            </a:r>
            <a:endParaRPr lang="en-US" altLang="zh-CN" sz="2000" dirty="0"/>
          </a:p>
          <a:p>
            <a:r>
              <a:rPr lang="zh-CN" altLang="en-US" sz="2000" dirty="0"/>
              <a:t>处于不应期。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104C98-B47A-4265-A34B-5B00DF4A9B6E}"/>
              </a:ext>
            </a:extLst>
          </p:cNvPr>
          <p:cNvCxnSpPr>
            <a:cxnSpLocks/>
          </p:cNvCxnSpPr>
          <p:nvPr/>
        </p:nvCxnSpPr>
        <p:spPr>
          <a:xfrm>
            <a:off x="7969309" y="9205224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DD994A-B307-4AC7-858D-B47CF16E9E2D}"/>
              </a:ext>
            </a:extLst>
          </p:cNvPr>
          <p:cNvCxnSpPr>
            <a:cxnSpLocks/>
          </p:cNvCxnSpPr>
          <p:nvPr/>
        </p:nvCxnSpPr>
        <p:spPr>
          <a:xfrm flipV="1">
            <a:off x="5044748" y="100599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0871ED-F433-47DC-B7DE-68DFDDA5868A}"/>
              </a:ext>
            </a:extLst>
          </p:cNvPr>
          <p:cNvSpPr txBox="1"/>
          <p:nvPr/>
        </p:nvSpPr>
        <p:spPr>
          <a:xfrm>
            <a:off x="6839259" y="106027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重置神经元。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56A64ACD-3CA9-452F-A0BA-054AF6203ABA}"/>
              </a:ext>
            </a:extLst>
          </p:cNvPr>
          <p:cNvSpPr/>
          <p:nvPr/>
        </p:nvSpPr>
        <p:spPr>
          <a:xfrm>
            <a:off x="6593540" y="104385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CFD1A9B-99D6-4C2D-8823-2B8E54FCBEAC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3F2810-FCF1-4D0E-ACFC-7B644B33D901}"/>
              </a:ext>
            </a:extLst>
          </p:cNvPr>
          <p:cNvSpPr txBox="1"/>
          <p:nvPr/>
        </p:nvSpPr>
        <p:spPr>
          <a:xfrm>
            <a:off x="9699044" y="900263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数值积分逐个更新变量。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0CD12-3838-4E39-872A-DA9B1601C5E2}"/>
              </a:ext>
            </a:extLst>
          </p:cNvPr>
          <p:cNvSpPr txBox="1"/>
          <p:nvPr/>
        </p:nvSpPr>
        <p:spPr>
          <a:xfrm>
            <a:off x="6839259" y="985990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判断神经元是否发放。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1FFFA6E-B8A2-4FD0-BC0C-EA159BB729F1}"/>
              </a:ext>
            </a:extLst>
          </p:cNvPr>
          <p:cNvCxnSpPr>
            <a:cxnSpLocks/>
          </p:cNvCxnSpPr>
          <p:nvPr/>
        </p:nvCxnSpPr>
        <p:spPr>
          <a:xfrm>
            <a:off x="4209693" y="12561673"/>
            <a:ext cx="259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BF10D81-1126-4935-B1D6-D60D54257F44}"/>
              </a:ext>
            </a:extLst>
          </p:cNvPr>
          <p:cNvSpPr txBox="1"/>
          <p:nvPr/>
        </p:nvSpPr>
        <p:spPr>
          <a:xfrm>
            <a:off x="6839259" y="1234309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重置当前时刻的外部输入。</a:t>
            </a:r>
          </a:p>
        </p:txBody>
      </p:sp>
    </p:spTree>
    <p:extLst>
      <p:ext uri="{BB962C8B-B14F-4D97-AF65-F5344CB8AC3E}">
        <p14:creationId xmlns:p14="http://schemas.microsoft.com/office/powerpoint/2010/main" val="21154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8205548-E527-4D95-A129-3E01F662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6674"/>
            <a:ext cx="10800000" cy="1205868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8A5C371-6403-49F9-B5D2-7A5B307D49B7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85604E-4B6D-43F1-B4D7-0561A85B1074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/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D899000D-B256-42E8-B28B-1123BC51FE1E}"/>
              </a:ext>
            </a:extLst>
          </p:cNvPr>
          <p:cNvSpPr/>
          <p:nvPr/>
        </p:nvSpPr>
        <p:spPr>
          <a:xfrm>
            <a:off x="5724485" y="10033001"/>
            <a:ext cx="216000" cy="31470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05326A-0F23-4285-BA6B-ED9C25779B6A}"/>
              </a:ext>
            </a:extLst>
          </p:cNvPr>
          <p:cNvSpPr txBox="1"/>
          <p:nvPr/>
        </p:nvSpPr>
        <p:spPr>
          <a:xfrm>
            <a:off x="8491063" y="15959946"/>
            <a:ext cx="383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调用</a:t>
            </a:r>
            <a:r>
              <a:rPr lang="en-US" altLang="zh-CN" sz="2000" dirty="0"/>
              <a:t>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</a:t>
            </a:r>
            <a:r>
              <a:rPr lang="zh-CN" altLang="en-US" sz="2000" dirty="0"/>
              <a:t>积分常微分方程。</a:t>
            </a:r>
            <a:endParaRPr lang="en-US" altLang="zh-CN" sz="2000" dirty="0"/>
          </a:p>
          <a:p>
            <a:r>
              <a:rPr lang="zh-CN" altLang="en-US" sz="2000" dirty="0"/>
              <a:t>参数</a:t>
            </a:r>
            <a:r>
              <a:rPr lang="en-US" altLang="zh-CN" sz="2000" dirty="0"/>
              <a:t>`method`</a:t>
            </a:r>
            <a:r>
              <a:rPr lang="zh-CN" altLang="en-US" sz="2000" dirty="0"/>
              <a:t>置为默认值</a:t>
            </a:r>
            <a:r>
              <a:rPr lang="en-US" altLang="zh-CN" sz="2000" dirty="0"/>
              <a:t>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2FD77F-1297-4FB1-9657-C9AA0E585C62}"/>
              </a:ext>
            </a:extLst>
          </p:cNvPr>
          <p:cNvCxnSpPr>
            <a:cxnSpLocks/>
          </p:cNvCxnSpPr>
          <p:nvPr/>
        </p:nvCxnSpPr>
        <p:spPr>
          <a:xfrm>
            <a:off x="6680200" y="16324049"/>
            <a:ext cx="17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F432F10-0B2D-48CD-ABB1-790B10DCE431}"/>
              </a:ext>
            </a:extLst>
          </p:cNvPr>
          <p:cNvCxnSpPr>
            <a:cxnSpLocks/>
          </p:cNvCxnSpPr>
          <p:nvPr/>
        </p:nvCxnSpPr>
        <p:spPr>
          <a:xfrm>
            <a:off x="6116522" y="168356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A26A11D-DA96-4FDA-9E15-2C68FFEBECEC}"/>
              </a:ext>
            </a:extLst>
          </p:cNvPr>
          <p:cNvSpPr/>
          <p:nvPr/>
        </p:nvSpPr>
        <p:spPr>
          <a:xfrm>
            <a:off x="8470900" y="6921499"/>
            <a:ext cx="216000" cy="8496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AEA1AB-7DD1-43B2-8D35-F077AC2A5CE3}"/>
              </a:ext>
            </a:extLst>
          </p:cNvPr>
          <p:cNvSpPr txBox="1"/>
          <p:nvPr/>
        </p:nvSpPr>
        <p:spPr>
          <a:xfrm>
            <a:off x="5823620" y="49006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</a:t>
            </a:r>
            <a:r>
              <a:rPr lang="zh-CN" altLang="en-US" sz="2000" dirty="0"/>
              <a:t>类：</a:t>
            </a:r>
            <a:endParaRPr lang="en-US" altLang="zh-CN" sz="2000" dirty="0"/>
          </a:p>
          <a:p>
            <a:r>
              <a:rPr lang="zh-CN" altLang="en-US" sz="2000" dirty="0"/>
              <a:t>神经元群。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FDBA3F-0A61-4AA9-A546-197BFEDE8A4B}"/>
              </a:ext>
            </a:extLst>
          </p:cNvPr>
          <p:cNvSpPr txBox="1"/>
          <p:nvPr/>
        </p:nvSpPr>
        <p:spPr>
          <a:xfrm>
            <a:off x="6013641" y="11401916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模型参数保存为浮点数。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B7AF7254-659D-434B-BC96-F64DC4C26880}"/>
              </a:ext>
            </a:extLst>
          </p:cNvPr>
          <p:cNvSpPr/>
          <p:nvPr/>
        </p:nvSpPr>
        <p:spPr>
          <a:xfrm>
            <a:off x="7608640" y="13865843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A7D70C-29FB-42ED-9724-946B703FE03C}"/>
              </a:ext>
            </a:extLst>
          </p:cNvPr>
          <p:cNvSpPr txBox="1"/>
          <p:nvPr/>
        </p:nvSpPr>
        <p:spPr>
          <a:xfrm>
            <a:off x="7916245" y="1462900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模型变量保存为浮点数的向量。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A47FFA2-C66E-47F0-BBEF-B219A98CA360}"/>
              </a:ext>
            </a:extLst>
          </p:cNvPr>
          <p:cNvSpPr txBox="1"/>
          <p:nvPr/>
        </p:nvSpPr>
        <p:spPr>
          <a:xfrm>
            <a:off x="7793062" y="16759765"/>
            <a:ext cx="364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传参</a:t>
            </a:r>
            <a:r>
              <a:rPr lang="en-US" altLang="zh-CN" sz="2000" dirty="0"/>
              <a:t>`size`</a:t>
            </a:r>
            <a:r>
              <a:rPr lang="zh-CN" altLang="en-US" sz="2000" dirty="0"/>
              <a:t>和</a:t>
            </a:r>
            <a:r>
              <a:rPr lang="en-US" altLang="zh-CN" sz="2000" dirty="0"/>
              <a:t>`**</a:t>
            </a:r>
            <a:r>
              <a:rPr lang="en-US" altLang="zh-CN" sz="2000" dirty="0" err="1"/>
              <a:t>kwargs</a:t>
            </a:r>
            <a:r>
              <a:rPr lang="en-US" altLang="zh-CN" sz="2000" dirty="0"/>
              <a:t>`</a:t>
            </a:r>
            <a:r>
              <a:rPr lang="zh-CN" altLang="en-US" sz="2000" dirty="0"/>
              <a:t>给</a:t>
            </a:r>
            <a:endParaRPr lang="en-US" altLang="zh-CN" sz="2000" dirty="0"/>
          </a:p>
          <a:p>
            <a:r>
              <a:rPr lang="zh-CN" altLang="en-US" sz="2000" dirty="0"/>
              <a:t>超类</a:t>
            </a:r>
            <a:r>
              <a:rPr lang="en-US" altLang="zh-CN" sz="2000" dirty="0" err="1"/>
              <a:t>bp.NeuGroup</a:t>
            </a:r>
            <a:r>
              <a:rPr lang="zh-CN" altLang="en-US" sz="2000" dirty="0"/>
              <a:t>的构造函数。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62908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F15AA-4E6B-4D58-ABDA-2784C2FC07E2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CC974-FEA2-402E-93EC-0C82F13B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6953"/>
            <a:ext cx="10800000" cy="605681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3BC79E-5034-40C8-84D0-5606D2FC52EB}"/>
              </a:ext>
            </a:extLst>
          </p:cNvPr>
          <p:cNvCxnSpPr>
            <a:cxnSpLocks/>
          </p:cNvCxnSpPr>
          <p:nvPr/>
        </p:nvCxnSpPr>
        <p:spPr>
          <a:xfrm>
            <a:off x="4699000" y="7607599"/>
            <a:ext cx="211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AA2E4E5-6A42-4883-9E88-2DA5D1364B6E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对于神经元群中的每个神经元：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AA4F4D-070A-4ABB-A3CC-C1A473F67B6C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F74E66-E183-4F70-BA3C-EE5D3FD36287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检查神经元是否</a:t>
            </a:r>
            <a:endParaRPr lang="en-US" altLang="zh-CN" sz="2000" dirty="0"/>
          </a:p>
          <a:p>
            <a:r>
              <a:rPr lang="zh-CN" altLang="en-US" sz="2000" dirty="0"/>
              <a:t>处于不应期。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64972C-51C3-4E1E-B921-D77C26905E2F}"/>
              </a:ext>
            </a:extLst>
          </p:cNvPr>
          <p:cNvCxnSpPr>
            <a:cxnSpLocks/>
          </p:cNvCxnSpPr>
          <p:nvPr/>
        </p:nvCxnSpPr>
        <p:spPr>
          <a:xfrm>
            <a:off x="7454900" y="9522724"/>
            <a:ext cx="224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F1FE5A-4F12-4DCE-970E-6BE5495F0307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A4414-E8F5-456F-8105-D99E7172DBB3}"/>
              </a:ext>
            </a:extLst>
          </p:cNvPr>
          <p:cNvSpPr txBox="1"/>
          <p:nvPr/>
        </p:nvSpPr>
        <p:spPr>
          <a:xfrm>
            <a:off x="6839712" y="110091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重置神经元。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016965D-88C8-405C-93D3-76CD3819246A}"/>
              </a:ext>
            </a:extLst>
          </p:cNvPr>
          <p:cNvSpPr/>
          <p:nvPr/>
        </p:nvSpPr>
        <p:spPr>
          <a:xfrm>
            <a:off x="6593540" y="108449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D1FAB0-C291-4781-A082-99D5DBCDEA02}"/>
              </a:ext>
            </a:extLst>
          </p:cNvPr>
          <p:cNvSpPr txBox="1"/>
          <p:nvPr/>
        </p:nvSpPr>
        <p:spPr>
          <a:xfrm>
            <a:off x="9699044" y="932013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数值积分逐个更新变量。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63601A-FDE8-4157-97C6-146E9F513C88}"/>
              </a:ext>
            </a:extLst>
          </p:cNvPr>
          <p:cNvSpPr txBox="1"/>
          <p:nvPr/>
        </p:nvSpPr>
        <p:spPr>
          <a:xfrm>
            <a:off x="6858000" y="1026630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判断神经元是否发放。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5ACAC7C-0F2D-40E1-B9F6-0A826DA924FA}"/>
              </a:ext>
            </a:extLst>
          </p:cNvPr>
          <p:cNvCxnSpPr>
            <a:cxnSpLocks/>
          </p:cNvCxnSpPr>
          <p:nvPr/>
        </p:nvCxnSpPr>
        <p:spPr>
          <a:xfrm>
            <a:off x="3771900" y="12955373"/>
            <a:ext cx="303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5AFFDEE-ADD6-428F-8531-A9AD77D43742}"/>
              </a:ext>
            </a:extLst>
          </p:cNvPr>
          <p:cNvSpPr txBox="1"/>
          <p:nvPr/>
        </p:nvSpPr>
        <p:spPr>
          <a:xfrm>
            <a:off x="6839259" y="1273679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重置当前时刻的外部输入。</a:t>
            </a:r>
          </a:p>
        </p:txBody>
      </p:sp>
    </p:spTree>
    <p:extLst>
      <p:ext uri="{BB962C8B-B14F-4D97-AF65-F5344CB8AC3E}">
        <p14:creationId xmlns:p14="http://schemas.microsoft.com/office/powerpoint/2010/main" val="30749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108EDF84-5614-4242-8896-71AA17AA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330"/>
            <a:ext cx="10800000" cy="1551587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889CE09-0F93-4DAE-994B-33F4F13BE3E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7E755B-262C-43F0-8C33-583F3A1E56FA}"/>
              </a:ext>
            </a:extLst>
          </p:cNvPr>
          <p:cNvCxnSpPr>
            <a:cxnSpLocks/>
          </p:cNvCxnSpPr>
          <p:nvPr/>
        </p:nvCxnSpPr>
        <p:spPr>
          <a:xfrm>
            <a:off x="4065590" y="261525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/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1C3FF134-C98D-497F-BC7A-0E03034BC7D0}"/>
              </a:ext>
            </a:extLst>
          </p:cNvPr>
          <p:cNvSpPr/>
          <p:nvPr/>
        </p:nvSpPr>
        <p:spPr>
          <a:xfrm>
            <a:off x="5520974" y="8637297"/>
            <a:ext cx="216000" cy="38836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DAB602-38A0-4C84-A830-81E7E11BBBB8}"/>
              </a:ext>
            </a:extLst>
          </p:cNvPr>
          <p:cNvCxnSpPr>
            <a:cxnSpLocks/>
          </p:cNvCxnSpPr>
          <p:nvPr/>
        </p:nvCxnSpPr>
        <p:spPr>
          <a:xfrm>
            <a:off x="8929454" y="16546069"/>
            <a:ext cx="2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C229357-6B25-478B-A14B-02069E518EBB}"/>
              </a:ext>
            </a:extLst>
          </p:cNvPr>
          <p:cNvSpPr/>
          <p:nvPr/>
        </p:nvSpPr>
        <p:spPr>
          <a:xfrm>
            <a:off x="7990577" y="4268727"/>
            <a:ext cx="216000" cy="4985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149B29-CA52-45DB-9886-375BBE080900}"/>
              </a:ext>
            </a:extLst>
          </p:cNvPr>
          <p:cNvCxnSpPr>
            <a:cxnSpLocks/>
          </p:cNvCxnSpPr>
          <p:nvPr/>
        </p:nvCxnSpPr>
        <p:spPr>
          <a:xfrm>
            <a:off x="5018512" y="5506438"/>
            <a:ext cx="318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12B869-8892-4E16-8C99-C1E355D820A7}"/>
              </a:ext>
            </a:extLst>
          </p:cNvPr>
          <p:cNvCxnSpPr>
            <a:cxnSpLocks/>
          </p:cNvCxnSpPr>
          <p:nvPr/>
        </p:nvCxnSpPr>
        <p:spPr>
          <a:xfrm>
            <a:off x="7446924" y="17339422"/>
            <a:ext cx="177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024969D2-3562-4E5E-A685-CBD199403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77" y="5085467"/>
            <a:ext cx="5284800" cy="84194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3F9BA10-BBE4-4366-AE0D-6525CA616A70}"/>
              </a:ext>
            </a:extLst>
          </p:cNvPr>
          <p:cNvSpPr txBox="1"/>
          <p:nvPr/>
        </p:nvSpPr>
        <p:spPr>
          <a:xfrm>
            <a:off x="5722020" y="22717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</a:t>
            </a:r>
            <a:r>
              <a:rPr lang="zh-CN" altLang="en-US" sz="2000" dirty="0"/>
              <a:t>类：</a:t>
            </a:r>
            <a:endParaRPr lang="en-US" altLang="zh-CN" sz="2000" dirty="0"/>
          </a:p>
          <a:p>
            <a:r>
              <a:rPr lang="zh-CN" altLang="en-US" sz="2000" dirty="0"/>
              <a:t>神经元群。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EAB56D-E1E9-4319-8FB9-9D8762E4306E}"/>
              </a:ext>
            </a:extLst>
          </p:cNvPr>
          <p:cNvSpPr txBox="1"/>
          <p:nvPr/>
        </p:nvSpPr>
        <p:spPr>
          <a:xfrm>
            <a:off x="5835841" y="10385916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模型参数保存为浮点数。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49490884-E617-4F60-84FB-B03865137B70}"/>
              </a:ext>
            </a:extLst>
          </p:cNvPr>
          <p:cNvSpPr/>
          <p:nvPr/>
        </p:nvSpPr>
        <p:spPr>
          <a:xfrm>
            <a:off x="7722939" y="13538200"/>
            <a:ext cx="217060" cy="23574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4F49D9A-9ADC-4DC8-A518-477176175B08}"/>
              </a:ext>
            </a:extLst>
          </p:cNvPr>
          <p:cNvSpPr txBox="1"/>
          <p:nvPr/>
        </p:nvSpPr>
        <p:spPr>
          <a:xfrm>
            <a:off x="8030545" y="1451470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模型变量保存为浮点数的向量。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8CCF9D-95AA-4596-83D7-A1B6E4E69D76}"/>
              </a:ext>
            </a:extLst>
          </p:cNvPr>
          <p:cNvSpPr txBox="1"/>
          <p:nvPr/>
        </p:nvSpPr>
        <p:spPr>
          <a:xfrm>
            <a:off x="9190062" y="16057947"/>
            <a:ext cx="3909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调用</a:t>
            </a:r>
            <a:r>
              <a:rPr lang="en-US" altLang="zh-CN" sz="2000" dirty="0"/>
              <a:t>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</a:t>
            </a:r>
            <a:r>
              <a:rPr lang="zh-CN" altLang="en-US" sz="2000" dirty="0"/>
              <a:t>积分常微分方程。</a:t>
            </a:r>
            <a:endParaRPr lang="en-US" altLang="zh-CN" sz="2000" dirty="0"/>
          </a:p>
          <a:p>
            <a:r>
              <a:rPr lang="zh-CN" altLang="en-US" sz="2000" dirty="0"/>
              <a:t>设置参数</a:t>
            </a:r>
            <a:r>
              <a:rPr lang="en-US" altLang="zh-CN" sz="2000" dirty="0"/>
              <a:t>`method`</a:t>
            </a:r>
            <a:r>
              <a:rPr lang="zh-CN" altLang="en-US" sz="2000" dirty="0"/>
              <a:t>来选择所用的</a:t>
            </a:r>
            <a:endParaRPr lang="en-US" altLang="zh-CN" sz="2000" dirty="0"/>
          </a:p>
          <a:p>
            <a:r>
              <a:rPr lang="zh-CN" altLang="en-US" sz="2000" dirty="0"/>
              <a:t>数值积分方法。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64EF02-9582-45A4-9EBE-8681A6BD098D}"/>
              </a:ext>
            </a:extLst>
          </p:cNvPr>
          <p:cNvSpPr txBox="1"/>
          <p:nvPr/>
        </p:nvSpPr>
        <p:spPr>
          <a:xfrm>
            <a:off x="9190062" y="17026465"/>
            <a:ext cx="364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传参</a:t>
            </a:r>
            <a:r>
              <a:rPr lang="en-US" altLang="zh-CN" sz="2000" dirty="0"/>
              <a:t>`size`</a:t>
            </a:r>
            <a:r>
              <a:rPr lang="zh-CN" altLang="en-US" sz="2000" dirty="0"/>
              <a:t>和</a:t>
            </a:r>
            <a:r>
              <a:rPr lang="en-US" altLang="zh-CN" sz="2000" dirty="0"/>
              <a:t>`**</a:t>
            </a:r>
            <a:r>
              <a:rPr lang="en-US" altLang="zh-CN" sz="2000" dirty="0" err="1"/>
              <a:t>kwargs</a:t>
            </a:r>
            <a:r>
              <a:rPr lang="en-US" altLang="zh-CN" sz="2000" dirty="0"/>
              <a:t>`</a:t>
            </a:r>
            <a:r>
              <a:rPr lang="zh-CN" altLang="en-US" sz="2000" dirty="0"/>
              <a:t>给</a:t>
            </a:r>
            <a:endParaRPr lang="en-US" altLang="zh-CN" sz="2000" dirty="0"/>
          </a:p>
          <a:p>
            <a:r>
              <a:rPr lang="zh-CN" altLang="en-US" sz="2000" dirty="0"/>
              <a:t>超类</a:t>
            </a:r>
            <a:r>
              <a:rPr lang="en-US" altLang="zh-CN" sz="2000" dirty="0" err="1"/>
              <a:t>bp.NeuGroup</a:t>
            </a:r>
            <a:r>
              <a:rPr lang="zh-CN" altLang="en-US" sz="2000" dirty="0"/>
              <a:t>的构造函数。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37921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9185-F777-4D93-9501-CAABB6828640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D570A-786A-43FB-83C6-89A311A2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6068"/>
            <a:ext cx="10800000" cy="667354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E2AA0D-1E9E-4BB8-BAF8-FF70EDE5A3B6}"/>
              </a:ext>
            </a:extLst>
          </p:cNvPr>
          <p:cNvCxnSpPr>
            <a:cxnSpLocks/>
          </p:cNvCxnSpPr>
          <p:nvPr/>
        </p:nvCxnSpPr>
        <p:spPr>
          <a:xfrm>
            <a:off x="5168900" y="7879738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1BC2FE2-0798-420D-B74E-F02048D70D19}"/>
              </a:ext>
            </a:extLst>
          </p:cNvPr>
          <p:cNvSpPr txBox="1"/>
          <p:nvPr/>
        </p:nvSpPr>
        <p:spPr>
          <a:xfrm>
            <a:off x="6839712" y="76869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对于神经元群中的每个神经元：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ADAEE8-384B-4A68-8054-774C8948E6F4}"/>
              </a:ext>
            </a:extLst>
          </p:cNvPr>
          <p:cNvCxnSpPr>
            <a:cxnSpLocks/>
          </p:cNvCxnSpPr>
          <p:nvPr/>
        </p:nvCxnSpPr>
        <p:spPr>
          <a:xfrm>
            <a:off x="9245600" y="8647744"/>
            <a:ext cx="125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0AAE12-7F2E-4B90-A647-7D8EF2820C80}"/>
              </a:ext>
            </a:extLst>
          </p:cNvPr>
          <p:cNvSpPr txBox="1"/>
          <p:nvPr/>
        </p:nvSpPr>
        <p:spPr>
          <a:xfrm>
            <a:off x="10499144" y="8299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检查神经元是否</a:t>
            </a:r>
            <a:endParaRPr lang="en-US" altLang="zh-CN" sz="2000" dirty="0"/>
          </a:p>
          <a:p>
            <a:r>
              <a:rPr lang="zh-CN" altLang="en-US" sz="2000" dirty="0"/>
              <a:t>处于不应期。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915891-7E82-40D0-BE6B-9224AA73360A}"/>
              </a:ext>
            </a:extLst>
          </p:cNvPr>
          <p:cNvCxnSpPr>
            <a:cxnSpLocks/>
          </p:cNvCxnSpPr>
          <p:nvPr/>
        </p:nvCxnSpPr>
        <p:spPr>
          <a:xfrm>
            <a:off x="10172700" y="9713224"/>
            <a:ext cx="28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380377-D6B5-418A-8A66-479555220241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D22DA-7C5B-4CD4-AA75-1733C4D9BAB0}"/>
              </a:ext>
            </a:extLst>
          </p:cNvPr>
          <p:cNvSpPr txBox="1"/>
          <p:nvPr/>
        </p:nvSpPr>
        <p:spPr>
          <a:xfrm>
            <a:off x="6839259" y="11059995"/>
            <a:ext cx="483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重置膜电位，给权重</a:t>
            </a:r>
            <a:r>
              <a:rPr lang="en-US" altLang="zh-CN" sz="2000" dirty="0"/>
              <a:t>w</a:t>
            </a:r>
            <a:r>
              <a:rPr lang="zh-CN" altLang="en-US" sz="2000" dirty="0"/>
              <a:t>增加狄拉克</a:t>
            </a:r>
            <a:r>
              <a:rPr lang="en-US" altLang="zh-CN" sz="2000" dirty="0"/>
              <a:t>δ </a:t>
            </a:r>
            <a:r>
              <a:rPr lang="zh-CN" altLang="en-US" sz="2000" dirty="0"/>
              <a:t>项：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14E424D-10E4-4F6D-8B64-4B54B5D4372E}"/>
              </a:ext>
            </a:extLst>
          </p:cNvPr>
          <p:cNvSpPr/>
          <p:nvPr/>
        </p:nvSpPr>
        <p:spPr>
          <a:xfrm>
            <a:off x="6593540" y="111497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16A867-0D90-4141-B953-A26D0E32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59" y="11465739"/>
            <a:ext cx="5284800" cy="8419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0C67FE2-DD81-482A-8BBD-60DEE1768C2A}"/>
              </a:ext>
            </a:extLst>
          </p:cNvPr>
          <p:cNvSpPr txBox="1"/>
          <p:nvPr/>
        </p:nvSpPr>
        <p:spPr>
          <a:xfrm>
            <a:off x="10499144" y="951344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数值积分逐个更新变量。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A988CE-132D-428A-8664-831A47E1804C}"/>
              </a:ext>
            </a:extLst>
          </p:cNvPr>
          <p:cNvSpPr txBox="1"/>
          <p:nvPr/>
        </p:nvSpPr>
        <p:spPr>
          <a:xfrm>
            <a:off x="6839259" y="1026260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判断神经元是否发放。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9EF976-AE98-4462-BC8B-CE1DBC82938C}"/>
              </a:ext>
            </a:extLst>
          </p:cNvPr>
          <p:cNvCxnSpPr>
            <a:cxnSpLocks/>
          </p:cNvCxnSpPr>
          <p:nvPr/>
        </p:nvCxnSpPr>
        <p:spPr>
          <a:xfrm>
            <a:off x="3708400" y="13793573"/>
            <a:ext cx="310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D190B7A-2E44-40DB-9E56-4E36828C3E4B}"/>
              </a:ext>
            </a:extLst>
          </p:cNvPr>
          <p:cNvSpPr txBox="1"/>
          <p:nvPr/>
        </p:nvSpPr>
        <p:spPr>
          <a:xfrm>
            <a:off x="6839259" y="1357499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重置当前时刻的外部输入。</a:t>
            </a:r>
          </a:p>
        </p:txBody>
      </p:sp>
    </p:spTree>
    <p:extLst>
      <p:ext uri="{BB962C8B-B14F-4D97-AF65-F5344CB8AC3E}">
        <p14:creationId xmlns:p14="http://schemas.microsoft.com/office/powerpoint/2010/main" val="10653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1189</Words>
  <Application>Microsoft Office PowerPoint</Application>
  <PresentationFormat>自定义</PresentationFormat>
  <Paragraphs>167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LIF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170</cp:revision>
  <dcterms:created xsi:type="dcterms:W3CDTF">2021-04-26T08:59:48Z</dcterms:created>
  <dcterms:modified xsi:type="dcterms:W3CDTF">2021-05-11T03:56:35Z</dcterms:modified>
</cp:coreProperties>
</file>