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80" r:id="rId5"/>
    <p:sldId id="281" r:id="rId6"/>
    <p:sldId id="282" r:id="rId7"/>
    <p:sldId id="283" r:id="rId8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esktop/decision1.pngdecision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859" y="1388450"/>
            <a:ext cx="10129722" cy="8257286"/>
          </a:xfrm>
          <a:prstGeom prst="rect">
            <a:avLst/>
          </a:prstGeom>
        </p:spPr>
      </p:pic>
      <p:sp>
        <p:nvSpPr>
          <p:cNvPr id="12" name="右大括号 11"/>
          <p:cNvSpPr/>
          <p:nvPr/>
        </p:nvSpPr>
        <p:spPr>
          <a:xfrm>
            <a:off x="4842510" y="5780405"/>
            <a:ext cx="216000" cy="54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9429115" y="677037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9436100" y="822642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304091" y="5669851"/>
                <a:ext cx="2184400" cy="739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>
                    <a:sym typeface="+mn-ea"/>
                  </a:rPr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91" y="5669851"/>
                <a:ext cx="2184400" cy="739775"/>
              </a:xfrm>
              <a:prstGeom prst="rect">
                <a:avLst/>
              </a:prstGeom>
              <a:blipFill rotWithShape="1">
                <a:blip r:embed="rId2"/>
                <a:stretch>
                  <a:fillRect l="-26" t="-77" r="-1020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9842436" y="625786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436" y="6257861"/>
                <a:ext cx="3364230" cy="1445895"/>
              </a:xfrm>
              <a:prstGeom prst="rect">
                <a:avLst/>
              </a:prstGeom>
              <a:blipFill rotWithShape="1">
                <a:blip r:embed="rId3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9902126" y="811587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126" y="8115871"/>
                <a:ext cx="3364230" cy="1445895"/>
              </a:xfrm>
              <a:prstGeom prst="rect">
                <a:avLst/>
              </a:prstGeom>
              <a:blipFill rotWithShape="1">
                <a:blip r:embed="rId4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mac/Desktop/decision2.pngdecision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" y="2263480"/>
            <a:ext cx="10145552" cy="10954766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esktop/decision3.pngdecision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07" y="2596537"/>
            <a:ext cx="10160964" cy="6039358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10137140" y="67005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87765" y="3218180"/>
            <a:ext cx="4765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Functions defining the differential equations (from decision model)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482840" y="3742563"/>
            <a:ext cx="118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34065" y="5420995"/>
            <a:ext cx="2612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Specify values of the parameters.</a:t>
            </a:r>
            <a:endParaRPr lang="zh-CN" altLang="en-US" sz="2000" dirty="0"/>
          </a:p>
        </p:txBody>
      </p:sp>
      <p:sp>
        <p:nvSpPr>
          <p:cNvPr id="7" name="右大括号 6"/>
          <p:cNvSpPr/>
          <p:nvPr/>
        </p:nvSpPr>
        <p:spPr>
          <a:xfrm>
            <a:off x="10606175" y="5035995"/>
            <a:ext cx="216000" cy="140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43540" y="6544310"/>
            <a:ext cx="31153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>
                <a:sym typeface="+mn-ea"/>
              </a:rPr>
              <a:t>Since the differential equations in the model are very complicated, here we use numerical solutions, skip the analytical solutions provided by sympy, and set the numerical </a:t>
            </a:r>
            <a:r>
              <a:rPr lang="en-US" sz="2000" dirty="0">
                <a:sym typeface="+mn-ea"/>
              </a:rPr>
              <a:t>resolution</a:t>
            </a:r>
            <a:r>
              <a:rPr sz="2000" dirty="0">
                <a:sym typeface="+mn-ea"/>
              </a:rPr>
              <a:t>.</a:t>
            </a:r>
            <a:endParaRPr sz="2000" dirty="0">
              <a:sym typeface="+mn-ea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10055860" y="4005965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76230" y="3900640"/>
            <a:ext cx="2612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ym typeface="+mn-ea"/>
              </a:rPr>
              <a:t>Variables to be showed in phase plane.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esktop/cann1.pngcann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566057"/>
            <a:ext cx="10122535" cy="11137900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8566150" y="128219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950960" y="12887960"/>
                <a:ext cx="4333875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'</m:t>
                        </m:r>
                      </m:e>
                    </m:nary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60" y="12887960"/>
                <a:ext cx="4333875" cy="415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右大括号 1"/>
          <p:cNvSpPr/>
          <p:nvPr/>
        </p:nvSpPr>
        <p:spPr>
          <a:xfrm>
            <a:off x="9568180" y="8296910"/>
            <a:ext cx="216000" cy="108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97440" y="8451850"/>
            <a:ext cx="3082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i="1" dirty="0">
                <a:cs typeface="+mn-lt"/>
                <a:sym typeface="+mn-ea"/>
              </a:rPr>
              <a:t>z_range </a:t>
            </a:r>
            <a:r>
              <a:rPr lang="en-US" altLang="zh-CN" i="1" dirty="0">
                <a:cs typeface="+mn-lt"/>
                <a:sym typeface="+mn-ea"/>
              </a:rPr>
              <a:t>denotes the range of </a:t>
            </a:r>
            <a:r>
              <a:rPr lang="en-US" altLang="zh-CN" i="1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x .</a:t>
            </a:r>
            <a:endParaRPr lang="zh-CN" altLang="en-US" i="1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esktop/cann2.pngcann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842917"/>
            <a:ext cx="10196195" cy="1061720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5718630" y="3962310"/>
            <a:ext cx="216000" cy="82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8175625" y="636587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8769350" y="9589135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165590" y="9402445"/>
                <a:ext cx="3569335" cy="883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')=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590" y="9402445"/>
                <a:ext cx="3569335" cy="883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8175625" y="853948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10600" y="8359775"/>
            <a:ext cx="29375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 i="1">
                <a:cs typeface="+mn-lt"/>
              </a:rPr>
              <a:t>Compute the distance matrix (</a:t>
            </a:r>
            <a:r>
              <a:rPr lang="en-US" altLang="zh-CN" sz="2000" i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d=|x-x'|</a:t>
            </a:r>
            <a:r>
              <a:rPr lang="en-US" altLang="zh-CN" sz="2000" i="1">
                <a:cs typeface="+mn-lt"/>
              </a:rPr>
              <a:t>) for all positions</a:t>
            </a:r>
            <a:endParaRPr lang="en-US" altLang="zh-CN" sz="2000" i="1">
              <a:cs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575" y="8322310"/>
            <a:ext cx="1443355" cy="895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84895" y="6294755"/>
            <a:ext cx="4959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Distances on the ring:</a:t>
            </a:r>
            <a:endParaRPr lang="zh-CN" altLang="en-US" sz="2000" dirty="0"/>
          </a:p>
          <a:p>
            <a:r>
              <a:rPr sz="2000" dirty="0">
                <a:sym typeface="+mn-ea"/>
              </a:rPr>
              <a:t>The farthest distance is half of z_range, so d </a:t>
            </a:r>
            <a:r>
              <a:rPr lang="en-US" sz="2000" dirty="0">
                <a:sym typeface="+mn-ea"/>
              </a:rPr>
              <a:t>should</a:t>
            </a:r>
            <a:r>
              <a:rPr sz="2000" dirty="0">
                <a:sym typeface="+mn-ea"/>
              </a:rPr>
              <a:t> not exceed 0.5 * z_range</a:t>
            </a:r>
            <a:endParaRPr lang="en-US" altLang="zh-CN" sz="2000" i="1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83935" y="3934460"/>
                <a:ext cx="4930775" cy="78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'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', 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3934460"/>
                <a:ext cx="4930775" cy="782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右大括号 12"/>
          <p:cNvSpPr/>
          <p:nvPr/>
        </p:nvSpPr>
        <p:spPr>
          <a:xfrm>
            <a:off x="5748180" y="4968000"/>
            <a:ext cx="216000" cy="50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083935" y="4853940"/>
                <a:ext cx="6828790" cy="6699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 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')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4853940"/>
                <a:ext cx="6828790" cy="669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5" name="右大括号 14"/>
          <p:cNvSpPr/>
          <p:nvPr/>
        </p:nvSpPr>
        <p:spPr>
          <a:xfrm>
            <a:off x="9374505" y="11102340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9742805" y="11025505"/>
                <a:ext cx="3766185" cy="723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𝑒𝑥𝑝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805" y="11025505"/>
                <a:ext cx="3766185" cy="7232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11339195" y="8847328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1190</Words>
  <Application>WPS 演示</Application>
  <PresentationFormat>自定义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方正书宋_GBK</vt:lpstr>
      <vt:lpstr>Wingdings</vt:lpstr>
      <vt:lpstr>Cambria Math</vt:lpstr>
      <vt:lpstr>Kingsoft Math</vt:lpstr>
      <vt:lpstr>宋体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等线 Light</vt:lpstr>
      <vt:lpstr>汉仪中等线KW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mac</cp:lastModifiedBy>
  <cp:revision>161</cp:revision>
  <dcterms:created xsi:type="dcterms:W3CDTF">2021-05-10T02:59:28Z</dcterms:created>
  <dcterms:modified xsi:type="dcterms:W3CDTF">2021-05-10T02:59:28Z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