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80" r:id="rId5"/>
    <p:sldId id="281" r:id="rId6"/>
    <p:sldId id="282" r:id="rId7"/>
    <p:sldId id="283" r:id="rId8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pic>
        <p:nvPicPr>
          <p:cNvPr id="6" name="图片 5" descr="/Users/mac/Desktop/decision1.pngdecision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4859" y="1388450"/>
            <a:ext cx="10129722" cy="8257286"/>
          </a:xfrm>
          <a:prstGeom prst="rect">
            <a:avLst/>
          </a:prstGeom>
        </p:spPr>
      </p:pic>
      <p:sp>
        <p:nvSpPr>
          <p:cNvPr id="12" name="右大括号 11"/>
          <p:cNvSpPr/>
          <p:nvPr/>
        </p:nvSpPr>
        <p:spPr>
          <a:xfrm>
            <a:off x="4842510" y="5780405"/>
            <a:ext cx="216000" cy="54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>
            <a:off x="9429115" y="677037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9436100" y="8226425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304091" y="5669851"/>
                <a:ext cx="2184400" cy="7397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𝐴𝑒𝑥𝑡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')</m:t>
                    </m:r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𝐴𝑒𝑥𝑡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')</m:t>
                    </m:r>
                  </m:oMath>
                </a14:m>
                <a:r>
                  <a:rPr lang="zh-CN" altLang="en-US">
                    <a:sym typeface="+mn-ea"/>
                  </a:rPr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91" y="5669851"/>
                <a:ext cx="2184400" cy="739775"/>
              </a:xfrm>
              <a:prstGeom prst="rect">
                <a:avLst/>
              </a:prstGeom>
              <a:blipFill rotWithShape="1">
                <a:blip r:embed="rId2"/>
                <a:stretch>
                  <a:fillRect l="-26" t="-77" r="-1020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9842436" y="6257861"/>
                <a:ext cx="3364230" cy="1445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𝑠𝑦𝑛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+ 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 </a:t>
                </a:r>
                <a:endParaRPr lang="en-US" altLang="zh-CN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436" y="6257861"/>
                <a:ext cx="3364230" cy="1445895"/>
              </a:xfrm>
              <a:prstGeom prst="rect">
                <a:avLst/>
              </a:prstGeom>
              <a:blipFill rotWithShape="1">
                <a:blip r:embed="rId3"/>
                <a:stretch>
                  <a:fillRect l="-17" t="-39" r="-66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9902126" y="8115871"/>
                <a:ext cx="3364230" cy="1445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𝑠𝑦𝑛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+ 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126" y="8115871"/>
                <a:ext cx="3364230" cy="1445895"/>
              </a:xfrm>
              <a:prstGeom prst="rect">
                <a:avLst/>
              </a:prstGeom>
              <a:blipFill rotWithShape="1">
                <a:blip r:embed="rId4"/>
                <a:stretch>
                  <a:fillRect l="-17" t="-39" r="-66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Users/mac/Desktop/decision2.pngdecision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" y="2263480"/>
            <a:ext cx="10145552" cy="10954766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pic>
        <p:nvPicPr>
          <p:cNvPr id="6" name="图片 5" descr="/Users/mac/Desktop/decision3.pngdecision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207" y="2596537"/>
            <a:ext cx="10160964" cy="6039358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10137140" y="670052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63000" y="3506470"/>
            <a:ext cx="4765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神经元模型中定义微分方程的函数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482840" y="3742563"/>
            <a:ext cx="118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934065" y="5528945"/>
            <a:ext cx="2612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指定参数值</a:t>
            </a:r>
            <a:endParaRPr lang="zh-CN" altLang="en-US" sz="2000" dirty="0"/>
          </a:p>
        </p:txBody>
      </p:sp>
      <p:sp>
        <p:nvSpPr>
          <p:cNvPr id="7" name="右大括号 6"/>
          <p:cNvSpPr/>
          <p:nvPr/>
        </p:nvSpPr>
        <p:spPr>
          <a:xfrm>
            <a:off x="10606175" y="5035995"/>
            <a:ext cx="216000" cy="140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543540" y="6544310"/>
            <a:ext cx="31153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由于模型中的微分方程非常复杂，这里我们使用数值解，直接跳过</a:t>
            </a:r>
            <a:r>
              <a:rPr lang="en-US" altLang="zh-CN" sz="2000" dirty="0"/>
              <a:t>sympy</a:t>
            </a:r>
            <a:r>
              <a:rPr lang="zh-CN" altLang="en-US" sz="2000" dirty="0"/>
              <a:t>提供的解析解，并设定数值解的解析度（</a:t>
            </a:r>
            <a:r>
              <a:rPr lang="en-US" altLang="zh-CN" sz="2000" dirty="0"/>
              <a:t>resolution</a:t>
            </a:r>
            <a:r>
              <a:rPr lang="zh-CN" altLang="en-US" sz="2000" dirty="0"/>
              <a:t>）。</a:t>
            </a:r>
            <a:endParaRPr lang="zh-CN" altLang="en-US" sz="2000" dirty="0"/>
          </a:p>
        </p:txBody>
      </p:sp>
      <p:sp>
        <p:nvSpPr>
          <p:cNvPr id="9" name="右大括号 8"/>
          <p:cNvSpPr/>
          <p:nvPr/>
        </p:nvSpPr>
        <p:spPr>
          <a:xfrm>
            <a:off x="10055860" y="4005965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43540" y="4112095"/>
            <a:ext cx="2612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相平面分析的两个变量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CANN</a:t>
            </a:r>
            <a:endParaRPr lang="en-US" altLang="zh-CN" dirty="0"/>
          </a:p>
        </p:txBody>
      </p:sp>
      <p:pic>
        <p:nvPicPr>
          <p:cNvPr id="6" name="图片 5" descr="/Users/mac/Desktop/cann1.pngcann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566057"/>
            <a:ext cx="10122535" cy="11137900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9568180" y="8296910"/>
            <a:ext cx="216000" cy="108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960485" y="12891135"/>
                <a:ext cx="157861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𝜌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'</m:t>
                        </m:r>
                      </m:e>
                    </m:nary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85" y="12891135"/>
                <a:ext cx="1578610" cy="415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997440" y="8451850"/>
                <a:ext cx="3082290" cy="6927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i="1" dirty="0">
                    <a:cs typeface="+mn-lt"/>
                    <a:sym typeface="+mn-ea"/>
                  </a:rPr>
                  <a:t>z_range</a:t>
                </a:r>
                <a:r>
                  <a:rPr lang="zh-CN" altLang="en-US" i="1" dirty="0">
                    <a:cs typeface="+mn-lt"/>
                    <a:sym typeface="+mn-ea"/>
                  </a:rPr>
                  <a:t>表示</a:t>
                </a:r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x</a:t>
                </a:r>
                <a:r>
                  <a:rPr lang="zh-CN" altLang="en-US" i="1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的范围，这里为环上的坐标，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∈[−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i="1" dirty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0" y="8451850"/>
                <a:ext cx="3082290" cy="6927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右大括号 2"/>
          <p:cNvSpPr/>
          <p:nvPr/>
        </p:nvSpPr>
        <p:spPr>
          <a:xfrm>
            <a:off x="8566150" y="1282192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CANN</a:t>
            </a:r>
            <a:endParaRPr lang="en-US" altLang="zh-CN" dirty="0"/>
          </a:p>
        </p:txBody>
      </p:sp>
      <p:pic>
        <p:nvPicPr>
          <p:cNvPr id="6" name="图片 5" descr="/Users/mac/Desktop/cann2.pngcann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842917"/>
            <a:ext cx="10196195" cy="10617200"/>
          </a:xfrm>
          <a:prstGeom prst="rect">
            <a:avLst/>
          </a:prstGeom>
        </p:spPr>
      </p:pic>
      <p:sp>
        <p:nvSpPr>
          <p:cNvPr id="3" name="右大括号 2"/>
          <p:cNvSpPr/>
          <p:nvPr/>
        </p:nvSpPr>
        <p:spPr>
          <a:xfrm>
            <a:off x="5718630" y="3962310"/>
            <a:ext cx="216000" cy="82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8175625" y="6365875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8769350" y="9589135"/>
            <a:ext cx="216000" cy="6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165590" y="9402445"/>
                <a:ext cx="3569335" cy="8839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')=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590" y="9402445"/>
                <a:ext cx="3569335" cy="883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>
          <a:xfrm>
            <a:off x="8753475" y="856361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75115" y="8627110"/>
            <a:ext cx="21386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i="1">
                <a:cs typeface="+mn-lt"/>
              </a:rPr>
              <a:t>计算距离矩阵</a:t>
            </a:r>
            <a:r>
              <a:rPr lang="en-US" altLang="zh-CN" sz="2000" i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d=|x-x'|</a:t>
            </a:r>
            <a:endParaRPr lang="zh-CN" altLang="en-US" sz="2000" i="1">
              <a:cs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675" y="8346440"/>
            <a:ext cx="1443355" cy="895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98230" y="6309995"/>
            <a:ext cx="49599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处理环上的距离：</a:t>
            </a:r>
            <a:endParaRPr lang="zh-CN" altLang="en-US" sz="2000" dirty="0"/>
          </a:p>
          <a:p>
            <a:r>
              <a:rPr lang="zh-CN" altLang="en-US" sz="2000" dirty="0"/>
              <a:t>最远的距离为</a:t>
            </a:r>
            <a:r>
              <a:rPr lang="en-US" altLang="zh-CN" sz="2000" dirty="0"/>
              <a:t>z_range</a:t>
            </a:r>
            <a:r>
              <a:rPr lang="zh-CN" altLang="en-US" sz="2000" dirty="0"/>
              <a:t>的一半，因此</a:t>
            </a:r>
            <a:r>
              <a:rPr lang="en-US" altLang="zh-CN" sz="2000" dirty="0">
                <a:cs typeface="+mn-lt"/>
              </a:rPr>
              <a:t>d</a:t>
            </a:r>
            <a:r>
              <a:rPr lang="zh-CN" altLang="en-US" sz="2000" dirty="0">
                <a:cs typeface="+mn-lt"/>
              </a:rPr>
              <a:t>不能超过</a:t>
            </a:r>
            <a:r>
              <a:rPr lang="en-US" altLang="zh-CN" sz="2000" dirty="0">
                <a:cs typeface="+mn-lt"/>
              </a:rPr>
              <a:t>0.5 * z_range</a:t>
            </a:r>
            <a:endParaRPr lang="en-US" altLang="zh-CN" sz="2000" dirty="0">
              <a:cs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083935" y="3934460"/>
                <a:ext cx="4930775" cy="78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 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'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', 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35" y="3934460"/>
                <a:ext cx="4930775" cy="782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右大括号 12"/>
          <p:cNvSpPr/>
          <p:nvPr/>
        </p:nvSpPr>
        <p:spPr>
          <a:xfrm>
            <a:off x="5748180" y="4968000"/>
            <a:ext cx="216000" cy="50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083935" y="4853940"/>
                <a:ext cx="6828790" cy="6699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 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 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')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35" y="4853940"/>
                <a:ext cx="6828790" cy="669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5" name="右大括号 14"/>
          <p:cNvSpPr/>
          <p:nvPr/>
        </p:nvSpPr>
        <p:spPr>
          <a:xfrm>
            <a:off x="9374505" y="11102340"/>
            <a:ext cx="216000" cy="6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9742805" y="11025505"/>
                <a:ext cx="3766185" cy="7232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𝑒𝑥𝑝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805" y="11025505"/>
                <a:ext cx="3766185" cy="7232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11014710" y="8809863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869</Words>
  <Application>WPS 演示</Application>
  <PresentationFormat>自定义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方正书宋_GBK</vt:lpstr>
      <vt:lpstr>Wingdings</vt:lpstr>
      <vt:lpstr>Cambria Math</vt:lpstr>
      <vt:lpstr>Kingsoft Math</vt:lpstr>
      <vt:lpstr>宋体</vt:lpstr>
      <vt:lpstr>Calibri Light</vt:lpstr>
      <vt:lpstr>Helvetica Neue</vt:lpstr>
      <vt:lpstr>Calibri</vt:lpstr>
      <vt:lpstr>微软雅黑</vt:lpstr>
      <vt:lpstr>汉仪旗黑</vt:lpstr>
      <vt:lpstr>Arial Unicode MS</vt:lpstr>
      <vt:lpstr>汉仪书宋二KW</vt:lpstr>
      <vt:lpstr>等线 Light</vt:lpstr>
      <vt:lpstr>汉仪中等线KW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mac</cp:lastModifiedBy>
  <cp:revision>167</cp:revision>
  <dcterms:created xsi:type="dcterms:W3CDTF">2021-05-10T03:00:28Z</dcterms:created>
  <dcterms:modified xsi:type="dcterms:W3CDTF">2021-05-10T03:00:28Z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