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7" r:id="rId3"/>
    <p:sldId id="280" r:id="rId5"/>
    <p:sldId id="281" r:id="rId6"/>
    <p:sldId id="282" r:id="rId7"/>
    <p:sldId id="283" r:id="rId8"/>
  </p:sldIdLst>
  <p:sldSz cx="13716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31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992968"/>
            <a:ext cx="11658600" cy="6366933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9605435"/>
            <a:ext cx="10287000" cy="4415365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973667"/>
            <a:ext cx="2957513" cy="154982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973667"/>
            <a:ext cx="8701088" cy="1549823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4559305"/>
            <a:ext cx="11830050" cy="7607299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12238572"/>
            <a:ext cx="11830050" cy="4000499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4868333"/>
            <a:ext cx="5829300" cy="11603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4868333"/>
            <a:ext cx="5829300" cy="11603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73671"/>
            <a:ext cx="11830050" cy="353483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4483101"/>
            <a:ext cx="5802510" cy="219709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6680200"/>
            <a:ext cx="5802510" cy="9825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4483101"/>
            <a:ext cx="5831087" cy="219709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6680200"/>
            <a:ext cx="5831087" cy="9825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219200"/>
            <a:ext cx="4423767" cy="42672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2633138"/>
            <a:ext cx="6943725" cy="12996333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5486400"/>
            <a:ext cx="4423767" cy="10164235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219200"/>
            <a:ext cx="4423767" cy="42672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2633138"/>
            <a:ext cx="6943725" cy="12996333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5486400"/>
            <a:ext cx="4423767" cy="10164235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973671"/>
            <a:ext cx="1183005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4868333"/>
            <a:ext cx="1183005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6950271"/>
            <a:ext cx="30861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8AB90-0D2D-461D-B22C-FF3F8B460D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6950271"/>
            <a:ext cx="462915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6950271"/>
            <a:ext cx="30861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F5F25-7D17-4C32-ABC4-25045F36393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9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942975" y="124632"/>
            <a:ext cx="11792569" cy="140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Decision</a:t>
            </a:r>
            <a:endParaRPr lang="zh-CN" altLang="en-US" dirty="0"/>
          </a:p>
        </p:txBody>
      </p:sp>
      <p:pic>
        <p:nvPicPr>
          <p:cNvPr id="6" name="图片 5" descr="/Users/mac/Documents/github/BrainPy-Models/docs/brainpy_handbook/ppt/figs/nets/decision01.pngdecision0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1820250"/>
            <a:ext cx="10680826" cy="7569200"/>
          </a:xfrm>
          <a:prstGeom prst="rect">
            <a:avLst/>
          </a:prstGeom>
        </p:spPr>
      </p:pic>
      <p:sp>
        <p:nvSpPr>
          <p:cNvPr id="12" name="右大括号 11"/>
          <p:cNvSpPr/>
          <p:nvPr/>
        </p:nvSpPr>
        <p:spPr>
          <a:xfrm>
            <a:off x="5205730" y="5528945"/>
            <a:ext cx="216000" cy="540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右大括号 2"/>
          <p:cNvSpPr/>
          <p:nvPr/>
        </p:nvSpPr>
        <p:spPr>
          <a:xfrm>
            <a:off x="9792335" y="6546850"/>
            <a:ext cx="216000" cy="900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右大括号 4"/>
          <p:cNvSpPr/>
          <p:nvPr/>
        </p:nvSpPr>
        <p:spPr>
          <a:xfrm>
            <a:off x="9799320" y="8002905"/>
            <a:ext cx="216000" cy="900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5667311" y="5418391"/>
                <a:ext cx="2184400" cy="73977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𝐴𝑒𝑥𝑡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')</m:t>
                    </m:r>
                  </m:oMath>
                </a14:m>
                <a:r>
                  <a:rPr lang="zh-CN" altLang="en-US"/>
                  <a:t> </a:t>
                </a:r>
                <a:endParaRPr lang="zh-CN" altLang="en-US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𝐴𝑒𝑥𝑡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')</m:t>
                    </m:r>
                  </m:oMath>
                </a14:m>
                <a:r>
                  <a:rPr lang="zh-CN" altLang="en-US">
                    <a:sym typeface="+mn-ea"/>
                  </a:rPr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311" y="5418391"/>
                <a:ext cx="2184400" cy="739775"/>
              </a:xfrm>
              <a:prstGeom prst="rect">
                <a:avLst/>
              </a:prstGeom>
              <a:blipFill rotWithShape="1">
                <a:blip r:embed="rId2"/>
                <a:stretch>
                  <a:fillRect l="-26" t="-77" r="-1020" b="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10205656" y="6034341"/>
                <a:ext cx="3364230" cy="144589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𝑠𝑦𝑛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, 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/>
                  <a:t> </a:t>
                </a:r>
                <a:endParaRPr lang="zh-CN" altLang="en-US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𝑠𝑦𝑛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, 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𝑒𝑥𝑝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𝑠𝑦𝑛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, 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))</m:t>
                          </m:r>
                        </m:den>
                      </m:f>
                    </m:oMath>
                  </m:oMathPara>
                </a14:m>
                <a:endParaRPr lang="en-US" altLang="zh-CN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/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𝜏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 + (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>
                    <a:sym typeface="+mn-ea"/>
                  </a:rPr>
                  <a:t>  </a:t>
                </a:r>
                <a:endParaRPr lang="en-US" altLang="zh-CN"/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5656" y="6034341"/>
                <a:ext cx="3364230" cy="1445895"/>
              </a:xfrm>
              <a:prstGeom prst="rect">
                <a:avLst/>
              </a:prstGeom>
              <a:blipFill rotWithShape="1">
                <a:blip r:embed="rId3"/>
                <a:stretch>
                  <a:fillRect l="-17" t="-39" r="-663" b="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10265346" y="7892351"/>
                <a:ext cx="3364230" cy="144589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𝑠𝑦𝑛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, 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/>
                  <a:t> </a:t>
                </a:r>
                <a:endParaRPr lang="zh-CN" altLang="en-US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𝑠𝑦𝑛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, 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𝑒𝑥𝑝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𝑠𝑦𝑛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, 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))</m:t>
                          </m:r>
                        </m:den>
                      </m:f>
                    </m:oMath>
                  </m:oMathPara>
                </a14:m>
                <a:endParaRPr lang="en-US" altLang="zh-CN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/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𝜏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 + (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>
                    <a:sym typeface="+mn-ea"/>
                  </a:rPr>
                  <a:t>  </a:t>
                </a:r>
                <a:endParaRPr lang="en-US" altLang="zh-CN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5346" y="7892351"/>
                <a:ext cx="3364230" cy="1445895"/>
              </a:xfrm>
              <a:prstGeom prst="rect">
                <a:avLst/>
              </a:prstGeom>
              <a:blipFill rotWithShape="1">
                <a:blip r:embed="rId4"/>
                <a:stretch>
                  <a:fillRect l="-17" t="-39" r="-663" b="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/Users/mac/Documents/github/BrainPy-Models/docs/brainpy_handbook/ppt/figs/nets/decision02.pngdecision0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254" y="2263480"/>
            <a:ext cx="10692774" cy="11226800"/>
          </a:xfrm>
          <a:prstGeom prst="rect">
            <a:avLst/>
          </a:prstGeom>
        </p:spPr>
      </p:pic>
      <p:sp>
        <p:nvSpPr>
          <p:cNvPr id="4" name="标题 1"/>
          <p:cNvSpPr txBox="1"/>
          <p:nvPr/>
        </p:nvSpPr>
        <p:spPr>
          <a:xfrm>
            <a:off x="942975" y="124632"/>
            <a:ext cx="11792569" cy="140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Decision</a:t>
            </a:r>
            <a:endParaRPr lang="zh-CN" altLang="en-US" dirty="0"/>
          </a:p>
        </p:txBody>
      </p:sp>
      <p:sp>
        <p:nvSpPr>
          <p:cNvPr id="5" name="右大括号 4"/>
          <p:cNvSpPr/>
          <p:nvPr/>
        </p:nvSpPr>
        <p:spPr>
          <a:xfrm>
            <a:off x="10245725" y="8599170"/>
            <a:ext cx="216000" cy="612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942975" y="124632"/>
            <a:ext cx="11792569" cy="140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Decision</a:t>
            </a:r>
            <a:endParaRPr lang="zh-CN" altLang="en-US" dirty="0"/>
          </a:p>
        </p:txBody>
      </p:sp>
      <p:pic>
        <p:nvPicPr>
          <p:cNvPr id="6" name="图片 5" descr="/Users/mac/Documents/github/BrainPy-Models/docs/brainpy_handbook/figs/codes/decision_run.pngdecision_run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2649242"/>
            <a:ext cx="10680827" cy="5911215"/>
          </a:xfrm>
          <a:prstGeom prst="rect">
            <a:avLst/>
          </a:prstGeom>
        </p:spPr>
      </p:pic>
      <p:sp>
        <p:nvSpPr>
          <p:cNvPr id="5" name="右大括号 4"/>
          <p:cNvSpPr/>
          <p:nvPr/>
        </p:nvSpPr>
        <p:spPr>
          <a:xfrm>
            <a:off x="10137140" y="6700520"/>
            <a:ext cx="216000" cy="612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787765" y="3218180"/>
            <a:ext cx="47650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/>
              <a:t>Functions defining the differential equations (from decision model)</a:t>
            </a:r>
            <a:endParaRPr lang="zh-CN" altLang="en-US" sz="2000" dirty="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7482840" y="3742563"/>
            <a:ext cx="11866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0934065" y="5528945"/>
            <a:ext cx="26123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/>
              <a:t>Specify parameters.</a:t>
            </a:r>
            <a:endParaRPr lang="zh-CN" altLang="en-US" sz="2000" dirty="0"/>
          </a:p>
        </p:txBody>
      </p:sp>
      <p:sp>
        <p:nvSpPr>
          <p:cNvPr id="7" name="右大括号 6"/>
          <p:cNvSpPr/>
          <p:nvPr/>
        </p:nvSpPr>
        <p:spPr>
          <a:xfrm>
            <a:off x="10606175" y="5035995"/>
            <a:ext cx="216000" cy="1404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543540" y="6544310"/>
            <a:ext cx="311531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/>
              <a:t>We use numerical solution rather than analytic solution because the equations are so complex. Thus, we don't need to use the sympy solver .</a:t>
            </a:r>
            <a:endParaRPr lang="en-US" altLang="zh-CN" sz="2000" dirty="0"/>
          </a:p>
        </p:txBody>
      </p:sp>
      <p:sp>
        <p:nvSpPr>
          <p:cNvPr id="9" name="右大括号 8"/>
          <p:cNvSpPr/>
          <p:nvPr/>
        </p:nvSpPr>
        <p:spPr>
          <a:xfrm>
            <a:off x="10055860" y="4005965"/>
            <a:ext cx="216000" cy="612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0476230" y="3900640"/>
            <a:ext cx="26123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>
                <a:sym typeface="+mn-ea"/>
              </a:rPr>
              <a:t>Variables to be showed in phase plane.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942975" y="124632"/>
            <a:ext cx="11792569" cy="140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CANN</a:t>
            </a:r>
            <a:endParaRPr lang="en-US" altLang="zh-CN" dirty="0"/>
          </a:p>
        </p:txBody>
      </p:sp>
      <p:pic>
        <p:nvPicPr>
          <p:cNvPr id="6" name="图片 5" descr="/Users/mac/Documents/github/BrainPy-Models/docs/brainpy_handbook/figs/codes/cann_init.pngcann_init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254" y="2566057"/>
            <a:ext cx="10604275" cy="11137900"/>
          </a:xfrm>
          <a:prstGeom prst="rect">
            <a:avLst/>
          </a:prstGeom>
        </p:spPr>
      </p:pic>
      <p:sp>
        <p:nvSpPr>
          <p:cNvPr id="5" name="右大括号 4"/>
          <p:cNvSpPr/>
          <p:nvPr/>
        </p:nvSpPr>
        <p:spPr>
          <a:xfrm>
            <a:off x="8566150" y="12821920"/>
            <a:ext cx="216000" cy="612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8950960" y="12594590"/>
                <a:ext cx="4333875" cy="969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dirty="0"/>
                  <a:t>Distances on the ring: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𝜌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𝑑𝑥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'</m:t>
                        </m:r>
                      </m:e>
                    </m:nary>
                  </m:oMath>
                </a14:m>
                <a:r>
                  <a:rPr lang="en-US" altLang="zh-CN" i="1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:endParaRPr lang="en-US" altLang="zh-CN" i="1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r>
                  <a:rPr lang="en-US" altLang="zh-CN" i="1" dirty="0">
                    <a:cs typeface="+mn-lt"/>
                  </a:rPr>
                  <a:t>z_range denotes the range of </a:t>
                </a:r>
                <a:r>
                  <a:rPr lang="en-US" altLang="zh-CN" i="1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x </a:t>
                </a:r>
                <a:endParaRPr lang="en-US" altLang="zh-CN" i="1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960" y="12594590"/>
                <a:ext cx="4333875" cy="96964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942975" y="124632"/>
            <a:ext cx="11792569" cy="140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CANN</a:t>
            </a:r>
            <a:endParaRPr lang="en-US" altLang="zh-CN" dirty="0"/>
          </a:p>
        </p:txBody>
      </p:sp>
      <p:pic>
        <p:nvPicPr>
          <p:cNvPr id="6" name="图片 5" descr="/Users/mac/Documents/github/BrainPy-Models/docs/brainpy_handbook/figs/codes/cann_f.pngcann_f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254" y="2870857"/>
            <a:ext cx="10693816" cy="10617200"/>
          </a:xfrm>
          <a:prstGeom prst="rect">
            <a:avLst/>
          </a:prstGeom>
        </p:spPr>
      </p:pic>
      <p:sp>
        <p:nvSpPr>
          <p:cNvPr id="3" name="右大括号 2"/>
          <p:cNvSpPr/>
          <p:nvPr/>
        </p:nvSpPr>
        <p:spPr>
          <a:xfrm>
            <a:off x="5718630" y="3962310"/>
            <a:ext cx="216000" cy="828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右大括号 4"/>
          <p:cNvSpPr/>
          <p:nvPr/>
        </p:nvSpPr>
        <p:spPr>
          <a:xfrm>
            <a:off x="8997315" y="6565265"/>
            <a:ext cx="216000" cy="900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右大括号 1"/>
          <p:cNvSpPr/>
          <p:nvPr/>
        </p:nvSpPr>
        <p:spPr>
          <a:xfrm>
            <a:off x="10113645" y="9566275"/>
            <a:ext cx="216000" cy="648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0481881" y="9379521"/>
                <a:ext cx="2739390" cy="88392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𝐽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, 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')=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𝑒𝑥𝑝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1881" y="9379521"/>
                <a:ext cx="2739390" cy="883920"/>
              </a:xfrm>
              <a:prstGeom prst="rect">
                <a:avLst/>
              </a:prstGeom>
              <a:blipFill rotWithShape="1">
                <a:blip r:embed="rId2"/>
                <a:stretch>
                  <a:fillRect l="-21" t="-65" r="21" b="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8" name="右大括号 7"/>
          <p:cNvSpPr/>
          <p:nvPr/>
        </p:nvSpPr>
        <p:spPr>
          <a:xfrm>
            <a:off x="8753475" y="8563610"/>
            <a:ext cx="216000" cy="900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165590" y="8508365"/>
            <a:ext cx="232346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i="1">
                <a:latin typeface="Cambria Math" panose="02040503050406030204" pitchFamily="18" charset="0"/>
                <a:cs typeface="Cambria Math" panose="02040503050406030204" pitchFamily="18" charset="0"/>
              </a:rPr>
              <a:t>d=|x-x'|</a:t>
            </a:r>
            <a:endParaRPr lang="en-US" altLang="zh-CN" i="1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pPr algn="l"/>
            <a:r>
              <a:rPr lang="en-US" altLang="zh-CN" i="1">
                <a:cs typeface="+mn-lt"/>
              </a:rPr>
              <a:t>Get a matrix of d for all positions</a:t>
            </a:r>
            <a:endParaRPr lang="en-US" altLang="zh-CN" i="1">
              <a:cs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2855" y="8342630"/>
            <a:ext cx="1443355" cy="8953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9382125" y="6185535"/>
                <a:ext cx="4333875" cy="16186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dirty="0"/>
                  <a:t>Distances on the ring:</a:t>
                </a:r>
                <a:endParaRPr lang="en-US" altLang="zh-CN" dirty="0"/>
              </a:p>
              <a:p>
                <a:r>
                  <a:rPr lang="en-US" altLang="zh-CN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x </a:t>
                </a:r>
                <a:r>
                  <a:rPr lang="en-US" altLang="zh-CN" dirty="0">
                    <a:cs typeface="+mn-lt"/>
                  </a:rPr>
                  <a:t>is the position of the ring, so we have:</a:t>
                </a:r>
                <a:r>
                  <a:rPr lang="en-US" altLang="zh-CN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∈[−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𝜋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 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𝜋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i="1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:endParaRPr lang="en-US" altLang="zh-CN" i="1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r>
                  <a:rPr lang="en-US" altLang="zh-CN" i="1" dirty="0">
                    <a:cs typeface="+mn-lt"/>
                  </a:rPr>
                  <a:t>z_range denotes the range of </a:t>
                </a:r>
                <a:r>
                  <a:rPr lang="en-US" altLang="zh-CN" i="1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x (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2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CN" i="1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).</a:t>
                </a:r>
                <a:endParaRPr lang="en-US" altLang="zh-CN" i="1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r>
                  <a:rPr lang="en-US" altLang="zh-CN" i="1" dirty="0">
                    <a:cs typeface="+mn-lt"/>
                  </a:rPr>
                  <a:t>distance on the ring: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宋体" charset="0"/>
                        <a:cs typeface="Cambria Math" panose="02040503050406030204" pitchFamily="18" charset="0"/>
                      </a:rPr>
                      <m:t> 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𝑑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=|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'|&lt;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125" y="6185535"/>
                <a:ext cx="4333875" cy="161861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6088250" y="4045775"/>
                <a:ext cx="2655570" cy="61341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:r>
                  <a:rPr lang="en-US" altLang="zh-CN" sz="2000">
                    <a:latin typeface="Cambria Math" panose="02040503050406030204" pitchFamily="18" charset="0"/>
                    <a:cs typeface="Cambria Math" panose="02040503050406030204" pitchFamily="18" charset="0"/>
                  </a:rPr>
                  <a:t>r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 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𝑡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, 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𝜌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𝑑𝑥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'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', 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𝑡</m:t>
                            </m:r>
                            <m:sSup>
                              <m:s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altLang="zh-CN" sz="2000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250" y="4045775"/>
                <a:ext cx="2655570" cy="613410"/>
              </a:xfrm>
              <a:prstGeom prst="rect">
                <a:avLst/>
              </a:prstGeom>
              <a:blipFill rotWithShape="1">
                <a:blip r:embed="rId5"/>
                <a:stretch>
                  <a:fillRect l="-19" t="-31" r="19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13" name="右大括号 12"/>
          <p:cNvSpPr/>
          <p:nvPr/>
        </p:nvSpPr>
        <p:spPr>
          <a:xfrm>
            <a:off x="5832000" y="4968000"/>
            <a:ext cx="216000" cy="504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6167625" y="4854130"/>
                <a:ext cx="5550535" cy="66992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𝑑𝑢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, 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=−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 +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𝜌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'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')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',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)+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𝑒𝑥𝑡</m:t>
                              </m:r>
                            </m:sub>
                          </m:sSub>
                        </m:e>
                      </m:nary>
                      <m:r>
                        <a:rPr lang="en-US" altLang="zh-CN" sz="2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 </m:t>
                      </m:r>
                    </m:oMath>
                  </m:oMathPara>
                </a14:m>
                <a:endParaRPr lang="en-US" altLang="zh-CN" sz="2000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625" y="4854130"/>
                <a:ext cx="5550535" cy="669925"/>
              </a:xfrm>
              <a:prstGeom prst="rect">
                <a:avLst/>
              </a:prstGeom>
              <a:blipFill rotWithShape="1">
                <a:blip r:embed="rId6"/>
                <a:stretch>
                  <a:fillRect l="-9" t="-28" r="9" b="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15" name="右大括号 14"/>
          <p:cNvSpPr/>
          <p:nvPr/>
        </p:nvSpPr>
        <p:spPr>
          <a:xfrm>
            <a:off x="10113645" y="11045825"/>
            <a:ext cx="216000" cy="648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10481881" y="11024806"/>
                <a:ext cx="2771140" cy="65849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𝑒𝑥𝑡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 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𝑒𝑥𝑝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1881" y="11024806"/>
                <a:ext cx="2771140" cy="658495"/>
              </a:xfrm>
              <a:prstGeom prst="rect">
                <a:avLst/>
              </a:prstGeom>
              <a:blipFill rotWithShape="1">
                <a:blip r:embed="rId7"/>
                <a:stretch>
                  <a:fillRect l="-21" t="-87" r="21" b="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1191</Words>
  <Application>WPS 演示</Application>
  <PresentationFormat>自定义</PresentationFormat>
  <Paragraphs>49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2" baseType="lpstr">
      <vt:lpstr>Arial</vt:lpstr>
      <vt:lpstr>方正书宋_GBK</vt:lpstr>
      <vt:lpstr>Wingdings</vt:lpstr>
      <vt:lpstr>Cambria Math</vt:lpstr>
      <vt:lpstr>Kingsoft Math</vt:lpstr>
      <vt:lpstr>宋体</vt:lpstr>
      <vt:lpstr>Calibri Light</vt:lpstr>
      <vt:lpstr>Helvetica Neue</vt:lpstr>
      <vt:lpstr>Calibri</vt:lpstr>
      <vt:lpstr>微软雅黑</vt:lpstr>
      <vt:lpstr>汉仪旗黑</vt:lpstr>
      <vt:lpstr>Arial Unicode MS</vt:lpstr>
      <vt:lpstr>汉仪书宋二KW</vt:lpstr>
      <vt:lpstr>等线 Light</vt:lpstr>
      <vt:lpstr>汉仪中等线KW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ada</dc:creator>
  <cp:lastModifiedBy>mac</cp:lastModifiedBy>
  <cp:revision>153</cp:revision>
  <dcterms:created xsi:type="dcterms:W3CDTF">2021-05-06T04:49:53Z</dcterms:created>
  <dcterms:modified xsi:type="dcterms:W3CDTF">2021-05-06T04:49:53Z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2052-3.3.0.5120</vt:lpwstr>
  </property>
</Properties>
</file>