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5" r:id="rId9"/>
    <p:sldId id="296" r:id="rId10"/>
    <p:sldId id="297" r:id="rId11"/>
    <p:sldId id="294" r:id="rId12"/>
    <p:sldId id="299" r:id="rId13"/>
    <p:sldId id="300" r:id="rId14"/>
    <p:sldId id="298" r:id="rId15"/>
    <p:sldId id="301" r:id="rId16"/>
    <p:sldId id="302" r:id="rId17"/>
    <p:sldId id="303" r:id="rId18"/>
    <p:sldId id="304" r:id="rId19"/>
    <p:sldId id="306" r:id="rId20"/>
    <p:sldId id="305" r:id="rId21"/>
    <p:sldId id="307" r:id="rId22"/>
    <p:sldId id="308" r:id="rId23"/>
    <p:sldId id="309" r:id="rId24"/>
    <p:sldId id="310" r:id="rId25"/>
    <p:sldId id="311" r:id="rId26"/>
    <p:sldId id="315" r:id="rId27"/>
    <p:sldId id="313" r:id="rId28"/>
    <p:sldId id="31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9"/>
    <p:restoredTop sz="94546"/>
  </p:normalViewPr>
  <p:slideViewPr>
    <p:cSldViewPr snapToGrid="0" snapToObjects="1">
      <p:cViewPr varScale="1">
        <p:scale>
          <a:sx n="164" d="100"/>
          <a:sy n="164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B5F1C-1CAB-FB4C-AB1D-C819CD6F8646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834F5-2628-8244-8DCA-C37E72D6F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22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parse_options</a:t>
            </a:r>
            <a:r>
              <a:rPr kumimoji="1" lang="en-US" altLang="zh-CN" dirty="0"/>
              <a:t> </a:t>
            </a:r>
            <a:r>
              <a:rPr kumimoji="1" lang="zh-CN" altLang="en-US" dirty="0"/>
              <a:t>会把 </a:t>
            </a:r>
            <a:r>
              <a:rPr kumimoji="1" lang="en-US" altLang="zh-CN" dirty="0"/>
              <a:t>option</a:t>
            </a:r>
            <a:r>
              <a:rPr kumimoji="1" lang="zh-CN" altLang="en-US" dirty="0"/>
              <a:t>去掉</a:t>
            </a:r>
            <a:endParaRPr kumimoji="1" lang="en-US" altLang="zh-CN" dirty="0"/>
          </a:p>
          <a:p>
            <a:r>
              <a:rPr kumimoji="1" lang="en-US" altLang="zh-CN" dirty="0"/>
              <a:t>extract</a:t>
            </a:r>
            <a:r>
              <a:rPr kumimoji="1" lang="zh-CN" altLang="en-US" dirty="0"/>
              <a:t> 是一个特殊的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，是在执行 </a:t>
            </a:r>
            <a:r>
              <a:rPr kumimoji="1" lang="en-US" altLang="zh-CN" dirty="0"/>
              <a:t>pintos</a:t>
            </a:r>
            <a:r>
              <a:rPr kumimoji="1" lang="zh-CN" altLang="en-US" dirty="0"/>
              <a:t> 的时候 </a:t>
            </a:r>
            <a:r>
              <a:rPr kumimoji="1" lang="en-US" altLang="zh-CN" dirty="0"/>
              <a:t>–p</a:t>
            </a:r>
            <a:r>
              <a:rPr kumimoji="1" lang="zh-CN" altLang="en-US" dirty="0"/>
              <a:t> 这个 </a:t>
            </a:r>
            <a:r>
              <a:rPr kumimoji="1" lang="en-US" altLang="zh-CN" dirty="0"/>
              <a:t>option</a:t>
            </a:r>
            <a:r>
              <a:rPr kumimoji="1" lang="zh-CN" altLang="en-US" dirty="0"/>
              <a:t> 添加的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834F5-2628-8244-8DCA-C37E72D6FD1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45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ARGV[0] = run</a:t>
            </a:r>
          </a:p>
          <a:p>
            <a:r>
              <a:rPr kumimoji="1" lang="en-US" altLang="zh-CN" dirty="0" err="1"/>
              <a:t>run_test</a:t>
            </a:r>
            <a:r>
              <a:rPr kumimoji="1" lang="en-US" altLang="zh-CN" dirty="0"/>
              <a:t>() run the test cases in lab1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834F5-2628-8244-8DCA-C37E72D6FD1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8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834F5-2628-8244-8DCA-C37E72D6FD1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22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834F5-2628-8244-8DCA-C37E72D6FD1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10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834F5-2628-8244-8DCA-C37E72D6FD1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9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5959A-5FC5-014D-8743-13C1B91A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57EA6-3DB6-BF49-9F68-96CEDFEB7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C307E-F9FC-7841-830E-CF8C8779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E018C-D51B-804A-8CBC-8040C786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209D5-8CD8-A94F-8D98-8969A481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A8C3-2EF5-664C-AB8F-1C30BC35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C63A4-06EE-D142-82EF-59B69383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ADF3B-A934-D04C-9343-369411B1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6EE05-8E4D-E945-9818-E5401295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DE459-2464-F84C-B985-78E4549A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3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7763B-D93B-ED4A-BC5D-385CCBA9D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2DE68-6FDF-A34E-82D7-6EC1FACD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DC50C-11FF-0242-8D43-9B49C66D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C04DE-6330-9840-A804-FD1690E6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0FFFD-4969-FA48-99F1-2644D5A0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33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713F6-089F-504E-A1FE-8015E8F2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07A3A-A971-F141-ABC4-7CE5F5FF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2B39-24D4-0B42-9A61-464C11A8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05CBB-128D-F54B-A53F-B7E27B9A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2AFC9-C2CD-4D43-BF0B-2699D557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16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7B36-0752-4A47-81D3-4C6933DD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BF117-CC1B-734F-98C4-C6C79C3A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F02DE-D516-9C44-A609-B4E9C068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F0745-4E81-2D41-A217-8AE83BF1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B077-00F3-974A-A14A-C93B1835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8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1085-B46A-B24D-94B9-F1A2472A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78A81-CDA9-A545-87F9-6B6CA00F0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9D053-E1C0-F146-8F98-21ABDC79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0EC84-6F4B-4C46-8229-0812C3E6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154BD-ADA2-6F44-9A7E-056B5804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D321B-D55D-4D46-9480-65851B5F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93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E51D2-4A93-8449-BBE1-0E64A0A2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77FD8-5EA9-E64D-AA36-B47D0410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D3AFF-7CA2-B64A-923E-F51E0ED0C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0E5C35-F0CC-0242-A162-28414380C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A1B39-7C92-2849-BD66-B2264BDCB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30F997-156D-E44A-9B16-FE91F6C5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9F473-E8AA-D747-ACFA-DE9B152B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B8786-D1C3-8848-B864-0FBFDDCA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0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E897-BA3A-FB40-85C4-28D18895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0FDE3-9D39-444C-A296-1CACD295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19CD2-78AA-C841-93E8-2E409988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8A1FA-A779-CA44-9086-F84B52B4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20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C6D6C8-7378-AD48-A6AD-E2C155D2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788468-52EE-024F-A024-3A76340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1FA3D-9735-6544-8C32-908A9320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981E-734C-094D-93E6-67F7D694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3E891-213E-BB45-9EFB-AC510AEA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408C0-CB9B-F741-A9E2-51248CAA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89669-F6BC-6445-AD90-6F83B86B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325B5-499F-AB47-8675-8E0F9C74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E8114-A340-E44C-8C94-C798136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0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7A079-094E-5C46-928A-4F5B20D7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483A8-A957-D545-91E5-9888D7D51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39C90-EAAE-FA49-9E17-E3C33D07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6D898-8FFB-EE4A-BEAC-DC3F4EEF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78DA7-1FA9-7745-BF28-33B92108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71A43-DF6B-7341-AA45-8CBC76D5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7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B06669-0C29-2C41-959A-1C5471D9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E75F9-6B97-244F-B55F-81F502F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E783C-BB65-8046-93F4-07173575A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663E-60CD-2B4B-9695-1640500E51C7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9A6E-D887-2B40-8B7A-C4BFF5609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F77C7-D1B8-6342-88F2-E9898F60C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C558-3FBC-CC47-850B-76D0F6209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65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hongyinmin@pk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-pdos/xv6-riscv/blob/riscv/kernel/syscall.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0C9FB58-6F28-8843-9C04-88F4FB06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58553">
            <a:off x="7403367" y="1271351"/>
            <a:ext cx="690906" cy="5135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D214F6-2F5D-5A43-80E2-8E991CB9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8056"/>
            <a:ext cx="5764423" cy="1291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FB1802-1E7A-2044-98B5-D4915BC01F9B}"/>
              </a:ext>
            </a:extLst>
          </p:cNvPr>
          <p:cNvSpPr txBox="1"/>
          <p:nvPr/>
        </p:nvSpPr>
        <p:spPr>
          <a:xfrm>
            <a:off x="1531832" y="852627"/>
            <a:ext cx="1032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Lab2: User Programs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7F54E5-5B59-1A46-83C1-9DC08E70C6CD}"/>
              </a:ext>
            </a:extLst>
          </p:cNvPr>
          <p:cNvSpPr txBox="1"/>
          <p:nvPr/>
        </p:nvSpPr>
        <p:spPr>
          <a:xfrm>
            <a:off x="7500396" y="5689826"/>
            <a:ext cx="3669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TA : </a:t>
            </a:r>
            <a:r>
              <a:rPr kumimoji="1" lang="en-US" altLang="zh-CN" dirty="0" err="1">
                <a:solidFill>
                  <a:schemeClr val="accent1"/>
                </a:solidFill>
              </a:rPr>
              <a:t>zhongyinmin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Email : </a:t>
            </a:r>
            <a:r>
              <a:rPr kumimoji="1" lang="en-US" altLang="zh-CN" dirty="0">
                <a:solidFill>
                  <a:schemeClr val="accent1"/>
                </a:solidFill>
                <a:hlinkClick r:id="rId4"/>
              </a:rPr>
              <a:t>zhongyinmin@pku.edu.cn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 err="1">
                <a:solidFill>
                  <a:schemeClr val="accent1"/>
                </a:solidFill>
              </a:rPr>
              <a:t>Github</a:t>
            </a:r>
            <a:r>
              <a:rPr kumimoji="1" lang="en-US" altLang="zh-CN" dirty="0">
                <a:solidFill>
                  <a:schemeClr val="accent1"/>
                </a:solidFill>
              </a:rPr>
              <a:t> : </a:t>
            </a:r>
            <a:r>
              <a:rPr kumimoji="1" lang="en-US" altLang="zh-CN" dirty="0" err="1">
                <a:solidFill>
                  <a:schemeClr val="accent1"/>
                </a:solidFill>
              </a:rPr>
              <a:t>PKUFlyingPig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18A9F0-A617-2E4C-9E50-9EA84ADBDB65}"/>
              </a:ext>
            </a:extLst>
          </p:cNvPr>
          <p:cNvSpPr txBox="1"/>
          <p:nvPr/>
        </p:nvSpPr>
        <p:spPr>
          <a:xfrm>
            <a:off x="4351219" y="2659559"/>
            <a:ext cx="3715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accent2"/>
                </a:solidFill>
              </a:rPr>
              <a:t>TA  Session</a:t>
            </a:r>
            <a:endParaRPr kumimoji="1"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85F9C5-6B15-CA4A-AAFA-D752986BCB5F}"/>
              </a:ext>
            </a:extLst>
          </p:cNvPr>
          <p:cNvSpPr txBox="1"/>
          <p:nvPr/>
        </p:nvSpPr>
        <p:spPr>
          <a:xfrm>
            <a:off x="2376668" y="3946168"/>
            <a:ext cx="10108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Prepare1 : Open up Pintos in your IDE/Text Editor</a:t>
            </a:r>
          </a:p>
          <a:p>
            <a:r>
              <a:rPr kumimoji="1" lang="en-US" altLang="zh-CN" sz="24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Prepare2 : Launch Pintos container</a:t>
            </a:r>
          </a:p>
          <a:p>
            <a:r>
              <a:rPr kumimoji="1" lang="en-US" altLang="zh-CN" sz="24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kumimoji="1" lang="zh-CN" altLang="en-US" sz="2400" dirty="0">
              <a:solidFill>
                <a:schemeClr val="accent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40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D103C-B8E4-2644-88D0-FD0E3B42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 Thread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065B26-C34F-C745-B444-326F6EC04F6F}"/>
              </a:ext>
            </a:extLst>
          </p:cNvPr>
          <p:cNvSpPr txBox="1"/>
          <p:nvPr/>
        </p:nvSpPr>
        <p:spPr>
          <a:xfrm>
            <a:off x="706581" y="1690688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run_task</a:t>
            </a:r>
            <a:r>
              <a:rPr kumimoji="1" lang="en-US" altLang="zh-CN" sz="2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endParaRPr kumimoji="1" lang="zh-CN" altLang="en-US" sz="2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AC077E-5529-034C-B5FC-BC3EBE8A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086"/>
            <a:ext cx="5588000" cy="3822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E54060-FA6B-C74B-816F-FF44ADBE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46" y="3971636"/>
            <a:ext cx="4191000" cy="142240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AA6532F0-136F-E145-9EBA-CC55977B209C}"/>
              </a:ext>
            </a:extLst>
          </p:cNvPr>
          <p:cNvSpPr/>
          <p:nvPr/>
        </p:nvSpPr>
        <p:spPr>
          <a:xfrm>
            <a:off x="6594764" y="4308764"/>
            <a:ext cx="665018" cy="37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227E67-182C-A04F-BD2E-DE8B9EA69614}"/>
              </a:ext>
            </a:extLst>
          </p:cNvPr>
          <p:cNvSpPr txBox="1"/>
          <p:nvPr/>
        </p:nvSpPr>
        <p:spPr>
          <a:xfrm>
            <a:off x="7629237" y="2967335"/>
            <a:ext cx="399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Immediately !!</a:t>
            </a:r>
            <a:endParaRPr kumimoji="1" lang="zh-CN" altLang="en-US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37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B1153-8383-064C-8C20-412B44EA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start_process</a:t>
            </a:r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CFB92-3111-F748-A680-A53DE86F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5982" cy="4667250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Load the ELF file from Disk into memory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are still in the kernel !!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Initialize interrupt frame 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eip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esp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segment registers,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eflags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 the user process by simulating a return from an interrupt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00C1F2-E77D-2A44-96EB-54ADA480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0"/>
            <a:ext cx="6299200" cy="1828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3D73A5-30F4-7543-9E1D-0A261B0D3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94" y="5173381"/>
            <a:ext cx="9336464" cy="3757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25919DC-78E6-2F41-A6AB-5DA75A2696A8}"/>
              </a:ext>
            </a:extLst>
          </p:cNvPr>
          <p:cNvSpPr/>
          <p:nvPr/>
        </p:nvSpPr>
        <p:spPr>
          <a:xfrm>
            <a:off x="953994" y="5836347"/>
            <a:ext cx="8602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https://www.ibiblio.org/gferg/ldp/GCC-Inline-Assembly-HOWTO.html</a:t>
            </a:r>
          </a:p>
        </p:txBody>
      </p:sp>
    </p:spTree>
    <p:extLst>
      <p:ext uri="{BB962C8B-B14F-4D97-AF65-F5344CB8AC3E}">
        <p14:creationId xmlns:p14="http://schemas.microsoft.com/office/powerpoint/2010/main" val="37537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B1153-8383-064C-8C20-412B44EA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load: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FB24C-78FC-5944-B2C9-66A45DB6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10" y="1004047"/>
            <a:ext cx="3547761" cy="52259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4943B4-0E08-7749-B130-77AAD71DD283}"/>
              </a:ext>
            </a:extLst>
          </p:cNvPr>
          <p:cNvSpPr txBox="1"/>
          <p:nvPr/>
        </p:nvSpPr>
        <p:spPr>
          <a:xfrm>
            <a:off x="9090212" y="6310722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Address Space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3CC980-9E58-4047-9CFD-321FA7734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49" y="3619038"/>
            <a:ext cx="4953000" cy="1498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727BFC6-92FF-274D-B18F-992721B941C0}"/>
              </a:ext>
            </a:extLst>
          </p:cNvPr>
          <p:cNvSpPr/>
          <p:nvPr/>
        </p:nvSpPr>
        <p:spPr>
          <a:xfrm>
            <a:off x="9287435" y="323536"/>
            <a:ext cx="2572871" cy="63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Kernel Mappings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686F97-E354-EE40-9389-96AAA757AC2B}"/>
              </a:ext>
            </a:extLst>
          </p:cNvPr>
          <p:cNvSpPr txBox="1"/>
          <p:nvPr/>
        </p:nvSpPr>
        <p:spPr>
          <a:xfrm>
            <a:off x="8473910" y="70867"/>
            <a:ext cx="1414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PHYS_BASE + 64MB</a:t>
            </a:r>
            <a:endParaRPr kumimoji="1" lang="zh-CN" altLang="en-US" sz="105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FD5358-B15E-AC41-AE66-02A14940C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1873250"/>
            <a:ext cx="6896100" cy="1181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4BECE6-2246-9740-A558-4312999E8E49}"/>
              </a:ext>
            </a:extLst>
          </p:cNvPr>
          <p:cNvSpPr txBox="1"/>
          <p:nvPr/>
        </p:nvSpPr>
        <p:spPr>
          <a:xfrm>
            <a:off x="838200" y="1411585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thread:</a:t>
            </a:r>
            <a:endParaRPr kumimoji="1" lang="zh-CN" altLang="en-US" sz="2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49BA0D-1770-E54D-971D-A7C60730C84D}"/>
              </a:ext>
            </a:extLst>
          </p:cNvPr>
          <p:cNvSpPr txBox="1"/>
          <p:nvPr/>
        </p:nvSpPr>
        <p:spPr>
          <a:xfrm>
            <a:off x="872935" y="3249706"/>
            <a:ext cx="39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a new page directory: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3472F8-B88D-2047-BBC5-4A67D613F56E}"/>
              </a:ext>
            </a:extLst>
          </p:cNvPr>
          <p:cNvSpPr txBox="1"/>
          <p:nvPr/>
        </p:nvSpPr>
        <p:spPr>
          <a:xfrm>
            <a:off x="971549" y="5746377"/>
            <a:ext cx="262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t-&gt;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pagedir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62E135D-4ABA-EF47-B53D-C9DE5A5C9277}"/>
              </a:ext>
            </a:extLst>
          </p:cNvPr>
          <p:cNvSpPr/>
          <p:nvPr/>
        </p:nvSpPr>
        <p:spPr>
          <a:xfrm>
            <a:off x="2680448" y="5428090"/>
            <a:ext cx="421341" cy="1005905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61131A-7858-464E-BAFD-1A12D6E65124}"/>
              </a:ext>
            </a:extLst>
          </p:cNvPr>
          <p:cNvSpPr txBox="1"/>
          <p:nvPr/>
        </p:nvSpPr>
        <p:spPr>
          <a:xfrm>
            <a:off x="3351118" y="5302304"/>
            <a:ext cx="213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EEFADBB8-0D73-934F-AB02-DF12C0DAECBE}"/>
              </a:ext>
            </a:extLst>
          </p:cNvPr>
          <p:cNvSpPr/>
          <p:nvPr/>
        </p:nvSpPr>
        <p:spPr>
          <a:xfrm>
            <a:off x="4294091" y="5331244"/>
            <a:ext cx="582706" cy="279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FEB01F-C22D-0846-9AF5-99DEB9FB36A3}"/>
              </a:ext>
            </a:extLst>
          </p:cNvPr>
          <p:cNvSpPr/>
          <p:nvPr/>
        </p:nvSpPr>
        <p:spPr>
          <a:xfrm>
            <a:off x="5015898" y="5286457"/>
            <a:ext cx="159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init_page_dir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EBB5D7-CF5C-E34A-80E9-0CB7D1F9FE48}"/>
              </a:ext>
            </a:extLst>
          </p:cNvPr>
          <p:cNvSpPr txBox="1"/>
          <p:nvPr/>
        </p:nvSpPr>
        <p:spPr>
          <a:xfrm>
            <a:off x="3351118" y="6236149"/>
            <a:ext cx="213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9744CDC7-55E6-9648-9519-E47B3D614095}"/>
              </a:ext>
            </a:extLst>
          </p:cNvPr>
          <p:cNvSpPr/>
          <p:nvPr/>
        </p:nvSpPr>
        <p:spPr>
          <a:xfrm>
            <a:off x="4320148" y="6294116"/>
            <a:ext cx="582706" cy="279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D7E13B-4A94-E44B-9F97-4949E08435D4}"/>
              </a:ext>
            </a:extLst>
          </p:cNvPr>
          <p:cNvSpPr txBox="1"/>
          <p:nvPr/>
        </p:nvSpPr>
        <p:spPr>
          <a:xfrm>
            <a:off x="5015898" y="6249329"/>
            <a:ext cx="399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Move t-&gt;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pagedir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into register CR3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3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B1153-8383-064C-8C20-412B44EA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load: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FB24C-78FC-5944-B2C9-66A45DB6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10" y="1004047"/>
            <a:ext cx="3547761" cy="52259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4943B4-0E08-7749-B130-77AAD71DD283}"/>
              </a:ext>
            </a:extLst>
          </p:cNvPr>
          <p:cNvSpPr txBox="1"/>
          <p:nvPr/>
        </p:nvSpPr>
        <p:spPr>
          <a:xfrm>
            <a:off x="9090212" y="6310722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Address Space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27BFC6-92FF-274D-B18F-992721B941C0}"/>
              </a:ext>
            </a:extLst>
          </p:cNvPr>
          <p:cNvSpPr/>
          <p:nvPr/>
        </p:nvSpPr>
        <p:spPr>
          <a:xfrm>
            <a:off x="9287435" y="323536"/>
            <a:ext cx="2572871" cy="63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Kernel Mappings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686F97-E354-EE40-9389-96AAA757AC2B}"/>
              </a:ext>
            </a:extLst>
          </p:cNvPr>
          <p:cNvSpPr txBox="1"/>
          <p:nvPr/>
        </p:nvSpPr>
        <p:spPr>
          <a:xfrm>
            <a:off x="8473910" y="70867"/>
            <a:ext cx="1414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PHYS_BASE + 64MB</a:t>
            </a:r>
            <a:endParaRPr kumimoji="1" lang="zh-CN" altLang="en-US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53544B-163F-F342-94F9-C4E4E57CC7F2}"/>
              </a:ext>
            </a:extLst>
          </p:cNvPr>
          <p:cNvSpPr txBox="1"/>
          <p:nvPr/>
        </p:nvSpPr>
        <p:spPr>
          <a:xfrm>
            <a:off x="770964" y="1622612"/>
            <a:ext cx="7541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 and verify ELF executable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 ELF program header and load segments (code, data ……)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 up if_-&gt;stack (You will fix this in Exercise2: Argument Passing)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 up if_-&gt;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eip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with the entry point in executable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 loading, start the user process by simulating a return from an interrupt with interrupt frame if_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D1472-DCA4-DE4D-9869-D9C8795FE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55" y="3960163"/>
            <a:ext cx="3556000" cy="1409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ABF9D1-BF15-4440-B8EA-B8E41CDE939C}"/>
              </a:ext>
            </a:extLst>
          </p:cNvPr>
          <p:cNvSpPr/>
          <p:nvPr/>
        </p:nvSpPr>
        <p:spPr>
          <a:xfrm>
            <a:off x="9287435" y="4616824"/>
            <a:ext cx="2572871" cy="31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AE863D-B83F-754A-9891-85BFE486789C}"/>
              </a:ext>
            </a:extLst>
          </p:cNvPr>
          <p:cNvSpPr/>
          <p:nvPr/>
        </p:nvSpPr>
        <p:spPr>
          <a:xfrm>
            <a:off x="9287435" y="4222375"/>
            <a:ext cx="2572871" cy="31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9F7DA8-25CE-C34E-B183-2B4DD2DA741A}"/>
              </a:ext>
            </a:extLst>
          </p:cNvPr>
          <p:cNvSpPr/>
          <p:nvPr/>
        </p:nvSpPr>
        <p:spPr>
          <a:xfrm>
            <a:off x="9287434" y="3826717"/>
            <a:ext cx="2572871" cy="31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BSS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925800-B077-F040-AD5A-F85DDCCD3BD2}"/>
              </a:ext>
            </a:extLst>
          </p:cNvPr>
          <p:cNvSpPr txBox="1"/>
          <p:nvPr/>
        </p:nvSpPr>
        <p:spPr>
          <a:xfrm>
            <a:off x="971561" y="3665645"/>
            <a:ext cx="251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/lib/user/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entry.c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zh-CN" altLang="en-US" sz="1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A4817B-FA86-C344-A4F1-6F5ABD778581}"/>
              </a:ext>
            </a:extLst>
          </p:cNvPr>
          <p:cNvSpPr txBox="1"/>
          <p:nvPr/>
        </p:nvSpPr>
        <p:spPr>
          <a:xfrm>
            <a:off x="7720874" y="995374"/>
            <a:ext cx="1344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if_-&gt;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esp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687B6CC3-6B6D-5B46-BF34-B17D09B7BE55}"/>
              </a:ext>
            </a:extLst>
          </p:cNvPr>
          <p:cNvSpPr/>
          <p:nvPr/>
        </p:nvSpPr>
        <p:spPr>
          <a:xfrm>
            <a:off x="8555136" y="1043760"/>
            <a:ext cx="671810" cy="19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DD60A8-E187-9047-8B00-B107DD3C174A}"/>
              </a:ext>
            </a:extLst>
          </p:cNvPr>
          <p:cNvSpPr/>
          <p:nvPr/>
        </p:nvSpPr>
        <p:spPr>
          <a:xfrm>
            <a:off x="9287434" y="1156447"/>
            <a:ext cx="2572871" cy="233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argv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FB2D9A1-6B89-A040-8E9B-6ADA56C32B8A}"/>
              </a:ext>
            </a:extLst>
          </p:cNvPr>
          <p:cNvSpPr/>
          <p:nvPr/>
        </p:nvSpPr>
        <p:spPr>
          <a:xfrm>
            <a:off x="9287434" y="1425388"/>
            <a:ext cx="2572871" cy="233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argc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093D5D-6B2A-BE4B-B52F-141D3B9C0B47}"/>
              </a:ext>
            </a:extLst>
          </p:cNvPr>
          <p:cNvSpPr txBox="1"/>
          <p:nvPr/>
        </p:nvSpPr>
        <p:spPr>
          <a:xfrm>
            <a:off x="7693965" y="4687055"/>
            <a:ext cx="1344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if_-&gt;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esp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CDDE82AA-82F6-964B-9683-381EF5D34A6B}"/>
              </a:ext>
            </a:extLst>
          </p:cNvPr>
          <p:cNvSpPr/>
          <p:nvPr/>
        </p:nvSpPr>
        <p:spPr>
          <a:xfrm>
            <a:off x="8571935" y="4745121"/>
            <a:ext cx="671810" cy="19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3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1.45833E-6 0.0689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4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104 0.0703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/>
      <p:bldP spid="25" grpId="0"/>
      <p:bldP spid="25" grpId="1"/>
      <p:bldP spid="26" grpId="0" animBg="1"/>
      <p:bldP spid="26" grpId="1" animBg="1"/>
      <p:bldP spid="27" grpId="0" animBg="1"/>
      <p:bldP spid="28" grpId="0" animBg="1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5C13D-198D-4242-A150-AA238FBC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Wow, your process is running in User Space!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854C6-0DEF-364E-8305-2F77B003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But, we want system call support !!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697893-84D8-9F4B-9499-1F58B103E51E}"/>
              </a:ext>
            </a:extLst>
          </p:cNvPr>
          <p:cNvSpPr txBox="1"/>
          <p:nvPr/>
        </p:nvSpPr>
        <p:spPr>
          <a:xfrm>
            <a:off x="838200" y="2464374"/>
            <a:ext cx="251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/lib/user/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syscall.h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zh-CN" altLang="en-US" sz="1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FC24A-8116-9A49-9AEC-85D2B538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42" y="2907088"/>
            <a:ext cx="2692400" cy="175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C3F31D-4FD5-304E-BB14-5EEE4DC6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79" y="2924175"/>
            <a:ext cx="7480300" cy="3568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40A7EC-8C14-8140-A9B3-75A1718FA1CF}"/>
              </a:ext>
            </a:extLst>
          </p:cNvPr>
          <p:cNvSpPr txBox="1"/>
          <p:nvPr/>
        </p:nvSpPr>
        <p:spPr>
          <a:xfrm>
            <a:off x="3948953" y="2464374"/>
            <a:ext cx="251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/lib/user/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syscall.c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zh-CN" altLang="en-US" sz="1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5C13D-198D-4242-A150-AA238FBC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Wow, your process is running in User Space!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854C6-0DEF-364E-8305-2F77B003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But, we want system call support !!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697893-84D8-9F4B-9499-1F58B103E51E}"/>
              </a:ext>
            </a:extLst>
          </p:cNvPr>
          <p:cNvSpPr txBox="1"/>
          <p:nvPr/>
        </p:nvSpPr>
        <p:spPr>
          <a:xfrm>
            <a:off x="838200" y="2464374"/>
            <a:ext cx="251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/lib/user/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syscall.h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zh-CN" altLang="en-US" sz="1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50E6F8-7460-604F-AF62-B9C1FCC2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8897"/>
            <a:ext cx="3454400" cy="1689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0E60AC-6233-BF42-8C29-E1347EF9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32" y="2978897"/>
            <a:ext cx="7293909" cy="32013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AC6442-B83A-7F4E-915B-2CF0C77D6B77}"/>
              </a:ext>
            </a:extLst>
          </p:cNvPr>
          <p:cNvSpPr txBox="1"/>
          <p:nvPr/>
        </p:nvSpPr>
        <p:spPr>
          <a:xfrm>
            <a:off x="4486835" y="2464374"/>
            <a:ext cx="251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/lib/user/</a:t>
            </a:r>
            <a:r>
              <a:rPr kumimoji="1" lang="en-US" altLang="zh-CN" sz="1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syscall.c</a:t>
            </a:r>
            <a:r>
              <a:rPr kumimoji="1"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zh-CN" altLang="en-US" sz="1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8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5C13D-198D-4242-A150-AA238FBC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Call Numbers: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7A78B3-338D-4D4C-AD76-29BCE6C73FE1}"/>
              </a:ext>
            </a:extLst>
          </p:cNvPr>
          <p:cNvSpPr txBox="1"/>
          <p:nvPr/>
        </p:nvSpPr>
        <p:spPr>
          <a:xfrm>
            <a:off x="838200" y="1690688"/>
            <a:ext cx="2510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2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/lib/</a:t>
            </a:r>
            <a:r>
              <a:rPr kumimoji="1" lang="en-US" altLang="zh-CN" sz="2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syscall-nr.h</a:t>
            </a:r>
            <a:endParaRPr kumimoji="1"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159339-10D4-5D4E-9DD9-F1BA4F27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10" y="1547017"/>
            <a:ext cx="542117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0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005E1-F00D-F247-99D1-66B90817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Now, all the magic is behind `int 0x30`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02267-793B-5148-9E92-C2C0473E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2" y="2152369"/>
            <a:ext cx="7480300" cy="35687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C71EC0B-1E71-EB49-BE0C-E4B997FF237F}"/>
              </a:ext>
            </a:extLst>
          </p:cNvPr>
          <p:cNvSpPr/>
          <p:nvPr/>
        </p:nvSpPr>
        <p:spPr>
          <a:xfrm>
            <a:off x="4383737" y="3854823"/>
            <a:ext cx="1281953" cy="43927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153149-0B50-8746-B736-BC3A65DE7E68}"/>
              </a:ext>
            </a:extLst>
          </p:cNvPr>
          <p:cNvCxnSpPr/>
          <p:nvPr/>
        </p:nvCxnSpPr>
        <p:spPr>
          <a:xfrm>
            <a:off x="8767482" y="3936719"/>
            <a:ext cx="311971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下箭头 7">
            <a:extLst>
              <a:ext uri="{FF2B5EF4-FFF2-40B4-BE49-F238E27FC236}">
                <a16:creationId xmlns:a16="http://schemas.microsoft.com/office/drawing/2014/main" id="{9790506B-4347-894B-9969-92912A145B73}"/>
              </a:ext>
            </a:extLst>
          </p:cNvPr>
          <p:cNvSpPr/>
          <p:nvPr/>
        </p:nvSpPr>
        <p:spPr>
          <a:xfrm>
            <a:off x="10865972" y="3131413"/>
            <a:ext cx="376517" cy="1754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12C73-76E5-A24F-9A0D-92CBAB2E9902}"/>
              </a:ext>
            </a:extLst>
          </p:cNvPr>
          <p:cNvSpPr txBox="1"/>
          <p:nvPr/>
        </p:nvSpPr>
        <p:spPr>
          <a:xfrm>
            <a:off x="8884024" y="3358366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Space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6A4413-6929-B549-8D0D-D741CF9DD0AF}"/>
              </a:ext>
            </a:extLst>
          </p:cNvPr>
          <p:cNvSpPr txBox="1"/>
          <p:nvPr/>
        </p:nvSpPr>
        <p:spPr>
          <a:xfrm>
            <a:off x="8884024" y="4109428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Kernel Space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94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2C41B-67C8-A64D-8EBC-1482C97F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Interrupt Handler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8F926-3AC7-0142-AB1B-4240189D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save the context of the interrupted process into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intr_frame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66D09A-837C-2344-9CA6-D1A8B6696DEE}"/>
              </a:ext>
            </a:extLst>
          </p:cNvPr>
          <p:cNvSpPr txBox="1"/>
          <p:nvPr/>
        </p:nvSpPr>
        <p:spPr>
          <a:xfrm>
            <a:off x="7718611" y="843240"/>
            <a:ext cx="493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Hardware (CPU) &amp;&amp; Software (OS)</a:t>
            </a:r>
            <a:endParaRPr kumimoji="1"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A2F8AE-1160-974D-AC28-EC95F1F9CEDD}"/>
              </a:ext>
            </a:extLst>
          </p:cNvPr>
          <p:cNvSpPr txBox="1"/>
          <p:nvPr/>
        </p:nvSpPr>
        <p:spPr>
          <a:xfrm>
            <a:off x="7718611" y="1309215"/>
            <a:ext cx="31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Details in Lecture Notes</a:t>
            </a:r>
            <a:endParaRPr kumimoji="1" lang="zh-CN" altLang="en-US" dirty="0">
              <a:solidFill>
                <a:schemeClr val="accent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CC6E06-C2E4-804B-B3A9-1DBD02F96800}"/>
              </a:ext>
            </a:extLst>
          </p:cNvPr>
          <p:cNvSpPr txBox="1"/>
          <p:nvPr/>
        </p:nvSpPr>
        <p:spPr>
          <a:xfrm>
            <a:off x="838199" y="2373253"/>
            <a:ext cx="33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2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/threads/</a:t>
            </a:r>
            <a:r>
              <a:rPr kumimoji="1" lang="en-US" altLang="zh-CN" sz="2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interrupt.c</a:t>
            </a:r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21D5D3-750F-2840-933C-DF642770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563" y="2945140"/>
            <a:ext cx="5951445" cy="12162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2B26B9-B6F1-9543-BD9E-1FE4736D8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3" y="4410913"/>
            <a:ext cx="4258237" cy="14404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34D68D-961A-A04C-94A7-14D2F4E3401A}"/>
              </a:ext>
            </a:extLst>
          </p:cNvPr>
          <p:cNvSpPr txBox="1"/>
          <p:nvPr/>
        </p:nvSpPr>
        <p:spPr>
          <a:xfrm>
            <a:off x="5952563" y="2373253"/>
            <a:ext cx="33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2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2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userprog</a:t>
            </a:r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2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syscall.c</a:t>
            </a:r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1"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DED042-1ECE-AD45-BA18-3179E071D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53" y="2956344"/>
            <a:ext cx="4533900" cy="596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637E94-4C4F-464E-9DEA-BB9BD359F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53" y="4410913"/>
            <a:ext cx="4419600" cy="11811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A898E7D-DD1F-F142-8D35-D3B38ABF9F05}"/>
              </a:ext>
            </a:extLst>
          </p:cNvPr>
          <p:cNvSpPr txBox="1"/>
          <p:nvPr/>
        </p:nvSpPr>
        <p:spPr>
          <a:xfrm>
            <a:off x="5952563" y="5987308"/>
            <a:ext cx="351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 in Lab2 ~~</a:t>
            </a:r>
            <a:endParaRPr kumimoji="1" lang="zh-CN" altLang="en-US" dirty="0">
              <a:solidFill>
                <a:schemeClr val="accent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1A7A6C-D43D-B24B-B777-CA4BFC4CB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057" y="0"/>
            <a:ext cx="5050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D214F6-2F5D-5A43-80E2-8E991CB9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8056"/>
            <a:ext cx="5764423" cy="12915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5CA641-69BA-CF40-8791-6753189ABCAD}"/>
              </a:ext>
            </a:extLst>
          </p:cNvPr>
          <p:cNvSpPr txBox="1"/>
          <p:nvPr/>
        </p:nvSpPr>
        <p:spPr>
          <a:xfrm>
            <a:off x="4271058" y="541745"/>
            <a:ext cx="4433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kumimoji="1" lang="zh-CN" altLang="en-US" sz="4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ACEDD6-1A5C-FA45-BA7A-42450F0C0865}"/>
              </a:ext>
            </a:extLst>
          </p:cNvPr>
          <p:cNvSpPr txBox="1"/>
          <p:nvPr/>
        </p:nvSpPr>
        <p:spPr>
          <a:xfrm>
            <a:off x="3391382" y="1874728"/>
            <a:ext cx="73499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Pintos Disk and File System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System Call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Interrupt Handling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Lab2 tasks and suggestions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40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D214F6-2F5D-5A43-80E2-8E991CB9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8056"/>
            <a:ext cx="5764423" cy="12915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8F7B65-7F62-D745-A28C-38971CB30501}"/>
              </a:ext>
            </a:extLst>
          </p:cNvPr>
          <p:cNvSpPr txBox="1"/>
          <p:nvPr/>
        </p:nvSpPr>
        <p:spPr>
          <a:xfrm>
            <a:off x="740780" y="801339"/>
            <a:ext cx="5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 announcements: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266A2B-5D2B-9A4B-8768-03012CFEFC6E}"/>
              </a:ext>
            </a:extLst>
          </p:cNvPr>
          <p:cNvSpPr txBox="1"/>
          <p:nvPr/>
        </p:nvSpPr>
        <p:spPr>
          <a:xfrm>
            <a:off x="2314937" y="2123267"/>
            <a:ext cx="87041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Lab 2 Code will due next week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grace day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 early, Start early, Start early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complete Lab2 from a clean codebase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9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BAB56-E105-BE4F-A05E-1E823EE2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 useful tips: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2704C-EFE1-1342-8D8A-1E490949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73118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Pintos exec == Unix fork + exec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use malloc in kernel (#include “threads/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malloc.h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”)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Useful GDB command: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loadusersymbols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 to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xv6 implementation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multi-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oom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testcase will take some time, be patient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5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689B-ADDD-F74F-A457-F33997D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Suggested Order of Implementation: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A1BBF-5DA2-D142-9F39-0F2D5801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Step1: Argument Passing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B92883-69F1-F14D-96E9-B571CD13D533}"/>
              </a:ext>
            </a:extLst>
          </p:cNvPr>
          <p:cNvSpPr/>
          <p:nvPr/>
        </p:nvSpPr>
        <p:spPr>
          <a:xfrm>
            <a:off x="1044388" y="2428546"/>
            <a:ext cx="2083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/tests/</a:t>
            </a:r>
            <a:r>
              <a:rPr lang="en-US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main.c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A7EC9-B993-CC44-A992-463B9567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28" y="2932815"/>
            <a:ext cx="4013200" cy="3009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D6E3D7-60EE-8549-934F-EAE1BCF74C37}"/>
              </a:ext>
            </a:extLst>
          </p:cNvPr>
          <p:cNvSpPr/>
          <p:nvPr/>
        </p:nvSpPr>
        <p:spPr>
          <a:xfrm>
            <a:off x="1281953" y="3741902"/>
            <a:ext cx="2366682" cy="372898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409562B-D87E-154D-A237-BC73AD980D10}"/>
              </a:ext>
            </a:extLst>
          </p:cNvPr>
          <p:cNvSpPr/>
          <p:nvPr/>
        </p:nvSpPr>
        <p:spPr>
          <a:xfrm>
            <a:off x="3960583" y="3793880"/>
            <a:ext cx="1434353" cy="268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559667-2D6C-594D-B3B7-098DADA9184C}"/>
              </a:ext>
            </a:extLst>
          </p:cNvPr>
          <p:cNvSpPr txBox="1"/>
          <p:nvPr/>
        </p:nvSpPr>
        <p:spPr>
          <a:xfrm>
            <a:off x="5418256" y="3745468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Page Fault !!</a:t>
            </a:r>
            <a:endParaRPr kumimoji="1"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C29D64-EF2C-094F-950F-9B4C6BECE05C}"/>
              </a:ext>
            </a:extLst>
          </p:cNvPr>
          <p:cNvSpPr txBox="1"/>
          <p:nvPr/>
        </p:nvSpPr>
        <p:spPr>
          <a:xfrm>
            <a:off x="7038334" y="2174024"/>
            <a:ext cx="4598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 up the stack after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Argument Passing details in Lab 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Pass all the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-xxx tests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70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689B-ADDD-F74F-A457-F33997D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Suggested Order of Implementation: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A1BBF-5DA2-D142-9F39-0F2D5801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Step2: Halt System Call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F3EB5B-06FC-4B48-9B64-93B276E15DCD}"/>
              </a:ext>
            </a:extLst>
          </p:cNvPr>
          <p:cNvSpPr txBox="1"/>
          <p:nvPr/>
        </p:nvSpPr>
        <p:spPr>
          <a:xfrm>
            <a:off x="950259" y="2644588"/>
            <a:ext cx="7673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Argument 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Call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2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689B-ADDD-F74F-A457-F33997D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Suggested Order of Implementation: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A1BBF-5DA2-D142-9F39-0F2D5801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Step3: Some temporal workaround 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BAD546-DA7A-2C45-B07E-37BE10D565D6}"/>
              </a:ext>
            </a:extLst>
          </p:cNvPr>
          <p:cNvSpPr txBox="1"/>
          <p:nvPr/>
        </p:nvSpPr>
        <p:spPr>
          <a:xfrm>
            <a:off x="950258" y="2644588"/>
            <a:ext cx="85971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exit system call (barely work is fine)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write system call for writing to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fd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1, the system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process_wait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to an infinite loop (one that waits forever)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3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689B-ADDD-F74F-A457-F33997D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Suggested Order of Implementation: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A1BBF-5DA2-D142-9F39-0F2D5801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Step4: Accessing User Memory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96CBD-CD1A-9145-BD44-5D4E20F6F544}"/>
              </a:ext>
            </a:extLst>
          </p:cNvPr>
          <p:cNvSpPr txBox="1"/>
          <p:nvPr/>
        </p:nvSpPr>
        <p:spPr>
          <a:xfrm>
            <a:off x="923365" y="2653553"/>
            <a:ext cx="8130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 programs will pass arguments (char*, int, unsigned) into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These arguments are on the user stack (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esp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saved in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intr_frame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Ensure the address validity (in user page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Avoid repeating code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 implementation suggestion (in Lab Doc)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5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689B-ADDD-F74F-A457-F33997D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Suggested Order of Implementation: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A1BBF-5DA2-D142-9F39-0F2D5801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Step4: Process Control System Call</a:t>
            </a: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Step5: FS System Call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06E72-011E-7444-B35B-F2928909BE88}"/>
              </a:ext>
            </a:extLst>
          </p:cNvPr>
          <p:cNvSpPr txBox="1"/>
          <p:nvPr/>
        </p:nvSpPr>
        <p:spPr>
          <a:xfrm>
            <a:off x="932329" y="2507885"/>
            <a:ext cx="849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exit, exec,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all at first, they may share some data structures</a:t>
            </a: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BA3541-4A61-994B-9FDB-80A16C084AEA}"/>
              </a:ext>
            </a:extLst>
          </p:cNvPr>
          <p:cNvSpPr txBox="1"/>
          <p:nvPr/>
        </p:nvSpPr>
        <p:spPr>
          <a:xfrm>
            <a:off x="932329" y="4509247"/>
            <a:ext cx="849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need to understand file system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 the interfaces in /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filesys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file.c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/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filesys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filesys.c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Pass all tests but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rox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-simple,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rox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-child,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rox-multichild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689B-ADDD-F74F-A457-F33997D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Suggested Order of Implementation: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9B9B4E0-6AF8-804C-80CE-DAE35E1C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Step7: Denying Writes to Executables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76835F-6BC6-B048-8B01-8075B238E6E2}"/>
              </a:ext>
            </a:extLst>
          </p:cNvPr>
          <p:cNvSpPr txBox="1"/>
          <p:nvPr/>
        </p:nvSpPr>
        <p:spPr>
          <a:xfrm>
            <a:off x="941294" y="2590800"/>
            <a:ext cx="8731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Close a file will re-enable writes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Keep the executable file open during execution 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4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689B-ADDD-F74F-A457-F33997D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Suggested Order of Implementation:</a:t>
            </a:r>
            <a:endParaRPr kumimoji="1" lang="zh-CN" altLang="en-US" sz="3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A1BBF-5DA2-D142-9F39-0F2D5801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Step8: Cheers !!!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24EDE-2B19-1D4C-B1D3-A40C21A5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6168"/>
            <a:ext cx="6248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A5E1-20E9-3249-9428-C6381CFA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718" y="223003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Enjoy Your Pintos Journey ~~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9B9F4-D190-6E4E-AA95-5872638B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353" y="42460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5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 Problem ?</a:t>
            </a:r>
            <a:endParaRPr kumimoji="1" lang="zh-CN" altLang="en-US" sz="5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385B4E-36D1-FF4E-8D47-DE196F09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77" y="758965"/>
            <a:ext cx="5764423" cy="12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D214F6-2F5D-5A43-80E2-8E991CB9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8056"/>
            <a:ext cx="5764423" cy="12915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5CA641-69BA-CF40-8791-6753189ABCAD}"/>
              </a:ext>
            </a:extLst>
          </p:cNvPr>
          <p:cNvSpPr txBox="1"/>
          <p:nvPr/>
        </p:nvSpPr>
        <p:spPr>
          <a:xfrm>
            <a:off x="4271058" y="541745"/>
            <a:ext cx="4433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kumimoji="1" lang="zh-CN" altLang="en-US" sz="4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ACEDD6-1A5C-FA45-BA7A-42450F0C0865}"/>
              </a:ext>
            </a:extLst>
          </p:cNvPr>
          <p:cNvSpPr txBox="1"/>
          <p:nvPr/>
        </p:nvSpPr>
        <p:spPr>
          <a:xfrm>
            <a:off x="3391382" y="1874728"/>
            <a:ext cx="73499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Pintos Disk and File System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System Call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Interrupt Handling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Lab2 tasks and suggestions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3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CA23-3556-D348-B6EA-007209B1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 are the User Programs?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25874-5B87-4744-A3FD-5CD12391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 files are under </a:t>
            </a:r>
            <a:r>
              <a:rPr kumimoji="1" lang="en-US" altLang="zh-CN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/examples/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directory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 `make` under /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/examples/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C0C520CF-DA56-8245-8765-1F6AEDFFF47C}"/>
              </a:ext>
            </a:extLst>
          </p:cNvPr>
          <p:cNvSpPr/>
          <p:nvPr/>
        </p:nvSpPr>
        <p:spPr>
          <a:xfrm>
            <a:off x="7176303" y="2916820"/>
            <a:ext cx="1238491" cy="312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124249DA-80AD-8B49-B352-B43AA7DED82F}"/>
              </a:ext>
            </a:extLst>
          </p:cNvPr>
          <p:cNvSpPr/>
          <p:nvPr/>
        </p:nvSpPr>
        <p:spPr>
          <a:xfrm>
            <a:off x="1496291" y="4073236"/>
            <a:ext cx="2355273" cy="210372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Host File System</a:t>
            </a:r>
          </a:p>
          <a:p>
            <a:pPr algn="ctr"/>
            <a:r>
              <a:rPr kumimoji="1" lang="en-US" altLang="zh-CN" dirty="0"/>
              <a:t>Host Disk</a:t>
            </a:r>
            <a:endParaRPr kumimoji="1" lang="zh-CN" altLang="en-US" dirty="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AE6A6C6-E005-C74C-A97B-1CB9E9C0E829}"/>
              </a:ext>
            </a:extLst>
          </p:cNvPr>
          <p:cNvSpPr/>
          <p:nvPr/>
        </p:nvSpPr>
        <p:spPr>
          <a:xfrm>
            <a:off x="6617911" y="4073236"/>
            <a:ext cx="2355273" cy="2103727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Pintos File System</a:t>
            </a:r>
          </a:p>
          <a:p>
            <a:pPr algn="ctr"/>
            <a:r>
              <a:rPr kumimoji="1" lang="en-US" altLang="zh-CN" dirty="0"/>
              <a:t>Pintos Disk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92B2F9-A7D2-3D4A-A215-0838C545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77" y="3733800"/>
            <a:ext cx="1003300" cy="1143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B22EA0-6120-5E4D-B0A5-F31145CD11EF}"/>
              </a:ext>
            </a:extLst>
          </p:cNvPr>
          <p:cNvSpPr/>
          <p:nvPr/>
        </p:nvSpPr>
        <p:spPr>
          <a:xfrm>
            <a:off x="8738400" y="2819839"/>
            <a:ext cx="1656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ELF files 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6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02 -0.05023 C 0.06511 -0.06505 0.08919 -0.08009 0.09883 -0.08843 C 0.10859 -0.09676 0.07083 -0.09861 0.09883 -0.10047 C 0.12695 -0.10255 0.21706 -0.11366 0.26706 -0.10047 C 0.31706 -0.0875 0.37604 -0.03843 0.39883 -0.02199 C 0.42149 -0.00533 0.4125 -0.00347 0.40339 -0.00162 " pathEditMode="relative" ptsTypes="AAAA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5EAD-A80C-4F43-A5A9-1B8693CD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Debug example:</a:t>
            </a:r>
            <a:endParaRPr kumimoji="1" lang="zh-CN" alt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FB05-81C8-E747-BA13-FF07EC81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2401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 `make &amp;&amp; cd build` under </a:t>
            </a:r>
            <a:r>
              <a:rPr kumimoji="1" lang="en-US" altLang="zh-CN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kumimoji="1" lang="en-US" altLang="zh-CN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userprog</a:t>
            </a:r>
            <a:r>
              <a:rPr kumimoji="1" lang="en-US" altLang="zh-CN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directory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pintos --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gdb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--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filesys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-size=2 -p ../../examples/echo -a echo -- -f -q run 'echo 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iloveos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</a:p>
          <a:p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Details on Lab Document</a:t>
            </a:r>
          </a:p>
          <a:p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BE59ABC8-5B4C-D944-8FE4-F8235F4E6C09}"/>
              </a:ext>
            </a:extLst>
          </p:cNvPr>
          <p:cNvSpPr/>
          <p:nvPr/>
        </p:nvSpPr>
        <p:spPr>
          <a:xfrm rot="5400000">
            <a:off x="3271405" y="2679122"/>
            <a:ext cx="387928" cy="1499757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CB5118A2-0CD8-AE48-8F74-2EA907547752}"/>
              </a:ext>
            </a:extLst>
          </p:cNvPr>
          <p:cNvSpPr/>
          <p:nvPr/>
        </p:nvSpPr>
        <p:spPr>
          <a:xfrm rot="5400000">
            <a:off x="4253345" y="3304311"/>
            <a:ext cx="387928" cy="249381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BE2CA3B2-89C7-B148-B1C1-1E93226B982E}"/>
              </a:ext>
            </a:extLst>
          </p:cNvPr>
          <p:cNvSpPr/>
          <p:nvPr/>
        </p:nvSpPr>
        <p:spPr>
          <a:xfrm rot="5400000">
            <a:off x="5604162" y="2521529"/>
            <a:ext cx="387928" cy="1814946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295A5A39-BA8E-2443-8DC2-47C05214BB72}"/>
              </a:ext>
            </a:extLst>
          </p:cNvPr>
          <p:cNvSpPr/>
          <p:nvPr/>
        </p:nvSpPr>
        <p:spPr>
          <a:xfrm rot="5400000">
            <a:off x="7024254" y="3054927"/>
            <a:ext cx="387928" cy="748145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D8F61ADB-F5A2-2342-96E3-55C200507764}"/>
              </a:ext>
            </a:extLst>
          </p:cNvPr>
          <p:cNvSpPr/>
          <p:nvPr/>
        </p:nvSpPr>
        <p:spPr>
          <a:xfrm rot="5400000">
            <a:off x="7846004" y="3336350"/>
            <a:ext cx="387928" cy="185300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7886377-F669-3548-A7F2-F9A84BD13D20}"/>
              </a:ext>
            </a:extLst>
          </p:cNvPr>
          <p:cNvSpPr/>
          <p:nvPr/>
        </p:nvSpPr>
        <p:spPr>
          <a:xfrm rot="5400000">
            <a:off x="8159468" y="3336350"/>
            <a:ext cx="387928" cy="185300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0234A39A-EAB3-5B4A-929C-FF9182C3439E}"/>
              </a:ext>
            </a:extLst>
          </p:cNvPr>
          <p:cNvSpPr/>
          <p:nvPr/>
        </p:nvSpPr>
        <p:spPr>
          <a:xfrm rot="5400000">
            <a:off x="9265661" y="2553134"/>
            <a:ext cx="387928" cy="1751731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19DE0-0399-0844-8333-2331398F537C}"/>
              </a:ext>
            </a:extLst>
          </p:cNvPr>
          <p:cNvSpPr txBox="1"/>
          <p:nvPr/>
        </p:nvSpPr>
        <p:spPr>
          <a:xfrm>
            <a:off x="2822860" y="3755714"/>
            <a:ext cx="1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2MB Disk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BCB120-42BB-4743-A7D2-FF105EEABD56}"/>
              </a:ext>
            </a:extLst>
          </p:cNvPr>
          <p:cNvSpPr txBox="1"/>
          <p:nvPr/>
        </p:nvSpPr>
        <p:spPr>
          <a:xfrm>
            <a:off x="4215248" y="3755714"/>
            <a:ext cx="1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900910-C134-294A-B341-E8A4F7F6D808}"/>
              </a:ext>
            </a:extLst>
          </p:cNvPr>
          <p:cNvSpPr txBox="1"/>
          <p:nvPr/>
        </p:nvSpPr>
        <p:spPr>
          <a:xfrm>
            <a:off x="5205841" y="3756846"/>
            <a:ext cx="1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 File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C6BA2-88A5-4441-8EEE-5DCB55B8E767}"/>
              </a:ext>
            </a:extLst>
          </p:cNvPr>
          <p:cNvSpPr txBox="1"/>
          <p:nvPr/>
        </p:nvSpPr>
        <p:spPr>
          <a:xfrm>
            <a:off x="6431975" y="3754657"/>
            <a:ext cx="1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Pintos File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FF5E58-B347-0D40-99D6-D35E8D69ED5A}"/>
              </a:ext>
            </a:extLst>
          </p:cNvPr>
          <p:cNvSpPr txBox="1"/>
          <p:nvPr/>
        </p:nvSpPr>
        <p:spPr>
          <a:xfrm>
            <a:off x="7382739" y="4121800"/>
            <a:ext cx="1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Format FS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053761-95D0-744D-9247-59B5D32133CC}"/>
              </a:ext>
            </a:extLst>
          </p:cNvPr>
          <p:cNvSpPr txBox="1"/>
          <p:nvPr/>
        </p:nvSpPr>
        <p:spPr>
          <a:xfrm>
            <a:off x="8059879" y="3752468"/>
            <a:ext cx="1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Quit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E776E8-3965-AD43-B043-6A0A6AC6D6D6}"/>
              </a:ext>
            </a:extLst>
          </p:cNvPr>
          <p:cNvSpPr txBox="1"/>
          <p:nvPr/>
        </p:nvSpPr>
        <p:spPr>
          <a:xfrm>
            <a:off x="9005446" y="3750281"/>
            <a:ext cx="1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21B84E1-5E35-464E-8AEB-B4295C9EE21E}"/>
              </a:ext>
            </a:extLst>
          </p:cNvPr>
          <p:cNvSpPr/>
          <p:nvPr/>
        </p:nvSpPr>
        <p:spPr>
          <a:xfrm rot="5400000">
            <a:off x="2002846" y="3143660"/>
            <a:ext cx="387928" cy="566308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5AE7D9-414A-7941-9D8D-140DDFA661D2}"/>
              </a:ext>
            </a:extLst>
          </p:cNvPr>
          <p:cNvSpPr txBox="1"/>
          <p:nvPr/>
        </p:nvSpPr>
        <p:spPr>
          <a:xfrm>
            <a:off x="1183693" y="3759110"/>
            <a:ext cx="20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Debug mode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7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68E5-AF80-204D-A2F3-BD25107D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Action: run 'echo </a:t>
            </a:r>
            <a:r>
              <a:rPr lang="en-US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iloveos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CFB7D-9182-BA46-8D34-9946C940C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36" y="4257115"/>
            <a:ext cx="7073900" cy="2324100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EE168FFB-A7CE-0F4E-9694-D515100E5A84}"/>
              </a:ext>
            </a:extLst>
          </p:cNvPr>
          <p:cNvSpPr/>
          <p:nvPr/>
        </p:nvSpPr>
        <p:spPr>
          <a:xfrm>
            <a:off x="8292353" y="5950604"/>
            <a:ext cx="845127" cy="35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57BC5CA-FCE1-3742-90B4-8B3E1E1E3833}"/>
              </a:ext>
            </a:extLst>
          </p:cNvPr>
          <p:cNvSpPr/>
          <p:nvPr/>
        </p:nvSpPr>
        <p:spPr>
          <a:xfrm>
            <a:off x="8292353" y="5089508"/>
            <a:ext cx="845127" cy="35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C91985-0D32-A447-950F-1859E94EE3B8}"/>
              </a:ext>
            </a:extLst>
          </p:cNvPr>
          <p:cNvSpPr txBox="1"/>
          <p:nvPr/>
        </p:nvSpPr>
        <p:spPr>
          <a:xfrm>
            <a:off x="9331444" y="5950604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Lab0 Shell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3C2670-95EE-6C49-A1EC-C422DE52B07E}"/>
              </a:ext>
            </a:extLst>
          </p:cNvPr>
          <p:cNvSpPr txBox="1"/>
          <p:nvPr/>
        </p:nvSpPr>
        <p:spPr>
          <a:xfrm>
            <a:off x="9331444" y="5092971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Lab2 User Program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B1DB58-69C0-3C41-99CB-653EBEA6C912}"/>
              </a:ext>
            </a:extLst>
          </p:cNvPr>
          <p:cNvSpPr txBox="1"/>
          <p:nvPr/>
        </p:nvSpPr>
        <p:spPr>
          <a:xfrm>
            <a:off x="706581" y="1690688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pintos_init</a:t>
            </a:r>
            <a:r>
              <a:rPr kumimoji="1" lang="en-US" altLang="zh-CN" sz="2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endParaRPr kumimoji="1" lang="zh-CN" altLang="en-US" sz="2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F2CC9B-3698-1F42-8F7F-DCA80C80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36" y="2728786"/>
            <a:ext cx="6616700" cy="1079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11FA5C-8DF2-4D43-8C20-8CBE60DC8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935" y="1415201"/>
            <a:ext cx="2717800" cy="1422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09AA62-FC34-3249-8E44-D216BB864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235" y="2914650"/>
            <a:ext cx="2730500" cy="10287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684040C-AB8F-2240-9B14-6AFB0F78E8B7}"/>
              </a:ext>
            </a:extLst>
          </p:cNvPr>
          <p:cNvSpPr/>
          <p:nvPr/>
        </p:nvSpPr>
        <p:spPr>
          <a:xfrm>
            <a:off x="9493624" y="2026848"/>
            <a:ext cx="833718" cy="2232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9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1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68E5-AF80-204D-A2F3-BD25107D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Action: extract run 'echo </a:t>
            </a:r>
            <a:r>
              <a:rPr lang="en-US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iloveos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267333-FD3C-2346-9DFD-96E73B07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73" y="2280804"/>
            <a:ext cx="4597400" cy="3683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705722-3D71-8145-A59F-E746FBE58354}"/>
              </a:ext>
            </a:extLst>
          </p:cNvPr>
          <p:cNvSpPr txBox="1"/>
          <p:nvPr/>
        </p:nvSpPr>
        <p:spPr>
          <a:xfrm>
            <a:off x="706581" y="1690688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run_actions</a:t>
            </a:r>
            <a:r>
              <a:rPr kumimoji="1" lang="en-US" altLang="zh-CN" sz="2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endParaRPr kumimoji="1" lang="zh-CN" altLang="en-US" sz="2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F830B8-0309-C94B-84B3-5693A6C2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" y="2280804"/>
            <a:ext cx="4064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68E5-AF80-204D-A2F3-BD25107D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Action: extract run 'echo </a:t>
            </a:r>
            <a:r>
              <a:rPr lang="en-US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iloveos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705722-3D71-8145-A59F-E746FBE58354}"/>
              </a:ext>
            </a:extLst>
          </p:cNvPr>
          <p:cNvSpPr txBox="1"/>
          <p:nvPr/>
        </p:nvSpPr>
        <p:spPr>
          <a:xfrm>
            <a:off x="706581" y="1690688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run_task</a:t>
            </a:r>
            <a:r>
              <a:rPr kumimoji="1" lang="en-US" altLang="zh-CN" sz="2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endParaRPr kumimoji="1" lang="zh-CN" altLang="en-US" sz="2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90389F-19CC-6B4D-B409-2B74CA54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8086"/>
            <a:ext cx="5588000" cy="3822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0F765A-192F-3A4E-A6C4-C954FCD8C007}"/>
              </a:ext>
            </a:extLst>
          </p:cNvPr>
          <p:cNvSpPr txBox="1"/>
          <p:nvPr/>
        </p:nvSpPr>
        <p:spPr>
          <a:xfrm>
            <a:off x="6982691" y="2152353"/>
            <a:ext cx="450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Q1: What is ARGV[0] 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86B1E0-7B2A-A74A-8C12-2BA110D3EC47}"/>
              </a:ext>
            </a:extLst>
          </p:cNvPr>
          <p:cNvSpPr txBox="1"/>
          <p:nvPr/>
        </p:nvSpPr>
        <p:spPr>
          <a:xfrm>
            <a:off x="6982691" y="4890628"/>
            <a:ext cx="450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Q2: What does </a:t>
            </a:r>
            <a:r>
              <a:rPr kumimoji="1"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run_test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do ?</a:t>
            </a:r>
          </a:p>
        </p:txBody>
      </p:sp>
    </p:spTree>
    <p:extLst>
      <p:ext uri="{BB962C8B-B14F-4D97-AF65-F5344CB8AC3E}">
        <p14:creationId xmlns:p14="http://schemas.microsoft.com/office/powerpoint/2010/main" val="36295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68E5-AF80-204D-A2F3-BD25107D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Action: run 'echo </a:t>
            </a:r>
            <a:r>
              <a:rPr lang="en-US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iloveos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705722-3D71-8145-A59F-E746FBE58354}"/>
              </a:ext>
            </a:extLst>
          </p:cNvPr>
          <p:cNvSpPr txBox="1"/>
          <p:nvPr/>
        </p:nvSpPr>
        <p:spPr>
          <a:xfrm>
            <a:off x="706581" y="1690688"/>
            <a:ext cx="292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process_execute</a:t>
            </a:r>
            <a:r>
              <a:rPr kumimoji="1" lang="en-US" altLang="zh-CN" sz="2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endParaRPr kumimoji="1" lang="zh-CN" altLang="en-US" sz="24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3D6675-4A9B-894F-8BFD-A9999278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840"/>
            <a:ext cx="7772400" cy="1358900"/>
          </a:xfrm>
          <a:prstGeom prst="rect">
            <a:avLst/>
          </a:prstGeom>
        </p:spPr>
      </p:pic>
      <p:sp>
        <p:nvSpPr>
          <p:cNvPr id="18" name="下箭头 17">
            <a:extLst>
              <a:ext uri="{FF2B5EF4-FFF2-40B4-BE49-F238E27FC236}">
                <a16:creationId xmlns:a16="http://schemas.microsoft.com/office/drawing/2014/main" id="{C98F20B5-C118-2D45-9162-F65CC2E3E76A}"/>
              </a:ext>
            </a:extLst>
          </p:cNvPr>
          <p:cNvSpPr/>
          <p:nvPr/>
        </p:nvSpPr>
        <p:spPr>
          <a:xfrm>
            <a:off x="2189018" y="4405745"/>
            <a:ext cx="665018" cy="2119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1AAACB-8EA9-FF4E-944F-3D1C533D8B75}"/>
              </a:ext>
            </a:extLst>
          </p:cNvPr>
          <p:cNvSpPr txBox="1"/>
          <p:nvPr/>
        </p:nvSpPr>
        <p:spPr>
          <a:xfrm>
            <a:off x="1717963" y="3940560"/>
            <a:ext cx="25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 Thread: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27A9F1-3402-BE47-9B69-099147A2E017}"/>
              </a:ext>
            </a:extLst>
          </p:cNvPr>
          <p:cNvSpPr/>
          <p:nvPr/>
        </p:nvSpPr>
        <p:spPr>
          <a:xfrm>
            <a:off x="5056909" y="4850245"/>
            <a:ext cx="3934691" cy="914400"/>
          </a:xfrm>
          <a:prstGeom prst="rect">
            <a:avLst/>
          </a:prstGeom>
          <a:ln w="730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14BBA8-ACA4-C247-932B-826905EA8CEC}"/>
              </a:ext>
            </a:extLst>
          </p:cNvPr>
          <p:cNvSpPr/>
          <p:nvPr/>
        </p:nvSpPr>
        <p:spPr>
          <a:xfrm>
            <a:off x="5153891" y="4946073"/>
            <a:ext cx="775853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CCCBEB-4D1B-E54A-9AB7-4FB9F583CD74}"/>
              </a:ext>
            </a:extLst>
          </p:cNvPr>
          <p:cNvSpPr/>
          <p:nvPr/>
        </p:nvSpPr>
        <p:spPr>
          <a:xfrm>
            <a:off x="6026726" y="4946073"/>
            <a:ext cx="7758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17C3CA-A11F-1849-9AB5-858770F2402A}"/>
              </a:ext>
            </a:extLst>
          </p:cNvPr>
          <p:cNvSpPr txBox="1"/>
          <p:nvPr/>
        </p:nvSpPr>
        <p:spPr>
          <a:xfrm>
            <a:off x="4627418" y="434416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Ready List: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303F707-5B8B-8249-986F-FBF61B8E8AF2}"/>
              </a:ext>
            </a:extLst>
          </p:cNvPr>
          <p:cNvSpPr/>
          <p:nvPr/>
        </p:nvSpPr>
        <p:spPr>
          <a:xfrm>
            <a:off x="2854036" y="4946073"/>
            <a:ext cx="1316181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start_process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C 0.00872 -0.06088 0.01757 -0.12176 0.07382 -0.1456 C 0.13007 -0.16967 0.2927 -0.16759 0.33737 -0.14352 C 0.38203 -0.11967 0.34101 -0.03102 0.34192 -0.00208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4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9043</TotalTime>
  <Words>1002</Words>
  <Application>Microsoft Macintosh PowerPoint</Application>
  <PresentationFormat>宽屏</PresentationFormat>
  <Paragraphs>227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Where are the User Programs?</vt:lpstr>
      <vt:lpstr>Debug example:</vt:lpstr>
      <vt:lpstr>Action: run 'echo iloveos’</vt:lpstr>
      <vt:lpstr>Action: extract run 'echo iloveos’</vt:lpstr>
      <vt:lpstr>Action: extract run 'echo iloveos’</vt:lpstr>
      <vt:lpstr>Action: run 'echo iloveos’</vt:lpstr>
      <vt:lpstr>Main Thread</vt:lpstr>
      <vt:lpstr>start_process:</vt:lpstr>
      <vt:lpstr>load:</vt:lpstr>
      <vt:lpstr>load:</vt:lpstr>
      <vt:lpstr>Wow, your process is running in User Space!</vt:lpstr>
      <vt:lpstr>Wow, your process is running in User Space!</vt:lpstr>
      <vt:lpstr>System Call Numbers:</vt:lpstr>
      <vt:lpstr>Now, all the magic is behind `int 0x30`</vt:lpstr>
      <vt:lpstr>Interrupt Handler</vt:lpstr>
      <vt:lpstr>PowerPoint 演示文稿</vt:lpstr>
      <vt:lpstr>Some useful tips:</vt:lpstr>
      <vt:lpstr>Suggested Order of Implementation:</vt:lpstr>
      <vt:lpstr>Suggested Order of Implementation:</vt:lpstr>
      <vt:lpstr>Suggested Order of Implementation:</vt:lpstr>
      <vt:lpstr>Suggested Order of Implementation:</vt:lpstr>
      <vt:lpstr>Suggested Order of Implementation:</vt:lpstr>
      <vt:lpstr>Suggested Order of Implementation:</vt:lpstr>
      <vt:lpstr>Suggested Order of Implementation:</vt:lpstr>
      <vt:lpstr>Enjoy Your Pintos Journey ~~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ZhongYinmin</cp:lastModifiedBy>
  <cp:revision>19</cp:revision>
  <dcterms:created xsi:type="dcterms:W3CDTF">2022-02-22T08:54:41Z</dcterms:created>
  <dcterms:modified xsi:type="dcterms:W3CDTF">2024-04-01T13:40:59Z</dcterms:modified>
</cp:coreProperties>
</file>