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9"/>
    <p:restoredTop sz="94609"/>
  </p:normalViewPr>
  <p:slideViewPr>
    <p:cSldViewPr snapToGrid="0" snapToObjects="1">
      <p:cViewPr>
        <p:scale>
          <a:sx n="120" d="100"/>
          <a:sy n="120" d="100"/>
        </p:scale>
        <p:origin x="325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E70B-DB1F-074F-9803-50E397D33C5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EBD6-B139-6149-8CC2-38D53A66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9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E70B-DB1F-074F-9803-50E397D33C5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EBD6-B139-6149-8CC2-38D53A66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1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E70B-DB1F-074F-9803-50E397D33C5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EBD6-B139-6149-8CC2-38D53A66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1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1" y="111319"/>
            <a:ext cx="7886700" cy="911461"/>
          </a:xfrm>
        </p:spPr>
        <p:txBody>
          <a:bodyPr/>
          <a:lstStyle>
            <a:lvl1pPr>
              <a:defRPr>
                <a:latin typeface="+mj-lt"/>
                <a:ea typeface="Heiti TC Medium" pitchFamily="2" charset="-128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111" y="1300839"/>
            <a:ext cx="8332470" cy="4877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E70B-DB1F-074F-9803-50E397D33C5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EBD6-B139-6149-8CC2-38D53A66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1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E70B-DB1F-074F-9803-50E397D33C5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EBD6-B139-6149-8CC2-38D53A66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3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E70B-DB1F-074F-9803-50E397D33C5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EBD6-B139-6149-8CC2-38D53A66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E70B-DB1F-074F-9803-50E397D33C5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EBD6-B139-6149-8CC2-38D53A66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E70B-DB1F-074F-9803-50E397D33C5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EBD6-B139-6149-8CC2-38D53A66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9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E70B-DB1F-074F-9803-50E397D33C5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EBD6-B139-6149-8CC2-38D53A66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6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E70B-DB1F-074F-9803-50E397D33C5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EBD6-B139-6149-8CC2-38D53A66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E70B-DB1F-074F-9803-50E397D33C5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EBD6-B139-6149-8CC2-38D53A66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DE70B-DB1F-074F-9803-50E397D33C5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DEBD6-B139-6149-8CC2-38D53A66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E71A-1D8A-1243-A773-D0826F55D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02122"/>
            <a:ext cx="6858000" cy="1790700"/>
          </a:xfrm>
        </p:spPr>
        <p:txBody>
          <a:bodyPr/>
          <a:lstStyle/>
          <a:p>
            <a:r>
              <a:rPr lang="en-US" altLang="zh-CN" dirty="0"/>
              <a:t>Transformers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NLP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6B191-DFD0-0F47-934E-DB2FA89DD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Yizhong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</a:p>
          <a:p>
            <a:r>
              <a:rPr lang="en-US" altLang="zh-CN" dirty="0"/>
              <a:t>2018.5.28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8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5F3C-95EE-A842-BF21-C370F724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Augmentation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78CAC-8C0A-3944-9613-F69573C1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845"/>
            <a:ext cx="9144000" cy="38294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704DD1-06BD-724A-9609-97E7287F7F4F}"/>
                  </a:ext>
                </a:extLst>
              </p:cNvPr>
              <p:cNvSpPr/>
              <p:nvPr/>
            </p:nvSpPr>
            <p:spPr>
              <a:xfrm>
                <a:off x="340241" y="5274324"/>
                <a:ext cx="8803759" cy="1421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Character-level 2-gram scores are computed between each word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800" dirty="0"/>
                  <a:t> </a:t>
                </a:r>
                <a:r>
                  <a:rPr lang="en-US" sz="2800" dirty="0"/>
                  <a:t>and the start / end words of a to ﬁnd start and end positions of possible answers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704DD1-06BD-724A-9609-97E7287F7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1" y="5274324"/>
                <a:ext cx="8803759" cy="1421864"/>
              </a:xfrm>
              <a:prstGeom prst="rect">
                <a:avLst/>
              </a:prstGeom>
              <a:blipFill>
                <a:blip r:embed="rId3"/>
                <a:stretch>
                  <a:fillRect l="-1153" t="-3540" b="-7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29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E6FE-ECEC-8748-A9EC-AF107081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SQuAD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28779-B75B-2243-A1D0-328CF4E2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85" y="1224799"/>
            <a:ext cx="8535536" cy="3308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713DD4-65C7-C54A-9249-2746A32D4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3" y="4943878"/>
            <a:ext cx="7754021" cy="130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42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D79D-A6BC-DB48-AC48-E6145F14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11" y="430296"/>
            <a:ext cx="8307322" cy="9306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Transformer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Semantic</a:t>
            </a:r>
            <a:r>
              <a:rPr lang="zh-CN" altLang="en-US" dirty="0"/>
              <a:t> </a:t>
            </a:r>
            <a:r>
              <a:rPr lang="en-US" altLang="zh-CN" dirty="0"/>
              <a:t>Role</a:t>
            </a:r>
            <a:r>
              <a:rPr lang="zh-CN" altLang="en-US" dirty="0"/>
              <a:t> </a:t>
            </a:r>
            <a:r>
              <a:rPr lang="en-US" altLang="zh-CN" dirty="0"/>
              <a:t>Labelling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77897-8E15-6441-B053-488552781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11" y="1360968"/>
            <a:ext cx="8564650" cy="2602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9B48D3-94D7-414E-83C8-D4042B844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0" y="5781294"/>
            <a:ext cx="7923403" cy="6686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CB1032-CD11-294C-B0E0-42AF2414C345}"/>
              </a:ext>
            </a:extLst>
          </p:cNvPr>
          <p:cNvSpPr/>
          <p:nvPr/>
        </p:nvSpPr>
        <p:spPr>
          <a:xfrm>
            <a:off x="390111" y="4202064"/>
            <a:ext cx="78591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Semantic role labeling is the task of automatically finding the semantic roles of each argument of each predicate in a sentence</a:t>
            </a:r>
            <a:r>
              <a:rPr lang="en-US" altLang="zh-CN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5508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8BF3-AD56-CB43-A627-20BB17F8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49AF1-B4D2-C145-B978-6CCE0006C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268"/>
            <a:ext cx="9003988" cy="41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1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EECE-B506-AA48-B0BD-475C5BC8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Syntactically-</a:t>
            </a:r>
            <a:r>
              <a:rPr lang="en-US" altLang="zh-CN" dirty="0"/>
              <a:t>I</a:t>
            </a:r>
            <a:r>
              <a:rPr lang="en-US" dirty="0"/>
              <a:t>nformed </a:t>
            </a:r>
            <a:r>
              <a:rPr lang="en-US" altLang="zh-CN" dirty="0"/>
              <a:t>S</a:t>
            </a:r>
            <a:r>
              <a:rPr lang="en-US" dirty="0"/>
              <a:t>elf-Attention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79A4F6-B8BC-2A4D-8785-BE1A5F6267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One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dirty="0"/>
                  <a:t>attention head is trained to attend to parse parents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This attention head now becomes an oracle for syntax, denoted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, providing a dependency parse to downstream layers.</a:t>
                </a:r>
              </a:p>
              <a:p>
                <a:r>
                  <a:rPr lang="en-US" altLang="zh-CN" dirty="0"/>
                  <a:t>During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swap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out the oracle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one produced by e.g. a state-of-the-art parser.</a:t>
                </a:r>
              </a:p>
              <a:p>
                <a:r>
                  <a:rPr lang="en-US" altLang="zh-CN" dirty="0"/>
                  <a:t>During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training,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clamp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the gold parse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  <m:sup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when using its representation for later layers, while still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predict syntactic heads.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79A4F6-B8BC-2A4D-8785-BE1A5F6267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8" t="-1818" r="-1826" b="-2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BD92D10-D240-294A-A4E3-2A8C302AE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335" y="2052677"/>
            <a:ext cx="3948711" cy="51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9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86F2-F073-5544-8811-19F5CCCA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Multi-Task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BDD1-F75B-D140-A305-E39DCD2C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Semantic</a:t>
            </a:r>
            <a:r>
              <a:rPr lang="zh-CN" altLang="en-US" dirty="0"/>
              <a:t> </a:t>
            </a:r>
            <a:r>
              <a:rPr lang="en-US" altLang="zh-CN" dirty="0"/>
              <a:t>Role</a:t>
            </a:r>
            <a:r>
              <a:rPr lang="zh-CN" altLang="en-US" dirty="0"/>
              <a:t> </a:t>
            </a:r>
            <a:r>
              <a:rPr lang="en-US" altLang="zh-CN" dirty="0"/>
              <a:t>Labeling</a:t>
            </a:r>
          </a:p>
          <a:p>
            <a:r>
              <a:rPr lang="en-US" altLang="zh-CN" dirty="0"/>
              <a:t>POS</a:t>
            </a:r>
            <a:r>
              <a:rPr lang="zh-CN" altLang="en-US" dirty="0"/>
              <a:t> </a:t>
            </a:r>
            <a:r>
              <a:rPr lang="en-US" altLang="zh-CN" dirty="0"/>
              <a:t>Tagging</a:t>
            </a:r>
          </a:p>
          <a:p>
            <a:r>
              <a:rPr lang="en-US" altLang="zh-CN" dirty="0"/>
              <a:t>Predicate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</a:p>
          <a:p>
            <a:r>
              <a:rPr lang="en-US" altLang="zh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Parsing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18DEE-728C-3446-A08B-7256FF57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76" y="3981450"/>
            <a:ext cx="4552934" cy="1079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C4BB19-18ED-8F45-B5CF-5FAC27A8A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412" y="4303429"/>
            <a:ext cx="2340196" cy="499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663B99-5FE4-B246-8432-CB0502031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772" y="4835310"/>
            <a:ext cx="2905051" cy="70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63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EC09-79D5-D848-B972-E4FC03A0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EA4D1-B4B0-DB49-8979-0448E7549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07" y="1222215"/>
            <a:ext cx="6305107" cy="52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97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9EF5-5C11-9B41-ACD0-5CD0A35A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96" y="387766"/>
            <a:ext cx="7886700" cy="911461"/>
          </a:xfrm>
        </p:spPr>
        <p:txBody>
          <a:bodyPr/>
          <a:lstStyle/>
          <a:p>
            <a:r>
              <a:rPr lang="en-US" altLang="zh-CN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52441-974C-EB45-9119-E0ED3B02C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11" y="1502857"/>
            <a:ext cx="8332470" cy="4877324"/>
          </a:xfrm>
        </p:spPr>
        <p:txBody>
          <a:bodyPr/>
          <a:lstStyle/>
          <a:p>
            <a:r>
              <a:rPr lang="en-US" altLang="zh-CN" dirty="0"/>
              <a:t>(Self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 </a:t>
            </a:r>
            <a:r>
              <a:rPr lang="en-US" altLang="zh-CN" dirty="0"/>
              <a:t>Embedding)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recurrence.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method.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weights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meanings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supervise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necessary.</a:t>
            </a:r>
          </a:p>
          <a:p>
            <a:r>
              <a:rPr lang="en-US" altLang="zh-CN" dirty="0"/>
              <a:t>Convolution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 err="1"/>
              <a:t>ngram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important.</a:t>
            </a:r>
          </a:p>
          <a:p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tricks,</a:t>
            </a:r>
            <a:r>
              <a:rPr lang="zh-CN" altLang="en-US" dirty="0"/>
              <a:t> </a:t>
            </a:r>
            <a:r>
              <a:rPr lang="en-US" altLang="zh-CN" dirty="0"/>
              <a:t>especially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CNN,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3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35C5-53B9-0844-B095-83E2712D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11" y="246786"/>
            <a:ext cx="7886700" cy="911461"/>
          </a:xfrm>
        </p:spPr>
        <p:txBody>
          <a:bodyPr>
            <a:normAutofit/>
          </a:bodyPr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Motivations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312B9-7D4B-2A4B-8CFA-806F86A32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11" y="1529439"/>
            <a:ext cx="8332470" cy="4877324"/>
          </a:xfrm>
        </p:spPr>
        <p:txBody>
          <a:bodyPr>
            <a:normAutofit/>
          </a:bodyPr>
          <a:lstStyle/>
          <a:p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recurrence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Multi-head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Rep.</a:t>
            </a:r>
            <a:r>
              <a:rPr lang="zh-CN" altLang="en-US" dirty="0"/>
              <a:t> </a:t>
            </a:r>
            <a:r>
              <a:rPr lang="en-US" altLang="zh-CN" dirty="0"/>
              <a:t>Subspaces</a:t>
            </a:r>
          </a:p>
          <a:p>
            <a:r>
              <a:rPr lang="en-US" altLang="zh-CN" dirty="0"/>
              <a:t>Self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Long-Range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</a:p>
          <a:p>
            <a:endParaRPr lang="en-US" altLang="zh-CN" dirty="0"/>
          </a:p>
          <a:p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Sequential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</a:p>
          <a:p>
            <a:endParaRPr lang="en-US" altLang="zh-CN" dirty="0"/>
          </a:p>
          <a:p>
            <a:r>
              <a:rPr lang="en-US" altLang="zh-CN" dirty="0"/>
              <a:t>Residual</a:t>
            </a:r>
            <a:r>
              <a:rPr lang="zh-CN" altLang="en-US" dirty="0"/>
              <a:t> </a:t>
            </a:r>
            <a:r>
              <a:rPr lang="en-US" altLang="zh-CN" dirty="0"/>
              <a:t>Connection</a:t>
            </a:r>
          </a:p>
          <a:p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Normalization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D3FA21-BF40-9246-9BCB-A2C78F58AECF}"/>
              </a:ext>
            </a:extLst>
          </p:cNvPr>
          <p:cNvGrpSpPr/>
          <p:nvPr/>
        </p:nvGrpSpPr>
        <p:grpSpPr>
          <a:xfrm>
            <a:off x="3775457" y="5349203"/>
            <a:ext cx="3505320" cy="523220"/>
            <a:chOff x="3995590" y="4824270"/>
            <a:chExt cx="3505320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0B17FD-B03B-7D4A-9D96-282444EF384C}"/>
                </a:ext>
              </a:extLst>
            </p:cNvPr>
            <p:cNvSpPr txBox="1"/>
            <p:nvPr/>
          </p:nvSpPr>
          <p:spPr>
            <a:xfrm>
              <a:off x="4470400" y="4845814"/>
              <a:ext cx="3030510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2800" dirty="0"/>
                <a:t>Tricks</a:t>
              </a:r>
              <a:r>
                <a:rPr lang="zh-CN" altLang="en-US" sz="2800" dirty="0"/>
                <a:t> </a:t>
              </a:r>
              <a:r>
                <a:rPr lang="en-US" altLang="zh-CN" sz="2800" dirty="0"/>
                <a:t>for</a:t>
              </a:r>
              <a:r>
                <a:rPr lang="zh-CN" altLang="en-US" sz="2800" dirty="0"/>
                <a:t> </a:t>
              </a:r>
              <a:r>
                <a:rPr lang="en-US" altLang="zh-CN" sz="2800" dirty="0"/>
                <a:t>Deep</a:t>
              </a:r>
              <a:r>
                <a:rPr lang="zh-CN" altLang="en-US" sz="2800" dirty="0"/>
                <a:t> </a:t>
              </a:r>
              <a:r>
                <a:rPr lang="en-US" altLang="zh-CN" sz="2800" dirty="0"/>
                <a:t>NNs</a:t>
              </a:r>
              <a:endParaRPr lang="en-US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63C1DE-7A61-3148-BE7E-B8CA7132A305}"/>
                </a:ext>
              </a:extLst>
            </p:cNvPr>
            <p:cNvSpPr/>
            <p:nvPr/>
          </p:nvSpPr>
          <p:spPr>
            <a:xfrm>
              <a:off x="3995590" y="4824270"/>
              <a:ext cx="47481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prstClr val="black"/>
                  </a:solidFill>
                </a:rPr>
                <a:t>-&gt;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954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2828-92E0-334A-8CDB-688A0BE3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-100539"/>
            <a:ext cx="7886700" cy="1325563"/>
          </a:xfrm>
        </p:spPr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7424B-931F-E845-BEE6-FA4A0D9C8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973666"/>
            <a:ext cx="3937475" cy="5748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15850-F124-BA4E-9D98-D6024E080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940" y="879906"/>
            <a:ext cx="2184572" cy="3081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4AFD3-0938-F94F-A2F2-371F52E60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179" y="3961078"/>
            <a:ext cx="2420333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2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E095-042D-5142-ACC6-26823A2D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MRC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A14E7-9B17-9644-8614-F4DBEEC30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58" y="1127636"/>
            <a:ext cx="7109899" cy="23007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EC1A59-673D-814A-A63C-B750D5B18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722" y="3776341"/>
            <a:ext cx="3812280" cy="2132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AEE908-30BC-7549-A2E5-49AA4DF7E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65" y="3839809"/>
            <a:ext cx="5178057" cy="206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9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34E8-7BEA-9041-8B93-30CF0F8A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0ADE1-2ABB-8545-B3A6-71E4A913F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6" y="767687"/>
            <a:ext cx="4692114" cy="6090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12AB45-4090-DC45-9D61-6D8ADCF97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69" y="775106"/>
            <a:ext cx="3002174" cy="608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2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DCAC-D881-2B47-A528-BC592359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Encoder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FA2C2-BD09-2843-AB30-D34FF40AB9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111" y="1022779"/>
                <a:ext cx="8332470" cy="573952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[convolution-layer × # + self-attention-layer + feed-forward-layer]</a:t>
                </a:r>
              </a:p>
              <a:p>
                <a:r>
                  <a:rPr lang="en-US" altLang="zh-CN" dirty="0"/>
                  <a:t>U</a:t>
                </a:r>
                <a:r>
                  <a:rPr lang="en-US" dirty="0"/>
                  <a:t>se </a:t>
                </a:r>
                <a:r>
                  <a:rPr lang="en-US" dirty="0" err="1"/>
                  <a:t>depthwise</a:t>
                </a:r>
                <a:r>
                  <a:rPr lang="en-US" dirty="0"/>
                  <a:t> separable convolutions</a:t>
                </a:r>
                <a:r>
                  <a:rPr lang="en-US" altLang="zh-CN" dirty="0"/>
                  <a:t>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an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a given operation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the output is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𝑙𝑎𝑦𝑒𝑟𝑛𝑜𝑟𝑚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altLang="zh-CN" dirty="0"/>
                  <a:t>Project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input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h=128,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residual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connection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FA2C2-BD09-2843-AB30-D34FF40AB9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111" y="1022779"/>
                <a:ext cx="8332470" cy="5739527"/>
              </a:xfrm>
              <a:blipFill>
                <a:blip r:embed="rId2"/>
                <a:stretch>
                  <a:fillRect l="-1218" t="-1770" r="-761" b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851D8A5-A3A8-7342-B75A-E0D262FE1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928" y="2445488"/>
            <a:ext cx="3844401" cy="278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3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E96B-8F19-154E-B96A-9EE86C31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Context-Query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6EB3-A3EA-4C48-A8F6-88966D10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ompute the similarities between each pair of context and query words, rendering a similarity matrix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en-US" dirty="0"/>
              <a:t>ontext-to-query attention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Query-to-Context</a:t>
            </a:r>
            <a:r>
              <a:rPr lang="zh-CN" altLang="en-US" dirty="0"/>
              <a:t> </a:t>
            </a:r>
            <a:r>
              <a:rPr lang="en-US" altLang="zh-CN" dirty="0"/>
              <a:t>attention:</a:t>
            </a:r>
          </a:p>
          <a:p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output: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E775E-9E4B-624C-B235-99F11DDD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346" y="2178344"/>
            <a:ext cx="3323503" cy="5798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B6086-48DD-A147-B8A6-E20602753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680" y="3275376"/>
            <a:ext cx="2642834" cy="443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7128C6-7B8A-8048-883C-6AE3B40F5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514" y="4236442"/>
            <a:ext cx="2332055" cy="618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D5BD46-71B6-734A-A4E9-103A234B7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214" y="5372607"/>
            <a:ext cx="2908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0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D5C4-C7CB-4D4F-AE47-E3B65776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</a:t>
            </a:r>
            <a:r>
              <a:rPr lang="en-US" altLang="zh-CN" dirty="0"/>
              <a:t>tput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6D3BE-620A-6847-B918-DB990F518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probabilities of the starting and ending position are modeled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T</a:t>
            </a:r>
            <a:r>
              <a:rPr lang="en-US" dirty="0"/>
              <a:t>he objective function is deﬁned as the negative sum of the log probabilities of the predicted distributions indexed by true start and end indices, averaged over all the training examples: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25E51-4736-CB43-8160-96339B88F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57" y="2284408"/>
            <a:ext cx="7176977" cy="528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C5447E-6581-6E43-B04C-8E527C662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303" y="4964570"/>
            <a:ext cx="5322776" cy="12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7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0B0-52AD-2349-9A0E-D4DB2F57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Tricks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A532-E22A-014B-B3DD-4A5AE2B0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Character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(Max-pooling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Convolution)</a:t>
            </a:r>
          </a:p>
          <a:p>
            <a:r>
              <a:rPr lang="en-US" altLang="zh-CN" dirty="0"/>
              <a:t>&lt;UNK&gt;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trainable.</a:t>
            </a:r>
          </a:p>
          <a:p>
            <a:r>
              <a:rPr lang="en-US" altLang="zh-CN" dirty="0"/>
              <a:t>Two-layer</a:t>
            </a:r>
            <a:r>
              <a:rPr lang="zh-CN" altLang="en-US" dirty="0"/>
              <a:t> </a:t>
            </a:r>
            <a:r>
              <a:rPr lang="en-US" altLang="zh-CN" dirty="0"/>
              <a:t>highway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concatenation.</a:t>
            </a:r>
          </a:p>
          <a:p>
            <a:r>
              <a:rPr lang="en-US" altLang="zh-CN" dirty="0"/>
              <a:t>Dropout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sublayers.</a:t>
            </a:r>
          </a:p>
          <a:p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dropout</a:t>
            </a:r>
          </a:p>
          <a:p>
            <a:r>
              <a:rPr lang="en-US" altLang="zh-CN" dirty="0"/>
              <a:t>Exponential moving average</a:t>
            </a:r>
          </a:p>
          <a:p>
            <a:r>
              <a:rPr lang="en-US" altLang="zh-CN" dirty="0"/>
              <a:t>ADAM optimizer with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learning rate warm-up scheme with an inverse exponential increase from 0.0 to 0.001 in the ﬁrst 1000 steps, and then maintain a constant learning rate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E2C1D-ECD6-9944-99B1-C35D31B5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330" y="4412512"/>
            <a:ext cx="3858437" cy="347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089552-26F0-D847-8E59-37A78DAD1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48" y="3370315"/>
            <a:ext cx="26416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4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1561</TotalTime>
  <Words>463</Words>
  <Application>Microsoft Macintosh PowerPoint</Application>
  <PresentationFormat>On-screen Show (4:3)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Heiti TC Medium</vt:lpstr>
      <vt:lpstr>Arial</vt:lpstr>
      <vt:lpstr>Calibri</vt:lpstr>
      <vt:lpstr>Calibri Light</vt:lpstr>
      <vt:lpstr>Cambria Math</vt:lpstr>
      <vt:lpstr>Times New Roman</vt:lpstr>
      <vt:lpstr>Office Theme</vt:lpstr>
      <vt:lpstr>Transformers in NLP</vt:lpstr>
      <vt:lpstr>Key Motivations in Transformer</vt:lpstr>
      <vt:lpstr>The original Transformer</vt:lpstr>
      <vt:lpstr>Transformer in MRC</vt:lpstr>
      <vt:lpstr>Model Architecture</vt:lpstr>
      <vt:lpstr>The Encoder Block</vt:lpstr>
      <vt:lpstr>The Context-Query Attention</vt:lpstr>
      <vt:lpstr>Output Layer</vt:lpstr>
      <vt:lpstr>Other Tricks</vt:lpstr>
      <vt:lpstr>Data Augmentation</vt:lpstr>
      <vt:lpstr>Results on SQuAD</vt:lpstr>
      <vt:lpstr>Transformer in Semantic Role Labelling</vt:lpstr>
      <vt:lpstr>Model Architecture</vt:lpstr>
      <vt:lpstr>Syntactically-Informed Self-Attention</vt:lpstr>
      <vt:lpstr>Multi-Task Learning</vt:lpstr>
      <vt:lpstr>Performance</vt:lpstr>
      <vt:lpstr>Conclusions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Models in NLP</dc:title>
  <dc:creator>Wang Easton</dc:creator>
  <cp:lastModifiedBy>Wang Easton</cp:lastModifiedBy>
  <cp:revision>108</cp:revision>
  <cp:lastPrinted>2018-05-28T01:11:20Z</cp:lastPrinted>
  <dcterms:created xsi:type="dcterms:W3CDTF">2018-05-27T11:31:03Z</dcterms:created>
  <dcterms:modified xsi:type="dcterms:W3CDTF">2018-05-28T13:32:26Z</dcterms:modified>
</cp:coreProperties>
</file>