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76" r:id="rId5"/>
    <p:sldId id="27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69" r:id="rId18"/>
    <p:sldId id="271" r:id="rId19"/>
    <p:sldId id="272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napToGrid="0" snapToObjects="1">
      <p:cViewPr varScale="1">
        <p:scale>
          <a:sx n="156" d="100"/>
          <a:sy n="156" d="100"/>
        </p:scale>
        <p:origin x="237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82BE0-2707-4C88-8290-8E1E64BD618E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E1259-4216-4CAD-86BB-01A97F5C9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36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E1259-4216-4CAD-86BB-01A97F5C9E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E26A-1672-8246-A663-B08902486C4A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C86F-6FFB-2348-ACBA-4B6409CE12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032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E26A-1672-8246-A663-B08902486C4A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C86F-6FFB-2348-ACBA-4B6409CE12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501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E26A-1672-8246-A663-B08902486C4A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C86F-6FFB-2348-ACBA-4B6409CE12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508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E26A-1672-8246-A663-B08902486C4A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C86F-6FFB-2348-ACBA-4B6409CE12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34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E26A-1672-8246-A663-B08902486C4A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C86F-6FFB-2348-ACBA-4B6409CE12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650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E26A-1672-8246-A663-B08902486C4A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C86F-6FFB-2348-ACBA-4B6409CE12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537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E26A-1672-8246-A663-B08902486C4A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C86F-6FFB-2348-ACBA-4B6409CE12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978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E26A-1672-8246-A663-B08902486C4A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C86F-6FFB-2348-ACBA-4B6409CE12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91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E26A-1672-8246-A663-B08902486C4A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C86F-6FFB-2348-ACBA-4B6409CE12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967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E26A-1672-8246-A663-B08902486C4A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C86F-6FFB-2348-ACBA-4B6409CE12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194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E26A-1672-8246-A663-B08902486C4A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C86F-6FFB-2348-ACBA-4B6409CE12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66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7E26A-1672-8246-A663-B08902486C4A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4C86F-6FFB-2348-ACBA-4B6409CE12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98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毕业论文：成功或失败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工程硕士学位论文写作</a:t>
            </a:r>
          </a:p>
        </p:txBody>
      </p:sp>
    </p:spTree>
    <p:extLst>
      <p:ext uri="{BB962C8B-B14F-4D97-AF65-F5344CB8AC3E}">
        <p14:creationId xmlns:p14="http://schemas.microsoft.com/office/powerpoint/2010/main" val="183708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论文的标准结构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76157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第四章：论述、研究、开发的详细展开：承接前文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详细讨论解决方法的</a:t>
            </a:r>
            <a:r>
              <a:rPr kumimoji="1" lang="zh-CN" altLang="en-US" dirty="0">
                <a:solidFill>
                  <a:srgbClr val="C00000"/>
                </a:solidFill>
              </a:rPr>
              <a:t>每一个子问题／分面／步骤／算法／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C00000"/>
                </a:solidFill>
              </a:rPr>
              <a:t>研究的细节／算法的细节／实验／开发的详细过程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lvl="1"/>
            <a:r>
              <a:rPr kumimoji="1" lang="zh-CN" altLang="en-US" dirty="0"/>
              <a:t>实质性工作的呈现，必须体现足够的原创性和工作量</a:t>
            </a:r>
            <a:endParaRPr kumimoji="1" lang="en-US" altLang="zh-CN" dirty="0"/>
          </a:p>
          <a:p>
            <a:r>
              <a:rPr kumimoji="1" lang="zh-CN" altLang="en-US" dirty="0"/>
              <a:t>第五章 结论和证明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C00000"/>
                </a:solidFill>
              </a:rPr>
              <a:t>论文必须有专属于自己的结论</a:t>
            </a:r>
            <a:r>
              <a:rPr kumimoji="1" lang="zh-CN" altLang="en-US" dirty="0"/>
              <a:t>，不能是“他人的结论是正确的”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C00000"/>
                </a:solidFill>
              </a:rPr>
              <a:t>报告实验过程，给出实验结果。任何结论，任何数据，都必须进行证明。</a:t>
            </a:r>
            <a:r>
              <a:rPr kumimoji="1" lang="zh-CN" altLang="en-US" dirty="0"/>
              <a:t>让自己的工作，自己的方法，自己的创意等等，可以站得住。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</a:t>
            </a:r>
            <a:r>
              <a:rPr kumimoji="1" lang="zh-CN" altLang="en-US" dirty="0">
                <a:solidFill>
                  <a:srgbClr val="C00000"/>
                </a:solidFill>
              </a:rPr>
              <a:t>只是通过分析</a:t>
            </a:r>
            <a:r>
              <a:rPr kumimoji="1" lang="zh-CN" altLang="en-US" dirty="0"/>
              <a:t>给出结论；通过设计给出实现，却</a:t>
            </a:r>
            <a:r>
              <a:rPr kumimoji="1" lang="zh-CN" altLang="en-US" dirty="0">
                <a:solidFill>
                  <a:srgbClr val="C00000"/>
                </a:solidFill>
              </a:rPr>
              <a:t>没有证明</a:t>
            </a:r>
            <a:r>
              <a:rPr kumimoji="1" lang="zh-CN" altLang="en-US" dirty="0"/>
              <a:t>自己的结论正确，自己的产品设计实现后</a:t>
            </a:r>
            <a:r>
              <a:rPr kumimoji="1" lang="zh-CN" altLang="en-US" dirty="0">
                <a:solidFill>
                  <a:srgbClr val="C00000"/>
                </a:solidFill>
              </a:rPr>
              <a:t>可以解决问题</a:t>
            </a:r>
            <a:r>
              <a:rPr kumimoji="1" lang="zh-CN" altLang="en-US" dirty="0"/>
              <a:t>，</a:t>
            </a:r>
            <a:r>
              <a:rPr kumimoji="1" lang="zh-CN" altLang="en-US" dirty="0">
                <a:solidFill>
                  <a:srgbClr val="C00000"/>
                </a:solidFill>
              </a:rPr>
              <a:t>论文则不完整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66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论文失败的几个关键性问题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6736"/>
          </a:xfrm>
        </p:spPr>
        <p:txBody>
          <a:bodyPr>
            <a:normAutofit fontScale="92500"/>
          </a:bodyPr>
          <a:lstStyle/>
          <a:p>
            <a:r>
              <a:rPr kumimoji="1" lang="zh-CN" altLang="en-US" dirty="0"/>
              <a:t>过于轻忽论文工作的难度，花费时间太少</a:t>
            </a:r>
            <a:endParaRPr kumimoji="1" lang="en-US" altLang="zh-CN" dirty="0"/>
          </a:p>
          <a:p>
            <a:r>
              <a:rPr kumimoji="1" lang="zh-CN" altLang="en-US" dirty="0"/>
              <a:t>时间安排不当，开始过晚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以为抄写／抄袭就可以搞定论文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CNKI</a:t>
            </a:r>
            <a:r>
              <a:rPr kumimoji="1" lang="zh-CN" altLang="en-US" dirty="0"/>
              <a:t>中找到的同题材论文越多，不是好事，是灾难</a:t>
            </a:r>
            <a:endParaRPr kumimoji="1" lang="en-US" altLang="zh-CN" dirty="0"/>
          </a:p>
          <a:p>
            <a:r>
              <a:rPr kumimoji="1" lang="zh-CN" altLang="en-US" dirty="0"/>
              <a:t>以为可以通过改写掩饰抄袭，混过评审</a:t>
            </a:r>
            <a:endParaRPr kumimoji="1" lang="en-US" altLang="zh-CN" dirty="0"/>
          </a:p>
          <a:p>
            <a:r>
              <a:rPr kumimoji="1" lang="zh-CN" altLang="en-US" dirty="0"/>
              <a:t>论文工作量太小</a:t>
            </a:r>
            <a:endParaRPr kumimoji="1" lang="en-US" altLang="zh-CN" dirty="0"/>
          </a:p>
          <a:p>
            <a:r>
              <a:rPr kumimoji="1" lang="zh-CN" altLang="en-US" dirty="0"/>
              <a:t>论文工作与他人工作实质性重复</a:t>
            </a:r>
            <a:endParaRPr kumimoji="1" lang="en-US" altLang="zh-CN" dirty="0"/>
          </a:p>
          <a:p>
            <a:r>
              <a:rPr kumimoji="1" lang="zh-CN" altLang="en-US" dirty="0"/>
              <a:t>编造实验数据，妄图蒙混过关</a:t>
            </a:r>
          </a:p>
        </p:txBody>
      </p:sp>
    </p:spTree>
    <p:extLst>
      <p:ext uri="{BB962C8B-B14F-4D97-AF65-F5344CB8AC3E}">
        <p14:creationId xmlns:p14="http://schemas.microsoft.com/office/powerpoint/2010/main" val="3146124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论文失败的几个关键性问题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600200"/>
            <a:ext cx="8494939" cy="5127171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以为论文是“写”出来的，没有实质性的工作，仅仅停留于论述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论文整体过于空洞，没有实质性工作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论文成了领域工作的书摘记录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论文的行文风格是教科书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评审老师，我教你怎么做这项工作</a:t>
            </a:r>
            <a:r>
              <a:rPr kumimoji="1" lang="en-US" altLang="zh-CN" dirty="0"/>
              <a:t>~~~</a:t>
            </a:r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工作停留于工作计划、思考、设想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几乎没人会“我想做这样一个项目”构成论文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“问题在这里，我要这么做”，却没有自己做的方法和证明自己做的正确的内容，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试图证明的是，我这么想是对的；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证明方式是：别人也这么想的</a:t>
            </a:r>
          </a:p>
        </p:txBody>
      </p:sp>
    </p:spTree>
    <p:extLst>
      <p:ext uri="{BB962C8B-B14F-4D97-AF65-F5344CB8AC3E}">
        <p14:creationId xmlns:p14="http://schemas.microsoft.com/office/powerpoint/2010/main" val="10844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论文失败的几个关键性问题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600200"/>
            <a:ext cx="8499021" cy="452596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论文整体缺乏逻辑，颠倒因果，混乱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长篇大论，但是与论文主题无关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诡辩术的拙劣表演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论文选题不当，过大，过小，过老，过新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工作无法完成，琐细／工作量太小，陈腐并流于抄袭，或者太难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论文与实习实践没有结合，架空论述</a:t>
            </a:r>
          </a:p>
        </p:txBody>
      </p:sp>
    </p:spTree>
    <p:extLst>
      <p:ext uri="{BB962C8B-B14F-4D97-AF65-F5344CB8AC3E}">
        <p14:creationId xmlns:p14="http://schemas.microsoft.com/office/powerpoint/2010/main" val="3002243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论文失败的几个关键性问题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膜拜理论，最后证明理论在本问题适用，或者“</a:t>
            </a:r>
            <a:r>
              <a:rPr kumimoji="1" lang="en-US" altLang="zh-CN" dirty="0"/>
              <a:t>xx</a:t>
            </a:r>
            <a:r>
              <a:rPr kumimoji="1" lang="zh-CN" altLang="en-US" dirty="0"/>
              <a:t>理论在这种翻译文本类别上很正确”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没有创造，仅仅只是“大作业”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没有自己的创造性思考和劳动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给出问题，给出所有工作的细节和过程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“教科书”式的论文，甚至方法都是课程中教过的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全部都是模仿，缺乏自己独有的工作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无论问题还是解决方法，都与他人雷同</a:t>
            </a:r>
            <a:endParaRPr kumimoji="1" lang="en-US" altLang="zh-CN" dirty="0"/>
          </a:p>
          <a:p>
            <a:pPr lvl="1"/>
            <a:r>
              <a:rPr kumimoji="1" lang="zh-CN" altLang="zh-CN" dirty="0"/>
              <a:t>“</a:t>
            </a:r>
            <a:r>
              <a:rPr kumimoji="1" lang="zh-CN" altLang="en-US" dirty="0"/>
              <a:t>前人未曾做过的总结”——</a:t>
            </a:r>
            <a:r>
              <a:rPr kumimoji="1" lang="en-US" altLang="zh-CN" dirty="0"/>
              <a:t> </a:t>
            </a:r>
            <a:r>
              <a:rPr kumimoji="1" lang="zh-CN" altLang="en-US" dirty="0"/>
              <a:t>非创新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888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论文失败的几个关键性问题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/>
              <a:t>可以“批发”的论文生成器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只要替换同类型问题，论文的一切都可以“复用”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例如，某某文体研究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军事新闻文体研究，论文可以任意替换为“化工新闻”，“新媒体新闻”等等，只要把背景段落文体替换，其余什么都可不变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如果这样还是“论文”，那就不可能“毕业”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r>
              <a:rPr kumimoji="1" lang="zh-CN" altLang="en-US" dirty="0"/>
              <a:t>论文格式不对，文字太差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文献引用格式必须遵循，文献数量不少于</a:t>
            </a:r>
            <a:r>
              <a:rPr kumimoji="1" lang="en-US" altLang="zh-CN" dirty="0"/>
              <a:t>30-50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354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对于多数学生的论文写作建议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/>
              <a:t>理性的制定工作时间表，并尽力提前完成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实习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学习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假期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找工作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论文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价值、重要性、依赖关系排序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工作类型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薪酬待遇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户口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论文－毕业－工作－户口／薪酬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6124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对于多数学生的论文写作建议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必须具备的技能和知识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信息检索，在</a:t>
            </a:r>
            <a:r>
              <a:rPr kumimoji="1" lang="en-US" altLang="zh-CN" dirty="0" err="1"/>
              <a:t>google</a:t>
            </a:r>
            <a:r>
              <a:rPr kumimoji="1" lang="zh-CN" altLang="en-US" dirty="0"/>
              <a:t>学术，北大数据库中搜索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论文数据库、国外硕博士网站网址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英文文献绝对最重要，远超中文文献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论文选题的建议方法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来自于自己的实习／实践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来自于近期，极近期的国外硕博士论文等的前沿工作</a:t>
            </a:r>
          </a:p>
        </p:txBody>
      </p:sp>
    </p:spTree>
    <p:extLst>
      <p:ext uri="{BB962C8B-B14F-4D97-AF65-F5344CB8AC3E}">
        <p14:creationId xmlns:p14="http://schemas.microsoft.com/office/powerpoint/2010/main" val="981801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比较靠谱的论文选题策略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承认现实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自己的科学研究能力不足，从未做过科研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自己的论文写作能力不足，从未写过长文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时间不足，无法全身心</a:t>
            </a:r>
            <a:r>
              <a:rPr kumimoji="1" lang="en-US" altLang="zh-CN" dirty="0"/>
              <a:t>6-8</a:t>
            </a:r>
            <a:r>
              <a:rPr kumimoji="1" lang="zh-CN" altLang="en-US" dirty="0"/>
              <a:t>个月工作在论文上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必须遵守规则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论文不能抄袭，抄写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论文必须有原创性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论文必须有一定的实质性工作量</a:t>
            </a:r>
          </a:p>
        </p:txBody>
      </p:sp>
    </p:spTree>
    <p:extLst>
      <p:ext uri="{BB962C8B-B14F-4D97-AF65-F5344CB8AC3E}">
        <p14:creationId xmlns:p14="http://schemas.microsoft.com/office/powerpoint/2010/main" val="1172434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比较靠谱的论文选题策略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/>
              <a:t>第一阶段：总结专业关键词，总结可以研究的领域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专业通常关键词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喜欢的课程中的关键词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自己的实习／实践工作中碰到的关键词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听说过的行业前沿关键词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后面搜索到的论文中的关键词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自己喜欢的，自己做过的，有感觉有思考过的领域列表</a:t>
            </a:r>
            <a:endParaRPr kumimoji="1" lang="en-US" altLang="zh-CN" dirty="0"/>
          </a:p>
          <a:p>
            <a:r>
              <a:rPr kumimoji="1" lang="zh-CN" altLang="en-US" dirty="0"/>
              <a:t>第二阶段：搜索与评估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确定搜索网站和对象，必选：</a:t>
            </a:r>
            <a:r>
              <a:rPr kumimoji="1" lang="en-US" altLang="zh-CN" dirty="0" err="1"/>
              <a:t>google</a:t>
            </a:r>
            <a:r>
              <a:rPr kumimoji="1" lang="zh-CN" altLang="en-US" dirty="0"/>
              <a:t>学术，北大数据库，非</a:t>
            </a:r>
            <a:r>
              <a:rPr kumimoji="1" lang="en-US" altLang="zh-CN" dirty="0"/>
              <a:t>CNKI</a:t>
            </a:r>
            <a:r>
              <a:rPr kumimoji="1" lang="zh-CN" altLang="en-US" dirty="0"/>
              <a:t>，限制文献的年份为</a:t>
            </a:r>
            <a:r>
              <a:rPr kumimoji="1" lang="en-US" altLang="zh-CN" dirty="0"/>
              <a:t>2010</a:t>
            </a:r>
            <a:r>
              <a:rPr kumimoji="1" lang="zh-CN" altLang="en-US" dirty="0"/>
              <a:t>、</a:t>
            </a:r>
            <a:r>
              <a:rPr kumimoji="1" lang="en-US" altLang="zh-CN" dirty="0"/>
              <a:t>2012-</a:t>
            </a:r>
          </a:p>
          <a:p>
            <a:pPr lvl="1"/>
            <a:r>
              <a:rPr kumimoji="1" lang="zh-CN" altLang="en-US" dirty="0"/>
              <a:t>数量达到</a:t>
            </a:r>
            <a:r>
              <a:rPr kumimoji="1" lang="en-US" altLang="zh-CN" dirty="0"/>
              <a:t>400-600</a:t>
            </a:r>
            <a:r>
              <a:rPr kumimoji="1" lang="zh-CN" altLang="en-US" dirty="0"/>
              <a:t>篇，包括所有关键词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标题阅读、头尾阅读、快读阅读／跳读、关键章节阅读（方法、算法、实现的细节）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06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正常状态下的</a:t>
            </a:r>
            <a:br>
              <a:rPr kumimoji="1" lang="en-US" altLang="zh-CN" dirty="0"/>
            </a:br>
            <a:r>
              <a:rPr kumimoji="1" lang="zh-CN" altLang="en-US" dirty="0"/>
              <a:t>毕业论文的重要性时间节点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5321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kumimoji="1" lang="zh-CN" altLang="zh-CN" dirty="0"/>
              <a:t>6</a:t>
            </a:r>
            <a:r>
              <a:rPr kumimoji="1" lang="en-US" altLang="zh-CN" dirty="0"/>
              <a:t>-8</a:t>
            </a:r>
            <a:r>
              <a:rPr kumimoji="1" lang="zh-CN" altLang="en-US" dirty="0"/>
              <a:t>月份：论文选题</a:t>
            </a:r>
            <a:endParaRPr kumimoji="1" lang="en-US" altLang="zh-CN" dirty="0"/>
          </a:p>
          <a:p>
            <a:r>
              <a:rPr kumimoji="1" lang="zh-CN" altLang="zh-CN" dirty="0"/>
              <a:t>9</a:t>
            </a:r>
            <a:r>
              <a:rPr kumimoji="1" lang="en-US" altLang="zh-CN" dirty="0"/>
              <a:t>-</a:t>
            </a:r>
            <a:r>
              <a:rPr kumimoji="1" lang="zh-CN" altLang="zh-CN" dirty="0"/>
              <a:t>1</a:t>
            </a:r>
            <a:r>
              <a:rPr kumimoji="1" lang="en-US" altLang="zh-CN" dirty="0"/>
              <a:t>0</a:t>
            </a:r>
            <a:r>
              <a:rPr kumimoji="1" lang="zh-CN" altLang="en-US" dirty="0"/>
              <a:t>月份：论文预研，文献综述，证明可行</a:t>
            </a:r>
            <a:endParaRPr kumimoji="1" lang="en-US" altLang="zh-CN" dirty="0"/>
          </a:p>
          <a:p>
            <a:r>
              <a:rPr kumimoji="1" lang="zh-CN" altLang="zh-CN" dirty="0"/>
              <a:t>1</a:t>
            </a:r>
            <a:r>
              <a:rPr kumimoji="1" lang="en-US" altLang="zh-CN" dirty="0"/>
              <a:t>1-12</a:t>
            </a:r>
            <a:r>
              <a:rPr kumimoji="1" lang="zh-CN" altLang="en-US" dirty="0"/>
              <a:t>月份：草稿</a:t>
            </a:r>
            <a:r>
              <a:rPr kumimoji="1" lang="en-US" altLang="zh-CN" dirty="0"/>
              <a:t>1/3</a:t>
            </a:r>
            <a:r>
              <a:rPr kumimoji="1" lang="zh-CN" altLang="en-US" dirty="0"/>
              <a:t>－</a:t>
            </a:r>
            <a:r>
              <a:rPr kumimoji="1" lang="en-US" altLang="zh-CN" dirty="0"/>
              <a:t>1</a:t>
            </a:r>
            <a:r>
              <a:rPr kumimoji="1" lang="zh-CN" altLang="en-US" dirty="0"/>
              <a:t>／</a:t>
            </a:r>
            <a:r>
              <a:rPr kumimoji="1" lang="zh-CN" altLang="zh-CN" dirty="0"/>
              <a:t>2</a:t>
            </a:r>
            <a:r>
              <a:rPr kumimoji="1" lang="zh-CN" altLang="en-US" dirty="0"/>
              <a:t>完成后论文开题</a:t>
            </a:r>
            <a:endParaRPr kumimoji="1" lang="en-US" altLang="zh-CN" dirty="0"/>
          </a:p>
          <a:p>
            <a:r>
              <a:rPr kumimoji="1" lang="zh-CN" altLang="zh-CN" dirty="0"/>
              <a:t>1</a:t>
            </a:r>
            <a:r>
              <a:rPr kumimoji="1" lang="en-US" altLang="zh-CN" dirty="0"/>
              <a:t>2-1</a:t>
            </a:r>
            <a:r>
              <a:rPr kumimoji="1" lang="zh-CN" altLang="en-US" dirty="0"/>
              <a:t>月份：草稿，完整版</a:t>
            </a:r>
            <a:endParaRPr kumimoji="1" lang="en-US" altLang="zh-CN" dirty="0"/>
          </a:p>
          <a:p>
            <a:r>
              <a:rPr kumimoji="1" lang="zh-CN" altLang="zh-CN" dirty="0"/>
              <a:t>2</a:t>
            </a:r>
            <a:r>
              <a:rPr kumimoji="1" lang="en-US" altLang="zh-CN" dirty="0"/>
              <a:t>-3</a:t>
            </a:r>
            <a:r>
              <a:rPr kumimoji="1" lang="zh-CN" altLang="en-US" dirty="0"/>
              <a:t>月份：修改版</a:t>
            </a:r>
            <a:r>
              <a:rPr kumimoji="1" lang="zh-CN" altLang="zh-CN" dirty="0"/>
              <a:t>，</a:t>
            </a:r>
            <a:r>
              <a:rPr kumimoji="1" lang="zh-CN" altLang="en-US" dirty="0"/>
              <a:t>提交学院申请毕业</a:t>
            </a:r>
            <a:endParaRPr kumimoji="1" lang="en-US" altLang="zh-CN" dirty="0"/>
          </a:p>
          <a:p>
            <a:r>
              <a:rPr kumimoji="1" lang="zh-CN" altLang="zh-CN" dirty="0"/>
              <a:t>3</a:t>
            </a:r>
            <a:r>
              <a:rPr kumimoji="1" lang="en-US" altLang="zh-CN" dirty="0"/>
              <a:t>-4</a:t>
            </a:r>
            <a:r>
              <a:rPr kumimoji="1" lang="zh-CN" altLang="en-US" dirty="0"/>
              <a:t>月份：修改版，正式提交评审，查重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论文实质工作量：不少于</a:t>
            </a:r>
            <a:r>
              <a:rPr kumimoji="1" lang="en-US" altLang="zh-CN" dirty="0"/>
              <a:t>5-8</a:t>
            </a:r>
            <a:r>
              <a:rPr kumimoji="1" lang="zh-CN" altLang="en-US" dirty="0"/>
              <a:t>个月</a:t>
            </a:r>
          </a:p>
        </p:txBody>
      </p:sp>
    </p:spTree>
    <p:extLst>
      <p:ext uri="{BB962C8B-B14F-4D97-AF65-F5344CB8AC3E}">
        <p14:creationId xmlns:p14="http://schemas.microsoft.com/office/powerpoint/2010/main" val="827820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比较靠谱的论文选题策略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第三阶段：评估论文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将找到的论文与自己可以写或有兴趣的领域对比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将搜索到的论文主题进行扩展，思考其可行性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有可能的论文放置在左，自己打算写的主题在右侧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从粗到细，从泛泛到具体，从似乎到确定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例如，社科论文中的模糊限制语＋技术写作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技术文档中的模糊限制语研究</a:t>
            </a:r>
            <a:endParaRPr kumimoji="1" lang="en-US" altLang="zh-CN" dirty="0"/>
          </a:p>
          <a:p>
            <a:pPr marL="914400" lvl="2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245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比较靠谱的论文选题策略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 dirty="0"/>
              <a:t>扩展评估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搜索</a:t>
            </a:r>
            <a:r>
              <a:rPr kumimoji="1" lang="en-US" altLang="zh-CN" dirty="0"/>
              <a:t>CNKI</a:t>
            </a:r>
            <a:r>
              <a:rPr kumimoji="1" lang="zh-CN" altLang="en-US" dirty="0"/>
              <a:t>论文库，确定自己的选题是否合理，是否已经有人完成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搜索</a:t>
            </a:r>
            <a:r>
              <a:rPr kumimoji="1" lang="en-US" altLang="zh-CN" dirty="0"/>
              <a:t>CNKI</a:t>
            </a:r>
            <a:r>
              <a:rPr kumimoji="1" lang="zh-CN" altLang="en-US" dirty="0"/>
              <a:t>，及其他中文论文，完善自己的选择或否决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平移原论文，修改和创造扩展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结构完全平移，模仿语法、语体、逻辑结构、篇幅长短、逻辑顺序</a:t>
            </a:r>
            <a:r>
              <a:rPr kumimoji="1" lang="en-US" altLang="zh-CN" dirty="0"/>
              <a:t>…….</a:t>
            </a:r>
          </a:p>
          <a:p>
            <a:pPr lvl="1"/>
            <a:r>
              <a:rPr kumimoji="1" lang="zh-CN" altLang="en-US" dirty="0"/>
              <a:t>模仿其方法，解决自己的问题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自己的问题的特殊性，创造和创新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模糊限制语在技术文档中的作用是啥？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539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363980"/>
            <a:ext cx="7772400" cy="1362075"/>
          </a:xfrm>
        </p:spPr>
        <p:txBody>
          <a:bodyPr/>
          <a:lstStyle/>
          <a:p>
            <a:r>
              <a:rPr kumimoji="1" lang="zh-CN" altLang="en-US" dirty="0"/>
              <a:t>答疑和测试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722313" y="2404047"/>
            <a:ext cx="7772400" cy="288641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kumimoji="1" lang="zh-CN" altLang="en-US" sz="2400" dirty="0">
                <a:solidFill>
                  <a:srgbClr val="10253F"/>
                </a:solidFill>
              </a:rPr>
              <a:t>测验亲自参加者，正确率必须超过</a:t>
            </a:r>
            <a:r>
              <a:rPr kumimoji="1" lang="en-US" altLang="zh-CN" sz="2400" dirty="0">
                <a:solidFill>
                  <a:srgbClr val="10253F"/>
                </a:solidFill>
              </a:rPr>
              <a:t>85%</a:t>
            </a:r>
            <a:r>
              <a:rPr kumimoji="1" lang="zh-CN" altLang="en-US" sz="2400" dirty="0">
                <a:solidFill>
                  <a:srgbClr val="10253F"/>
                </a:solidFill>
              </a:rPr>
              <a:t>；否则参考</a:t>
            </a:r>
            <a:r>
              <a:rPr kumimoji="1" lang="en-US" altLang="zh-CN" sz="2400" dirty="0">
                <a:solidFill>
                  <a:srgbClr val="10253F"/>
                </a:solidFill>
              </a:rPr>
              <a:t>2</a:t>
            </a:r>
          </a:p>
          <a:p>
            <a:pPr marL="457200" indent="-457200">
              <a:buAutoNum type="arabicPeriod"/>
            </a:pPr>
            <a:r>
              <a:rPr kumimoji="1" lang="zh-CN" altLang="en-US" sz="2400" dirty="0">
                <a:solidFill>
                  <a:srgbClr val="10253F"/>
                </a:solidFill>
              </a:rPr>
              <a:t>没有现场参加者，请在听完录音，读完讲稿后，用笔手工抄写全部试题并作答，亲自或实体信件寄回高老师</a:t>
            </a:r>
            <a:endParaRPr kumimoji="1" lang="en-US" altLang="zh-CN" sz="2400" dirty="0">
              <a:solidFill>
                <a:srgbClr val="10253F"/>
              </a:solidFill>
            </a:endParaRPr>
          </a:p>
          <a:p>
            <a:pPr marL="457200" indent="-457200">
              <a:buAutoNum type="arabicPeriod"/>
            </a:pPr>
            <a:r>
              <a:rPr kumimoji="1" lang="zh-CN" altLang="en-US" sz="2400" dirty="0">
                <a:solidFill>
                  <a:srgbClr val="10253F"/>
                </a:solidFill>
              </a:rPr>
              <a:t>拒绝服从者、</a:t>
            </a:r>
            <a:r>
              <a:rPr kumimoji="1" lang="en-US" altLang="zh-CN" sz="2400" dirty="0">
                <a:solidFill>
                  <a:srgbClr val="10253F"/>
                </a:solidFill>
              </a:rPr>
              <a:t>7</a:t>
            </a:r>
            <a:r>
              <a:rPr kumimoji="1" lang="zh-CN" altLang="en-US" sz="2400" dirty="0">
                <a:solidFill>
                  <a:srgbClr val="10253F"/>
                </a:solidFill>
              </a:rPr>
              <a:t>月份内未完成者，后续论文写作辅导到评审到答辩活动中，所有工作不提供任何额外帮助</a:t>
            </a:r>
          </a:p>
        </p:txBody>
      </p:sp>
    </p:spTree>
    <p:extLst>
      <p:ext uri="{BB962C8B-B14F-4D97-AF65-F5344CB8AC3E}">
        <p14:creationId xmlns:p14="http://schemas.microsoft.com/office/powerpoint/2010/main" val="82595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正常状态下的</a:t>
            </a:r>
            <a:br>
              <a:rPr kumimoji="1" lang="en-US" altLang="zh-CN" dirty="0"/>
            </a:br>
            <a:r>
              <a:rPr kumimoji="1" lang="zh-CN" altLang="en-US" dirty="0"/>
              <a:t>翻译作品＋翻译研究论文时间节点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zh-CN" dirty="0"/>
              <a:t>6</a:t>
            </a:r>
            <a:r>
              <a:rPr kumimoji="1" lang="en-US" altLang="zh-CN" dirty="0"/>
              <a:t>-9</a:t>
            </a:r>
            <a:r>
              <a:rPr kumimoji="1" lang="zh-CN" altLang="en-US" dirty="0"/>
              <a:t>月份：翻译选题，论文选题</a:t>
            </a:r>
            <a:endParaRPr kumimoji="1" lang="en-US" altLang="zh-CN" dirty="0"/>
          </a:p>
          <a:p>
            <a:r>
              <a:rPr kumimoji="1" lang="zh-CN" altLang="zh-CN" dirty="0"/>
              <a:t>9</a:t>
            </a:r>
            <a:r>
              <a:rPr kumimoji="1" lang="en-US" altLang="zh-CN" dirty="0"/>
              <a:t>-</a:t>
            </a:r>
            <a:r>
              <a:rPr kumimoji="1" lang="zh-CN" altLang="zh-CN" dirty="0"/>
              <a:t>1</a:t>
            </a:r>
            <a:r>
              <a:rPr kumimoji="1" lang="en-US" altLang="zh-CN" dirty="0"/>
              <a:t>1</a:t>
            </a:r>
            <a:r>
              <a:rPr kumimoji="1" lang="zh-CN" altLang="en-US" dirty="0"/>
              <a:t>月份：翻译</a:t>
            </a:r>
            <a:r>
              <a:rPr kumimoji="1" lang="en-US" altLang="zh-CN" dirty="0"/>
              <a:t>2/3</a:t>
            </a:r>
            <a:r>
              <a:rPr kumimoji="1" lang="zh-CN" altLang="en-US" dirty="0"/>
              <a:t>，论文预研，文献综述</a:t>
            </a:r>
            <a:endParaRPr kumimoji="1" lang="en-US" altLang="zh-CN" dirty="0"/>
          </a:p>
          <a:p>
            <a:r>
              <a:rPr kumimoji="1" lang="zh-CN" altLang="zh-CN" dirty="0"/>
              <a:t>1</a:t>
            </a:r>
            <a:r>
              <a:rPr kumimoji="1" lang="en-US" altLang="zh-CN" dirty="0"/>
              <a:t>1-12</a:t>
            </a:r>
            <a:r>
              <a:rPr kumimoji="1" lang="zh-CN" altLang="en-US" dirty="0"/>
              <a:t>月份：完成开题，草稿</a:t>
            </a:r>
            <a:r>
              <a:rPr kumimoji="1" lang="en-US" altLang="zh-CN" dirty="0"/>
              <a:t>1/3</a:t>
            </a:r>
            <a:r>
              <a:rPr kumimoji="1" lang="zh-CN" altLang="en-US" dirty="0"/>
              <a:t>，翻译完成；</a:t>
            </a:r>
            <a:endParaRPr kumimoji="1" lang="en-US" altLang="zh-CN" dirty="0"/>
          </a:p>
          <a:p>
            <a:r>
              <a:rPr kumimoji="1" lang="zh-CN" altLang="zh-CN" dirty="0"/>
              <a:t>1</a:t>
            </a:r>
            <a:r>
              <a:rPr kumimoji="1" lang="en-US" altLang="zh-CN" dirty="0"/>
              <a:t>2-1</a:t>
            </a:r>
            <a:r>
              <a:rPr kumimoji="1" lang="zh-CN" altLang="en-US" dirty="0"/>
              <a:t>月份：论文草稿完整版，翻译送审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月份：论文修改提交学院</a:t>
            </a:r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月份：论文修改版，正式提交评审，查重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论文实质工作量：不少于</a:t>
            </a:r>
            <a:r>
              <a:rPr kumimoji="1" lang="zh-CN" altLang="zh-CN" dirty="0"/>
              <a:t>6</a:t>
            </a:r>
            <a:r>
              <a:rPr kumimoji="1" lang="en-US" altLang="zh-CN" dirty="0"/>
              <a:t>-8</a:t>
            </a:r>
            <a:r>
              <a:rPr kumimoji="1" lang="zh-CN" altLang="en-US" dirty="0"/>
              <a:t>个月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57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37BB7-9B3E-4F09-B272-E700B422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实际上部分学生的日程表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516C37-2647-4A3F-A1CB-DA202F2CA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-6</a:t>
            </a:r>
            <a:r>
              <a:rPr lang="zh-CN" altLang="en-US" dirty="0"/>
              <a:t>月，在公司做着苦力型的打工，美其名曰：实习，其实只是无价值的重复性初阶工作</a:t>
            </a:r>
            <a:endParaRPr lang="en-US" altLang="zh-CN" dirty="0"/>
          </a:p>
          <a:p>
            <a:r>
              <a:rPr lang="en-US" altLang="zh-CN" dirty="0"/>
              <a:t>7-8</a:t>
            </a:r>
            <a:r>
              <a:rPr lang="zh-CN" altLang="en-US" dirty="0"/>
              <a:t>月，要和朋友出去玩个痛快，最后一个暑假啊</a:t>
            </a:r>
            <a:endParaRPr lang="en-US" altLang="zh-CN" dirty="0"/>
          </a:p>
          <a:p>
            <a:r>
              <a:rPr lang="en-US" altLang="zh-CN" dirty="0"/>
              <a:t>9-10</a:t>
            </a:r>
            <a:r>
              <a:rPr lang="zh-CN" altLang="en-US" dirty="0"/>
              <a:t>月，找工作，面试，哪有心思写论文</a:t>
            </a:r>
            <a:endParaRPr lang="en-US" altLang="zh-CN" dirty="0"/>
          </a:p>
          <a:p>
            <a:r>
              <a:rPr lang="en-US" altLang="zh-CN" dirty="0"/>
              <a:t>11</a:t>
            </a:r>
            <a:r>
              <a:rPr lang="zh-CN" altLang="en-US" dirty="0"/>
              <a:t>月，公务员挺好的，别人都考，</a:t>
            </a:r>
            <a:r>
              <a:rPr lang="en-US" altLang="zh-CN" dirty="0"/>
              <a:t>offer</a:t>
            </a:r>
            <a:r>
              <a:rPr lang="zh-CN" altLang="en-US" dirty="0"/>
              <a:t>先放放，我也试试看</a:t>
            </a:r>
            <a:endParaRPr lang="en-US" altLang="zh-CN" dirty="0"/>
          </a:p>
          <a:p>
            <a:r>
              <a:rPr lang="en-US" altLang="zh-CN" dirty="0"/>
              <a:t>12</a:t>
            </a:r>
            <a:r>
              <a:rPr lang="zh-CN" altLang="en-US" dirty="0"/>
              <a:t>月，论文还没有着落，赶紧找导师，终于定题目了，松口气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月份，校园好安静，我也该回家过节了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月份，最后一个寒假，怎么也得和家人在一起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月份</a:t>
            </a:r>
            <a:r>
              <a:rPr lang="en-US" altLang="zh-CN" dirty="0"/>
              <a:t>-4</a:t>
            </a:r>
            <a:r>
              <a:rPr lang="zh-CN" altLang="en-US" dirty="0"/>
              <a:t>月份，草稿才</a:t>
            </a:r>
            <a:r>
              <a:rPr lang="en-US" altLang="zh-CN" dirty="0"/>
              <a:t>10</a:t>
            </a:r>
            <a:r>
              <a:rPr lang="zh-CN" altLang="en-US" dirty="0"/>
              <a:t>页，赌咒发誓一万遍，“老师，我一定努力”</a:t>
            </a:r>
            <a:endParaRPr lang="en-US" altLang="zh-CN" dirty="0"/>
          </a:p>
          <a:p>
            <a:r>
              <a:rPr lang="en-US" altLang="zh-C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月中，论文是过不去了，赶紧办延期，年底再战</a:t>
            </a:r>
            <a:endParaRPr lang="en-US" altLang="zh-C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月份，论文评审被打回来，答辩没过，结业回家，明年再说</a:t>
            </a:r>
            <a:endParaRPr lang="en-US" altLang="zh-C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工作没有了，毁三方，要赔偿几千块，户口也没了，一年没工作，直接净损失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en-US" dirty="0">
                <a:solidFill>
                  <a:srgbClr val="FF0000"/>
                </a:solidFill>
              </a:rPr>
              <a:t>万</a:t>
            </a:r>
            <a:r>
              <a:rPr lang="en-US" altLang="zh-CN" dirty="0">
                <a:solidFill>
                  <a:srgbClr val="FF0000"/>
                </a:solidFill>
              </a:rPr>
              <a:t>+4</a:t>
            </a:r>
            <a:r>
              <a:rPr lang="zh-CN" altLang="en-US" dirty="0">
                <a:solidFill>
                  <a:srgbClr val="FF0000"/>
                </a:solidFill>
              </a:rPr>
              <a:t>万，机会成本损失更是难说。比如来年不是应届生，很多工作不用考虑了，年龄超标了，户口不可能了</a:t>
            </a:r>
            <a:r>
              <a:rPr lang="en-US" altLang="zh-CN" dirty="0">
                <a:solidFill>
                  <a:srgbClr val="FF0000"/>
                </a:solidFill>
              </a:rPr>
              <a:t>~~~~~~~~~~~~~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2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200D8-8792-4549-B092-4276829E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比较客观的时间表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F4EA8E-6D38-4388-9AFB-6F6056EDC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451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3-8</a:t>
            </a:r>
            <a:r>
              <a:rPr lang="zh-CN" altLang="en-US" dirty="0"/>
              <a:t>月，论文选题，完成至少</a:t>
            </a:r>
            <a:r>
              <a:rPr lang="en-US" altLang="zh-CN" dirty="0"/>
              <a:t>1/2</a:t>
            </a:r>
            <a:r>
              <a:rPr lang="zh-CN" altLang="en-US" dirty="0"/>
              <a:t>，写完第</a:t>
            </a:r>
            <a:r>
              <a:rPr lang="en-US" altLang="zh-CN" dirty="0"/>
              <a:t>1-2</a:t>
            </a:r>
            <a:r>
              <a:rPr lang="zh-CN" altLang="en-US" dirty="0"/>
              <a:t>章，绪论</a:t>
            </a:r>
            <a:r>
              <a:rPr lang="en-US" altLang="zh-CN" dirty="0"/>
              <a:t>+</a:t>
            </a:r>
            <a:r>
              <a:rPr lang="zh-CN" altLang="en-US" dirty="0"/>
              <a:t>综述，第</a:t>
            </a:r>
            <a:r>
              <a:rPr lang="en-US" altLang="zh-CN" dirty="0"/>
              <a:t>3</a:t>
            </a:r>
            <a:r>
              <a:rPr lang="zh-CN" altLang="en-US" dirty="0"/>
              <a:t>章写完草稿，第</a:t>
            </a:r>
            <a:r>
              <a:rPr lang="en-US" altLang="zh-CN" dirty="0"/>
              <a:t>4</a:t>
            </a:r>
            <a:r>
              <a:rPr lang="zh-CN" altLang="en-US" dirty="0"/>
              <a:t>章写部分片段、小节，第</a:t>
            </a:r>
            <a:r>
              <a:rPr lang="en-US" altLang="zh-CN" dirty="0"/>
              <a:t>5</a:t>
            </a:r>
            <a:r>
              <a:rPr lang="zh-CN" altLang="en-US" dirty="0"/>
              <a:t>章有提纲</a:t>
            </a:r>
            <a:endParaRPr lang="en-US" altLang="zh-CN" dirty="0"/>
          </a:p>
          <a:p>
            <a:r>
              <a:rPr lang="en-US" altLang="zh-CN" dirty="0"/>
              <a:t>9-10</a:t>
            </a:r>
            <a:r>
              <a:rPr lang="zh-CN" altLang="en-US" dirty="0"/>
              <a:t>月，一边找工作，一边保证每周</a:t>
            </a:r>
            <a:r>
              <a:rPr lang="en-US" altLang="zh-CN" dirty="0"/>
              <a:t>3</a:t>
            </a:r>
            <a:r>
              <a:rPr lang="zh-CN" altLang="en-US" dirty="0"/>
              <a:t>天在论文上，完成相关算法探索、数据准备、实验、翻译、调研</a:t>
            </a:r>
            <a:endParaRPr lang="en-US" altLang="zh-CN" dirty="0"/>
          </a:p>
          <a:p>
            <a:r>
              <a:rPr lang="en-US" altLang="zh-CN" dirty="0"/>
              <a:t>11</a:t>
            </a:r>
            <a:r>
              <a:rPr lang="zh-CN" altLang="en-US" dirty="0"/>
              <a:t>月，至少</a:t>
            </a:r>
            <a:r>
              <a:rPr lang="en-US" altLang="zh-CN" dirty="0"/>
              <a:t>1/2</a:t>
            </a:r>
            <a:r>
              <a:rPr lang="zh-CN" altLang="en-US" dirty="0"/>
              <a:t>时间在论文上，继续相关工作</a:t>
            </a:r>
            <a:endParaRPr lang="en-US" altLang="zh-CN" dirty="0"/>
          </a:p>
          <a:p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-1</a:t>
            </a:r>
            <a:r>
              <a:rPr lang="zh-CN" altLang="en-US" dirty="0"/>
              <a:t>月，全部研究任务收尾，确保工作成果已经达到毕业要求，取得全部数据，写完所有文字，无任何遗漏，形成草稿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月</a:t>
            </a:r>
            <a:r>
              <a:rPr lang="en-US" altLang="zh-CN" dirty="0">
                <a:solidFill>
                  <a:srgbClr val="C00000"/>
                </a:solidFill>
              </a:rPr>
              <a:t>5</a:t>
            </a:r>
            <a:r>
              <a:rPr lang="zh-CN" altLang="en-US" dirty="0">
                <a:solidFill>
                  <a:srgbClr val="C00000"/>
                </a:solidFill>
              </a:rPr>
              <a:t>日，</a:t>
            </a:r>
            <a:r>
              <a:rPr lang="zh-CN" altLang="en-US" dirty="0"/>
              <a:t>学院要求提交初稿，每</a:t>
            </a:r>
            <a:r>
              <a:rPr lang="en-US" altLang="zh-CN" dirty="0"/>
              <a:t>1-2</a:t>
            </a:r>
            <a:r>
              <a:rPr lang="zh-CN" altLang="en-US" dirty="0"/>
              <a:t>周改一个版本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月</a:t>
            </a:r>
            <a:r>
              <a:rPr lang="en-US" altLang="zh-CN" dirty="0">
                <a:solidFill>
                  <a:srgbClr val="C00000"/>
                </a:solidFill>
              </a:rPr>
              <a:t>10-15</a:t>
            </a:r>
            <a:r>
              <a:rPr lang="zh-CN" altLang="en-US" dirty="0">
                <a:solidFill>
                  <a:srgbClr val="C00000"/>
                </a:solidFill>
              </a:rPr>
              <a:t>日</a:t>
            </a:r>
            <a:r>
              <a:rPr lang="zh-CN" altLang="en-US" dirty="0"/>
              <a:t>，提交学院定稿供查重，导师写评语，准备送审</a:t>
            </a:r>
            <a:endParaRPr lang="en-US" altLang="zh-CN" dirty="0"/>
          </a:p>
          <a:p>
            <a:r>
              <a:rPr lang="zh-CN" altLang="en-US" dirty="0"/>
              <a:t>今年，学院已经警告我们的时间比规定延迟，明年将严格遵循学院规定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55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论文的实质评审标准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实质性工作，论文是“做”出来的：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非抄写、非抄袭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有实质性的可考察的工作成果</a:t>
            </a:r>
            <a:endParaRPr kumimoji="1" lang="en-US" altLang="zh-CN" dirty="0"/>
          </a:p>
          <a:p>
            <a:r>
              <a:rPr kumimoji="1" lang="zh-CN" altLang="en-US" dirty="0"/>
              <a:t>不接受：设想、创意、计划、浅谈、浅论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工作量：必须达到一定的工作量，不能过于简单、幼稚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除非特别情形，程序量不可能低于几千行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除非极特别情形，必须有足够的篇幅（工程论文</a:t>
            </a:r>
            <a:r>
              <a:rPr kumimoji="1" lang="en-US" altLang="zh-CN" dirty="0"/>
              <a:t>45-75</a:t>
            </a:r>
            <a:r>
              <a:rPr kumimoji="1" lang="zh-CN" altLang="en-US" dirty="0"/>
              <a:t>，文科论文</a:t>
            </a:r>
            <a:r>
              <a:rPr kumimoji="1" lang="en-US" altLang="zh-CN" dirty="0"/>
              <a:t>55-85</a:t>
            </a:r>
            <a:r>
              <a:rPr kumimoji="1" lang="zh-CN" altLang="en-US" dirty="0"/>
              <a:t>，翻译研究论文</a:t>
            </a:r>
            <a:r>
              <a:rPr kumimoji="1" lang="en-US" altLang="zh-CN" dirty="0"/>
              <a:t>35-40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正常学生花费：</a:t>
            </a:r>
            <a:r>
              <a:rPr kumimoji="1" lang="en-US" altLang="zh-CN" dirty="0"/>
              <a:t>5-8</a:t>
            </a:r>
            <a:r>
              <a:rPr kumimoji="1" lang="zh-CN" altLang="en-US" dirty="0"/>
              <a:t>个月时间，不能低于此数字</a:t>
            </a:r>
          </a:p>
        </p:txBody>
      </p:sp>
    </p:spTree>
    <p:extLst>
      <p:ext uri="{BB962C8B-B14F-4D97-AF65-F5344CB8AC3E}">
        <p14:creationId xmlns:p14="http://schemas.microsoft.com/office/powerpoint/2010/main" val="4220203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论文的实质评审标准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/>
              <a:t>论文可接受的创新性：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对于新问题，使用老的解决方法、方案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对于老问题，使用创新的解决方法、方案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原创、抄写、抄袭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完全自己的想法，自己的陈述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他人的工作，自己进行了改写和重叙述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直接复制他人文字未说明来源；虽然说明来源，但是直接复制文字数多于</a:t>
            </a:r>
            <a:r>
              <a:rPr kumimoji="1" lang="en-US" altLang="zh-CN" dirty="0"/>
              <a:t>200/250</a:t>
            </a:r>
            <a:r>
              <a:rPr kumimoji="1" lang="zh-CN" altLang="en-US" dirty="0"/>
              <a:t>字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论文必须存在原创性内容，且达到一定比例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模仿他人方法，针对自己的问题进行独立研究：合理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从问题到解决方法均为模仿：抄袭</a:t>
            </a:r>
          </a:p>
        </p:txBody>
      </p:sp>
    </p:spTree>
    <p:extLst>
      <p:ext uri="{BB962C8B-B14F-4D97-AF65-F5344CB8AC3E}">
        <p14:creationId xmlns:p14="http://schemas.microsoft.com/office/powerpoint/2010/main" val="184436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论文的标准结构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7582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绪论章节：问题陈述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对于所研究问题的背景、意义进行描述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给出所研究问题的精确界定、形式化定义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C00000"/>
                </a:solidFill>
              </a:rPr>
              <a:t>研究背景、研究问题、研究内容、价值意义、论文结构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/>
              <a:t>文献综述章节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C00000"/>
                </a:solidFill>
              </a:rPr>
              <a:t>可能涉及的理论背景的讨论</a:t>
            </a:r>
            <a:r>
              <a:rPr kumimoji="1" lang="zh-CN" altLang="en-US" dirty="0"/>
              <a:t>（可选，仅作为论文完整性角度思考，非实质贡献）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C00000"/>
                </a:solidFill>
              </a:rPr>
              <a:t>对于自己的针对性研究问题，前人所做的具体工作及结论</a:t>
            </a:r>
            <a:r>
              <a:rPr kumimoji="1" lang="zh-CN" altLang="en-US" dirty="0"/>
              <a:t>，必须存在：对于其工作的批评和不足的讨论（评述，非抄写</a:t>
            </a:r>
            <a:r>
              <a:rPr kumimoji="1" lang="en-US" altLang="zh-CN" dirty="0"/>
              <a:t>/</a:t>
            </a:r>
            <a:r>
              <a:rPr kumimoji="1" lang="zh-CN" altLang="en-US" dirty="0"/>
              <a:t>改写其摘要和结论），或对自己的启发作用等等段落。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C00000"/>
                </a:solidFill>
              </a:rPr>
              <a:t>论文后面研究、工作中，所涉及的某些方法，以及评测、评价方式、方法等所涉及问题</a:t>
            </a:r>
            <a:r>
              <a:rPr kumimoji="1" lang="zh-CN" altLang="en-US" dirty="0"/>
              <a:t>的文献研究和综述</a:t>
            </a:r>
            <a:r>
              <a:rPr kumimoji="1" lang="en-US" altLang="zh-CN" dirty="0"/>
              <a:t>/</a:t>
            </a:r>
            <a:r>
              <a:rPr kumimoji="1" lang="zh-CN" altLang="en-US" dirty="0"/>
              <a:t>评述</a:t>
            </a:r>
          </a:p>
        </p:txBody>
      </p:sp>
    </p:spTree>
    <p:extLst>
      <p:ext uri="{BB962C8B-B14F-4D97-AF65-F5344CB8AC3E}">
        <p14:creationId xmlns:p14="http://schemas.microsoft.com/office/powerpoint/2010/main" val="31199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论文的标准结构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第三章：</a:t>
            </a:r>
            <a:r>
              <a:rPr kumimoji="1" lang="zh-CN" altLang="en-US" dirty="0">
                <a:solidFill>
                  <a:srgbClr val="C00000"/>
                </a:solidFill>
              </a:rPr>
              <a:t>研究问题详细讨论／解决方法框架的建立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lvl="1"/>
            <a:r>
              <a:rPr kumimoji="1" lang="zh-CN" altLang="en-US" dirty="0"/>
              <a:t>对于已经提出的研究问题，进行多角度的展开论述，讨论明白该问题的所有方方面面，确切定义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可以进行问卷、访谈、实验等各种方法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说明自己问题解决方法的整体轮廓框架，讨论系统框架建立的背景、建立方法的选择、选择的原因、可能存在的问题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产品设计类论文：明确设计需求，约束条件，产品结构，重点、突破点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此部分为论文对于所研究问题的正式展开，应做到涉及问题所有可能角度、所有可能分面、所有可能的子问题、所有可能涉及关联问题，都进行尽可能清晰的陈述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为实质性工作章节：必须呈现思辨的深入和完整，一定的工作量，一定的原创性，不能继续综述</a:t>
            </a:r>
          </a:p>
        </p:txBody>
      </p:sp>
    </p:spTree>
    <p:extLst>
      <p:ext uri="{BB962C8B-B14F-4D97-AF65-F5344CB8AC3E}">
        <p14:creationId xmlns:p14="http://schemas.microsoft.com/office/powerpoint/2010/main" val="118990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2288</Words>
  <Application>Microsoft Office PowerPoint</Application>
  <PresentationFormat>全屏显示(4:3)</PresentationFormat>
  <Paragraphs>209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宋体</vt:lpstr>
      <vt:lpstr>Arial</vt:lpstr>
      <vt:lpstr>Calibri</vt:lpstr>
      <vt:lpstr>Office 主题</vt:lpstr>
      <vt:lpstr>毕业论文：成功或失败</vt:lpstr>
      <vt:lpstr>正常状态下的 毕业论文的重要性时间节点</vt:lpstr>
      <vt:lpstr>正常状态下的 翻译作品＋翻译研究论文时间节点</vt:lpstr>
      <vt:lpstr>实际上部分学生的日程表</vt:lpstr>
      <vt:lpstr>比较客观的时间表</vt:lpstr>
      <vt:lpstr>论文的实质评审标准</vt:lpstr>
      <vt:lpstr>论文的实质评审标准</vt:lpstr>
      <vt:lpstr>论文的标准结构</vt:lpstr>
      <vt:lpstr>论文的标准结构</vt:lpstr>
      <vt:lpstr>论文的标准结构</vt:lpstr>
      <vt:lpstr>论文失败的几个关键性问题</vt:lpstr>
      <vt:lpstr>论文失败的几个关键性问题</vt:lpstr>
      <vt:lpstr>论文失败的几个关键性问题</vt:lpstr>
      <vt:lpstr>论文失败的几个关键性问题</vt:lpstr>
      <vt:lpstr>论文失败的几个关键性问题</vt:lpstr>
      <vt:lpstr>对于多数学生的论文写作建议</vt:lpstr>
      <vt:lpstr>对于多数学生的论文写作建议</vt:lpstr>
      <vt:lpstr>比较靠谱的论文选题策略</vt:lpstr>
      <vt:lpstr>比较靠谱的论文选题策略</vt:lpstr>
      <vt:lpstr>比较靠谱的论文选题策略</vt:lpstr>
      <vt:lpstr>比较靠谱的论文选题策略</vt:lpstr>
      <vt:lpstr>答疑和测试</vt:lpstr>
    </vt:vector>
  </TitlesOfParts>
  <Company>ss.pku.edu.cn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毕业论文：成功或失败</dc:title>
  <dc:creator>Shawn Yu</dc:creator>
  <cp:lastModifiedBy>Shawn Yu</cp:lastModifiedBy>
  <cp:revision>15</cp:revision>
  <dcterms:created xsi:type="dcterms:W3CDTF">2015-07-02T00:35:36Z</dcterms:created>
  <dcterms:modified xsi:type="dcterms:W3CDTF">2019-06-19T14:39:37Z</dcterms:modified>
</cp:coreProperties>
</file>