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71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33" d="100"/>
          <a:sy n="133" d="100"/>
        </p:scale>
        <p:origin x="2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8F6D-EB7C-1B4B-95AF-06EAD8A9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5191-3AD8-8243-AACF-57B7E94D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3A9E-9EE2-9C43-ABCE-AEC7C7B7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946B-B09B-7A4F-9F12-D3A875CF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0763-5178-2049-B98C-1E0C99FE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466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6F60-4E45-6448-B7EB-E9BBEC71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4579D-53A6-FE4D-8031-77F66EC4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4D4B-80D9-8A4C-BF2C-BDDB6538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2A3D-E27C-D742-91D0-FF97A7F3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1443-6E0A-0E49-BC51-83DAC8F7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406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34FBE-EB1E-694C-95C8-7FE500D6D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6488-8AA6-D64B-A0EA-EE7E369D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4426-A9CF-004E-93A0-D574D1A7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8EA5-6632-3E47-A1BD-6F7D10A8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AFD2-E3D1-2543-A790-F03F51E9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9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4A98-0C9E-8C4C-8B91-48A265D2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BAF7-4E98-2F41-8F97-E16719E8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B6D2-C4E7-8746-95F1-2F8BAF12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2F81-04D7-A742-83C7-EC8AE8A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B9C0-9863-C148-843C-FDC225F9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9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BCB3-4D11-C743-A850-DF24F98E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D37A-F608-154A-A24E-1F674112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4D9E-68A9-FD4D-9768-349C2C93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A11A-B8FA-8843-9D38-FF0FD94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1900-9C1E-6C4E-9962-F3C04C09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09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2816-76E3-C14C-BD52-B2B8F1F3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5F1B-9EEC-FF4B-B1AC-423DEB41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CD697-68BA-CC4E-AB7A-6831FF96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CFCC2-7456-5343-86D9-8ACCB833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D71A1-9EF2-174B-B42A-4C8D6781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A3A4-954D-E641-8C26-0F6169F3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91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F5-76A0-F643-91A5-28A6EA56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C378-B582-8B4F-9839-4B828BC14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802E-C1CB-D44B-82CF-3D2850C5C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B331E-8666-E946-BBBE-DE271DA2E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90793-9CC9-114F-8363-DCA432B0B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F75B1-189D-0B42-9F3F-7F12428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2D5C5-0C53-F14A-BBE9-1ACDAF04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B005-FD5C-EE43-886A-98EFC10B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09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0927-E1F3-7049-BB7E-EDD1C15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5C67A-D7D8-D243-B1F8-51F73DF4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9693-A2E7-FE46-8988-0FA3E4E9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75D6D-4D71-F34C-B239-C7B71FED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260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BBEAE-5CD5-E74B-98F6-06BA71D6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BFECD-4AA2-7249-B573-2F8658EA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5FB22-B8C1-984D-957B-A90638D4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2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3178-E393-2243-B3D8-43C82884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2F87-CD59-574C-BB2C-B3425F79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E2A0D-CE60-A740-BFEE-843526CD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F0CF-3F9B-5544-BC96-07179ABE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A6DD2-5AB6-B54D-B698-3865F937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DD1A3-0377-334C-80AA-0BD344E3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77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73AC-938F-8D44-BA8F-E48D3B3C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AD581-D713-6347-8107-2192FFB77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18155-E022-B440-8C1E-3829A4AE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298E-EFAE-5243-A738-C1A03906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480B-8D4E-1F43-ADDC-BA51C59F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E047-F1CA-D448-8AF8-BEA5E2BC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742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A7955-69EB-FE48-B4E5-B14B56B2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530A-94CB-E344-B012-0BAF44B9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8E67-36DD-0147-88B3-C65552A2D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DF03-841D-2242-8B9F-DCB99EAE8CAD}" type="datetimeFigureOut">
              <a:rPr lang="en-CN" smtClean="0"/>
              <a:t>02/13/2020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6015-6F04-464F-9CF5-58A0A9A88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44DF-3088-D34F-A2F4-13E71AEF1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296C-22FE-E147-AC22-203EF8D850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87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D6B4-3EC3-1745-8E47-767703D6C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CN" sz="4800" dirty="0"/>
              <a:t>毕业</a:t>
            </a:r>
            <a:r>
              <a:rPr lang="zh-CN" altLang="en-US" sz="4800" dirty="0"/>
              <a:t>：</a:t>
            </a:r>
            <a:r>
              <a:rPr lang="zh-TW" altLang="en-US" sz="4800" dirty="0"/>
              <a:t>最后的机会窗口即将离开</a:t>
            </a:r>
            <a:endParaRPr lang="en-C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FC19-7710-B14F-BAF2-843AA6907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2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2EAF5-2DF5-EF4C-A550-9DCC73B6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239"/>
            <a:ext cx="10515600" cy="1311275"/>
          </a:xfrm>
        </p:spPr>
        <p:txBody>
          <a:bodyPr>
            <a:normAutofit/>
          </a:bodyPr>
          <a:lstStyle/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用词商业化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E0994-B60F-D34D-AE5F-842D666FF1BF}"/>
              </a:ext>
            </a:extLst>
          </p:cNvPr>
          <p:cNvSpPr txBox="1"/>
          <p:nvPr/>
        </p:nvSpPr>
        <p:spPr>
          <a:xfrm>
            <a:off x="1436914" y="1362670"/>
            <a:ext cx="99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受常见的产品宣传性语言影响</a:t>
            </a:r>
            <a:r>
              <a:rPr lang="zh-CN" altLang="en-US" dirty="0"/>
              <a:t>，</a:t>
            </a:r>
            <a:r>
              <a:rPr lang="zh-TW" altLang="en-US" dirty="0"/>
              <a:t>不知道的</a:t>
            </a:r>
            <a:r>
              <a:rPr lang="zh-CN" altLang="en-US" dirty="0"/>
              <a:t>，</a:t>
            </a:r>
            <a:r>
              <a:rPr lang="zh-TW" altLang="en-US" dirty="0"/>
              <a:t>还以为是商业文案</a:t>
            </a:r>
            <a:r>
              <a:rPr lang="zh-CN" altLang="en-US" dirty="0"/>
              <a:t>：  </a:t>
            </a:r>
            <a:r>
              <a:rPr lang="zh-TW" altLang="en-US" dirty="0"/>
              <a:t>所向披靡 无往不胜等</a:t>
            </a:r>
            <a:endParaRPr lang="en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25A71F-09EF-FC43-BF7B-7A9D8660BC27}"/>
              </a:ext>
            </a:extLst>
          </p:cNvPr>
          <p:cNvSpPr txBox="1">
            <a:spLocks/>
          </p:cNvSpPr>
          <p:nvPr/>
        </p:nvSpPr>
        <p:spPr>
          <a:xfrm>
            <a:off x="838200" y="1654628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用词绝对化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DDE4A-21B2-6340-B802-69286DA79406}"/>
              </a:ext>
            </a:extLst>
          </p:cNvPr>
          <p:cNvSpPr txBox="1"/>
          <p:nvPr/>
        </p:nvSpPr>
        <p:spPr>
          <a:xfrm>
            <a:off x="1436914" y="2737302"/>
            <a:ext cx="99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对引用的专家、学者推崇备至，动辄以权威、鼻祖等词汇称呼</a:t>
            </a:r>
            <a:r>
              <a:rPr lang="en-US" altLang="zh-CN" dirty="0"/>
              <a:t>,</a:t>
            </a:r>
            <a:r>
              <a:rPr lang="en-US" altLang="zh-TW" dirty="0"/>
              <a:t> </a:t>
            </a:r>
            <a:r>
              <a:rPr lang="zh-TW" altLang="en-US" dirty="0"/>
              <a:t>对竞争产品过度批评以致有失公允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08C549-AA5B-D840-81C8-9F0E1830D57D}"/>
              </a:ext>
            </a:extLst>
          </p:cNvPr>
          <p:cNvSpPr txBox="1">
            <a:spLocks/>
          </p:cNvSpPr>
          <p:nvPr/>
        </p:nvSpPr>
        <p:spPr>
          <a:xfrm>
            <a:off x="838200" y="2980994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非学术语言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924F7-7FEC-4C46-9229-285DC77C43AA}"/>
              </a:ext>
            </a:extLst>
          </p:cNvPr>
          <p:cNvSpPr txBox="1"/>
          <p:nvPr/>
        </p:nvSpPr>
        <p:spPr>
          <a:xfrm>
            <a:off x="1436914" y="4125852"/>
            <a:ext cx="99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有人用咆哮体给导师写信</a:t>
            </a:r>
            <a:r>
              <a:rPr lang="zh-CN" altLang="en-US" dirty="0"/>
              <a:t>～～</a:t>
            </a:r>
            <a:r>
              <a:rPr lang="en-US" altLang="zh-CN" dirty="0"/>
              <a:t>!</a:t>
            </a:r>
            <a:r>
              <a:rPr lang="zh-CN" altLang="en-US" dirty="0"/>
              <a:t>   </a:t>
            </a:r>
            <a:r>
              <a:rPr lang="zh-TW" altLang="en-US" dirty="0"/>
              <a:t>论文中使用俚语</a:t>
            </a:r>
            <a:r>
              <a:rPr lang="zh-CN" altLang="en-US" dirty="0"/>
              <a:t>，</a:t>
            </a:r>
            <a:r>
              <a:rPr lang="zh-TW" altLang="en-US" dirty="0"/>
              <a:t>口语化特别严重</a:t>
            </a:r>
            <a:r>
              <a:rPr lang="zh-CN" altLang="en-US" dirty="0"/>
              <a:t>，“</a:t>
            </a:r>
            <a:r>
              <a:rPr lang="zh-TW" altLang="en-US" dirty="0"/>
              <a:t>我觉得</a:t>
            </a:r>
            <a:r>
              <a:rPr lang="zh-CN" altLang="en-US" dirty="0"/>
              <a:t>，”</a:t>
            </a:r>
            <a:r>
              <a:rPr lang="en-US" altLang="zh-CN" dirty="0"/>
              <a:t>……</a:t>
            </a:r>
            <a:endParaRPr lang="zh-TW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F09A24-6A7C-5A44-A3C7-FDA2FDE1CFD8}"/>
              </a:ext>
            </a:extLst>
          </p:cNvPr>
          <p:cNvSpPr txBox="1">
            <a:spLocks/>
          </p:cNvSpPr>
          <p:nvPr/>
        </p:nvSpPr>
        <p:spPr>
          <a:xfrm>
            <a:off x="838200" y="4495184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译写问题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只见树木</a:t>
            </a:r>
            <a:r>
              <a:rPr lang="zh-CN" altLang="en-US" dirty="0"/>
              <a:t>，</a:t>
            </a:r>
            <a:r>
              <a:rPr lang="zh-TW" altLang="en-US" dirty="0"/>
              <a:t>不见森林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4A46D-8AC2-ED43-BEEF-72C24AE12F51}"/>
              </a:ext>
            </a:extLst>
          </p:cNvPr>
          <p:cNvSpPr txBox="1"/>
          <p:nvPr/>
        </p:nvSpPr>
        <p:spPr>
          <a:xfrm>
            <a:off x="1436914" y="5700827"/>
            <a:ext cx="999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对所译</a:t>
            </a:r>
            <a:r>
              <a:rPr lang="zh-CN" altLang="en-US" dirty="0"/>
              <a:t>、</a:t>
            </a:r>
            <a:r>
              <a:rPr lang="zh-TW" altLang="en-US" dirty="0"/>
              <a:t>所写内容缺乏真正理解，只翻字词</a:t>
            </a:r>
            <a:r>
              <a:rPr lang="zh-CN" altLang="en-US" dirty="0"/>
              <a:t>（</a:t>
            </a:r>
            <a:r>
              <a:rPr lang="zh-TW" altLang="en-US" dirty="0"/>
              <a:t>只看局部</a:t>
            </a:r>
            <a:r>
              <a:rPr lang="zh-CN" altLang="en-US" dirty="0"/>
              <a:t>）</a:t>
            </a:r>
            <a:r>
              <a:rPr lang="zh-TW" altLang="en-US" dirty="0"/>
              <a:t>，不翻意思</a:t>
            </a:r>
            <a:r>
              <a:rPr lang="zh-CN" altLang="en-US" dirty="0"/>
              <a:t>（</a:t>
            </a:r>
            <a:r>
              <a:rPr lang="zh-TW" altLang="en-US" dirty="0"/>
              <a:t>不理会局部对整体的关系</a:t>
            </a:r>
            <a:r>
              <a:rPr lang="zh-CN" altLang="en-US" dirty="0"/>
              <a:t>）</a:t>
            </a:r>
            <a:r>
              <a:rPr lang="zh-TW" altLang="en-US" dirty="0"/>
              <a:t>，造成上下文不通，逻辑错误等问题</a:t>
            </a:r>
          </a:p>
        </p:txBody>
      </p:sp>
    </p:spTree>
    <p:extLst>
      <p:ext uri="{BB962C8B-B14F-4D97-AF65-F5344CB8AC3E}">
        <p14:creationId xmlns:p14="http://schemas.microsoft.com/office/powerpoint/2010/main" val="92656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EE20-DB7C-5F44-B913-E7D34A78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一些</a:t>
            </a:r>
            <a:r>
              <a:rPr lang="zh-TW" altLang="en-US" dirty="0"/>
              <a:t>高风险的偷鸡摸狗的招数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0230-0412-2741-9390-FAAFACF3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972801" cy="5155521"/>
          </a:xfrm>
        </p:spPr>
        <p:txBody>
          <a:bodyPr>
            <a:normAutofit fontScale="92500"/>
          </a:bodyPr>
          <a:lstStyle/>
          <a:p>
            <a:r>
              <a:rPr lang="zh-TW" altLang="en-CN" dirty="0"/>
              <a:t>以</a:t>
            </a:r>
            <a:r>
              <a:rPr lang="zh-TW" altLang="en-US" dirty="0"/>
              <a:t>抄写</a:t>
            </a:r>
            <a:r>
              <a:rPr lang="en-US" altLang="zh-CN" dirty="0"/>
              <a:t>/</a:t>
            </a:r>
            <a:r>
              <a:rPr lang="zh-TW" altLang="en-US" dirty="0"/>
              <a:t>抄袭为生</a:t>
            </a:r>
            <a:endParaRPr lang="en-US" altLang="zh-TW" dirty="0"/>
          </a:p>
          <a:p>
            <a:pPr lvl="1"/>
            <a:r>
              <a:rPr lang="zh-TW" altLang="en-CN" dirty="0"/>
              <a:t>抄文字</a:t>
            </a:r>
            <a:endParaRPr lang="en-US" altLang="zh-TW" dirty="0"/>
          </a:p>
          <a:p>
            <a:pPr lvl="1"/>
            <a:r>
              <a:rPr lang="zh-TW" altLang="en-US" dirty="0"/>
              <a:t>抄参考文献</a:t>
            </a:r>
            <a:r>
              <a:rPr lang="zh-CN" altLang="en-US" dirty="0"/>
              <a:t>：</a:t>
            </a:r>
            <a:r>
              <a:rPr lang="zh-TW" altLang="en-US" dirty="0"/>
              <a:t>自己没看过的文献</a:t>
            </a:r>
            <a:r>
              <a:rPr lang="zh-CN" altLang="en-US" dirty="0"/>
              <a:t>，</a:t>
            </a:r>
            <a:r>
              <a:rPr lang="zh-TW" altLang="en-US" dirty="0"/>
              <a:t>只管抄上去装门面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编造数据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编造结果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TW" altLang="en-US" b="1" dirty="0">
                <a:solidFill>
                  <a:schemeClr val="accent2"/>
                </a:solidFill>
              </a:rPr>
              <a:t>曾有学生被外审老师要求核查数据</a:t>
            </a:r>
            <a:r>
              <a:rPr lang="zh-CN" altLang="en-US" b="1" dirty="0">
                <a:solidFill>
                  <a:schemeClr val="accent2"/>
                </a:solidFill>
              </a:rPr>
              <a:t>，</a:t>
            </a:r>
            <a:r>
              <a:rPr lang="zh-TW" altLang="en-US" b="1" dirty="0">
                <a:solidFill>
                  <a:schemeClr val="accent2"/>
                </a:solidFill>
              </a:rPr>
              <a:t>结果挂了</a:t>
            </a:r>
            <a:endParaRPr lang="en-US" altLang="zh-TW" b="1" dirty="0">
              <a:solidFill>
                <a:schemeClr val="accent2"/>
              </a:solidFill>
            </a:endParaRPr>
          </a:p>
          <a:p>
            <a:pPr lvl="1"/>
            <a:r>
              <a:rPr lang="zh-TW" altLang="en-US" dirty="0"/>
              <a:t>重灾区</a:t>
            </a:r>
            <a:r>
              <a:rPr lang="zh-CN" altLang="en-US" dirty="0"/>
              <a:t>：</a:t>
            </a:r>
            <a:r>
              <a:rPr lang="zh-TW" altLang="en-US" dirty="0"/>
              <a:t>机器学习类</a:t>
            </a:r>
            <a:endParaRPr lang="en-US" altLang="zh-TW" dirty="0"/>
          </a:p>
          <a:p>
            <a:pPr lvl="1"/>
            <a:r>
              <a:rPr lang="zh-TW" altLang="en-US" dirty="0"/>
              <a:t>重灾区</a:t>
            </a:r>
            <a:r>
              <a:rPr lang="zh-CN" altLang="en-US" dirty="0"/>
              <a:t>：</a:t>
            </a:r>
            <a:r>
              <a:rPr lang="zh-TW" altLang="en-US" dirty="0"/>
              <a:t>教学研究类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评审和答辩将严查重灾区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zh-TW" altLang="en-US" dirty="0"/>
              <a:t>今年很可能要求提交全部程序</a:t>
            </a:r>
            <a:r>
              <a:rPr lang="zh-CN" altLang="en-US" dirty="0"/>
              <a:t>、</a:t>
            </a:r>
            <a:r>
              <a:rPr lang="zh-TW" altLang="en-US" dirty="0"/>
              <a:t>数据</a:t>
            </a:r>
            <a:r>
              <a:rPr lang="zh-CN" altLang="en-US" dirty="0"/>
              <a:t>、</a:t>
            </a:r>
            <a:r>
              <a:rPr lang="zh-TW" altLang="en-US" dirty="0"/>
              <a:t>运行</a:t>
            </a:r>
            <a:r>
              <a:rPr lang="en-US" altLang="zh-CN" dirty="0"/>
              <a:t>/</a:t>
            </a:r>
            <a:r>
              <a:rPr lang="zh-TW" altLang="en-US" dirty="0"/>
              <a:t>实验中间结果及最后结果处理过程</a:t>
            </a:r>
            <a:r>
              <a:rPr lang="zh-CN" altLang="en-US" dirty="0"/>
              <a:t>，</a:t>
            </a:r>
            <a:r>
              <a:rPr lang="zh-TW" altLang="en-US" dirty="0"/>
              <a:t>并可能要求当面演示和数据解释</a:t>
            </a:r>
            <a:r>
              <a:rPr lang="zh-CN" altLang="en-US" dirty="0"/>
              <a:t>。</a:t>
            </a:r>
            <a:r>
              <a:rPr lang="zh-TW" altLang="en-US" dirty="0"/>
              <a:t>请这些同学做好准备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endParaRPr lang="en-US" dirty="0"/>
          </a:p>
          <a:p>
            <a:r>
              <a:rPr lang="zh-TW" altLang="en-CN" dirty="0"/>
              <a:t>翻译</a:t>
            </a:r>
            <a:r>
              <a:rPr lang="zh-TW" altLang="en-US" dirty="0"/>
              <a:t>偷工减料</a:t>
            </a:r>
            <a:endParaRPr lang="en-US" altLang="zh-TW" dirty="0"/>
          </a:p>
          <a:p>
            <a:pPr lvl="1"/>
            <a:r>
              <a:rPr lang="zh-TW" altLang="en-US" dirty="0"/>
              <a:t>只校对文章前后部分</a:t>
            </a:r>
            <a:r>
              <a:rPr lang="zh-CN" altLang="en-US" dirty="0"/>
              <a:t>，</a:t>
            </a:r>
            <a:r>
              <a:rPr lang="zh-TW" altLang="en-US" dirty="0"/>
              <a:t>中间用机器翻译胡乱处理</a:t>
            </a:r>
            <a:endParaRPr lang="en-US" altLang="zh-TW" dirty="0"/>
          </a:p>
          <a:p>
            <a:pPr lvl="1"/>
            <a:r>
              <a:rPr lang="zh-TW" altLang="en-US" dirty="0"/>
              <a:t>凡是需要查证的地方</a:t>
            </a:r>
            <a:r>
              <a:rPr lang="zh-CN" altLang="en-US" dirty="0"/>
              <a:t>，</a:t>
            </a:r>
            <a:r>
              <a:rPr lang="zh-TW" altLang="en-US" dirty="0"/>
              <a:t>自己都不懂的地方</a:t>
            </a:r>
            <a:r>
              <a:rPr lang="zh-CN" altLang="en-US" dirty="0"/>
              <a:t>，</a:t>
            </a:r>
            <a:r>
              <a:rPr lang="zh-TW" altLang="en-US" dirty="0"/>
              <a:t>直接删除不翻了</a:t>
            </a:r>
            <a:r>
              <a:rPr lang="zh-CN" altLang="en-US" dirty="0"/>
              <a:t>～～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4390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9214-FF16-4D4B-9D36-F271A841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不要</a:t>
            </a:r>
            <a:r>
              <a:rPr lang="zh-TW" altLang="en-US" dirty="0"/>
              <a:t>去</a:t>
            </a:r>
            <a:r>
              <a:rPr lang="zh-TW" altLang="en-CN" dirty="0"/>
              <a:t>查重</a:t>
            </a:r>
            <a:r>
              <a:rPr lang="en-US" altLang="zh-CN" dirty="0"/>
              <a:t>——</a:t>
            </a:r>
            <a:r>
              <a:rPr lang="zh-TW" altLang="en-CN" dirty="0"/>
              <a:t>致祸</a:t>
            </a:r>
            <a:r>
              <a:rPr lang="zh-TW" altLang="en-US" dirty="0"/>
              <a:t>的根源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61C5-CFE7-1343-9788-FABA4E2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2171" cy="4879975"/>
          </a:xfrm>
        </p:spPr>
        <p:txBody>
          <a:bodyPr>
            <a:normAutofit fontScale="92500" lnSpcReduction="10000"/>
          </a:bodyPr>
          <a:lstStyle/>
          <a:p>
            <a:r>
              <a:rPr lang="zh-TW" altLang="en-CN" dirty="0"/>
              <a:t>谁</a:t>
            </a:r>
            <a:r>
              <a:rPr lang="zh-TW" altLang="en-US" dirty="0"/>
              <a:t>自己想着</a:t>
            </a:r>
            <a:r>
              <a:rPr lang="zh-TW" altLang="en-CN" dirty="0"/>
              <a:t>去查重</a:t>
            </a:r>
            <a:r>
              <a:rPr lang="zh-CN" altLang="en-US" dirty="0"/>
              <a:t>，</a:t>
            </a:r>
            <a:r>
              <a:rPr lang="zh-TW" altLang="en-US" dirty="0"/>
              <a:t>自己就是抄袭者</a:t>
            </a:r>
            <a:r>
              <a:rPr lang="zh-CN" altLang="en-US" dirty="0"/>
              <a:t>，</a:t>
            </a:r>
            <a:r>
              <a:rPr lang="zh-TW" altLang="en-US" dirty="0"/>
              <a:t>赶紧反省去吧</a:t>
            </a:r>
            <a:r>
              <a:rPr lang="zh-CN" altLang="en-US" dirty="0"/>
              <a:t>，</a:t>
            </a:r>
            <a:r>
              <a:rPr lang="zh-TW" altLang="en-US" dirty="0"/>
              <a:t>还查啥呢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r>
              <a:rPr lang="zh-TW" altLang="en-US" dirty="0"/>
              <a:t>没抄写</a:t>
            </a:r>
            <a:r>
              <a:rPr lang="zh-CN" altLang="en-US" dirty="0"/>
              <a:t>，</a:t>
            </a:r>
            <a:r>
              <a:rPr lang="zh-TW" altLang="en-US" dirty="0"/>
              <a:t>去查重</a:t>
            </a:r>
            <a:r>
              <a:rPr lang="zh-CN" altLang="en-US" dirty="0"/>
              <a:t>，</a:t>
            </a:r>
            <a:r>
              <a:rPr lang="zh-TW" altLang="en-US" dirty="0"/>
              <a:t>你找谁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TW" altLang="en-US" dirty="0"/>
              <a:t>淘宝商家</a:t>
            </a:r>
            <a:r>
              <a:rPr lang="zh-CN" altLang="en-US" dirty="0"/>
              <a:t>？</a:t>
            </a:r>
            <a:r>
              <a:rPr lang="zh-TW" altLang="en-US" dirty="0"/>
              <a:t>你知道淘宝上还可以买论文</a:t>
            </a:r>
            <a:r>
              <a:rPr lang="zh-CN" altLang="en-US" dirty="0"/>
              <a:t>，</a:t>
            </a:r>
            <a:r>
              <a:rPr lang="zh-TW" altLang="en-US" dirty="0"/>
              <a:t>找枪手么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TW" altLang="en-US" dirty="0">
                <a:solidFill>
                  <a:schemeClr val="accent2"/>
                </a:solidFill>
              </a:rPr>
              <a:t>能写合格北大毕业论文的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TW" altLang="en-US" dirty="0">
                <a:solidFill>
                  <a:schemeClr val="accent2"/>
                </a:solidFill>
              </a:rPr>
              <a:t>还需要做枪手挣钱</a:t>
            </a:r>
            <a:r>
              <a:rPr lang="zh-CN" altLang="en-US" dirty="0">
                <a:solidFill>
                  <a:schemeClr val="accent2"/>
                </a:solidFill>
              </a:rPr>
              <a:t>？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TW" altLang="en-US" dirty="0"/>
              <a:t>你提交的论文</a:t>
            </a:r>
            <a:r>
              <a:rPr lang="zh-CN" altLang="en-US" dirty="0"/>
              <a:t>，</a:t>
            </a:r>
            <a:r>
              <a:rPr lang="zh-TW" altLang="en-US" dirty="0"/>
              <a:t>会不会马上变成这些抢手给别人的货</a:t>
            </a:r>
            <a:r>
              <a:rPr lang="zh-CN" altLang="en-US" dirty="0"/>
              <a:t>？</a:t>
            </a:r>
            <a:r>
              <a:rPr lang="zh-TW" altLang="en-US" dirty="0"/>
              <a:t>最后你反而成了抄袭者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TW" altLang="en-US" dirty="0"/>
              <a:t>遗忘自己有抄的部分</a:t>
            </a:r>
            <a:r>
              <a:rPr lang="zh-CN" altLang="en-US" dirty="0"/>
              <a:t>：</a:t>
            </a:r>
            <a:r>
              <a:rPr lang="zh-TW" altLang="en-US" dirty="0"/>
              <a:t>从写作开始</a:t>
            </a:r>
            <a:r>
              <a:rPr lang="zh-CN" altLang="en-US" dirty="0"/>
              <a:t>，</a:t>
            </a:r>
            <a:r>
              <a:rPr lang="zh-TW" altLang="en-US" dirty="0"/>
              <a:t>凡是拷贝的部分</a:t>
            </a:r>
            <a:r>
              <a:rPr lang="zh-CN" altLang="en-US" dirty="0"/>
              <a:t>，</a:t>
            </a:r>
            <a:r>
              <a:rPr lang="zh-TW" altLang="en-US" dirty="0"/>
              <a:t>都加上黄色底色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TW" altLang="en-CN" dirty="0"/>
              <a:t>所谓</a:t>
            </a:r>
            <a:r>
              <a:rPr lang="zh-TW" altLang="en-US" dirty="0"/>
              <a:t>降重方法</a:t>
            </a:r>
            <a:r>
              <a:rPr lang="zh-CN" altLang="en-US" dirty="0"/>
              <a:t>，</a:t>
            </a:r>
            <a:r>
              <a:rPr lang="zh-TW" altLang="en-US" dirty="0"/>
              <a:t>基本上都是胡扯</a:t>
            </a:r>
            <a:endParaRPr lang="en-US" altLang="zh-TW" dirty="0"/>
          </a:p>
          <a:p>
            <a:pPr lvl="1"/>
            <a:r>
              <a:rPr lang="zh-TW" altLang="en-US" dirty="0"/>
              <a:t>我们并不仅仅以文字严格对应</a:t>
            </a:r>
            <a:r>
              <a:rPr lang="zh-CN" altLang="en-US" dirty="0"/>
              <a:t>，</a:t>
            </a:r>
            <a:r>
              <a:rPr lang="zh-TW" altLang="en-US" dirty="0"/>
              <a:t>才算做抄袭</a:t>
            </a:r>
            <a:r>
              <a:rPr lang="zh-CN" altLang="en-US" dirty="0"/>
              <a:t>，</a:t>
            </a:r>
            <a:r>
              <a:rPr lang="zh-TW" altLang="en-US" dirty="0"/>
              <a:t>改句子意思不变</a:t>
            </a:r>
            <a:r>
              <a:rPr lang="zh-CN" altLang="en-US" dirty="0"/>
              <a:t>，</a:t>
            </a:r>
            <a:r>
              <a:rPr lang="zh-TW" altLang="en-US" dirty="0"/>
              <a:t>依然可能是抄袭</a:t>
            </a:r>
            <a:endParaRPr lang="en-US" altLang="zh-TW" dirty="0"/>
          </a:p>
          <a:p>
            <a:pPr lvl="1"/>
            <a:r>
              <a:rPr lang="zh-TW" altLang="en-US" dirty="0"/>
              <a:t>抄写实际上是评审老师最反感的</a:t>
            </a:r>
            <a:r>
              <a:rPr lang="zh-CN" altLang="en-US" dirty="0"/>
              <a:t>，</a:t>
            </a:r>
            <a:r>
              <a:rPr lang="zh-TW" altLang="en-US" dirty="0"/>
              <a:t>也是很容易感知的</a:t>
            </a:r>
            <a:endParaRPr lang="en-US" altLang="zh-TW" dirty="0"/>
          </a:p>
          <a:p>
            <a:pPr lvl="1"/>
            <a:r>
              <a:rPr lang="zh-TW" altLang="en-US" dirty="0"/>
              <a:t>抄写</a:t>
            </a:r>
            <a:r>
              <a:rPr lang="en-US" altLang="zh-CN" dirty="0"/>
              <a:t>/</a:t>
            </a:r>
            <a:r>
              <a:rPr lang="zh-TW" altLang="en-US" dirty="0"/>
              <a:t>抄袭导致的文风变化</a:t>
            </a:r>
            <a:r>
              <a:rPr lang="zh-CN" altLang="en-US" dirty="0"/>
              <a:t>，</a:t>
            </a:r>
            <a:r>
              <a:rPr lang="zh-TW" altLang="en-US" dirty="0"/>
              <a:t>只要看论文够多</a:t>
            </a:r>
            <a:r>
              <a:rPr lang="zh-CN" altLang="en-US" dirty="0"/>
              <a:t>，</a:t>
            </a:r>
            <a:r>
              <a:rPr lang="zh-TW" altLang="en-US" dirty="0"/>
              <a:t>文字功底过关</a:t>
            </a:r>
            <a:r>
              <a:rPr lang="zh-CN" altLang="en-US" dirty="0"/>
              <a:t>，</a:t>
            </a:r>
            <a:r>
              <a:rPr lang="zh-TW" altLang="en-US" dirty="0"/>
              <a:t>几乎是一目了然的</a:t>
            </a:r>
            <a:endParaRPr lang="en-US" altLang="zh-TW" dirty="0"/>
          </a:p>
          <a:p>
            <a:pPr lvl="1"/>
            <a:r>
              <a:rPr lang="zh-TW" altLang="en-US" dirty="0"/>
              <a:t>你觉得你能抄</a:t>
            </a:r>
            <a:r>
              <a:rPr lang="zh-CN" altLang="en-US" dirty="0"/>
              <a:t>，</a:t>
            </a:r>
            <a:r>
              <a:rPr lang="zh-TW" altLang="en-CN" dirty="0"/>
              <a:t>抄得</a:t>
            </a:r>
            <a:r>
              <a:rPr lang="zh-TW" altLang="en-US" dirty="0"/>
              <a:t>还不错</a:t>
            </a:r>
            <a:r>
              <a:rPr lang="zh-CN" altLang="en-US" dirty="0"/>
              <a:t>，</a:t>
            </a:r>
            <a:r>
              <a:rPr lang="zh-TW" altLang="en-US" dirty="0"/>
              <a:t>只是因为你看论文看得不够多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1620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844E-FF8A-9842-9E8D-E39BC3E9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好的格式与排版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TW" altLang="en-US" dirty="0"/>
              <a:t>助力论文通过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A964-8B34-524A-81D6-0B56CC19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857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CN" dirty="0"/>
              <a:t>必须</a:t>
            </a:r>
            <a:r>
              <a:rPr lang="zh-TW" altLang="en-US" dirty="0"/>
              <a:t>采用北大标准论文模版写作</a:t>
            </a:r>
            <a:endParaRPr lang="en-US" altLang="zh-TW" dirty="0"/>
          </a:p>
          <a:p>
            <a:r>
              <a:rPr lang="zh-TW" altLang="en-US" dirty="0"/>
              <a:t>强烈建议使用北大提供的正版</a:t>
            </a:r>
            <a:r>
              <a:rPr lang="en-US" altLang="zh-TW" dirty="0"/>
              <a:t>Word</a:t>
            </a:r>
            <a:r>
              <a:rPr lang="zh-TW" altLang="en-US" dirty="0"/>
              <a:t>写作</a:t>
            </a:r>
            <a:r>
              <a:rPr lang="zh-CN" altLang="en-US" dirty="0"/>
              <a:t>，</a:t>
            </a:r>
            <a:r>
              <a:rPr lang="zh-TW" altLang="en-US" dirty="0"/>
              <a:t>不要</a:t>
            </a:r>
            <a:r>
              <a:rPr lang="en-US" altLang="zh-TW" dirty="0" err="1"/>
              <a:t>wps</a:t>
            </a:r>
            <a:endParaRPr lang="en-US" altLang="zh-TW" dirty="0"/>
          </a:p>
          <a:p>
            <a:r>
              <a:rPr lang="zh-TW" altLang="en-US" dirty="0"/>
              <a:t>不要使用</a:t>
            </a:r>
            <a:r>
              <a:rPr lang="en-US" altLang="zh-TW" dirty="0"/>
              <a:t>Latex</a:t>
            </a:r>
            <a:r>
              <a:rPr lang="zh-CN" altLang="en-US" dirty="0"/>
              <a:t>，</a:t>
            </a:r>
            <a:r>
              <a:rPr lang="zh-TW" altLang="en-US" dirty="0"/>
              <a:t>除非你是写英文论文</a:t>
            </a:r>
            <a:endParaRPr lang="en-US" dirty="0"/>
          </a:p>
          <a:p>
            <a:r>
              <a:rPr lang="zh-TW" altLang="en-US" dirty="0"/>
              <a:t>最好使用样式表修改所有地方</a:t>
            </a:r>
            <a:r>
              <a:rPr lang="zh-CN" altLang="en-US" dirty="0"/>
              <a:t>，</a:t>
            </a:r>
            <a:r>
              <a:rPr lang="zh-TW" altLang="en-US" dirty="0"/>
              <a:t>不要单独针对一个地方更改格式</a:t>
            </a:r>
            <a:endParaRPr lang="en-US" dirty="0"/>
          </a:p>
          <a:p>
            <a:r>
              <a:rPr lang="zh-TW" altLang="en-CN" dirty="0"/>
              <a:t>表格</a:t>
            </a:r>
            <a:r>
              <a:rPr lang="zh-CN" altLang="en-US" dirty="0"/>
              <a:t>、</a:t>
            </a:r>
            <a:r>
              <a:rPr lang="zh-TW" altLang="en-US" dirty="0"/>
              <a:t>图表</a:t>
            </a:r>
            <a:r>
              <a:rPr lang="zh-CN" altLang="en-US" dirty="0"/>
              <a:t>、</a:t>
            </a:r>
            <a:r>
              <a:rPr lang="zh-TW" altLang="en-US" dirty="0"/>
              <a:t>公式排版最容易导致版面混乱</a:t>
            </a:r>
            <a:endParaRPr lang="en-US" altLang="zh-TW" dirty="0"/>
          </a:p>
          <a:p>
            <a:r>
              <a:rPr lang="zh-TW" altLang="en-US" dirty="0"/>
              <a:t>文献引用最容易自己给自己挖坑</a:t>
            </a:r>
            <a:endParaRPr lang="en-US" altLang="zh-TW" dirty="0"/>
          </a:p>
          <a:p>
            <a:r>
              <a:rPr lang="zh-TW" altLang="en-US" dirty="0"/>
              <a:t>必要的目录都需要</a:t>
            </a:r>
            <a:r>
              <a:rPr lang="zh-CN" altLang="en-US" dirty="0"/>
              <a:t>，</a:t>
            </a:r>
            <a:r>
              <a:rPr lang="zh-TW" altLang="en-US" dirty="0"/>
              <a:t>章节最好自动编号</a:t>
            </a:r>
            <a:endParaRPr lang="en-US" altLang="zh-TW" dirty="0"/>
          </a:p>
          <a:p>
            <a:r>
              <a:rPr lang="zh-TW" altLang="en-US" dirty="0"/>
              <a:t>只要表格</a:t>
            </a:r>
            <a:r>
              <a:rPr lang="zh-CN" altLang="en-US" dirty="0"/>
              <a:t>、</a:t>
            </a:r>
            <a:r>
              <a:rPr lang="zh-TW" altLang="en-US" dirty="0"/>
              <a:t>公式</a:t>
            </a:r>
            <a:r>
              <a:rPr lang="zh-CN" altLang="en-US" dirty="0"/>
              <a:t>（</a:t>
            </a:r>
            <a:r>
              <a:rPr lang="zh-TW" altLang="en-US" dirty="0"/>
              <a:t>译例</a:t>
            </a:r>
            <a:r>
              <a:rPr lang="zh-CN" altLang="en-US" dirty="0"/>
              <a:t>）、</a:t>
            </a:r>
            <a:r>
              <a:rPr lang="zh-TW" altLang="en-US" dirty="0"/>
              <a:t>图表多</a:t>
            </a:r>
            <a:r>
              <a:rPr lang="zh-CN" altLang="en-US" dirty="0"/>
              <a:t>，</a:t>
            </a:r>
            <a:r>
              <a:rPr lang="zh-TW" altLang="en-US" dirty="0"/>
              <a:t>必须使用自动编号</a:t>
            </a:r>
            <a:r>
              <a:rPr lang="zh-CN" altLang="en-US" dirty="0"/>
              <a:t>，</a:t>
            </a:r>
            <a:r>
              <a:rPr lang="zh-TW" altLang="en-US" dirty="0"/>
              <a:t>否则就是给自己挖坑</a:t>
            </a:r>
            <a:endParaRPr lang="en-US" altLang="zh-TW" dirty="0"/>
          </a:p>
          <a:p>
            <a:r>
              <a:rPr lang="zh-TW" altLang="en-US" dirty="0"/>
              <a:t>排版要清晰</a:t>
            </a:r>
            <a:r>
              <a:rPr lang="zh-CN" altLang="en-US" dirty="0"/>
              <a:t>，</a:t>
            </a:r>
            <a:r>
              <a:rPr lang="zh-TW" altLang="en-CN" dirty="0"/>
              <a:t>要</a:t>
            </a:r>
            <a:r>
              <a:rPr lang="zh-TW" altLang="en-US" dirty="0"/>
              <a:t>易</a:t>
            </a:r>
            <a:r>
              <a:rPr lang="zh-TW" altLang="en-CN" dirty="0"/>
              <a:t>读</a:t>
            </a:r>
            <a:r>
              <a:rPr lang="zh-CN" altLang="en-US" dirty="0"/>
              <a:t>，</a:t>
            </a:r>
            <a:r>
              <a:rPr lang="zh-TW" altLang="en-US" dirty="0"/>
              <a:t>不要有大段空白</a:t>
            </a:r>
            <a:r>
              <a:rPr lang="zh-CN" altLang="en-US" dirty="0"/>
              <a:t>：</a:t>
            </a:r>
            <a:r>
              <a:rPr lang="zh-TW" altLang="en-US" dirty="0"/>
              <a:t>不要给评审添障碍</a:t>
            </a:r>
            <a:r>
              <a:rPr lang="zh-CN" altLang="en-US" dirty="0"/>
              <a:t>（</a:t>
            </a:r>
            <a:r>
              <a:rPr lang="zh-TW" altLang="en-US" strike="sngStrike" dirty="0"/>
              <a:t>图片图表</a:t>
            </a:r>
            <a:r>
              <a:rPr lang="zh-CN" altLang="en-US" dirty="0"/>
              <a:t>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7708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1A22-2332-8F4C-A09B-82DB36CB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留出充足的时间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zh-TW" altLang="en-US" dirty="0"/>
              <a:t>不要赶最后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20D7-D46D-8A4F-B362-2DAD4E0B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CN" dirty="0"/>
              <a:t>文字</a:t>
            </a:r>
            <a:r>
              <a:rPr lang="zh-TW" altLang="en-US" dirty="0"/>
              <a:t>需要多次打磨</a:t>
            </a:r>
            <a:r>
              <a:rPr lang="zh-CN" altLang="en-US" dirty="0"/>
              <a:t>，</a:t>
            </a:r>
            <a:r>
              <a:rPr lang="zh-TW" altLang="en-US" dirty="0"/>
              <a:t>反复阅读</a:t>
            </a:r>
            <a:r>
              <a:rPr lang="zh-CN" altLang="en-US" dirty="0"/>
              <a:t>，</a:t>
            </a:r>
            <a:r>
              <a:rPr lang="zh-TW" altLang="en-US" dirty="0"/>
              <a:t>改进的迭代过程才能完善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导师需要时间给你反馈</a:t>
            </a:r>
            <a:r>
              <a:rPr lang="zh-CN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凡是想着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zh-TW" altLang="en-US" b="1" dirty="0">
                <a:solidFill>
                  <a:srgbClr val="FF0000"/>
                </a:solidFill>
              </a:rPr>
              <a:t>立等可取</a:t>
            </a:r>
            <a:r>
              <a:rPr lang="zh-CN" altLang="en-US" b="1" dirty="0">
                <a:solidFill>
                  <a:srgbClr val="FF0000"/>
                </a:solidFill>
              </a:rPr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的都是耍流氓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TW" altLang="en-US" dirty="0"/>
              <a:t>导师都有自己的工作</a:t>
            </a:r>
            <a:r>
              <a:rPr lang="zh-CN" altLang="en-US" dirty="0"/>
              <a:t>，</a:t>
            </a:r>
            <a:r>
              <a:rPr lang="zh-TW" altLang="en-US" dirty="0"/>
              <a:t>不可能你是最高优先级</a:t>
            </a:r>
            <a:endParaRPr lang="en-US" altLang="zh-TW" dirty="0"/>
          </a:p>
          <a:p>
            <a:pPr lvl="1"/>
            <a:r>
              <a:rPr lang="zh-TW" altLang="en-US" dirty="0"/>
              <a:t>不要不提前约时间</a:t>
            </a:r>
            <a:r>
              <a:rPr lang="zh-CN" altLang="en-US" dirty="0"/>
              <a:t>，</a:t>
            </a:r>
            <a:r>
              <a:rPr lang="zh-TW" altLang="en-US" dirty="0"/>
              <a:t>直接去办公室找导师</a:t>
            </a:r>
            <a:endParaRPr lang="en-US" altLang="zh-TW" dirty="0"/>
          </a:p>
          <a:p>
            <a:pPr lvl="1"/>
            <a:r>
              <a:rPr lang="zh-TW" altLang="en-US" dirty="0"/>
              <a:t>不要发短信不写名字</a:t>
            </a:r>
            <a:r>
              <a:rPr lang="zh-CN" altLang="en-US" dirty="0"/>
              <a:t>，</a:t>
            </a:r>
            <a:r>
              <a:rPr lang="zh-TW" altLang="en-US" dirty="0"/>
              <a:t>发微信</a:t>
            </a:r>
            <a:r>
              <a:rPr lang="zh-CN" altLang="en-US" dirty="0"/>
              <a:t>，</a:t>
            </a:r>
            <a:r>
              <a:rPr lang="zh-TW" altLang="en-US" dirty="0"/>
              <a:t>名字不是实名</a:t>
            </a:r>
            <a:r>
              <a:rPr lang="zh-CN" altLang="en-US" dirty="0"/>
              <a:t>，</a:t>
            </a:r>
            <a:r>
              <a:rPr lang="zh-TW" altLang="en-US" dirty="0"/>
              <a:t>内容不提自己是谁</a:t>
            </a:r>
            <a:endParaRPr lang="en-US" altLang="zh-CN" dirty="0"/>
          </a:p>
          <a:p>
            <a:endParaRPr lang="en-US" dirty="0"/>
          </a:p>
          <a:p>
            <a:r>
              <a:rPr lang="zh-TW" altLang="en-US" dirty="0"/>
              <a:t>排版</a:t>
            </a:r>
            <a:r>
              <a:rPr lang="zh-CN" altLang="en-US" dirty="0"/>
              <a:t>、</a:t>
            </a:r>
            <a:r>
              <a:rPr lang="zh-TW" altLang="en-US" dirty="0"/>
              <a:t>打印都需要时间</a:t>
            </a:r>
            <a:r>
              <a:rPr lang="zh-CN" altLang="en-US" dirty="0"/>
              <a:t>，</a:t>
            </a:r>
            <a:r>
              <a:rPr lang="zh-TW" altLang="en-US" dirty="0"/>
              <a:t>交论文最后几天</a:t>
            </a:r>
            <a:r>
              <a:rPr lang="zh-CN" altLang="en-US" dirty="0"/>
              <a:t>，</a:t>
            </a:r>
            <a:r>
              <a:rPr lang="zh-TW" altLang="en-US" dirty="0"/>
              <a:t>在文印部排队几个小时不新鲜</a:t>
            </a:r>
            <a:r>
              <a:rPr lang="zh-CN" altLang="en-US" dirty="0"/>
              <a:t>，</a:t>
            </a:r>
            <a:r>
              <a:rPr lang="zh-TW" altLang="en-US" dirty="0"/>
              <a:t>且打印排班工人无法提供认真的帮助</a:t>
            </a:r>
            <a:r>
              <a:rPr lang="zh-CN" altLang="en-US" dirty="0"/>
              <a:t>，</a:t>
            </a:r>
            <a:r>
              <a:rPr lang="zh-TW" altLang="en-US" dirty="0"/>
              <a:t>只能来什么打什么</a:t>
            </a:r>
            <a:r>
              <a:rPr lang="zh-CN" altLang="en-US" dirty="0"/>
              <a:t>，</a:t>
            </a:r>
            <a:r>
              <a:rPr lang="zh-TW" altLang="en-US" dirty="0"/>
              <a:t>最后只能返工或耽误送审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0877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88A7-2361-D741-80E7-1E67F2F3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没有</a:t>
            </a:r>
            <a:r>
              <a:rPr lang="zh-TW" altLang="en-US" dirty="0"/>
              <a:t>对照我们的论文自检表</a:t>
            </a:r>
            <a:r>
              <a:rPr lang="en-US" altLang="zh-CN" dirty="0"/>
              <a:t>——</a:t>
            </a:r>
            <a:r>
              <a:rPr lang="zh-TW" altLang="en-US" dirty="0"/>
              <a:t>祸患难除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EEAA-3650-5447-ADDF-A391937C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27171"/>
          </a:xfrm>
        </p:spPr>
        <p:txBody>
          <a:bodyPr>
            <a:normAutofit fontScale="92500"/>
          </a:bodyPr>
          <a:lstStyle/>
          <a:p>
            <a:r>
              <a:rPr lang="zh-TW" altLang="en-CN" dirty="0"/>
              <a:t>我们</a:t>
            </a:r>
            <a:r>
              <a:rPr lang="zh-TW" altLang="en-US" dirty="0"/>
              <a:t>系提供的论文检查自检表</a:t>
            </a:r>
            <a:r>
              <a:rPr lang="zh-CN" altLang="en-US" dirty="0"/>
              <a:t>，</a:t>
            </a:r>
            <a:r>
              <a:rPr lang="zh-TW" altLang="en-US" dirty="0"/>
              <a:t>已经更新迭代了</a:t>
            </a:r>
            <a:r>
              <a:rPr lang="en-US" altLang="zh-CN" dirty="0"/>
              <a:t>3</a:t>
            </a:r>
            <a:r>
              <a:rPr lang="zh-TW" altLang="en-US" dirty="0"/>
              <a:t>个大版本</a:t>
            </a:r>
            <a:endParaRPr lang="en-US" altLang="zh-TW" dirty="0"/>
          </a:p>
          <a:p>
            <a:endParaRPr lang="en-US" dirty="0"/>
          </a:p>
          <a:p>
            <a:r>
              <a:rPr lang="zh-TW" altLang="en-CN" dirty="0"/>
              <a:t>经过</a:t>
            </a:r>
            <a:r>
              <a:rPr lang="zh-TW" altLang="en-US" dirty="0"/>
              <a:t>多年的学生使用</a:t>
            </a:r>
            <a:r>
              <a:rPr lang="zh-CN" altLang="en-US" dirty="0"/>
              <a:t>，</a:t>
            </a:r>
            <a:r>
              <a:rPr lang="zh-TW" altLang="en-US" dirty="0"/>
              <a:t>自己的导师组</a:t>
            </a:r>
            <a:r>
              <a:rPr lang="zh-CN" altLang="en-US" dirty="0"/>
              <a:t>、</a:t>
            </a:r>
            <a:r>
              <a:rPr lang="zh-TW" altLang="en-US" dirty="0"/>
              <a:t>外审老师的补充</a:t>
            </a:r>
            <a:r>
              <a:rPr lang="zh-CN" altLang="en-US" dirty="0"/>
              <a:t>，</a:t>
            </a:r>
            <a:r>
              <a:rPr lang="zh-TW" altLang="en-US" dirty="0"/>
              <a:t>多数学生容易犯的问题都罗列其中了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>
                <a:solidFill>
                  <a:srgbClr val="FF0000"/>
                </a:solidFill>
              </a:rPr>
              <a:t>敷衍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糊弄对待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没看懂提问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以为有问题也没事的自以为是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祸患难除</a:t>
            </a:r>
            <a:endParaRPr lang="en-US" altLang="zh-TW" dirty="0"/>
          </a:p>
          <a:p>
            <a:pPr lvl="1"/>
            <a:r>
              <a:rPr lang="zh-TW" altLang="en-US" dirty="0"/>
              <a:t>自己倒霉</a:t>
            </a:r>
            <a:endParaRPr lang="en-US" altLang="zh-TW" dirty="0"/>
          </a:p>
          <a:p>
            <a:pPr lvl="1"/>
            <a:r>
              <a:rPr lang="zh-TW" altLang="en-US" dirty="0"/>
              <a:t>累及导师和院系声誉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从写论文初稿的第一天</a:t>
            </a:r>
            <a:r>
              <a:rPr lang="zh-CN" altLang="en-US" dirty="0"/>
              <a:t>，</a:t>
            </a:r>
            <a:r>
              <a:rPr lang="zh-TW" altLang="en-US" dirty="0"/>
              <a:t>就要阅读和尝试回答自检表提问</a:t>
            </a:r>
            <a:r>
              <a:rPr lang="zh-CN" altLang="en-US" dirty="0"/>
              <a:t>，</a:t>
            </a:r>
            <a:r>
              <a:rPr lang="zh-TW" altLang="en-US" dirty="0"/>
              <a:t>凡是有疑问的要和自己的导师商量</a:t>
            </a:r>
            <a:r>
              <a:rPr lang="zh-CN" altLang="en-US" dirty="0"/>
              <a:t>，</a:t>
            </a:r>
            <a:r>
              <a:rPr lang="zh-TW" altLang="en-US" dirty="0"/>
              <a:t>或者做好标记</a:t>
            </a:r>
            <a:r>
              <a:rPr lang="zh-CN" altLang="en-US" dirty="0"/>
              <a:t>，</a:t>
            </a:r>
            <a:r>
              <a:rPr lang="zh-TW" altLang="en-US" dirty="0"/>
              <a:t>以待后面检查改进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6237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285B-EB13-FD4F-AD7A-1A8DFE70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468"/>
            <a:ext cx="10515600" cy="1325563"/>
          </a:xfrm>
        </p:spPr>
        <p:txBody>
          <a:bodyPr/>
          <a:lstStyle/>
          <a:p>
            <a:r>
              <a:rPr lang="zh-TW" altLang="en-CN" dirty="0"/>
              <a:t>请</a:t>
            </a:r>
            <a:r>
              <a:rPr lang="zh-TW" altLang="en-US" dirty="0"/>
              <a:t>提问</a:t>
            </a:r>
            <a:r>
              <a:rPr lang="zh-CN" altLang="en-US" dirty="0"/>
              <a:t>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7981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CB31-8800-F148-B569-89787BB0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学生当前的状态解析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1E15-1D53-2649-8294-53B9A292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6658"/>
            <a:ext cx="10842171" cy="5301342"/>
          </a:xfrm>
        </p:spPr>
        <p:txBody>
          <a:bodyPr>
            <a:normAutofit lnSpcReduction="10000"/>
          </a:bodyPr>
          <a:lstStyle/>
          <a:p>
            <a:r>
              <a:rPr lang="zh-TW" altLang="en-CN" sz="2400" dirty="0"/>
              <a:t>最佳</a:t>
            </a:r>
            <a:r>
              <a:rPr lang="zh-CN" altLang="en-US" sz="2400" dirty="0"/>
              <a:t>：</a:t>
            </a:r>
            <a:r>
              <a:rPr lang="zh-TW" altLang="en-US" sz="2400" dirty="0"/>
              <a:t>选题早就确定合理</a:t>
            </a:r>
            <a:r>
              <a:rPr lang="zh-CN" altLang="en-US" sz="2400" dirty="0"/>
              <a:t>，</a:t>
            </a:r>
            <a:r>
              <a:rPr lang="zh-TW" altLang="en-US" sz="2400" dirty="0"/>
              <a:t>设计与实验已经完成</a:t>
            </a:r>
            <a:r>
              <a:rPr lang="zh-CN" altLang="en-US" sz="2400" dirty="0"/>
              <a:t>，</a:t>
            </a:r>
            <a:r>
              <a:rPr lang="zh-TW" altLang="en-US" sz="2400" dirty="0"/>
              <a:t>数据基本取得且合理</a:t>
            </a:r>
            <a:r>
              <a:rPr lang="zh-CN" altLang="en-US" sz="2400" dirty="0"/>
              <a:t>，</a:t>
            </a:r>
            <a:r>
              <a:rPr lang="zh-TW" altLang="en-US" sz="2400" dirty="0"/>
              <a:t>论文草稿也已经写完或至少核心部分已经完成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CN" sz="2400" dirty="0"/>
              <a:t>中等</a:t>
            </a:r>
            <a:r>
              <a:rPr lang="zh-CN" altLang="en-US" sz="2400" dirty="0"/>
              <a:t>：</a:t>
            </a:r>
            <a:r>
              <a:rPr lang="zh-TW" altLang="en-US" sz="2400" dirty="0"/>
              <a:t>设计实验差不多完成</a:t>
            </a:r>
            <a:r>
              <a:rPr lang="zh-CN" altLang="en-US" sz="2400" dirty="0"/>
              <a:t>，</a:t>
            </a:r>
            <a:r>
              <a:rPr lang="zh-TW" altLang="en-US" sz="2400" dirty="0"/>
              <a:t>论文草稿核心部分的关键点全部完成</a:t>
            </a:r>
            <a:endParaRPr lang="en-US" altLang="zh-TW" sz="2400" dirty="0"/>
          </a:p>
          <a:p>
            <a:pPr lvl="1"/>
            <a:r>
              <a:rPr lang="zh-TW" altLang="en-US" sz="2000" dirty="0"/>
              <a:t>请抓紧时间</a:t>
            </a:r>
            <a:r>
              <a:rPr lang="zh-CN" altLang="en-US" sz="2000" dirty="0"/>
              <a:t>，</a:t>
            </a:r>
            <a:r>
              <a:rPr lang="zh-TW" altLang="en-US" sz="2000" dirty="0"/>
              <a:t>依然存在挂掉的可能性</a:t>
            </a:r>
            <a:endParaRPr lang="en-US" altLang="zh-TW" sz="2000" dirty="0"/>
          </a:p>
          <a:p>
            <a:pPr lvl="1"/>
            <a:endParaRPr lang="en-US" sz="2000" dirty="0"/>
          </a:p>
          <a:p>
            <a:r>
              <a:rPr lang="zh-TW" altLang="en-CN" sz="2400" dirty="0"/>
              <a:t>危险</a:t>
            </a:r>
            <a:r>
              <a:rPr lang="zh-CN" altLang="en-US" sz="2400" dirty="0"/>
              <a:t>：</a:t>
            </a:r>
            <a:r>
              <a:rPr lang="zh-TW" altLang="en-US" sz="2400" dirty="0"/>
              <a:t>设计实验还没有做</a:t>
            </a:r>
            <a:r>
              <a:rPr lang="zh-CN" altLang="en-US" sz="2400" dirty="0"/>
              <a:t>，</a:t>
            </a:r>
            <a:r>
              <a:rPr lang="zh-TW" altLang="en-US" sz="2400" dirty="0"/>
              <a:t>论文还没有开始写</a:t>
            </a:r>
            <a:endParaRPr lang="en-US" altLang="zh-TW" sz="2400" dirty="0"/>
          </a:p>
          <a:p>
            <a:pPr lvl="1"/>
            <a:r>
              <a:rPr lang="zh-TW" altLang="en-US" sz="2000" dirty="0"/>
              <a:t>基本上可以放弃了</a:t>
            </a:r>
            <a:r>
              <a:rPr lang="zh-CN" altLang="en-US" sz="2000" dirty="0"/>
              <a:t>，</a:t>
            </a:r>
            <a:r>
              <a:rPr lang="zh-TW" altLang="en-US" sz="2000" dirty="0"/>
              <a:t>成功的机会渺茫</a:t>
            </a:r>
            <a:r>
              <a:rPr lang="zh-CN" altLang="en-US" sz="2000" dirty="0"/>
              <a:t>，</a:t>
            </a:r>
            <a:r>
              <a:rPr lang="zh-TW" altLang="en-US" sz="2000" dirty="0"/>
              <a:t>建议与导师商议后续安排</a:t>
            </a:r>
            <a:endParaRPr lang="en-US" altLang="zh-TW" sz="2000" dirty="0"/>
          </a:p>
          <a:p>
            <a:pPr lvl="1"/>
            <a:r>
              <a:rPr lang="zh-TW" altLang="en-US" sz="2000" dirty="0"/>
              <a:t>承认现实</a:t>
            </a:r>
            <a:r>
              <a:rPr lang="zh-CN" altLang="en-US" sz="2000" dirty="0"/>
              <a:t>，</a:t>
            </a:r>
            <a:r>
              <a:rPr lang="zh-TW" altLang="en-US" sz="2000" dirty="0"/>
              <a:t>去办理延期手续</a:t>
            </a:r>
            <a:r>
              <a:rPr lang="zh-CN" altLang="en-US" sz="2000" dirty="0"/>
              <a:t>，</a:t>
            </a:r>
            <a:r>
              <a:rPr lang="zh-TW" altLang="en-US" sz="2000" dirty="0"/>
              <a:t>基本上以后还可以有应届生身份</a:t>
            </a:r>
            <a:endParaRPr lang="en-US" altLang="zh-TW" sz="2000" dirty="0"/>
          </a:p>
          <a:p>
            <a:pPr lvl="1"/>
            <a:r>
              <a:rPr lang="zh-TW" altLang="en-US" sz="2000" dirty="0"/>
              <a:t>不要与导师纠缠不清</a:t>
            </a:r>
            <a:r>
              <a:rPr lang="zh-CN" altLang="en-US" sz="2000" dirty="0"/>
              <a:t>，</a:t>
            </a:r>
            <a:r>
              <a:rPr lang="zh-TW" altLang="en-US" sz="2000" dirty="0"/>
              <a:t>我们所有的导师都是这个原则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TW" altLang="en-US" sz="1800" dirty="0"/>
              <a:t>你要求我们签字</a:t>
            </a:r>
            <a:r>
              <a:rPr lang="zh-CN" altLang="en-US" sz="1800" dirty="0"/>
              <a:t>，</a:t>
            </a:r>
            <a:r>
              <a:rPr lang="zh-TW" altLang="en-US" sz="1800" dirty="0"/>
              <a:t>我们</a:t>
            </a:r>
            <a:r>
              <a:rPr lang="zh-TW" altLang="en-CN" sz="1800" dirty="0"/>
              <a:t>都会签</a:t>
            </a:r>
            <a:r>
              <a:rPr lang="zh-CN" altLang="en-US" sz="1800" dirty="0"/>
              <a:t>，</a:t>
            </a:r>
            <a:r>
              <a:rPr lang="zh-TW" altLang="en-US" sz="1800" dirty="0"/>
              <a:t>但是你必须签署保证书</a:t>
            </a:r>
            <a:r>
              <a:rPr lang="zh-CN" altLang="en-US" sz="1800" dirty="0"/>
              <a:t>，</a:t>
            </a:r>
            <a:r>
              <a:rPr lang="zh-TW" altLang="en-US" sz="1800" dirty="0"/>
              <a:t>自己已经知晓论文不合格</a:t>
            </a:r>
            <a:r>
              <a:rPr lang="zh-CN" altLang="en-US" sz="1800" dirty="0"/>
              <a:t>，</a:t>
            </a:r>
            <a:r>
              <a:rPr lang="zh-TW" altLang="en-US" sz="1800" dirty="0"/>
              <a:t>并自行承担所有后续责任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zh-TW" altLang="en-US" sz="2000" dirty="0"/>
              <a:t>现在就开始努力</a:t>
            </a:r>
            <a:r>
              <a:rPr lang="zh-CN" altLang="en-US" sz="2000" dirty="0"/>
              <a:t>，</a:t>
            </a:r>
            <a:r>
              <a:rPr lang="zh-TW" altLang="en-US" sz="2000" dirty="0"/>
              <a:t>争取下一次机会</a:t>
            </a:r>
            <a:r>
              <a:rPr lang="zh-CN" altLang="en-US" sz="2000" dirty="0"/>
              <a:t>：</a:t>
            </a:r>
            <a:r>
              <a:rPr lang="zh-TW" altLang="en-US" sz="2000" dirty="0"/>
              <a:t>延期一次的大概率还会延期第二次</a:t>
            </a:r>
            <a:r>
              <a:rPr lang="zh-CN" altLang="en-US" sz="2000" dirty="0"/>
              <a:t>！</a:t>
            </a:r>
            <a:endParaRPr lang="en-US" altLang="zh-CN" sz="2000" dirty="0"/>
          </a:p>
          <a:p>
            <a:pPr lvl="2"/>
            <a:endParaRPr lang="en-US" altLang="zh-CN" sz="1800" dirty="0"/>
          </a:p>
          <a:p>
            <a:r>
              <a:rPr lang="zh-TW" altLang="en-US" sz="2400" dirty="0"/>
              <a:t>选题还没搞定</a:t>
            </a:r>
            <a:r>
              <a:rPr lang="zh-CN" altLang="en-US" sz="2400" dirty="0"/>
              <a:t>：</a:t>
            </a:r>
            <a:r>
              <a:rPr lang="zh-TW" altLang="en-US" sz="2400" dirty="0"/>
              <a:t>洗洗睡吧</a:t>
            </a:r>
            <a:r>
              <a:rPr lang="zh-CN" altLang="en-US" sz="2400" dirty="0"/>
              <a:t>，</a:t>
            </a:r>
            <a:r>
              <a:rPr lang="zh-TW" altLang="en-US" sz="2400" dirty="0"/>
              <a:t>参考上一节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89297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05226-46B9-B740-AFD8-995FA892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第一眼看论文就皱眉头</a:t>
            </a:r>
            <a:r>
              <a:rPr lang="zh-CN" altLang="en-US" dirty="0"/>
              <a:t>，</a:t>
            </a:r>
            <a:r>
              <a:rPr lang="zh-TW" altLang="en-US" dirty="0"/>
              <a:t>是因为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465A7-8840-4F43-8C4F-3426BFF2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文字看不懂</a:t>
            </a:r>
            <a:r>
              <a:rPr lang="zh-CN" altLang="en-US" dirty="0"/>
              <a:t>，</a:t>
            </a:r>
            <a:r>
              <a:rPr lang="zh-TW" altLang="en-US" dirty="0"/>
              <a:t>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CN" dirty="0"/>
              <a:t>过于</a:t>
            </a:r>
            <a:r>
              <a:rPr lang="zh-TW" altLang="en-US" dirty="0"/>
              <a:t>简单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抄写</a:t>
            </a:r>
            <a:r>
              <a:rPr lang="en-US" altLang="zh-CN" dirty="0"/>
              <a:t>/</a:t>
            </a:r>
            <a:r>
              <a:rPr lang="zh-TW" altLang="en-US" dirty="0"/>
              <a:t>抄袭太多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没啥干货</a:t>
            </a:r>
            <a:endParaRPr lang="en-US" altLang="zh-TW" dirty="0"/>
          </a:p>
          <a:p>
            <a:pPr lvl="1"/>
            <a:r>
              <a:rPr lang="zh-TW" altLang="en-US" dirty="0"/>
              <a:t>全论文就是对既有方案的几个</a:t>
            </a:r>
            <a:r>
              <a:rPr lang="zh-TW" altLang="en-CN" dirty="0"/>
              <a:t>微小的</a:t>
            </a:r>
            <a:r>
              <a:rPr lang="zh-TW" altLang="en-US" dirty="0"/>
              <a:t>改进</a:t>
            </a:r>
            <a:endParaRPr lang="en-CN" dirty="0"/>
          </a:p>
          <a:p>
            <a:endParaRPr lang="en-CN" dirty="0"/>
          </a:p>
          <a:p>
            <a:r>
              <a:rPr lang="zh-TW" altLang="en-CN" dirty="0"/>
              <a:t>逻辑</a:t>
            </a:r>
            <a:r>
              <a:rPr lang="zh-TW" altLang="en-US" dirty="0"/>
              <a:t>混乱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7302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2786-94FB-AF42-B06C-25B7ED3A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论文</a:t>
            </a:r>
            <a:r>
              <a:rPr lang="zh-TW" altLang="en-US" dirty="0"/>
              <a:t>最大的若干问题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TW" altLang="en-US" dirty="0"/>
              <a:t>工作量不足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AC3C-62D7-594D-982B-AB9417CA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85"/>
            <a:ext cx="10983686" cy="4707392"/>
          </a:xfrm>
        </p:spPr>
        <p:txBody>
          <a:bodyPr>
            <a:normAutofit/>
          </a:bodyPr>
          <a:lstStyle/>
          <a:p>
            <a:r>
              <a:rPr lang="zh-TW" altLang="en-US" dirty="0"/>
              <a:t>不论是哪种类型的论文</a:t>
            </a:r>
            <a:r>
              <a:rPr lang="zh-CN" altLang="en-US" dirty="0"/>
              <a:t>，</a:t>
            </a:r>
            <a:r>
              <a:rPr lang="zh-TW" altLang="en-US" dirty="0"/>
              <a:t>必须达到一定的工作量</a:t>
            </a:r>
            <a:endParaRPr lang="en-US" altLang="zh-TW" dirty="0"/>
          </a:p>
          <a:p>
            <a:r>
              <a:rPr lang="zh-TW" altLang="en-US" dirty="0"/>
              <a:t>工作量的评估来自于评审专家的经验</a:t>
            </a:r>
            <a:r>
              <a:rPr lang="zh-CN" altLang="en-US" dirty="0"/>
              <a:t>，</a:t>
            </a:r>
            <a:r>
              <a:rPr lang="zh-TW" altLang="en-US" dirty="0"/>
              <a:t>讨论的是研究工作量</a:t>
            </a:r>
            <a:endParaRPr lang="en-US" altLang="zh-TW" dirty="0"/>
          </a:p>
          <a:p>
            <a:r>
              <a:rPr lang="zh-TW" altLang="en-US" dirty="0"/>
              <a:t>诸如加工语料库之类的时间</a:t>
            </a:r>
            <a:r>
              <a:rPr lang="zh-CN" altLang="en-US" dirty="0"/>
              <a:t>，</a:t>
            </a:r>
            <a:r>
              <a:rPr lang="zh-TW" altLang="en-US" dirty="0"/>
              <a:t>可以算作</a:t>
            </a:r>
            <a:r>
              <a:rPr lang="zh-CN" altLang="en-US" dirty="0"/>
              <a:t>“</a:t>
            </a:r>
            <a:r>
              <a:rPr lang="zh-TW" altLang="en-US" dirty="0"/>
              <a:t>苦劳</a:t>
            </a:r>
            <a:r>
              <a:rPr lang="zh-CN" altLang="en-US" dirty="0"/>
              <a:t>”，</a:t>
            </a:r>
            <a:r>
              <a:rPr lang="zh-TW" altLang="en-US" dirty="0"/>
              <a:t>很难算作</a:t>
            </a:r>
            <a:r>
              <a:rPr lang="zh-CN" altLang="en-US" dirty="0"/>
              <a:t>“</a:t>
            </a:r>
            <a:r>
              <a:rPr lang="zh-TW" altLang="en-US" dirty="0"/>
              <a:t>功劳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TW" altLang="en-US" dirty="0"/>
              <a:t>累积苦劳</a:t>
            </a:r>
            <a:r>
              <a:rPr lang="zh-CN" altLang="en-US" dirty="0"/>
              <a:t>，</a:t>
            </a:r>
            <a:r>
              <a:rPr lang="zh-TW" altLang="en-US" dirty="0"/>
              <a:t>并不意味着你一定能毕业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功劳是啥</a:t>
            </a:r>
            <a:r>
              <a:rPr lang="zh-CN" altLang="en-US" dirty="0"/>
              <a:t>？</a:t>
            </a:r>
            <a:endParaRPr lang="en-US" altLang="zh-TW" dirty="0"/>
          </a:p>
          <a:p>
            <a:pPr lvl="1"/>
            <a:r>
              <a:rPr lang="zh-TW" altLang="en-US" dirty="0"/>
              <a:t>工程类论文</a:t>
            </a:r>
            <a:r>
              <a:rPr lang="zh-CN" altLang="en-US" dirty="0"/>
              <a:t>：</a:t>
            </a:r>
            <a:r>
              <a:rPr lang="zh-TW" altLang="en-US" dirty="0"/>
              <a:t>代码工作量</a:t>
            </a:r>
            <a:r>
              <a:rPr lang="en-US" altLang="zh-CN" dirty="0"/>
              <a:t>+</a:t>
            </a:r>
            <a:r>
              <a:rPr lang="zh-TW" altLang="en-US" dirty="0"/>
              <a:t>工作的创新性</a:t>
            </a:r>
            <a:r>
              <a:rPr lang="en-US" altLang="zh-CN" dirty="0"/>
              <a:t>+</a:t>
            </a:r>
            <a:r>
              <a:rPr lang="zh-TW" altLang="en-US" dirty="0"/>
              <a:t>是否解决问题</a:t>
            </a:r>
            <a:r>
              <a:rPr lang="en-US" altLang="zh-CN" dirty="0"/>
              <a:t>+</a:t>
            </a:r>
            <a:r>
              <a:rPr lang="zh-TW" altLang="en-US" dirty="0"/>
              <a:t>所解决问题的价值</a:t>
            </a:r>
            <a:endParaRPr lang="en-US" altLang="zh-TW" dirty="0"/>
          </a:p>
          <a:p>
            <a:pPr lvl="1"/>
            <a:r>
              <a:rPr lang="zh-TW" altLang="en-US" dirty="0"/>
              <a:t>研究类论文</a:t>
            </a:r>
            <a:r>
              <a:rPr lang="zh-CN" altLang="en-US" dirty="0"/>
              <a:t>：</a:t>
            </a:r>
            <a:r>
              <a:rPr lang="zh-TW" altLang="en-US" dirty="0"/>
              <a:t>工作完成度</a:t>
            </a:r>
            <a:r>
              <a:rPr lang="en-US" altLang="zh-CN" dirty="0"/>
              <a:t>+</a:t>
            </a:r>
            <a:r>
              <a:rPr lang="zh-TW" altLang="en-US" dirty="0"/>
              <a:t>工作创新性</a:t>
            </a:r>
            <a:r>
              <a:rPr lang="en-US" altLang="zh-CN" dirty="0"/>
              <a:t>+</a:t>
            </a:r>
            <a:r>
              <a:rPr lang="zh-TW" altLang="en-US" dirty="0"/>
              <a:t>研究工作可能花费时间</a:t>
            </a:r>
            <a:endParaRPr lang="en-US" altLang="zh-TW" dirty="0"/>
          </a:p>
          <a:p>
            <a:pPr lvl="1"/>
            <a:r>
              <a:rPr lang="zh-TW" altLang="en-US" dirty="0"/>
              <a:t>设计类论文</a:t>
            </a:r>
            <a:r>
              <a:rPr lang="zh-CN" altLang="en-US" dirty="0"/>
              <a:t>：</a:t>
            </a:r>
            <a:r>
              <a:rPr lang="zh-TW" altLang="en-US" dirty="0"/>
              <a:t>观察和研讨花费工作量</a:t>
            </a:r>
            <a:r>
              <a:rPr lang="en-US" altLang="zh-CN" dirty="0"/>
              <a:t>+</a:t>
            </a:r>
            <a:r>
              <a:rPr lang="zh-TW" altLang="en-US" dirty="0"/>
              <a:t>设计工作量</a:t>
            </a:r>
            <a:r>
              <a:rPr lang="en-US" altLang="zh-CN" dirty="0"/>
              <a:t>+</a:t>
            </a:r>
            <a:r>
              <a:rPr lang="zh-TW" altLang="en-US" dirty="0"/>
              <a:t>设计方案的对比研究广泛性和深入度</a:t>
            </a:r>
            <a:r>
              <a:rPr lang="en-US" altLang="zh-CN" dirty="0"/>
              <a:t>+</a:t>
            </a:r>
            <a:r>
              <a:rPr lang="zh-TW" altLang="en-US" dirty="0"/>
              <a:t>设计方案的创新性</a:t>
            </a:r>
            <a:r>
              <a:rPr lang="en-US" altLang="zh-CN" dirty="0"/>
              <a:t>/</a:t>
            </a:r>
            <a:r>
              <a:rPr lang="zh-TW" altLang="en-US"/>
              <a:t>新颖度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06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4DCA-82E5-D141-BB4C-552CD34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论文</a:t>
            </a:r>
            <a:r>
              <a:rPr lang="zh-TW" altLang="en-US" dirty="0"/>
              <a:t>最大的若干问题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TW" altLang="en-US" dirty="0"/>
              <a:t>重复他人工作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673F-6239-FE45-8869-4DB620C5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一篇论文绝大多数部分都是在讨论他人的算法和工作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抄袭</a:t>
            </a:r>
            <a:r>
              <a:rPr lang="zh-CN" altLang="en-US" dirty="0"/>
              <a:t>：</a:t>
            </a:r>
            <a:r>
              <a:rPr lang="zh-TW" altLang="en-US" dirty="0"/>
              <a:t>直截了当的复制粘贴他人论文</a:t>
            </a:r>
            <a:r>
              <a:rPr lang="en-US" altLang="zh-CN" dirty="0"/>
              <a:t>/</a:t>
            </a:r>
            <a:r>
              <a:rPr lang="zh-TW" altLang="en-US" dirty="0"/>
              <a:t>网文的内容</a:t>
            </a:r>
            <a:endParaRPr lang="en-US" altLang="zh-TW" dirty="0"/>
          </a:p>
          <a:p>
            <a:pPr lvl="1"/>
            <a:r>
              <a:rPr lang="zh-TW" altLang="en-US" dirty="0"/>
              <a:t>未标注出处来源</a:t>
            </a:r>
            <a:endParaRPr lang="en-US" altLang="zh-TW" dirty="0"/>
          </a:p>
          <a:p>
            <a:pPr lvl="1"/>
            <a:r>
              <a:rPr lang="zh-TW" altLang="en-US" dirty="0"/>
              <a:t>标注出处来源</a:t>
            </a:r>
            <a:r>
              <a:rPr lang="zh-CN" altLang="en-US" dirty="0"/>
              <a:t>，</a:t>
            </a:r>
            <a:r>
              <a:rPr lang="zh-TW" altLang="en-US" dirty="0"/>
              <a:t>但复制的字数超过</a:t>
            </a:r>
            <a:r>
              <a:rPr lang="en-US" altLang="zh-CN" dirty="0"/>
              <a:t>250</a:t>
            </a:r>
            <a:r>
              <a:rPr lang="zh-CN" altLang="en-US" dirty="0"/>
              <a:t>（？）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r>
              <a:rPr lang="zh-TW" altLang="en-US" dirty="0"/>
              <a:t>包括翻译其他语言文献</a:t>
            </a:r>
            <a:endParaRPr lang="en-US" altLang="zh-TW" dirty="0"/>
          </a:p>
          <a:p>
            <a:pPr lvl="1"/>
            <a:r>
              <a:rPr lang="zh-TW" altLang="en-US" dirty="0"/>
              <a:t>机器即可发现</a:t>
            </a:r>
            <a:r>
              <a:rPr lang="en-US" altLang="zh-CN" dirty="0"/>
              <a:t>+</a:t>
            </a:r>
            <a:r>
              <a:rPr lang="zh-TW" altLang="en-US" dirty="0"/>
              <a:t>人工判定</a:t>
            </a:r>
            <a:r>
              <a:rPr lang="zh-CN" altLang="en-US" dirty="0"/>
              <a:t>：</a:t>
            </a:r>
            <a:r>
              <a:rPr lang="zh-TW" altLang="en-US" dirty="0"/>
              <a:t>所谓</a:t>
            </a:r>
            <a:r>
              <a:rPr lang="zh-CN" altLang="en-US" dirty="0"/>
              <a:t>“</a:t>
            </a:r>
            <a:r>
              <a:rPr lang="zh-TW" altLang="en-US" dirty="0"/>
              <a:t>降重</a:t>
            </a:r>
            <a:r>
              <a:rPr lang="zh-CN" altLang="en-US" dirty="0"/>
              <a:t>”，</a:t>
            </a:r>
            <a:r>
              <a:rPr lang="zh-TW" altLang="en-US" dirty="0"/>
              <a:t>不可靠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抄写</a:t>
            </a:r>
            <a:r>
              <a:rPr lang="zh-CN" altLang="en-US" dirty="0"/>
              <a:t>：</a:t>
            </a:r>
            <a:r>
              <a:rPr lang="zh-TW" altLang="en-US" dirty="0"/>
              <a:t>改写</a:t>
            </a:r>
            <a:r>
              <a:rPr lang="zh-CN" altLang="en-US" dirty="0"/>
              <a:t>，</a:t>
            </a:r>
            <a:r>
              <a:rPr lang="zh-TW" altLang="en-US" dirty="0"/>
              <a:t>重述他人论文内容</a:t>
            </a:r>
            <a:endParaRPr lang="en-US" altLang="zh-TW" dirty="0"/>
          </a:p>
          <a:p>
            <a:pPr lvl="1"/>
            <a:r>
              <a:rPr lang="zh-TW" altLang="en-US" dirty="0"/>
              <a:t>导师和评审专家绝大多数情况下凭借直觉即可判定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910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6DC-19E4-8641-90F8-42453429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论文</a:t>
            </a:r>
            <a:r>
              <a:rPr lang="zh-TW" altLang="en-US" dirty="0"/>
              <a:t>最大的若干问题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TW" altLang="en-US" dirty="0"/>
              <a:t>问题提出不清晰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AA38-3CDC-1E40-8C6C-30689B5E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667250"/>
          </a:xfrm>
        </p:spPr>
        <p:txBody>
          <a:bodyPr>
            <a:normAutofit fontScale="92500" lnSpcReduction="10000"/>
          </a:bodyPr>
          <a:lstStyle/>
          <a:p>
            <a:r>
              <a:rPr lang="zh-TW" altLang="en-CN" dirty="0"/>
              <a:t>院长定义的</a:t>
            </a:r>
            <a:r>
              <a:rPr lang="zh-TW" altLang="en-US" dirty="0"/>
              <a:t>工程硕士论文创新两种模式</a:t>
            </a:r>
            <a:endParaRPr lang="en-US" altLang="zh-TW" dirty="0"/>
          </a:p>
          <a:p>
            <a:pPr lvl="1"/>
            <a:r>
              <a:rPr lang="zh-TW" altLang="en-US" dirty="0"/>
              <a:t>老问题</a:t>
            </a:r>
            <a:r>
              <a:rPr lang="zh-CN" altLang="en-US" dirty="0"/>
              <a:t>，</a:t>
            </a:r>
            <a:r>
              <a:rPr lang="zh-TW" altLang="en-US" dirty="0"/>
              <a:t>新方法</a:t>
            </a:r>
            <a:endParaRPr lang="en-US" altLang="zh-TW" dirty="0"/>
          </a:p>
          <a:p>
            <a:pPr lvl="2"/>
            <a:r>
              <a:rPr lang="zh-TW" altLang="en-CN" dirty="0"/>
              <a:t>既有</a:t>
            </a:r>
            <a:r>
              <a:rPr lang="zh-TW" altLang="en-US" dirty="0"/>
              <a:t>的成熟问题</a:t>
            </a:r>
            <a:r>
              <a:rPr lang="zh-CN" altLang="en-US" dirty="0"/>
              <a:t>，</a:t>
            </a:r>
            <a:r>
              <a:rPr lang="zh-TW" altLang="en-US" dirty="0"/>
              <a:t>比如公开数据集</a:t>
            </a:r>
            <a:r>
              <a:rPr lang="zh-CN" altLang="en-US" dirty="0"/>
              <a:t>，</a:t>
            </a:r>
            <a:r>
              <a:rPr lang="zh-TW" altLang="en-US" dirty="0"/>
              <a:t>自己开发新算法</a:t>
            </a:r>
            <a:r>
              <a:rPr lang="zh-CN" altLang="en-US" dirty="0"/>
              <a:t>，</a:t>
            </a:r>
            <a:r>
              <a:rPr lang="zh-TW" altLang="en-US" dirty="0"/>
              <a:t>提升结果</a:t>
            </a:r>
            <a:r>
              <a:rPr lang="zh-CN" altLang="en-US" dirty="0"/>
              <a:t>，</a:t>
            </a:r>
            <a:r>
              <a:rPr lang="zh-TW" altLang="en-US" dirty="0"/>
              <a:t>降低开销</a:t>
            </a:r>
            <a:r>
              <a:rPr lang="zh-CN" altLang="en-US" dirty="0"/>
              <a:t>，</a:t>
            </a:r>
            <a:r>
              <a:rPr lang="zh-TW" altLang="en-US" dirty="0"/>
              <a:t>增进效率</a:t>
            </a:r>
            <a:endParaRPr lang="en-US" altLang="zh-TW" dirty="0"/>
          </a:p>
          <a:p>
            <a:pPr lvl="2"/>
            <a:r>
              <a:rPr lang="zh-TW" altLang="en-US" dirty="0"/>
              <a:t>评审专家</a:t>
            </a:r>
            <a:r>
              <a:rPr lang="zh-CN" altLang="en-US" dirty="0"/>
              <a:t>：</a:t>
            </a:r>
            <a:r>
              <a:rPr lang="zh-TW" altLang="en-US" dirty="0"/>
              <a:t>结果达成</a:t>
            </a:r>
            <a:r>
              <a:rPr lang="zh-CN" altLang="en-US" dirty="0"/>
              <a:t>？</a:t>
            </a:r>
            <a:r>
              <a:rPr lang="zh-TW" altLang="en-US" dirty="0"/>
              <a:t>算法是否够创新</a:t>
            </a:r>
            <a:r>
              <a:rPr lang="zh-CN" altLang="en-US" dirty="0"/>
              <a:t>？</a:t>
            </a:r>
            <a:r>
              <a:rPr lang="zh-TW" altLang="en-US" dirty="0"/>
              <a:t>工作量</a:t>
            </a:r>
            <a:r>
              <a:rPr lang="zh-CN" altLang="en-US" dirty="0"/>
              <a:t>？</a:t>
            </a:r>
            <a:endParaRPr lang="en-US" altLang="zh-TW" dirty="0"/>
          </a:p>
          <a:p>
            <a:pPr lvl="1"/>
            <a:r>
              <a:rPr lang="zh-TW" altLang="en-US" dirty="0"/>
              <a:t>新问题</a:t>
            </a:r>
            <a:r>
              <a:rPr lang="zh-CN" altLang="en-US" dirty="0"/>
              <a:t>，</a:t>
            </a:r>
            <a:r>
              <a:rPr lang="zh-TW" altLang="en-US" dirty="0"/>
              <a:t>老方法</a:t>
            </a:r>
            <a:endParaRPr lang="en-US" altLang="zh-TW" dirty="0"/>
          </a:p>
          <a:p>
            <a:pPr lvl="2"/>
            <a:r>
              <a:rPr lang="zh-TW" altLang="en-US" dirty="0"/>
              <a:t>这个问题前人未做过</a:t>
            </a:r>
            <a:r>
              <a:rPr lang="zh-CN" altLang="en-US" dirty="0"/>
              <a:t>，</a:t>
            </a:r>
            <a:r>
              <a:rPr lang="zh-TW" altLang="en-US" dirty="0"/>
              <a:t>自己用各种老方法组合起来解决了新问题</a:t>
            </a:r>
            <a:endParaRPr lang="en-US" altLang="zh-TW" dirty="0"/>
          </a:p>
          <a:p>
            <a:pPr lvl="2"/>
            <a:r>
              <a:rPr lang="zh-TW" altLang="en-US" dirty="0"/>
              <a:t>评审专家</a:t>
            </a:r>
            <a:r>
              <a:rPr lang="zh-CN" altLang="en-US" dirty="0"/>
              <a:t>：</a:t>
            </a:r>
            <a:r>
              <a:rPr lang="zh-TW" altLang="en-US" dirty="0"/>
              <a:t>真的是新问题</a:t>
            </a:r>
            <a:r>
              <a:rPr lang="zh-CN" altLang="en-US" dirty="0"/>
              <a:t>？</a:t>
            </a:r>
            <a:r>
              <a:rPr lang="zh-TW" altLang="en-US" dirty="0"/>
              <a:t>新问题的特点是啥</a:t>
            </a:r>
            <a:r>
              <a:rPr lang="zh-CN" altLang="en-US" dirty="0"/>
              <a:t>？</a:t>
            </a:r>
            <a:r>
              <a:rPr lang="zh-TW" altLang="en-US" dirty="0"/>
              <a:t>问题是啥</a:t>
            </a:r>
            <a:r>
              <a:rPr lang="zh-CN" altLang="en-US" dirty="0"/>
              <a:t>？</a:t>
            </a:r>
            <a:r>
              <a:rPr lang="zh-TW" altLang="en-US" dirty="0"/>
              <a:t>真解决了吗</a:t>
            </a:r>
            <a:r>
              <a:rPr lang="zh-CN" altLang="en-US" dirty="0"/>
              <a:t>？</a:t>
            </a:r>
            <a:r>
              <a:rPr lang="zh-TW" altLang="en-US" dirty="0"/>
              <a:t>工作量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TW" altLang="en-US" dirty="0"/>
              <a:t>各位同学必须明确自己的论文属于哪一类</a:t>
            </a:r>
            <a:r>
              <a:rPr lang="zh-CN" altLang="en-US" dirty="0"/>
              <a:t>，</a:t>
            </a:r>
            <a:r>
              <a:rPr lang="zh-TW" altLang="en-US" dirty="0"/>
              <a:t>并针对性的表述自己工作的类型</a:t>
            </a:r>
            <a:r>
              <a:rPr lang="zh-CN" altLang="en-US" dirty="0"/>
              <a:t>，</a:t>
            </a:r>
            <a:r>
              <a:rPr lang="zh-TW" altLang="en-US" dirty="0"/>
              <a:t>基本上不存在新问题</a:t>
            </a:r>
            <a:r>
              <a:rPr lang="en-US" altLang="zh-CN" dirty="0"/>
              <a:t>+</a:t>
            </a:r>
            <a:r>
              <a:rPr lang="zh-TW" altLang="en-US" dirty="0"/>
              <a:t>新方法</a:t>
            </a:r>
            <a:r>
              <a:rPr lang="zh-CN" altLang="en-US" dirty="0"/>
              <a:t>，</a:t>
            </a:r>
            <a:r>
              <a:rPr lang="zh-TW" altLang="en-US" dirty="0"/>
              <a:t>老问题</a:t>
            </a:r>
            <a:r>
              <a:rPr lang="en-US" altLang="zh-CN" dirty="0"/>
              <a:t>+</a:t>
            </a:r>
            <a:r>
              <a:rPr lang="zh-TW" altLang="en-US" dirty="0"/>
              <a:t>老方法</a:t>
            </a:r>
            <a:r>
              <a:rPr lang="en-US" altLang="zh-CN" dirty="0"/>
              <a:t>……</a:t>
            </a:r>
          </a:p>
          <a:p>
            <a:endParaRPr lang="en-US" dirty="0"/>
          </a:p>
          <a:p>
            <a:r>
              <a:rPr lang="zh-TW" altLang="en-CN" dirty="0"/>
              <a:t>最主要的</a:t>
            </a:r>
            <a:r>
              <a:rPr lang="zh-TW" altLang="en-US" dirty="0"/>
              <a:t>工程类</a:t>
            </a:r>
            <a:r>
              <a:rPr lang="zh-CN" altLang="en-US" dirty="0"/>
              <a:t>，</a:t>
            </a:r>
            <a:r>
              <a:rPr lang="zh-TW" altLang="en-US" dirty="0"/>
              <a:t>设计类论文</a:t>
            </a:r>
            <a:r>
              <a:rPr lang="zh-CN" altLang="en-US" dirty="0"/>
              <a:t>：</a:t>
            </a:r>
            <a:r>
              <a:rPr lang="zh-TW" altLang="en-US" dirty="0"/>
              <a:t>多半属于新问题</a:t>
            </a:r>
            <a:r>
              <a:rPr lang="en-US" altLang="zh-CN" dirty="0"/>
              <a:t>+</a:t>
            </a:r>
            <a:r>
              <a:rPr lang="zh-TW" altLang="en-US" dirty="0"/>
              <a:t>老方法</a:t>
            </a:r>
            <a:endParaRPr lang="en-US" altLang="zh-TW" dirty="0"/>
          </a:p>
          <a:p>
            <a:pPr lvl="1"/>
            <a:r>
              <a:rPr lang="zh-TW" altLang="en-US" dirty="0"/>
              <a:t>务必呈现自己研究问题的特殊性</a:t>
            </a:r>
            <a:r>
              <a:rPr lang="zh-CN" altLang="en-US" dirty="0"/>
              <a:t>，</a:t>
            </a:r>
            <a:r>
              <a:rPr lang="zh-TW" altLang="en-US" dirty="0"/>
              <a:t>特殊点</a:t>
            </a:r>
            <a:endParaRPr lang="en-US" altLang="zh-TW" dirty="0"/>
          </a:p>
          <a:p>
            <a:pPr lvl="1"/>
            <a:r>
              <a:rPr lang="zh-TW" altLang="en-US" dirty="0"/>
              <a:t>没有的话</a:t>
            </a:r>
            <a:r>
              <a:rPr lang="zh-CN" altLang="en-US" dirty="0"/>
              <a:t>，</a:t>
            </a:r>
            <a:r>
              <a:rPr lang="zh-TW" altLang="en-US" dirty="0"/>
              <a:t>论文直接可以判定为失败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8416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EA1-524F-D044-8BA1-C6377CD6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论文</a:t>
            </a:r>
            <a:r>
              <a:rPr lang="zh-TW" altLang="en-US" dirty="0"/>
              <a:t>最大的若干问题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无法形成逻辑链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6757-A3D3-314D-BACB-E360CEC4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看不出学生论文中的因果等逻辑关系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陈述的问题</a:t>
            </a:r>
            <a:r>
              <a:rPr lang="zh-CN" altLang="en-US" dirty="0"/>
              <a:t>，</a:t>
            </a:r>
            <a:r>
              <a:rPr lang="zh-TW" altLang="en-US" dirty="0"/>
              <a:t>讨论的他人工作</a:t>
            </a:r>
            <a:r>
              <a:rPr lang="zh-CN" altLang="en-US" dirty="0"/>
              <a:t>，</a:t>
            </a:r>
            <a:r>
              <a:rPr lang="zh-TW" altLang="en-US" dirty="0"/>
              <a:t>自己的工作无法衔接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问题</a:t>
            </a:r>
            <a:r>
              <a:rPr lang="zh-CN" altLang="en-US" dirty="0"/>
              <a:t>，</a:t>
            </a:r>
            <a:r>
              <a:rPr lang="zh-TW" altLang="en-US" dirty="0"/>
              <a:t>数据不对应</a:t>
            </a:r>
            <a:r>
              <a:rPr lang="zh-CN" altLang="en-US" dirty="0"/>
              <a:t>；</a:t>
            </a:r>
            <a:r>
              <a:rPr lang="zh-TW" altLang="en-CN" dirty="0"/>
              <a:t>数据</a:t>
            </a:r>
            <a:r>
              <a:rPr lang="zh-CN" altLang="en-US" dirty="0"/>
              <a:t>、</a:t>
            </a:r>
            <a:r>
              <a:rPr lang="zh-TW" altLang="en-US" dirty="0"/>
              <a:t>方法不对应</a:t>
            </a:r>
            <a:r>
              <a:rPr lang="zh-CN" altLang="en-US" dirty="0"/>
              <a:t>；</a:t>
            </a:r>
            <a:r>
              <a:rPr lang="zh-TW" altLang="en-US" dirty="0"/>
              <a:t>方法</a:t>
            </a:r>
            <a:r>
              <a:rPr lang="zh-CN" altLang="en-US" dirty="0"/>
              <a:t>、</a:t>
            </a:r>
            <a:r>
              <a:rPr lang="zh-TW" altLang="en-US" dirty="0"/>
              <a:t>解释不对应</a:t>
            </a:r>
            <a:endParaRPr lang="en-US" altLang="zh-TW" dirty="0"/>
          </a:p>
          <a:p>
            <a:endParaRPr lang="en-US" dirty="0"/>
          </a:p>
          <a:p>
            <a:r>
              <a:rPr lang="zh-TW" altLang="en-CN" dirty="0"/>
              <a:t>教学类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/>
              <a:t>学生问题</a:t>
            </a:r>
            <a:r>
              <a:rPr lang="zh-CN" altLang="en-US" dirty="0"/>
              <a:t>，</a:t>
            </a:r>
            <a:r>
              <a:rPr lang="zh-TW" altLang="en-US" dirty="0"/>
              <a:t>方法不对应</a:t>
            </a:r>
            <a:r>
              <a:rPr lang="zh-CN" altLang="en-US" dirty="0"/>
              <a:t>；</a:t>
            </a:r>
            <a:r>
              <a:rPr lang="zh-TW" altLang="en-US" dirty="0"/>
              <a:t>取样</a:t>
            </a:r>
            <a:r>
              <a:rPr lang="zh-CN" altLang="en-US" dirty="0"/>
              <a:t>，</a:t>
            </a:r>
            <a:r>
              <a:rPr lang="zh-TW" altLang="en-US" dirty="0"/>
              <a:t>整体不对应</a:t>
            </a:r>
            <a:r>
              <a:rPr lang="zh-CN" altLang="en-US" dirty="0"/>
              <a:t>；</a:t>
            </a:r>
            <a:r>
              <a:rPr lang="zh-TW" altLang="en-US" dirty="0"/>
              <a:t>观察数据</a:t>
            </a:r>
            <a:r>
              <a:rPr lang="zh-CN" altLang="en-US" dirty="0"/>
              <a:t>，</a:t>
            </a:r>
            <a:r>
              <a:rPr lang="zh-TW" altLang="en-US" dirty="0"/>
              <a:t>结论不对应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98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C751-B3A8-BD4B-872B-9AC63A4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CN" dirty="0"/>
              <a:t>论文</a:t>
            </a:r>
            <a:r>
              <a:rPr lang="zh-TW" altLang="en-US" dirty="0"/>
              <a:t>最大的若干问题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前后矛盾</a:t>
            </a:r>
            <a:r>
              <a:rPr lang="zh-CN" altLang="en-US" dirty="0"/>
              <a:t>，</a:t>
            </a:r>
            <a:r>
              <a:rPr lang="zh-TW" altLang="en-US" dirty="0"/>
              <a:t>不一致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6E15-F3E1-FD49-AE1B-41CEA442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CN" dirty="0"/>
              <a:t>我们</a:t>
            </a:r>
            <a:r>
              <a:rPr lang="zh-TW" altLang="en-US" dirty="0"/>
              <a:t>要求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问题提出</a:t>
            </a:r>
            <a:r>
              <a:rPr lang="zh-CN" altLang="en-US" b="1" dirty="0">
                <a:solidFill>
                  <a:srgbClr val="C00000"/>
                </a:solidFill>
              </a:rPr>
              <a:t>     </a:t>
            </a:r>
            <a:r>
              <a:rPr lang="en-US" altLang="zh-CN" dirty="0"/>
              <a:t>——</a:t>
            </a:r>
            <a:r>
              <a:rPr lang="zh-TW" altLang="en-US" dirty="0"/>
              <a:t>不是提出这一类问题的共性</a:t>
            </a:r>
            <a:r>
              <a:rPr lang="zh-CN" altLang="en-US" dirty="0"/>
              <a:t>，</a:t>
            </a:r>
            <a:r>
              <a:rPr lang="zh-TW" altLang="en-US" dirty="0"/>
              <a:t>而是自己研究针对的是啥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他人工作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zh-TW" altLang="en-US" b="1" dirty="0">
                <a:solidFill>
                  <a:srgbClr val="C00000"/>
                </a:solidFill>
              </a:rPr>
              <a:t>文献综述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TW" altLang="en-US" dirty="0"/>
              <a:t>不是抄完了事</a:t>
            </a:r>
            <a:r>
              <a:rPr lang="zh-CN" altLang="en-US" dirty="0"/>
              <a:t>，</a:t>
            </a:r>
            <a:r>
              <a:rPr lang="zh-TW" altLang="en-US" dirty="0"/>
              <a:t>而是要有针对自己研究问题和后面的自己的工作的讨论部分</a:t>
            </a:r>
            <a:r>
              <a:rPr lang="zh-CN" altLang="en-US" dirty="0"/>
              <a:t>（</a:t>
            </a:r>
            <a:r>
              <a:rPr lang="zh-TW" altLang="en-US" dirty="0"/>
              <a:t>没有论文就失败了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自己的方法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zh-TW" altLang="en-US" b="1" dirty="0">
                <a:solidFill>
                  <a:srgbClr val="C00000"/>
                </a:solidFill>
              </a:rPr>
              <a:t>系统设计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TW" altLang="en-US" dirty="0"/>
              <a:t>总体讨论</a:t>
            </a:r>
            <a:r>
              <a:rPr lang="zh-CN" altLang="en-US" dirty="0"/>
              <a:t>，</a:t>
            </a:r>
            <a:r>
              <a:rPr lang="zh-TW" altLang="en-US" dirty="0"/>
              <a:t>但是必须有针对问题分析的小节</a:t>
            </a:r>
            <a:r>
              <a:rPr lang="zh-CN" altLang="en-US" dirty="0"/>
              <a:t> ，</a:t>
            </a:r>
            <a:r>
              <a:rPr lang="zh-TW" altLang="en-US" dirty="0"/>
              <a:t>而且必须占据论文核心地位</a:t>
            </a:r>
            <a:endParaRPr lang="en-US" altLang="zh-CN" dirty="0"/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自己的工作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zh-TW" altLang="en-US" b="1" dirty="0">
                <a:solidFill>
                  <a:srgbClr val="C00000"/>
                </a:solidFill>
              </a:rPr>
              <a:t>系统实现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自己的结果</a:t>
            </a:r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TW" altLang="en-US" dirty="0"/>
              <a:t>结果数据都必须主体是针对提出的问题</a:t>
            </a:r>
            <a:r>
              <a:rPr lang="zh-CN" altLang="en-US" dirty="0"/>
              <a:t>，</a:t>
            </a:r>
            <a:r>
              <a:rPr lang="zh-TW" altLang="en-US" dirty="0"/>
              <a:t>而非其他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分析和讨论</a:t>
            </a:r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TW" altLang="en-US" dirty="0"/>
              <a:t>还用说么</a:t>
            </a:r>
            <a:r>
              <a:rPr lang="zh-CN" altLang="en-US" dirty="0"/>
              <a:t>？</a:t>
            </a:r>
            <a:r>
              <a:rPr lang="zh-TW" altLang="en-US" dirty="0"/>
              <a:t>必须回顾全文后分析是否对提出的问题进行了完美解决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几个部分必须都是严谨对应的，千万不能前面和后面脱节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1533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5C42-48B1-3140-9DB8-6473367A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96"/>
            <a:ext cx="10515600" cy="1325563"/>
          </a:xfrm>
        </p:spPr>
        <p:txBody>
          <a:bodyPr/>
          <a:lstStyle/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文字不流畅</a:t>
            </a:r>
            <a:endParaRPr lang="en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305EBA-DE30-254C-AC50-EF92B0C5731C}"/>
              </a:ext>
            </a:extLst>
          </p:cNvPr>
          <p:cNvSpPr txBox="1">
            <a:spLocks/>
          </p:cNvSpPr>
          <p:nvPr/>
        </p:nvSpPr>
        <p:spPr>
          <a:xfrm>
            <a:off x="838200" y="744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句子破碎</a:t>
            </a:r>
            <a:r>
              <a:rPr lang="zh-CN" altLang="en-US" dirty="0"/>
              <a:t>，</a:t>
            </a:r>
            <a:r>
              <a:rPr lang="zh-TW" altLang="en-US" dirty="0"/>
              <a:t>语义破碎</a:t>
            </a:r>
            <a:endParaRPr lang="en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153520-2362-154F-ADCA-1766580D89A5}"/>
              </a:ext>
            </a:extLst>
          </p:cNvPr>
          <p:cNvSpPr txBox="1">
            <a:spLocks/>
          </p:cNvSpPr>
          <p:nvPr/>
        </p:nvSpPr>
        <p:spPr>
          <a:xfrm>
            <a:off x="838200" y="1407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段落过长</a:t>
            </a:r>
            <a:r>
              <a:rPr lang="zh-CN" altLang="en-US" dirty="0"/>
              <a:t>、</a:t>
            </a:r>
            <a:r>
              <a:rPr lang="zh-TW" altLang="en-US" dirty="0"/>
              <a:t>过短</a:t>
            </a:r>
            <a:endParaRPr lang="en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A20DF6-8FD7-9047-896D-AC59EE306903}"/>
              </a:ext>
            </a:extLst>
          </p:cNvPr>
          <p:cNvSpPr txBox="1">
            <a:spLocks/>
          </p:cNvSpPr>
          <p:nvPr/>
        </p:nvSpPr>
        <p:spPr>
          <a:xfrm>
            <a:off x="838200" y="2070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没头没脑</a:t>
            </a:r>
            <a:r>
              <a:rPr lang="zh-CN" altLang="en-US" dirty="0"/>
              <a:t>，</a:t>
            </a:r>
            <a:r>
              <a:rPr lang="zh-TW" altLang="en-US" dirty="0"/>
              <a:t>有头无尾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8AEF8B-6174-674A-B021-42687CA1A66B}"/>
              </a:ext>
            </a:extLst>
          </p:cNvPr>
          <p:cNvSpPr txBox="1">
            <a:spLocks/>
          </p:cNvSpPr>
          <p:nvPr/>
        </p:nvSpPr>
        <p:spPr>
          <a:xfrm>
            <a:off x="838200" y="2733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局部流利</a:t>
            </a:r>
            <a:r>
              <a:rPr lang="zh-CN" altLang="en-US" dirty="0"/>
              <a:t>，</a:t>
            </a:r>
            <a:r>
              <a:rPr lang="zh-TW" altLang="en-US" dirty="0"/>
              <a:t>宏观断裂</a:t>
            </a:r>
            <a:endParaRPr lang="en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AAAF49-B015-2140-A9F9-390315A101BC}"/>
              </a:ext>
            </a:extLst>
          </p:cNvPr>
          <p:cNvSpPr txBox="1">
            <a:spLocks/>
          </p:cNvSpPr>
          <p:nvPr/>
        </p:nvSpPr>
        <p:spPr>
          <a:xfrm>
            <a:off x="838199" y="3396001"/>
            <a:ext cx="11016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/>
              <a:t>缺承前启后句</a:t>
            </a:r>
            <a:r>
              <a:rPr lang="zh-CN" altLang="en-US" dirty="0"/>
              <a:t>、</a:t>
            </a:r>
            <a:r>
              <a:rPr lang="zh-TW" altLang="en-US" dirty="0"/>
              <a:t>段</a:t>
            </a:r>
            <a:r>
              <a:rPr lang="zh-CN" altLang="en-US" dirty="0"/>
              <a:t>、</a:t>
            </a:r>
            <a:r>
              <a:rPr lang="zh-TW" altLang="en-US" dirty="0"/>
              <a:t>节</a:t>
            </a:r>
            <a:endParaRPr lang="en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3067E-7CCA-064B-8676-3E9ED995530E}"/>
              </a:ext>
            </a:extLst>
          </p:cNvPr>
          <p:cNvSpPr txBox="1">
            <a:spLocks/>
          </p:cNvSpPr>
          <p:nvPr/>
        </p:nvSpPr>
        <p:spPr>
          <a:xfrm>
            <a:off x="838200" y="4058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文字段落失衡</a:t>
            </a:r>
            <a:r>
              <a:rPr lang="zh-CN" altLang="en-US" sz="2400" dirty="0"/>
              <a:t>（</a:t>
            </a:r>
            <a:r>
              <a:rPr lang="zh-TW" altLang="en-US" sz="2400" dirty="0"/>
              <a:t>自己的太少</a:t>
            </a:r>
            <a:r>
              <a:rPr lang="zh-CN" altLang="en-US" sz="2400" dirty="0"/>
              <a:t>）</a:t>
            </a:r>
            <a:endParaRPr lang="en-C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E85291-2CE1-4C44-B115-70308232192E}"/>
              </a:ext>
            </a:extLst>
          </p:cNvPr>
          <p:cNvSpPr txBox="1">
            <a:spLocks/>
          </p:cNvSpPr>
          <p:nvPr/>
        </p:nvSpPr>
        <p:spPr>
          <a:xfrm>
            <a:off x="838200" y="4721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US" dirty="0"/>
              <a:t>排版丑陋</a:t>
            </a:r>
            <a:r>
              <a:rPr lang="zh-CN" altLang="en-US" dirty="0"/>
              <a:t>，</a:t>
            </a:r>
            <a:r>
              <a:rPr lang="zh-TW" altLang="en-US" dirty="0"/>
              <a:t>不合规范</a:t>
            </a:r>
            <a:endParaRPr lang="en-C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B9A917-AC12-5644-873E-2C0B0CEE177D}"/>
              </a:ext>
            </a:extLst>
          </p:cNvPr>
          <p:cNvSpPr txBox="1">
            <a:spLocks/>
          </p:cNvSpPr>
          <p:nvPr/>
        </p:nvSpPr>
        <p:spPr>
          <a:xfrm>
            <a:off x="838200" y="5384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CN" dirty="0"/>
              <a:t>论文</a:t>
            </a:r>
            <a:r>
              <a:rPr lang="zh-TW" altLang="en-US" dirty="0"/>
              <a:t>写作问题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TW" altLang="en-CN" dirty="0"/>
              <a:t>文献引用</a:t>
            </a:r>
            <a:r>
              <a:rPr lang="zh-TW" altLang="en-US" dirty="0"/>
              <a:t>错误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3432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1800</Words>
  <Application>Microsoft Office PowerPoint</Application>
  <PresentationFormat>宽屏</PresentationFormat>
  <Paragraphs>157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新細明體</vt:lpstr>
      <vt:lpstr>Arial</vt:lpstr>
      <vt:lpstr>Calibri</vt:lpstr>
      <vt:lpstr>Calibri Light</vt:lpstr>
      <vt:lpstr>Office Theme</vt:lpstr>
      <vt:lpstr>毕业：最后的机会窗口即将离开</vt:lpstr>
      <vt:lpstr>学生当前的状态解析</vt:lpstr>
      <vt:lpstr>第一眼看论文就皱眉头，是因为</vt:lpstr>
      <vt:lpstr>论文最大的若干问题 - 工作量不足</vt:lpstr>
      <vt:lpstr>论文最大的若干问题 - 重复他人工作</vt:lpstr>
      <vt:lpstr>论文最大的若干问题 - 问题提出不清晰</vt:lpstr>
      <vt:lpstr>论文最大的若干问题 – 无法形成逻辑链</vt:lpstr>
      <vt:lpstr>论文最大的若干问题 – 前后矛盾，不一致 </vt:lpstr>
      <vt:lpstr>论文写作问题 – 文字不流畅</vt:lpstr>
      <vt:lpstr>论文写作问题 – 用词商业化</vt:lpstr>
      <vt:lpstr>一些高风险的偷鸡摸狗的招数</vt:lpstr>
      <vt:lpstr>不要去查重——致祸的根源</vt:lpstr>
      <vt:lpstr>好的格式与排版 —— 助力论文通过</vt:lpstr>
      <vt:lpstr>留出充足的时间 — 不要赶最后</vt:lpstr>
      <vt:lpstr>没有对照我们的论文自检表——祸患难除</vt:lpstr>
      <vt:lpstr>请提问！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毕业：最后的机会窗口来临</dc:title>
  <dc:creator>Shawn Yu</dc:creator>
  <cp:lastModifiedBy>Shawn Yu</cp:lastModifiedBy>
  <cp:revision>24</cp:revision>
  <dcterms:created xsi:type="dcterms:W3CDTF">2020-02-13T02:51:12Z</dcterms:created>
  <dcterms:modified xsi:type="dcterms:W3CDTF">2020-02-13T09:49:53Z</dcterms:modified>
</cp:coreProperties>
</file>