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3"/>
  </p:sldMasterIdLst>
  <p:notesMasterIdLst>
    <p:notesMasterId r:id="rId25"/>
  </p:notesMasterIdLst>
  <p:handoutMasterIdLst>
    <p:handoutMasterId r:id="rId26"/>
  </p:handoutMasterIdLst>
  <p:sldIdLst>
    <p:sldId id="256" r:id="rId4"/>
    <p:sldId id="305" r:id="rId5"/>
    <p:sldId id="259" r:id="rId6"/>
    <p:sldId id="306" r:id="rId7"/>
    <p:sldId id="307" r:id="rId8"/>
    <p:sldId id="308" r:id="rId9"/>
    <p:sldId id="309" r:id="rId10"/>
    <p:sldId id="310" r:id="rId11"/>
    <p:sldId id="312" r:id="rId12"/>
    <p:sldId id="313" r:id="rId13"/>
    <p:sldId id="320" r:id="rId14"/>
    <p:sldId id="314" r:id="rId15"/>
    <p:sldId id="315" r:id="rId16"/>
    <p:sldId id="316" r:id="rId17"/>
    <p:sldId id="311" r:id="rId18"/>
    <p:sldId id="258" r:id="rId19"/>
    <p:sldId id="261" r:id="rId20"/>
    <p:sldId id="317" r:id="rId21"/>
    <p:sldId id="318" r:id="rId22"/>
    <p:sldId id="319" r:id="rId23"/>
    <p:sldId id="288" r:id="rId24"/>
  </p:sldIdLst>
  <p:sldSz cx="18286095" cy="10287000"/>
  <p:notesSz cx="6858000" cy="9144000"/>
  <p:defaultTextStyle>
    <a:defPPr>
      <a:defRPr lang="en-US"/>
    </a:defPPr>
    <a:lvl1pPr marL="0" algn="l" defTabSz="163258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10" algn="l" defTabSz="163258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585" algn="l" defTabSz="163258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195" algn="l" defTabSz="163258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805" algn="l" defTabSz="163258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1780" algn="l" defTabSz="163258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390" algn="l" defTabSz="163258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365" algn="l" defTabSz="163258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0975" algn="l" defTabSz="163258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9" autoAdjust="0"/>
    <p:restoredTop sz="94660"/>
  </p:normalViewPr>
  <p:slideViewPr>
    <p:cSldViewPr>
      <p:cViewPr varScale="1">
        <p:scale>
          <a:sx n="47" d="100"/>
          <a:sy n="47" d="100"/>
        </p:scale>
        <p:origin x="714" y="54"/>
      </p:cViewPr>
      <p:guideLst>
        <p:guide orient="horz" pos="3240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84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9BFA6-89EB-4D76-957E-E1C3AE8B4DCF}" type="datetimeFigureOut">
              <a:rPr lang="en-US" smtClean="0"/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09484-7E19-44C5-BBA7-955540985A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B5F9-9D2A-4583-AD64-D8BB94702748}" type="datetimeFigureOut">
              <a:rPr lang="en-US" smtClean="0"/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9FC20-7366-4A0C-AA7D-F4AAF6FB2A8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63258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610" algn="l" defTabSz="163258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585" algn="l" defTabSz="163258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195" algn="l" defTabSz="163258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805" algn="l" defTabSz="163258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780" algn="l" defTabSz="163258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390" algn="l" defTabSz="163258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365" algn="l" defTabSz="163258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0975" algn="l" defTabSz="163258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5614814" y="1615108"/>
            <a:ext cx="10147990" cy="4426102"/>
          </a:xfrm>
        </p:spPr>
        <p:txBody>
          <a:bodyPr anchor="b">
            <a:noAutofit/>
          </a:bodyPr>
          <a:lstStyle>
            <a:lvl1pPr algn="l">
              <a:lnSpc>
                <a:spcPts val="9000"/>
              </a:lnSpc>
              <a:defRPr sz="9600"/>
            </a:lvl1pPr>
          </a:lstStyle>
          <a:p>
            <a:r>
              <a:rPr lang="en-US" altLang="ja-JP" dirty="0"/>
              <a:t>Presentation</a:t>
            </a:r>
            <a:br>
              <a:rPr lang="en-US" altLang="ja-JP" dirty="0"/>
            </a:br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5758830" y="6439644"/>
            <a:ext cx="10153128" cy="158417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36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altLang="ja-JP" dirty="0"/>
          </a:p>
          <a:p>
            <a:r>
              <a:rPr lang="en-US" dirty="0"/>
              <a:t>Sub Title Here</a:t>
            </a:r>
            <a:endParaRPr lang="en-US" dirty="0"/>
          </a:p>
        </p:txBody>
      </p:sp>
      <p:sp>
        <p:nvSpPr>
          <p:cNvPr id="8" name="正方形/長方形 7"/>
          <p:cNvSpPr/>
          <p:nvPr userDrawn="1"/>
        </p:nvSpPr>
        <p:spPr>
          <a:xfrm rot="18000000">
            <a:off x="-5375643" y="4058014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 userDrawn="1"/>
        </p:nvSpPr>
        <p:spPr>
          <a:xfrm rot="18000000">
            <a:off x="-7103297" y="4242009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8106139" y="4043991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9066134" y="39243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正方形/長方形 13"/>
          <p:cNvSpPr/>
          <p:nvPr userDrawn="1"/>
        </p:nvSpPr>
        <p:spPr>
          <a:xfrm rot="18000000">
            <a:off x="10532918" y="5975218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正方形/長方形 14"/>
          <p:cNvSpPr/>
          <p:nvPr userDrawn="1"/>
        </p:nvSpPr>
        <p:spPr>
          <a:xfrm rot="18000000">
            <a:off x="9530076" y="5808404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正方形/長方形 15"/>
          <p:cNvSpPr/>
          <p:nvPr userDrawn="1"/>
        </p:nvSpPr>
        <p:spPr>
          <a:xfrm rot="18000000">
            <a:off x="8570081" y="5688761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-22244906" y="40767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正方形/長方形 21"/>
          <p:cNvSpPr/>
          <p:nvPr userDrawn="1"/>
        </p:nvSpPr>
        <p:spPr>
          <a:xfrm rot="18000000">
            <a:off x="-20596954" y="3917992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5614814" y="6079604"/>
            <a:ext cx="10153128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20" grpId="0" animBg="1"/>
      <p:bldP spid="22" grpId="0" animBg="1"/>
      <p:bldP spid="2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70321" y="2920332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3559324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370321" y="5905330"/>
            <a:ext cx="6764774" cy="72168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6544322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366340" y="4135388"/>
            <a:ext cx="15265697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366341" y="7159725"/>
            <a:ext cx="15265697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500"/>
                            </p:stCondLst>
                            <p:childTnLst>
                              <p:par>
                                <p:cTn id="96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16" grpId="0" animBg="1" build="p">
        <p:tmplLst>
          <p:tmpl lvl="0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 build="p">
        <p:tmplLst>
          <p:tmpl lvl="0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 build="p">
        <p:tmplLst>
          <p:tmpl lvl="0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 build="p">
        <p:tmplLst>
          <p:tmpl lvl="0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9901" y="2683618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3670301" y="5184075"/>
            <a:ext cx="6764774" cy="72168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5920" y="3466626"/>
            <a:ext cx="10050393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3669785" y="5935588"/>
            <a:ext cx="10045691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5758830" y="7704356"/>
            <a:ext cx="6764774" cy="721683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758017" y="8455869"/>
            <a:ext cx="10045691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16" grpId="0" animBg="1" build="p">
        <p:tmplLst>
          <p:tmpl lvl="0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 build="p">
        <p:tmplLst>
          <p:tmpl lvl="0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 build="p">
        <p:tmplLst>
          <p:tmpl lvl="0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1356978" y="2551212"/>
            <a:ext cx="5265948" cy="6243067"/>
          </a:xfrm>
        </p:spPr>
        <p:txBody>
          <a:bodyPr anchor="ctr">
            <a:normAutofit/>
          </a:bodyPr>
          <a:lstStyle>
            <a:lvl1pPr algn="l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  <a:endParaRPr 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6694934" y="4304948"/>
            <a:ext cx="10738556" cy="2782768"/>
          </a:xfrm>
        </p:spPr>
        <p:txBody>
          <a:bodyPr anchor="ctr"/>
          <a:lstStyle>
            <a:lvl1pPr algn="l">
              <a:defRPr baseline="0"/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1006302" y="3631332"/>
            <a:ext cx="16427188" cy="1080120"/>
          </a:xfrm>
        </p:spPr>
        <p:txBody>
          <a:bodyPr anchor="ctr">
            <a:normAutofit/>
          </a:bodyPr>
          <a:lstStyle>
            <a:lvl1pPr algn="ctr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5666" y="4664988"/>
            <a:ext cx="16417824" cy="2782768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Horizonta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6007596"/>
            <a:ext cx="12599218" cy="1080120"/>
          </a:xfrm>
        </p:spPr>
        <p:txBody>
          <a:bodyPr anchor="ctr">
            <a:normAutofit/>
          </a:bodyPr>
          <a:lstStyle>
            <a:lvl1pPr algn="ctr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599842" y="7041252"/>
            <a:ext cx="12592036" cy="2782768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8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014538" y="2766889"/>
            <a:ext cx="5760516" cy="5760516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  <a:endParaRPr 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011092" y="2765632"/>
            <a:ext cx="8476929" cy="721683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991078" y="3631332"/>
            <a:ext cx="8496943" cy="5328592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21288877">
            <a:off x="2253290" y="8210533"/>
            <a:ext cx="5760000" cy="766544"/>
          </a:xfrm>
          <a:gradFill flip="none" rotWithShape="1">
            <a:gsLst>
              <a:gs pos="0">
                <a:schemeClr val="accent1">
                  <a:alpha val="0"/>
                </a:scheme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8" grpId="0"/>
      <p:bldP spid="25" grpId="0" animBg="1" build="p">
        <p:tmplLst>
          <p:tmpl lvl="0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 build="p">
        <p:tmplLst>
          <p:tmpl lvl="0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8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006302" y="3064786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21288877">
            <a:off x="448802" y="6347140"/>
            <a:ext cx="4354395" cy="607972"/>
          </a:xfrm>
          <a:gradFill flip="none" rotWithShape="1">
            <a:gsLst>
              <a:gs pos="0">
                <a:schemeClr val="accent1">
                  <a:alpha val="0"/>
                </a:scheme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  <a:endParaRPr lang="en-US" dirty="0"/>
          </a:p>
        </p:txBody>
      </p:sp>
      <p:sp>
        <p:nvSpPr>
          <p:cNvPr id="18" name="図プレースホルダー 7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182766" y="4361276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  <a:endParaRPr 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 rot="21288877">
            <a:off x="4625266" y="7643630"/>
            <a:ext cx="4354395" cy="607972"/>
          </a:xfrm>
          <a:gradFill flip="none" rotWithShape="1">
            <a:gsLst>
              <a:gs pos="0">
                <a:schemeClr val="accent2">
                  <a:alpha val="0"/>
                </a:schemeClr>
              </a:gs>
              <a:gs pos="50000">
                <a:schemeClr val="accent2"/>
              </a:gs>
              <a:gs pos="100000">
                <a:schemeClr val="accent2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  <a:endParaRPr lang="en-US" dirty="0"/>
          </a:p>
        </p:txBody>
      </p:sp>
      <p:sp>
        <p:nvSpPr>
          <p:cNvPr id="24" name="図プレースホルダー 7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9359230" y="2617184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  <a:endParaRPr 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21288877">
            <a:off x="8801730" y="5899538"/>
            <a:ext cx="4354395" cy="607972"/>
          </a:xfrm>
          <a:gradFill flip="none" rotWithShape="1">
            <a:gsLst>
              <a:gs pos="0">
                <a:schemeClr val="accent3">
                  <a:alpha val="0"/>
                </a:schemeClr>
              </a:gs>
              <a:gs pos="50000">
                <a:schemeClr val="accent3"/>
              </a:gs>
              <a:gs pos="100000">
                <a:schemeClr val="accent3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  <a:endParaRPr lang="en-US" dirty="0"/>
          </a:p>
        </p:txBody>
      </p:sp>
      <p:sp>
        <p:nvSpPr>
          <p:cNvPr id="28" name="図プレースホルダー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13535694" y="3477508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  <a:endParaRPr 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21288877">
            <a:off x="12978194" y="6759862"/>
            <a:ext cx="4354395" cy="607972"/>
          </a:xfrm>
          <a:gradFill flip="none" rotWithShape="1">
            <a:gsLst>
              <a:gs pos="0">
                <a:schemeClr val="accent4">
                  <a:alpha val="0"/>
                </a:schemeClr>
              </a:gs>
              <a:gs pos="50000">
                <a:schemeClr val="accent4"/>
              </a:gs>
              <a:gs pos="100000">
                <a:schemeClr val="accent4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  <a:endParaRPr 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34294" y="7303740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5038752" y="8599884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4" y="6871692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463687" y="7591772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5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8" grpId="0"/>
      <p:bldP spid="22" grpId="0" animBg="1" build="p">
        <p:tmplLst>
          <p:tmpl lvl="0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3" grpId="0" animBg="1" build="p">
        <p:tmplLst>
          <p:tmpl lvl="0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  <p:bldP spid="27" grpId="0" animBg="1" build="p">
        <p:tmplLst>
          <p:tmpl lvl="0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animBg="1" build="p">
        <p:tmplLst>
          <p:tmpl lvl="0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366342" y="7231732"/>
            <a:ext cx="3600400" cy="201622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5182766" y="7231732"/>
            <a:ext cx="3600400" cy="201622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8999190" y="7231732"/>
            <a:ext cx="3600400" cy="201622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815614" y="7231732"/>
            <a:ext cx="3600400" cy="201622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25" hasCustomPrompt="1"/>
          </p:nvPr>
        </p:nvSpPr>
        <p:spPr>
          <a:xfrm>
            <a:off x="1510358" y="2906150"/>
            <a:ext cx="3463111" cy="346148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Graph</a:t>
            </a:r>
            <a:endParaRPr lang="en-US" dirty="0"/>
          </a:p>
        </p:txBody>
      </p:sp>
      <p:sp>
        <p:nvSpPr>
          <p:cNvPr id="34" name="グラフ プレースホルダー 5"/>
          <p:cNvSpPr>
            <a:spLocks noGrp="1"/>
          </p:cNvSpPr>
          <p:nvPr>
            <p:ph type="chart" sz="quarter" idx="26" hasCustomPrompt="1"/>
          </p:nvPr>
        </p:nvSpPr>
        <p:spPr>
          <a:xfrm>
            <a:off x="5302706" y="2905356"/>
            <a:ext cx="3463111" cy="346148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Graph</a:t>
            </a:r>
            <a:endParaRPr lang="en-US" dirty="0"/>
          </a:p>
        </p:txBody>
      </p:sp>
      <p:sp>
        <p:nvSpPr>
          <p:cNvPr id="35" name="グラフ プレースホルダー 5"/>
          <p:cNvSpPr>
            <a:spLocks noGrp="1"/>
          </p:cNvSpPr>
          <p:nvPr>
            <p:ph type="chart" sz="quarter" idx="27" hasCustomPrompt="1"/>
          </p:nvPr>
        </p:nvSpPr>
        <p:spPr>
          <a:xfrm>
            <a:off x="9129752" y="2905356"/>
            <a:ext cx="3463111" cy="346148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Graph</a:t>
            </a:r>
            <a:endParaRPr lang="en-US" dirty="0"/>
          </a:p>
        </p:txBody>
      </p:sp>
      <p:sp>
        <p:nvSpPr>
          <p:cNvPr id="36" name="グラフ プレースホルダー 5"/>
          <p:cNvSpPr>
            <a:spLocks noGrp="1"/>
          </p:cNvSpPr>
          <p:nvPr>
            <p:ph type="chart" sz="quarter" idx="28" hasCustomPrompt="1"/>
          </p:nvPr>
        </p:nvSpPr>
        <p:spPr>
          <a:xfrm>
            <a:off x="12952903" y="2900254"/>
            <a:ext cx="3463111" cy="346148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Graph</a:t>
            </a:r>
            <a:endParaRPr 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18677" y="6727676"/>
            <a:ext cx="3448065" cy="505659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5326782" y="6727676"/>
            <a:ext cx="3448065" cy="505659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143206" y="6727676"/>
            <a:ext cx="3448065" cy="505659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2959630" y="6727676"/>
            <a:ext cx="3448065" cy="505659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7" name="表プレースホルダー 6"/>
          <p:cNvSpPr>
            <a:spLocks noGrp="1"/>
          </p:cNvSpPr>
          <p:nvPr>
            <p:ph type="tbl" sz="quarter" idx="22" hasCustomPrompt="1"/>
          </p:nvPr>
        </p:nvSpPr>
        <p:spPr>
          <a:xfrm>
            <a:off x="1798390" y="2840039"/>
            <a:ext cx="4392613" cy="475173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Table</a:t>
            </a:r>
            <a:endParaRPr lang="en-US" dirty="0"/>
          </a:p>
        </p:txBody>
      </p:sp>
      <p:sp>
        <p:nvSpPr>
          <p:cNvPr id="43" name="表プレースホルダー 6"/>
          <p:cNvSpPr>
            <a:spLocks noGrp="1"/>
          </p:cNvSpPr>
          <p:nvPr>
            <p:ph type="tbl" sz="quarter" idx="23" hasCustomPrompt="1"/>
          </p:nvPr>
        </p:nvSpPr>
        <p:spPr>
          <a:xfrm>
            <a:off x="6766942" y="2845374"/>
            <a:ext cx="4392613" cy="475173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Table</a:t>
            </a:r>
            <a:endParaRPr lang="en-US" dirty="0"/>
          </a:p>
        </p:txBody>
      </p:sp>
      <p:sp>
        <p:nvSpPr>
          <p:cNvPr id="44" name="表プレースホルダー 6"/>
          <p:cNvSpPr>
            <a:spLocks noGrp="1"/>
          </p:cNvSpPr>
          <p:nvPr>
            <p:ph type="tbl" sz="quarter" idx="24" hasCustomPrompt="1"/>
          </p:nvPr>
        </p:nvSpPr>
        <p:spPr>
          <a:xfrm>
            <a:off x="11735369" y="2845374"/>
            <a:ext cx="4392613" cy="475173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Table</a:t>
            </a:r>
            <a:endParaRPr lang="en-US" dirty="0"/>
          </a:p>
        </p:txBody>
      </p:sp>
      <p:sp>
        <p:nvSpPr>
          <p:cNvPr id="4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7807796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46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8527876"/>
            <a:ext cx="15265697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5038750" y="3813742"/>
            <a:ext cx="12313368" cy="1329758"/>
          </a:xfrm>
        </p:spPr>
        <p:txBody>
          <a:bodyPr anchor="b">
            <a:noAutofit/>
          </a:bodyPr>
          <a:lstStyle>
            <a:lvl1pPr algn="l">
              <a:lnSpc>
                <a:spcPts val="9000"/>
              </a:lnSpc>
              <a:defRPr sz="4800" baseline="0">
                <a:latin typeface="Aleo-BoldItalic" pitchFamily="34" charset="0"/>
              </a:defRPr>
            </a:lvl1pPr>
          </a:lstStyle>
          <a:p>
            <a:r>
              <a:rPr lang="en-US" altLang="ja-JP" dirty="0"/>
              <a:t>Text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5038750" y="4936096"/>
            <a:ext cx="10153128" cy="567444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Text</a:t>
            </a:r>
            <a:endParaRPr lang="en-US" dirty="0"/>
          </a:p>
        </p:txBody>
      </p:sp>
      <p:sp>
        <p:nvSpPr>
          <p:cNvPr id="8" name="正方形/長方形 7"/>
          <p:cNvSpPr/>
          <p:nvPr userDrawn="1"/>
        </p:nvSpPr>
        <p:spPr>
          <a:xfrm rot="18000000">
            <a:off x="-5375643" y="4058014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 userDrawn="1"/>
        </p:nvSpPr>
        <p:spPr>
          <a:xfrm rot="18000000">
            <a:off x="-7103297" y="4242009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8106139" y="4043991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9066134" y="39243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正方形/長方形 13"/>
          <p:cNvSpPr/>
          <p:nvPr userDrawn="1"/>
        </p:nvSpPr>
        <p:spPr>
          <a:xfrm rot="18000000">
            <a:off x="10532918" y="5975218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正方形/長方形 14"/>
          <p:cNvSpPr/>
          <p:nvPr userDrawn="1"/>
        </p:nvSpPr>
        <p:spPr>
          <a:xfrm rot="18000000">
            <a:off x="9530076" y="5808404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正方形/長方形 15"/>
          <p:cNvSpPr/>
          <p:nvPr userDrawn="1"/>
        </p:nvSpPr>
        <p:spPr>
          <a:xfrm rot="18000000">
            <a:off x="8570081" y="5688761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-22244906" y="40767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正方形/長方形 21"/>
          <p:cNvSpPr/>
          <p:nvPr userDrawn="1"/>
        </p:nvSpPr>
        <p:spPr>
          <a:xfrm rot="18000000">
            <a:off x="-20596954" y="3917992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5254774" y="8095828"/>
            <a:ext cx="9289032" cy="1800200"/>
          </a:xfrm>
        </p:spPr>
        <p:txBody>
          <a:bodyPr anchor="b">
            <a:normAutofit/>
          </a:bodyPr>
          <a:lstStyle>
            <a:lvl1pPr algn="r"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“Text Here”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7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20" grpId="0" animBg="1"/>
      <p:bldP spid="22" grpId="0" animBg="1"/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1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25" hasCustomPrompt="1"/>
          </p:nvPr>
        </p:nvSpPr>
        <p:spPr>
          <a:xfrm>
            <a:off x="1510356" y="2767236"/>
            <a:ext cx="7920881" cy="626469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Graph</a:t>
            </a:r>
            <a:endParaRPr 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563271" y="5863580"/>
            <a:ext cx="6748737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543258" y="6655668"/>
            <a:ext cx="6696744" cy="2449876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1 Tex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25" hasCustomPrompt="1"/>
          </p:nvPr>
        </p:nvSpPr>
        <p:spPr>
          <a:xfrm>
            <a:off x="1510356" y="2767236"/>
            <a:ext cx="14977665" cy="4680520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Graph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7807796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8527876"/>
            <a:ext cx="15265697" cy="1224136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8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22487" y="2911252"/>
            <a:ext cx="6159409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21288877">
            <a:off x="2599422" y="6131586"/>
            <a:ext cx="6168893" cy="607972"/>
          </a:xfrm>
          <a:gradFill flip="none" rotWithShape="1">
            <a:gsLst>
              <a:gs pos="0">
                <a:schemeClr val="accent1">
                  <a:alpha val="0"/>
                </a:scheme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  <a:endParaRPr lang="en-US" dirty="0"/>
          </a:p>
        </p:txBody>
      </p:sp>
      <p:sp>
        <p:nvSpPr>
          <p:cNvPr id="18" name="図プレースホルダー 7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9827343" y="2911252"/>
            <a:ext cx="6159409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  <a:endParaRPr 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 rot="21288877">
            <a:off x="10304278" y="6131586"/>
            <a:ext cx="6168893" cy="607972"/>
          </a:xfrm>
          <a:gradFill flip="none" rotWithShape="1">
            <a:gsLst>
              <a:gs pos="0">
                <a:schemeClr val="accent2">
                  <a:alpha val="0"/>
                </a:schemeClr>
              </a:gs>
              <a:gs pos="50000">
                <a:schemeClr val="accent2"/>
              </a:gs>
              <a:gs pos="100000">
                <a:schemeClr val="accent2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  <a:endParaRPr 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970030" y="7150206"/>
            <a:ext cx="6309080" cy="2098096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683330" y="7149860"/>
            <a:ext cx="6309080" cy="2098096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8" grpId="0"/>
      <p:bldP spid="22" grpId="0" animBg="1" build="p">
        <p:tmplLst>
          <p:tmpl lvl="0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3" grpId="0" animBg="1" build="p">
        <p:tmplLst>
          <p:tmpl lvl="0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70321" y="2920332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3559324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370321" y="5905330"/>
            <a:ext cx="6764774" cy="72168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6544322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366340" y="4135388"/>
            <a:ext cx="15265697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366341" y="7159725"/>
            <a:ext cx="15265697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500"/>
                            </p:stCondLst>
                            <p:childTnLst>
                              <p:par>
                                <p:cTn id="96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16" grpId="0" animBg="1" build="p">
        <p:tmplLst>
          <p:tmpl lvl="0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 build="p">
        <p:tmplLst>
          <p:tmpl lvl="0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 build="p">
        <p:tmplLst>
          <p:tmpl lvl="0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 build="p">
        <p:tmplLst>
          <p:tmpl lvl="0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582367" y="2479204"/>
            <a:ext cx="15265696" cy="4176464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6511652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476094" y="7150644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7879804"/>
            <a:ext cx="15265697" cy="1665265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16" grpId="0" animBg="1" build="p">
        <p:tmplLst>
          <p:tmpl lvl="0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 build="p">
        <p:tmplLst>
          <p:tmpl lvl="0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 - 1 Column 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7807796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8527876"/>
            <a:ext cx="15265697" cy="1017193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991078" y="2767236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991078" y="3631332"/>
            <a:ext cx="8496943" cy="2016224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991079" y="5791572"/>
            <a:ext cx="6764774" cy="721683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991079" y="6655668"/>
            <a:ext cx="8496943" cy="2016224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6511652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78310" y="7375748"/>
            <a:ext cx="6814885" cy="2016224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8694399" y="6511652"/>
            <a:ext cx="6764774" cy="721683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694399" y="7375748"/>
            <a:ext cx="6768751" cy="2016224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3212555" y="3508945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  <a:p>
            <a:pPr lvl="0"/>
            <a:r>
              <a:rPr lang="en-US" dirty="0"/>
              <a:t>Text Here</a:t>
            </a:r>
            <a:endParaRPr lang="en-US" dirty="0"/>
          </a:p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2" name="円/楕円 1"/>
          <p:cNvSpPr/>
          <p:nvPr userDrawn="1"/>
        </p:nvSpPr>
        <p:spPr>
          <a:xfrm>
            <a:off x="1654374" y="3081264"/>
            <a:ext cx="1435564" cy="14355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3212553" y="3073080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1">
                    <a:lumMod val="7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3212555" y="5588993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  <a:p>
            <a:pPr lvl="0"/>
            <a:r>
              <a:rPr lang="en-US" dirty="0"/>
              <a:t>Text Here</a:t>
            </a:r>
            <a:endParaRPr lang="en-US" dirty="0"/>
          </a:p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654374" y="5161312"/>
            <a:ext cx="1435564" cy="1435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3212553" y="5153128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1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3212555" y="7685409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  <a:p>
            <a:pPr lvl="0"/>
            <a:r>
              <a:rPr lang="en-US" dirty="0"/>
              <a:t>Text Here</a:t>
            </a:r>
            <a:endParaRPr lang="en-US" dirty="0"/>
          </a:p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1654374" y="7257728"/>
            <a:ext cx="1435564" cy="14355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3212553" y="7249544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989419" y="3508945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  <a:p>
            <a:pPr lvl="0"/>
            <a:r>
              <a:rPr lang="en-US" dirty="0"/>
              <a:t>Text Here</a:t>
            </a:r>
            <a:endParaRPr lang="en-US" dirty="0"/>
          </a:p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30" name="円/楕円 29"/>
          <p:cNvSpPr/>
          <p:nvPr userDrawn="1"/>
        </p:nvSpPr>
        <p:spPr>
          <a:xfrm>
            <a:off x="9431238" y="3081264"/>
            <a:ext cx="1435564" cy="14355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989417" y="3073080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989419" y="5588993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  <a:p>
            <a:pPr lvl="0"/>
            <a:r>
              <a:rPr lang="en-US" dirty="0"/>
              <a:t>Text Here</a:t>
            </a:r>
            <a:endParaRPr lang="en-US" dirty="0"/>
          </a:p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9431238" y="5161312"/>
            <a:ext cx="1435564" cy="14355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5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0989417" y="5153128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0989419" y="7685409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  <a:p>
            <a:pPr lvl="0"/>
            <a:r>
              <a:rPr lang="en-US" dirty="0"/>
              <a:t>Text Here</a:t>
            </a:r>
            <a:endParaRPr lang="en-US" dirty="0"/>
          </a:p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431238" y="7257728"/>
            <a:ext cx="1435564" cy="14355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6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0989417" y="7249544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4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38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3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500"/>
                            </p:stCondLst>
                            <p:childTnLst>
                              <p:par>
                                <p:cTn id="1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0"/>
                            </p:stCondLst>
                            <p:childTnLst>
                              <p:par>
                                <p:cTn id="1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500"/>
                            </p:stCondLst>
                            <p:childTnLst>
                              <p:par>
                                <p:cTn id="1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6000"/>
                            </p:stCondLst>
                            <p:childTnLst>
                              <p:par>
                                <p:cTn id="1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6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1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22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6406902" y="6241394"/>
            <a:ext cx="10147990" cy="2430498"/>
          </a:xfrm>
        </p:spPr>
        <p:txBody>
          <a:bodyPr anchor="b">
            <a:noAutofit/>
          </a:bodyPr>
          <a:lstStyle>
            <a:lvl1pPr algn="l">
              <a:lnSpc>
                <a:spcPts val="6000"/>
              </a:lnSpc>
              <a:defRPr sz="6000" baseline="0"/>
            </a:lvl1pPr>
          </a:lstStyle>
          <a:p>
            <a:br>
              <a:rPr lang="en-US" altLang="ja-JP" dirty="0"/>
            </a:br>
            <a:r>
              <a:rPr lang="en-US" altLang="ja-JP" dirty="0"/>
              <a:t>SECTION</a:t>
            </a:r>
            <a:br>
              <a:rPr lang="en-US" altLang="ja-JP" dirty="0"/>
            </a:br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6430134" y="8527876"/>
            <a:ext cx="10700822" cy="122413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8" name="正方形/長方形 7"/>
          <p:cNvSpPr/>
          <p:nvPr userDrawn="1"/>
        </p:nvSpPr>
        <p:spPr>
          <a:xfrm rot="18000000">
            <a:off x="-7203466" y="13938122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 userDrawn="1"/>
        </p:nvSpPr>
        <p:spPr>
          <a:xfrm rot="18000000">
            <a:off x="-8778769" y="13470281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8645378" y="11609845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9911656" y="12282292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 rot="18000000">
            <a:off x="1161546" y="8413309"/>
            <a:ext cx="5472608" cy="720080"/>
          </a:xfrm>
        </p:spPr>
        <p:txBody>
          <a:bodyPr anchor="ctr">
            <a:normAutofit/>
          </a:bodyPr>
          <a:lstStyle>
            <a:lvl1pPr algn="r">
              <a:defRPr sz="3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SECTION 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7" grpId="0" build="p">
        <p:tmplLst>
          <p:tmpl lvl="1">
            <p:tnLst>
              <p:par>
                <p:cTn presetID="2" presetClass="entr" presetSubtype="1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7168804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476094" y="7807796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8383861"/>
            <a:ext cx="15265697" cy="1161208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16" grpId="0" animBg="1" build="p">
        <p:tmplLst>
          <p:tmpl lvl="0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 build="p">
        <p:tmplLst>
          <p:tmpl lvl="0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6406902" y="6241394"/>
            <a:ext cx="10147990" cy="2430498"/>
          </a:xfrm>
        </p:spPr>
        <p:txBody>
          <a:bodyPr anchor="b">
            <a:noAutofit/>
          </a:bodyPr>
          <a:lstStyle>
            <a:lvl1pPr algn="l">
              <a:lnSpc>
                <a:spcPts val="6000"/>
              </a:lnSpc>
              <a:defRPr sz="6000" baseline="0"/>
            </a:lvl1pPr>
          </a:lstStyle>
          <a:p>
            <a:br>
              <a:rPr lang="en-US" altLang="ja-JP" dirty="0"/>
            </a:br>
            <a:r>
              <a:rPr lang="en-US" altLang="ja-JP" dirty="0"/>
              <a:t>SECTION</a:t>
            </a:r>
            <a:br>
              <a:rPr lang="en-US" altLang="ja-JP" dirty="0"/>
            </a:br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6430134" y="8527876"/>
            <a:ext cx="10700822" cy="122413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8" name="正方形/長方形 7"/>
          <p:cNvSpPr/>
          <p:nvPr userDrawn="1"/>
        </p:nvSpPr>
        <p:spPr>
          <a:xfrm rot="18000000">
            <a:off x="-7203466" y="13938122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 userDrawn="1"/>
        </p:nvSpPr>
        <p:spPr>
          <a:xfrm rot="18000000">
            <a:off x="-8778769" y="13470281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8645378" y="11609845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9911656" y="12282292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 rot="18000000">
            <a:off x="1161546" y="8413309"/>
            <a:ext cx="5472608" cy="720080"/>
          </a:xfrm>
        </p:spPr>
        <p:txBody>
          <a:bodyPr anchor="ctr">
            <a:normAutofit/>
          </a:bodyPr>
          <a:lstStyle>
            <a:lvl1pPr algn="r">
              <a:defRPr sz="3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SECTION 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7" grpId="0" build="p">
        <p:tmplLst>
          <p:tmpl lvl="1">
            <p:tnLst>
              <p:par>
                <p:cTn presetID="2" presetClass="entr" presetSubtype="1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8286413" cy="7879804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  <a:endParaRPr 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3234737" y="2104724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3233714" y="445225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18000000">
            <a:off x="-4437443" y="794291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 rot="18000000">
            <a:off x="-3886610" y="76831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19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2158430" y="8095828"/>
            <a:ext cx="13969552" cy="1800200"/>
          </a:xfrm>
        </p:spPr>
        <p:txBody>
          <a:bodyPr anchor="ctr">
            <a:normAutofit/>
          </a:bodyPr>
          <a:lstStyle>
            <a:lvl1pPr algn="ctr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  <a:endParaRPr 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18000000">
            <a:off x="14767263" y="9809580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14768286" y="8150081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 rot="18000000">
            <a:off x="13564557" y="8499147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18000000">
            <a:off x="14115390" y="7781687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8286413" cy="10287000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  <a:endParaRPr 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3234737" y="2104724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3233714" y="445225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18000000">
            <a:off x="-4437443" y="794291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 rot="18000000">
            <a:off x="-3886610" y="76831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18000000">
            <a:off x="14767263" y="9809580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14768286" y="8150081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 rot="18000000">
            <a:off x="13564557" y="8499147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18000000">
            <a:off x="14115390" y="7781687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02246" y="7807796"/>
            <a:ext cx="14905656" cy="1296144"/>
          </a:xfrm>
        </p:spPr>
        <p:txBody>
          <a:bodyPr anchor="b">
            <a:normAutofit/>
          </a:bodyPr>
          <a:lstStyle>
            <a:lvl1pPr algn="l">
              <a:defRPr sz="6600" baseline="0">
                <a:solidFill>
                  <a:schemeClr val="bg1">
                    <a:lumMod val="9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  <a:endParaRPr 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502246" y="8887916"/>
            <a:ext cx="14905656" cy="864096"/>
          </a:xfrm>
        </p:spPr>
        <p:txBody>
          <a:bodyPr anchor="t">
            <a:normAutofit/>
          </a:bodyPr>
          <a:lstStyle>
            <a:lvl1pPr algn="l">
              <a:defRPr sz="4400" baseline="0"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8286413" cy="10287000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  <a:endParaRPr 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3234737" y="2104724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3233714" y="445225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18000000">
            <a:off x="-4437443" y="794291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 rot="18000000">
            <a:off x="-3886610" y="76831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18000000">
            <a:off x="14767263" y="9809580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14768286" y="8150081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 rot="18000000">
            <a:off x="13564557" y="8499147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18000000">
            <a:off x="14115390" y="7781687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654374" y="5359524"/>
            <a:ext cx="14905656" cy="1296144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>
                    <a:lumMod val="9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  <a:endParaRPr 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654374" y="6439644"/>
            <a:ext cx="14905656" cy="864096"/>
          </a:xfrm>
        </p:spPr>
        <p:txBody>
          <a:bodyPr anchor="t">
            <a:normAutofit/>
          </a:bodyPr>
          <a:lstStyle>
            <a:lvl1pPr algn="ctr">
              <a:defRPr sz="4400" baseline="0"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1375455" cy="10287000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  <a:endParaRPr 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1519470" y="462980"/>
            <a:ext cx="6552728" cy="2808312"/>
          </a:xfrm>
        </p:spPr>
        <p:txBody>
          <a:bodyPr anchor="b">
            <a:normAutofit/>
          </a:bodyPr>
          <a:lstStyle>
            <a:lvl1pPr algn="l">
              <a:defRPr sz="4400" baseline="0">
                <a:solidFill>
                  <a:schemeClr val="tx1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  <a:endParaRPr 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519470" y="3271292"/>
            <a:ext cx="6552728" cy="1584176"/>
          </a:xfrm>
        </p:spPr>
        <p:txBody>
          <a:bodyPr anchor="t">
            <a:normAutofit/>
          </a:bodyPr>
          <a:lstStyle>
            <a:lvl1pPr algn="l">
              <a:defRPr sz="2800" baseline="0">
                <a:solidFill>
                  <a:schemeClr val="tx1"/>
                </a:solidFill>
                <a:latin typeface="Aleo-Light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278433" y="10529660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7271285" y="8165936"/>
            <a:ext cx="6982211" cy="291833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18000000">
            <a:off x="4635565" y="11523483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 rot="18000000">
            <a:off x="6266517" y="8789800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 build="p">
        <p:tmplLst>
          <p:tmpl lvl="0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 build="p">
        <p:tmplLst>
          <p:tmpl lvl="0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 build="p">
        <p:tmplLst>
          <p:tmpl lvl="0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 build="p">
        <p:tmplLst>
          <p:tmpl lvl="0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582366" y="2551212"/>
            <a:ext cx="14905656" cy="2808312"/>
          </a:xfrm>
        </p:spPr>
        <p:txBody>
          <a:bodyPr anchor="b">
            <a:normAutofit/>
          </a:bodyPr>
          <a:lstStyle>
            <a:lvl1pPr algn="ctr">
              <a:defRPr sz="4400" baseline="0">
                <a:solidFill>
                  <a:schemeClr val="tx1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  <a:endParaRPr 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582366" y="5503540"/>
            <a:ext cx="14905656" cy="1584176"/>
          </a:xfrm>
        </p:spPr>
        <p:txBody>
          <a:bodyPr anchor="t">
            <a:normAutofit/>
          </a:bodyPr>
          <a:lstStyle>
            <a:lvl1pPr algn="ctr">
              <a:defRPr sz="28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- Horizonta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6007596"/>
            <a:ext cx="12599218" cy="1080120"/>
          </a:xfrm>
        </p:spPr>
        <p:txBody>
          <a:bodyPr anchor="ctr">
            <a:normAutofit/>
          </a:bodyPr>
          <a:lstStyle>
            <a:lvl1pPr algn="ctr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599842" y="7041252"/>
            <a:ext cx="12592036" cy="2782768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/>
              <a:t>Text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4" Type="http://schemas.openxmlformats.org/officeDocument/2006/relationships/theme" Target="../theme/theme2.xml"/><Relationship Id="rId23" Type="http://schemas.openxmlformats.org/officeDocument/2006/relationships/image" Target="../media/image2.png"/><Relationship Id="rId22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tile tx="0" ty="0" sx="50000" sy="8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1" y="267943"/>
            <a:ext cx="16457772" cy="987125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615108"/>
            <a:ext cx="16457772" cy="777686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 Here</a:t>
            </a:r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ctr" defTabSz="1632585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585" rtl="0" eaLnBrk="1" latinLnBrk="0" hangingPunct="1">
        <a:spcBef>
          <a:spcPct val="20000"/>
        </a:spcBef>
        <a:buFontTx/>
        <a:buNone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28040" indent="-360045" algn="l" defTabSz="1632585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indent="-360045" algn="l" defTabSz="1632585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500" indent="-408305" algn="l" defTabSz="1632585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475" indent="-408305" algn="l" defTabSz="1632585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85" indent="-408305" algn="l" defTabSz="163258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695" indent="-408305" algn="l" defTabSz="163258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670" indent="-408305" algn="l" defTabSz="163258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280" indent="-408305" algn="l" defTabSz="163258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58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algn="l" defTabSz="163258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585" algn="l" defTabSz="163258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95" algn="l" defTabSz="163258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805" algn="l" defTabSz="163258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780" algn="l" defTabSz="163258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390" algn="l" defTabSz="163258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365" algn="l" defTabSz="163258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0975" algn="l" defTabSz="163258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3">
            <a:lum/>
          </a:blip>
          <a:srcRect/>
          <a:tile tx="0" ty="0" sx="50000" sy="8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1" y="267943"/>
            <a:ext cx="16457772" cy="987125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lang="en-US" dirty="0"/>
              <a:t>Master Title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615108"/>
            <a:ext cx="16457772" cy="777686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247858" y="9534527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3105263" y="9534527"/>
            <a:ext cx="426683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FAD88-CD89-445B-80D2-D1F46C85367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hdr="0" dt="0"/>
  <p:txStyles>
    <p:titleStyle>
      <a:lvl1pPr algn="ctr" defTabSz="1632585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585" rtl="0" eaLnBrk="1" latinLnBrk="0" hangingPunct="1">
        <a:spcBef>
          <a:spcPct val="20000"/>
        </a:spcBef>
        <a:buFontTx/>
        <a:buNone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28040" indent="-360045" algn="l" defTabSz="1632585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indent="-360045" algn="l" defTabSz="1632585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500" indent="-408305" algn="l" defTabSz="1632585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475" indent="-408305" algn="l" defTabSz="1632585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85" indent="-408305" algn="l" defTabSz="163258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695" indent="-408305" algn="l" defTabSz="163258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670" indent="-408305" algn="l" defTabSz="163258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280" indent="-408305" algn="l" defTabSz="163258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58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algn="l" defTabSz="163258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585" algn="l" defTabSz="163258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95" algn="l" defTabSz="163258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805" algn="l" defTabSz="163258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780" algn="l" defTabSz="163258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390" algn="l" defTabSz="163258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365" algn="l" defTabSz="163258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0975" algn="l" defTabSz="163258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511800" y="2291080"/>
            <a:ext cx="10147935" cy="22745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PINSLIDE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陈炘  卜天童   任昆鹏   马明仪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602">
        <p:fade/>
      </p:transition>
    </mc:Choice>
    <mc:Fallback>
      <p:transition spd="med" advTm="560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最新成果</a:t>
            </a:r>
            <a:endParaRPr kumimoji="1" lang="zh-CN" altLang="en-US" dirty="0" smtClean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6</a:t>
            </a:r>
            <a:endParaRPr 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Thank you for coming today!</a:t>
            </a:r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  <a:endParaRPr lang="en-US" dirty="0"/>
          </a:p>
        </p:txBody>
      </p:sp>
      <p:pic>
        <p:nvPicPr>
          <p:cNvPr id="3" name="图片 2" descr="微信截图_201801021920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925" y="2512695"/>
            <a:ext cx="15331440" cy="7041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2508">
        <p14:switch dir="r"/>
      </p:transition>
    </mc:Choice>
    <mc:Fallback>
      <p:transition spd="slow" advTm="25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最新成果</a:t>
            </a:r>
            <a:endParaRPr kumimoji="1" lang="zh-CN" altLang="en-US" dirty="0" smtClean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6</a:t>
            </a:r>
            <a:endParaRPr 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Thank you for coming today!</a:t>
            </a:r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  <a:endParaRPr lang="en-US" dirty="0"/>
          </a:p>
        </p:txBody>
      </p:sp>
      <p:pic>
        <p:nvPicPr>
          <p:cNvPr id="2" name="图片 1" descr="微信截图_201801022017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3190" y="2828925"/>
            <a:ext cx="14341475" cy="65995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2508">
        <p14:switch dir="r"/>
      </p:transition>
    </mc:Choice>
    <mc:Fallback>
      <p:transition spd="slow" advTm="25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最新成果</a:t>
            </a:r>
            <a:endParaRPr kumimoji="1" lang="zh-CN" altLang="en-US" dirty="0" smtClean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6</a:t>
            </a:r>
            <a:endParaRPr 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Thank you for coming today!</a:t>
            </a:r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002270" y="2328545"/>
            <a:ext cx="6457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数据收整理</a:t>
            </a:r>
            <a:endParaRPr lang="zh-CN" alt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2056765" y="4138930"/>
            <a:ext cx="141732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/>
              <a:t>10</a:t>
            </a:r>
            <a:r>
              <a:rPr lang="zh-CN" altLang="en-US" sz="4000"/>
              <a:t>人</a:t>
            </a:r>
            <a:r>
              <a:rPr lang="en-US" altLang="zh-CN" sz="4000"/>
              <a:t>*30</a:t>
            </a:r>
            <a:r>
              <a:rPr lang="zh-CN" altLang="en-US" sz="4000"/>
              <a:t>条</a:t>
            </a:r>
            <a:r>
              <a:rPr lang="en-US" altLang="zh-CN" sz="4000"/>
              <a:t>*3</a:t>
            </a:r>
            <a:r>
              <a:rPr lang="zh-CN" altLang="en-US" sz="4000"/>
              <a:t>天</a:t>
            </a:r>
            <a:endParaRPr lang="zh-CN" altLang="en-US" sz="4000"/>
          </a:p>
        </p:txBody>
      </p:sp>
      <p:sp>
        <p:nvSpPr>
          <p:cNvPr id="9" name="文本框 8"/>
          <p:cNvSpPr txBox="1"/>
          <p:nvPr/>
        </p:nvSpPr>
        <p:spPr>
          <a:xfrm>
            <a:off x="4390390" y="5306695"/>
            <a:ext cx="31064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未解锁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124690" y="5306695"/>
            <a:ext cx="2798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异常波动</a:t>
            </a:r>
            <a:endParaRPr lang="zh-CN" altLang="en-US"/>
          </a:p>
        </p:txBody>
      </p:sp>
      <p:pic>
        <p:nvPicPr>
          <p:cNvPr id="11" name="图片 10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5495" y="5191760"/>
            <a:ext cx="843915" cy="814070"/>
          </a:xfrm>
          <a:prstGeom prst="rect">
            <a:avLst/>
          </a:prstGeom>
        </p:spPr>
      </p:pic>
      <p:pic>
        <p:nvPicPr>
          <p:cNvPr id="12" name="图片 11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79220" y="5191760"/>
            <a:ext cx="843915" cy="814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2508">
        <p14:switch dir="r"/>
      </p:transition>
    </mc:Choice>
    <mc:Fallback>
      <p:transition spd="slow" advTm="25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最新成果</a:t>
            </a:r>
            <a:endParaRPr kumimoji="1" lang="zh-CN" altLang="en-US" dirty="0" smtClean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6</a:t>
            </a:r>
            <a:endParaRPr 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Thank you for coming today!</a:t>
            </a:r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002270" y="2328545"/>
            <a:ext cx="6457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算法测试</a:t>
            </a:r>
            <a:endParaRPr lang="zh-CN" alt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1958975" y="3462655"/>
            <a:ext cx="143681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取出</a:t>
            </a:r>
            <a:r>
              <a:rPr lang="en-US" altLang="zh-CN"/>
              <a:t>1</a:t>
            </a:r>
            <a:r>
              <a:rPr lang="zh-CN" altLang="en-US"/>
              <a:t>位测试者每天</a:t>
            </a:r>
            <a:r>
              <a:rPr lang="en-US" altLang="zh-CN"/>
              <a:t>10</a:t>
            </a:r>
            <a:r>
              <a:rPr lang="zh-CN" altLang="en-US"/>
              <a:t>条数据，组合生成</a:t>
            </a:r>
            <a:r>
              <a:rPr lang="en-US" altLang="zh-CN"/>
              <a:t>3</a:t>
            </a:r>
            <a:r>
              <a:rPr lang="zh-CN" altLang="en-US"/>
              <a:t>组</a:t>
            </a:r>
            <a:r>
              <a:rPr lang="en-US" altLang="zh-CN"/>
              <a:t>20</a:t>
            </a:r>
            <a:r>
              <a:rPr lang="zh-CN" altLang="en-US"/>
              <a:t>条数据，生成测试模板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58975" y="4851400"/>
            <a:ext cx="143681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使用所有</a:t>
            </a:r>
            <a:r>
              <a:rPr lang="en-US" altLang="zh-CN"/>
              <a:t>900</a:t>
            </a:r>
            <a:r>
              <a:rPr lang="zh-CN" altLang="en-US"/>
              <a:t>条数据，测试模板，计算出错误拒绝率和错误接受率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958975" y="6515100"/>
            <a:ext cx="143681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做平均值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2508">
        <p14:switch dir="r"/>
      </p:transition>
    </mc:Choice>
    <mc:Fallback>
      <p:transition spd="slow" advTm="25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最新成果</a:t>
            </a:r>
            <a:endParaRPr kumimoji="1" lang="zh-CN" altLang="en-US" dirty="0" smtClean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6</a:t>
            </a:r>
            <a:endParaRPr 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Thank you for coming today!</a:t>
            </a:r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002270" y="2328545"/>
            <a:ext cx="6457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算法测试</a:t>
            </a:r>
            <a:endParaRPr lang="zh-CN" altLang="en-US" sz="3600" b="1"/>
          </a:p>
        </p:txBody>
      </p:sp>
      <p:pic>
        <p:nvPicPr>
          <p:cNvPr id="3" name="图片 2" descr="微信图片_201801021855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3855" y="2973705"/>
            <a:ext cx="12477750" cy="7014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2508">
        <p14:switch dir="r"/>
      </p:transition>
    </mc:Choice>
    <mc:Fallback>
      <p:transition spd="slow" advTm="25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ym typeface="+mn-ea"/>
              </a:rPr>
              <a:t>实验设计</a:t>
            </a:r>
            <a:endParaRPr kumimoji="1" lang="zh-CN" altLang="en-US" dirty="0" smtClean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7</a:t>
            </a:r>
            <a:endParaRPr 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Thank you for coming today!</a:t>
            </a:r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489835" y="2786380"/>
            <a:ext cx="13638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/>
              <a:t>实验室实验</a:t>
            </a:r>
            <a:endParaRPr lang="zh-CN" altLang="en-US" sz="3600" b="1"/>
          </a:p>
        </p:txBody>
      </p:sp>
      <p:sp>
        <p:nvSpPr>
          <p:cNvPr id="16" name="文本框 15"/>
          <p:cNvSpPr txBox="1"/>
          <p:nvPr/>
        </p:nvSpPr>
        <p:spPr>
          <a:xfrm>
            <a:off x="2489835" y="4575175"/>
            <a:ext cx="13638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/>
              <a:t>用户</a:t>
            </a:r>
            <a:r>
              <a:rPr lang="zh-CN" altLang="en-US" sz="3600" b="1"/>
              <a:t>实验</a:t>
            </a:r>
            <a:endParaRPr lang="zh-CN" altLang="en-US" sz="3600" b="1"/>
          </a:p>
        </p:txBody>
      </p:sp>
      <p:sp>
        <p:nvSpPr>
          <p:cNvPr id="17" name="文本框 16"/>
          <p:cNvSpPr txBox="1"/>
          <p:nvPr/>
        </p:nvSpPr>
        <p:spPr>
          <a:xfrm>
            <a:off x="2489835" y="6602095"/>
            <a:ext cx="13638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/>
              <a:t>攻击</a:t>
            </a:r>
            <a:r>
              <a:rPr lang="zh-CN" altLang="en-US" sz="3600" b="1"/>
              <a:t>实验</a:t>
            </a:r>
            <a:endParaRPr lang="zh-CN" altLang="en-US" sz="3600" b="1"/>
          </a:p>
        </p:txBody>
      </p:sp>
      <p:sp>
        <p:nvSpPr>
          <p:cNvPr id="18" name="文本框 17"/>
          <p:cNvSpPr txBox="1"/>
          <p:nvPr/>
        </p:nvSpPr>
        <p:spPr>
          <a:xfrm>
            <a:off x="2674620" y="8363585"/>
            <a:ext cx="13638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/>
              <a:t>。。。</a:t>
            </a:r>
            <a:endParaRPr lang="zh-CN" altLang="en-US" sz="3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2508">
        <p14:switch dir="r"/>
      </p:transition>
    </mc:Choice>
    <mc:Fallback>
      <p:transition spd="slow" advTm="25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>
                <a:solidFill>
                  <a:schemeClr val="accent1"/>
                </a:solidFill>
              </a:rPr>
              <a:t>US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 are awesome!</a:t>
            </a:r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SECTION 01</a:t>
            </a:r>
            <a:endParaRPr lang="en-US" dirty="0"/>
          </a:p>
        </p:txBody>
      </p:sp>
    </p:spTree>
  </p:cSld>
  <p:clrMapOvr>
    <a:masterClrMapping/>
  </p:clrMapOvr>
  <p:transition spd="slow" advTm="2088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项目分工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8</a:t>
            </a:r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Becoming the best partner for all web creators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负责</a:t>
            </a:r>
            <a:r>
              <a:rPr lang="en-US" altLang="zh-CN" dirty="0">
                <a:sym typeface="+mn-ea"/>
              </a:rPr>
              <a:t>APP</a:t>
            </a:r>
            <a:r>
              <a:rPr lang="zh-CN" altLang="en-US" dirty="0">
                <a:sym typeface="+mn-ea"/>
              </a:rPr>
              <a:t>的设计和用户特征数据的预处理，以及用户实验的实施和数据分析。</a:t>
            </a:r>
            <a:endParaRPr lang="en-US" dirty="0"/>
          </a:p>
          <a:p>
            <a:endParaRPr lang="en-US" dirty="0"/>
          </a:p>
        </p:txBody>
      </p:sp>
      <p:pic>
        <p:nvPicPr>
          <p:cNvPr id="11" name="图片 10" descr="微信图片_201801021945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0660" y="3626485"/>
            <a:ext cx="4119245" cy="411924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694805" y="3721100"/>
            <a:ext cx="69259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ym typeface="+mn-ea"/>
              </a:rPr>
              <a:t>卜天童</a:t>
            </a:r>
            <a:endParaRPr lang="zh-CN" altLang="en-US"/>
          </a:p>
        </p:txBody>
      </p:sp>
    </p:spTree>
  </p:cSld>
  <p:clrMapOvr>
    <a:masterClrMapping/>
  </p:clrMapOvr>
  <p:transition spd="slow" advTm="2679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项目分工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8</a:t>
            </a:r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Becoming the best partner for all web creators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负责用户生物特征算法的优化，以及用户实验的具体设计和实施。</a:t>
            </a:r>
            <a:endParaRPr 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694805" y="3721100"/>
            <a:ext cx="69259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ym typeface="+mn-ea"/>
              </a:rPr>
              <a:t>任昆鹏</a:t>
            </a:r>
            <a:endParaRPr lang="zh-CN" altLang="en-US"/>
          </a:p>
        </p:txBody>
      </p:sp>
      <p:pic>
        <p:nvPicPr>
          <p:cNvPr id="2" name="图片 1" descr="微信图片_201801021945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6200" y="3444240"/>
            <a:ext cx="4503420" cy="4503420"/>
          </a:xfrm>
          <a:prstGeom prst="rect">
            <a:avLst/>
          </a:prstGeom>
        </p:spPr>
      </p:pic>
    </p:spTree>
  </p:cSld>
  <p:clrMapOvr>
    <a:masterClrMapping/>
  </p:clrMapOvr>
  <p:transition spd="slow" advTm="2679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项目分工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8</a:t>
            </a:r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Becoming the best partner for all web creators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用户滑动特征数据分析和规定，以及使用机器学习方法对滑动特征建模。</a:t>
            </a:r>
            <a:endParaRPr lang="en-US" dirty="0"/>
          </a:p>
          <a:p>
            <a:endParaRPr 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694805" y="3721100"/>
            <a:ext cx="69259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ym typeface="+mn-ea"/>
              </a:rPr>
              <a:t>陈炘</a:t>
            </a:r>
            <a:endParaRPr lang="zh-CN" altLang="en-US"/>
          </a:p>
        </p:txBody>
      </p:sp>
      <p:pic>
        <p:nvPicPr>
          <p:cNvPr id="2" name="图片 1" descr="微信图片_201801021945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0135" y="3531870"/>
            <a:ext cx="4327525" cy="4327525"/>
          </a:xfrm>
          <a:prstGeom prst="rect">
            <a:avLst/>
          </a:prstGeom>
        </p:spPr>
      </p:pic>
    </p:spTree>
  </p:cSld>
  <p:clrMapOvr>
    <a:masterClrMapping/>
  </p:clrMapOvr>
  <p:transition spd="slow" advTm="2679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简介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1</a:t>
            </a:r>
            <a:endParaRPr 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Thank you for coming today!</a:t>
            </a:r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4"/>
          </p:nvPr>
        </p:nvSpPr>
        <p:spPr>
          <a:xfrm>
            <a:off x="934386" y="2799993"/>
            <a:ext cx="16417824" cy="2782768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dirty="0"/>
              <a:t>Pinslide</a:t>
            </a:r>
            <a:r>
              <a:rPr lang="zh-CN" altLang="en-US" dirty="0"/>
              <a:t>通过采集和分析使用者的生物特征来实现解锁。</a:t>
            </a:r>
            <a:endParaRPr lang="zh-CN" altLang="en-US" dirty="0"/>
          </a:p>
          <a:p>
            <a:pPr>
              <a:lnSpc>
                <a:spcPct val="160000"/>
              </a:lnSpc>
            </a:pPr>
            <a:r>
              <a:rPr lang="en-US" altLang="zh-CN" dirty="0"/>
              <a:t>Pinslide</a:t>
            </a:r>
            <a:r>
              <a:rPr lang="zh-CN" altLang="en-US" dirty="0"/>
              <a:t>解决了普通滑动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易受到肩窥攻击的弊端。</a:t>
            </a:r>
            <a:endPara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Pinslide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即使攻击者知道滑动轨迹也无法实现解锁。</a:t>
            </a:r>
            <a:endPara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2508">
        <p14:switch dir="r"/>
      </p:transition>
    </mc:Choice>
    <mc:Fallback>
      <p:transition spd="slow" advTm="25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项目分工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8</a:t>
            </a:r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Becoming the best partner for all web creators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负责</a:t>
            </a:r>
            <a:r>
              <a:rPr lang="en-US" altLang="zh-CN" dirty="0">
                <a:sym typeface="+mn-ea"/>
              </a:rPr>
              <a:t>APP</a:t>
            </a:r>
            <a:r>
              <a:rPr lang="zh-CN" altLang="en-US" dirty="0">
                <a:sym typeface="+mn-ea"/>
              </a:rPr>
              <a:t>的设计，滑动特征获取、口令注册、滑动输入的验证等功能的设计与实现。</a:t>
            </a:r>
            <a:endParaRPr 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694805" y="3721100"/>
            <a:ext cx="69259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ym typeface="+mn-ea"/>
              </a:rPr>
              <a:t>马明仪</a:t>
            </a:r>
            <a:endParaRPr lang="zh-CN" altLang="en-US"/>
          </a:p>
        </p:txBody>
      </p:sp>
      <p:pic>
        <p:nvPicPr>
          <p:cNvPr id="2" name="图片 1" descr="微信图片_201801021945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45" y="3954780"/>
            <a:ext cx="4538980" cy="4538980"/>
          </a:xfrm>
          <a:prstGeom prst="rect">
            <a:avLst/>
          </a:prstGeom>
        </p:spPr>
      </p:pic>
    </p:spTree>
  </p:cSld>
  <p:clrMapOvr>
    <a:masterClrMapping/>
  </p:clrMapOvr>
  <p:transition spd="slow" advTm="2679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all. Thank you!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14" name="サブタイトル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en-US" dirty="0"/>
          </a:p>
        </p:txBody>
      </p:sp>
    </p:spTree>
  </p:cSld>
  <p:clrMapOvr>
    <a:masterClrMapping/>
  </p:clrMapOvr>
  <p:transition spd="slow" advTm="11385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项目背景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</a:fld>
            <a:endParaRPr 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Thank you for coming today!</a:t>
            </a:r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4"/>
          </p:nvPr>
        </p:nvSpPr>
        <p:spPr>
          <a:xfrm>
            <a:off x="934085" y="3148330"/>
            <a:ext cx="16417925" cy="5978525"/>
          </a:xfrm>
        </p:spPr>
        <p:txBody>
          <a:bodyPr>
            <a:noAutofit/>
          </a:bodyPr>
          <a:lstStyle/>
          <a:p>
            <a:pPr>
              <a:lnSpc>
                <a:spcPct val="21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智能手机</a:t>
            </a:r>
            <a:endPara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21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图形口令应用场景丰富</a:t>
            </a:r>
            <a:endPara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21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手机解锁，应用解锁，文件解锁</a:t>
            </a:r>
            <a:endPara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21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易受到肩窥攻击</a:t>
            </a:r>
            <a:endPara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2508">
        <p14:switch dir="r"/>
      </p:transition>
    </mc:Choice>
    <mc:Fallback>
      <p:transition spd="slow" advTm="25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解锁方式的全新变革</a:t>
            </a:r>
            <a:endPara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</a:fld>
            <a:endParaRPr 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Thank you for coming today!</a:t>
            </a:r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  <a:endParaRPr lang="en-US" dirty="0"/>
          </a:p>
        </p:txBody>
      </p:sp>
      <p:pic>
        <p:nvPicPr>
          <p:cNvPr id="2" name="图片 1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0760" y="2807335"/>
            <a:ext cx="3248660" cy="5773420"/>
          </a:xfrm>
          <a:prstGeom prst="rect">
            <a:avLst/>
          </a:prstGeom>
        </p:spPr>
      </p:pic>
      <p:pic>
        <p:nvPicPr>
          <p:cNvPr id="3" name="图片 2" descr="timg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265" y="2807335"/>
            <a:ext cx="4639945" cy="59715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84070" y="8955405"/>
            <a:ext cx="3962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step1</a:t>
            </a:r>
            <a:r>
              <a:rPr lang="zh-CN" altLang="en-US">
                <a:ea typeface="宋体" panose="02010600030101010101" pitchFamily="2" charset="-122"/>
              </a:rPr>
              <a:t>：密码解锁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76865" y="8955405"/>
            <a:ext cx="3962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step2</a:t>
            </a:r>
            <a:r>
              <a:rPr lang="zh-CN" altLang="en-US">
                <a:ea typeface="宋体" panose="02010600030101010101" pitchFamily="2" charset="-122"/>
              </a:rPr>
              <a:t>：滑动解锁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2508">
        <p14:switch dir="r"/>
      </p:transition>
    </mc:Choice>
    <mc:Fallback>
      <p:transition spd="slow" advTm="25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解锁方式的全新变革</a:t>
            </a:r>
            <a:endPara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4</a:t>
            </a:r>
            <a:endParaRPr 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Thank you for coming today!</a:t>
            </a:r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72160" y="8771255"/>
            <a:ext cx="44989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step3</a:t>
            </a:r>
            <a:r>
              <a:rPr lang="zh-CN" altLang="en-US">
                <a:ea typeface="宋体" panose="02010600030101010101" pitchFamily="2" charset="-122"/>
              </a:rPr>
              <a:t>：滑动包含</a:t>
            </a:r>
            <a:r>
              <a:rPr lang="zh-CN" altLang="en-US">
                <a:ea typeface="宋体" panose="02010600030101010101" pitchFamily="2" charset="-122"/>
              </a:rPr>
              <a:t>解锁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26555" y="9200515"/>
            <a:ext cx="3962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step4</a:t>
            </a:r>
            <a:r>
              <a:rPr lang="zh-CN" altLang="en-US">
                <a:ea typeface="宋体" panose="02010600030101010101" pitchFamily="2" charset="-122"/>
              </a:rPr>
              <a:t>：生物学</a:t>
            </a:r>
            <a:r>
              <a:rPr lang="zh-CN" altLang="en-US">
                <a:ea typeface="宋体" panose="02010600030101010101" pitchFamily="2" charset="-122"/>
              </a:rPr>
              <a:t>解锁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03175" y="8914130"/>
            <a:ext cx="3962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step5</a:t>
            </a:r>
            <a:r>
              <a:rPr lang="zh-CN" altLang="en-US">
                <a:ea typeface="宋体" panose="02010600030101010101" pitchFamily="2" charset="-122"/>
              </a:rPr>
              <a:t>：？？？？？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1" name="图片 10" descr="微信图片_201801021855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8435" y="2941955"/>
            <a:ext cx="3147060" cy="5595620"/>
          </a:xfrm>
          <a:prstGeom prst="rect">
            <a:avLst/>
          </a:prstGeom>
        </p:spPr>
      </p:pic>
      <p:pic>
        <p:nvPicPr>
          <p:cNvPr id="12" name="图片 11" descr="微信图片_201801021855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045" y="2328545"/>
            <a:ext cx="4105910" cy="6332220"/>
          </a:xfrm>
          <a:prstGeom prst="rect">
            <a:avLst/>
          </a:prstGeom>
        </p:spPr>
      </p:pic>
      <p:pic>
        <p:nvPicPr>
          <p:cNvPr id="13" name="图片 12" descr="bg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685" y="3008630"/>
            <a:ext cx="3110230" cy="5528945"/>
          </a:xfrm>
          <a:prstGeom prst="rect">
            <a:avLst/>
          </a:prstGeom>
        </p:spPr>
      </p:pic>
      <p:pic>
        <p:nvPicPr>
          <p:cNvPr id="14" name="图片 13" descr="未标题-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9105" y="3510915"/>
            <a:ext cx="2526665" cy="4451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2508">
        <p14:switch dir="r"/>
      </p:transition>
    </mc:Choice>
    <mc:Fallback>
      <p:transition spd="slow" advTm="25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生物特征识别算法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5</a:t>
            </a:r>
            <a:endParaRPr 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Thank you for coming today!</a:t>
            </a:r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4"/>
          </p:nvPr>
        </p:nvSpPr>
        <p:spPr>
          <a:xfrm>
            <a:off x="934085" y="2635885"/>
            <a:ext cx="16417925" cy="597852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 smtClean="0">
                <a:sym typeface="+mn-ea"/>
              </a:rPr>
              <a:t>使用</a:t>
            </a:r>
            <a:r>
              <a:rPr lang="zh-CN" altLang="en-US" dirty="0">
                <a:sym typeface="+mn-ea"/>
              </a:rPr>
              <a:t>动态时间规整</a:t>
            </a:r>
            <a:r>
              <a:rPr lang="en-US" altLang="zh-CN" dirty="0">
                <a:sym typeface="+mn-ea"/>
              </a:rPr>
              <a:t>(Dynamic Time Warping, DTW)</a:t>
            </a:r>
            <a:r>
              <a:rPr lang="zh-CN" altLang="en-US" dirty="0">
                <a:sym typeface="+mn-ea"/>
              </a:rPr>
              <a:t>算法 </a:t>
            </a:r>
            <a:r>
              <a:rPr lang="zh-CN" altLang="en-US" dirty="0" smtClean="0">
                <a:sym typeface="+mn-ea"/>
              </a:rPr>
              <a:t>验证可行性</a:t>
            </a:r>
            <a:endParaRPr lang="zh-CN" altLang="en-US" dirty="0" smtClean="0"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sym typeface="+mn-ea"/>
              </a:rPr>
              <a:t>DTW</a:t>
            </a:r>
            <a:r>
              <a:rPr lang="zh-CN" altLang="en-US" dirty="0" smtClean="0">
                <a:sym typeface="+mn-ea"/>
              </a:rPr>
              <a:t>算法是</a:t>
            </a:r>
            <a:r>
              <a:rPr lang="zh-CN" altLang="en-US" dirty="0">
                <a:sym typeface="+mn-ea"/>
              </a:rPr>
              <a:t>一种把时间规整和距离</a:t>
            </a:r>
            <a:r>
              <a:rPr lang="zh-CN" altLang="en-US" dirty="0" smtClean="0">
                <a:sym typeface="+mn-ea"/>
              </a:rPr>
              <a:t>计算</a:t>
            </a:r>
            <a:r>
              <a:rPr lang="zh-CN" altLang="en-US" dirty="0">
                <a:sym typeface="+mn-ea"/>
              </a:rPr>
              <a:t>结合起来的非线性规整技术，具有概念简单、算法鲁棒性强的优点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pic>
        <p:nvPicPr>
          <p:cNvPr id="2" name="图片 1" descr="timg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8260" y="6128385"/>
            <a:ext cx="10058400" cy="3886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2508">
        <p14:switch dir="r"/>
      </p:transition>
    </mc:Choice>
    <mc:Fallback>
      <p:transition spd="slow" advTm="25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最新成果</a:t>
            </a:r>
            <a:endParaRPr kumimoji="1" lang="zh-CN" altLang="en-US" dirty="0" smtClean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6</a:t>
            </a:r>
            <a:endParaRPr 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Thank you for coming today!</a:t>
            </a:r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395335" y="2164715"/>
            <a:ext cx="6457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客户端</a:t>
            </a:r>
            <a:endParaRPr lang="zh-CN" altLang="en-US" sz="3600" b="1"/>
          </a:p>
        </p:txBody>
      </p:sp>
      <p:pic>
        <p:nvPicPr>
          <p:cNvPr id="9" name="图片 8" descr="微信图片_201801021855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0140" y="3082290"/>
            <a:ext cx="3683635" cy="6549390"/>
          </a:xfrm>
          <a:prstGeom prst="rect">
            <a:avLst/>
          </a:prstGeom>
        </p:spPr>
      </p:pic>
      <p:pic>
        <p:nvPicPr>
          <p:cNvPr id="10" name="图片 9" descr="微信图片_201801021855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845" y="3090545"/>
            <a:ext cx="3679190" cy="6541135"/>
          </a:xfrm>
          <a:prstGeom prst="rect">
            <a:avLst/>
          </a:prstGeom>
        </p:spPr>
      </p:pic>
      <p:pic>
        <p:nvPicPr>
          <p:cNvPr id="12" name="图片 11" descr="微信图片_201801021854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2560" y="3082925"/>
            <a:ext cx="3808095" cy="6771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2508">
        <p14:switch dir="r"/>
      </p:transition>
    </mc:Choice>
    <mc:Fallback>
      <p:transition spd="slow" advTm="25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最新成果</a:t>
            </a:r>
            <a:endParaRPr kumimoji="1" lang="zh-CN" altLang="en-US" dirty="0" smtClean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6</a:t>
            </a:r>
            <a:endParaRPr 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Thank you for coming today!</a:t>
            </a:r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395335" y="2164715"/>
            <a:ext cx="6457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后台管理系统</a:t>
            </a:r>
            <a:endParaRPr lang="zh-CN" altLang="en-US" sz="3600" b="1"/>
          </a:p>
        </p:txBody>
      </p:sp>
      <p:pic>
        <p:nvPicPr>
          <p:cNvPr id="2" name="图片 1" descr="微信截图_201801021917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6450" y="3035935"/>
            <a:ext cx="14133830" cy="6534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2508">
        <p14:switch dir="r"/>
      </p:transition>
    </mc:Choice>
    <mc:Fallback>
      <p:transition spd="slow" advTm="25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最新成果</a:t>
            </a:r>
            <a:endParaRPr kumimoji="1" lang="zh-CN" altLang="en-US" dirty="0" smtClean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6</a:t>
            </a:r>
            <a:endParaRPr 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Thank you for coming today!</a:t>
            </a:r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  <a:endParaRPr lang="en-US" dirty="0"/>
          </a:p>
        </p:txBody>
      </p:sp>
      <p:pic>
        <p:nvPicPr>
          <p:cNvPr id="3" name="图片 2" descr="微信截图_201801021919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265" y="2503805"/>
            <a:ext cx="15521305" cy="6983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2508">
        <p14:switch dir="r"/>
      </p:transition>
    </mc:Choice>
    <mc:Fallback>
      <p:transition spd="slow" advTm="25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neb Title">
  <a:themeElements>
    <a:clrScheme name="Deneb">
      <a:dk1>
        <a:srgbClr val="3F3F3F"/>
      </a:dk1>
      <a:lt1>
        <a:sysClr val="window" lastClr="FFFFFF"/>
      </a:lt1>
      <a:dk2>
        <a:srgbClr val="1F497D"/>
      </a:dk2>
      <a:lt2>
        <a:srgbClr val="EEECE1"/>
      </a:lt2>
      <a:accent1>
        <a:srgbClr val="EF005A"/>
      </a:accent1>
      <a:accent2>
        <a:srgbClr val="F00082"/>
      </a:accent2>
      <a:accent3>
        <a:srgbClr val="A1007E"/>
      </a:accent3>
      <a:accent4>
        <a:srgbClr val="770099"/>
      </a:accent4>
      <a:accent5>
        <a:srgbClr val="4BACC6"/>
      </a:accent5>
      <a:accent6>
        <a:srgbClr val="F79646"/>
      </a:accent6>
      <a:hlink>
        <a:srgbClr val="EF005A"/>
      </a:hlink>
      <a:folHlink>
        <a:srgbClr val="A1007E"/>
      </a:folHlink>
    </a:clrScheme>
    <a:fontScheme name="Capella">
      <a:majorFont>
        <a:latin typeface="Montserrat-Bold"/>
        <a:ea typeface="Capella Bold"/>
        <a:cs typeface=""/>
      </a:majorFont>
      <a:minorFont>
        <a:latin typeface="Aleo-Light"/>
        <a:ea typeface="Capella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neb Contents">
  <a:themeElements>
    <a:clrScheme name="Deneb">
      <a:dk1>
        <a:srgbClr val="3F3F3F"/>
      </a:dk1>
      <a:lt1>
        <a:sysClr val="window" lastClr="FFFFFF"/>
      </a:lt1>
      <a:dk2>
        <a:srgbClr val="1F497D"/>
      </a:dk2>
      <a:lt2>
        <a:srgbClr val="EEECE1"/>
      </a:lt2>
      <a:accent1>
        <a:srgbClr val="EF005A"/>
      </a:accent1>
      <a:accent2>
        <a:srgbClr val="F00082"/>
      </a:accent2>
      <a:accent3>
        <a:srgbClr val="A1007E"/>
      </a:accent3>
      <a:accent4>
        <a:srgbClr val="770099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ella">
      <a:majorFont>
        <a:latin typeface="Montserrat-Bold"/>
        <a:ea typeface="Capella Bold"/>
        <a:cs typeface=""/>
      </a:majorFont>
      <a:minorFont>
        <a:latin typeface="Aleo-Light"/>
        <a:ea typeface="Capella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1827</Words>
  <Application>WPS 演示</Application>
  <PresentationFormat>自定义</PresentationFormat>
  <Paragraphs>228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43" baseType="lpstr">
      <vt:lpstr>Arial</vt:lpstr>
      <vt:lpstr>宋体</vt:lpstr>
      <vt:lpstr>Wingdings</vt:lpstr>
      <vt:lpstr>Aleo-LightItalic</vt:lpstr>
      <vt:lpstr>Aleo-BoldItalic</vt:lpstr>
      <vt:lpstr>Aleo-Bold</vt:lpstr>
      <vt:lpstr>Aleo-Light</vt:lpstr>
      <vt:lpstr>GENISO</vt:lpstr>
      <vt:lpstr>Montserrat-Bold</vt:lpstr>
      <vt:lpstr>微软雅黑</vt:lpstr>
      <vt:lpstr>Arial Unicode MS</vt:lpstr>
      <vt:lpstr>Calibri</vt:lpstr>
      <vt:lpstr>方正兰亭超细黑简体</vt:lpstr>
      <vt:lpstr>Calibri</vt:lpstr>
      <vt:lpstr>方正细谭黑简体</vt:lpstr>
      <vt:lpstr>Capella Bold</vt:lpstr>
      <vt:lpstr>Capella Light</vt:lpstr>
      <vt:lpstr>黑体</vt:lpstr>
      <vt:lpstr>微软雅黑 Light</vt:lpstr>
      <vt:lpstr>Calibri Light</vt:lpstr>
      <vt:lpstr>Deneb Title</vt:lpstr>
      <vt:lpstr>Deneb Contents</vt:lpstr>
      <vt:lpstr>DENEB POWERPOINT TEMPLATE</vt:lpstr>
      <vt:lpstr>NICE TO MEET YOU!</vt:lpstr>
      <vt:lpstr>NICE TO MEET YOU!</vt:lpstr>
      <vt:lpstr>项目背景</vt:lpstr>
      <vt:lpstr>解锁方式的全新变革</vt:lpstr>
      <vt:lpstr>项目背景</vt:lpstr>
      <vt:lpstr>生物特征识别算法</vt:lpstr>
      <vt:lpstr>最新成果</vt:lpstr>
      <vt:lpstr>最新成果</vt:lpstr>
      <vt:lpstr>最新成果</vt:lpstr>
      <vt:lpstr>最新成果</vt:lpstr>
      <vt:lpstr>最新成果</vt:lpstr>
      <vt:lpstr>最新成果</vt:lpstr>
      <vt:lpstr>最新成果</vt:lpstr>
      <vt:lpstr>最新成果</vt:lpstr>
      <vt:lpstr>ABOUT US</vt:lpstr>
      <vt:lpstr>OUR VISION</vt:lpstr>
      <vt:lpstr>项目分工</vt:lpstr>
      <vt:lpstr>项目分工</vt:lpstr>
      <vt:lpstr>项目分工</vt:lpstr>
      <vt:lpstr>That’s all. Thank you!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Deneb</dc:title>
  <dc:creator>Jun</dc:creator>
  <cp:lastModifiedBy>dell</cp:lastModifiedBy>
  <cp:revision>123</cp:revision>
  <dcterms:created xsi:type="dcterms:W3CDTF">2014-05-31T17:00:00Z</dcterms:created>
  <dcterms:modified xsi:type="dcterms:W3CDTF">2018-01-02T12:17:20Z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