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9"/>
  </p:notesMasterIdLst>
  <p:sldIdLst>
    <p:sldId id="257" r:id="rId2"/>
    <p:sldId id="263" r:id="rId3"/>
    <p:sldId id="262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8B108-68C8-450B-94F9-78FF71B5DC91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6F0F4-9375-4922-BC74-71FF4AE58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6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55615" y="-7337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1AA28D9-561C-4763-88DF-91F8B7456F4E}" type="datetime10">
              <a:rPr lang="zh-CN" altLang="en-US" smtClean="0"/>
              <a:t>21:38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2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135C74-90EC-4025-82E6-A96E72242A93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0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C9A636A-DFB6-4514-AD7F-3F585C410B67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35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6980DDF-9D8B-432A-939E-866B750EBA33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11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742FD4-7BE6-46F8-B753-E7B60301B6D6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1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E90B44-4A68-4AF0-A545-29BD91DF7D51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825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4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7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5992114-115F-4B73-BF29-D12680F1AA9F}" type="datetime10">
              <a:rPr lang="zh-CN" altLang="en-US" smtClean="0"/>
              <a:t>21:38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5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588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0777"/>
            <a:ext cx="2057400" cy="365125"/>
          </a:xfrm>
          <a:prstGeom prst="rect">
            <a:avLst/>
          </a:prstGeom>
        </p:spPr>
        <p:txBody>
          <a:bodyPr/>
          <a:lstStyle/>
          <a:p>
            <a:fld id="{1A20D37C-4BF5-4746-87EC-8C706FA31A06}" type="datetime10">
              <a:rPr lang="zh-CN" altLang="en-US" smtClean="0"/>
              <a:t>21:38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792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578" y="592727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8494" y="5923682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84" y="5923682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80108" y="-70367"/>
            <a:ext cx="2057400" cy="365125"/>
          </a:xfrm>
          <a:prstGeom prst="rect">
            <a:avLst/>
          </a:prstGeom>
        </p:spPr>
        <p:txBody>
          <a:bodyPr/>
          <a:lstStyle/>
          <a:p>
            <a:fld id="{34EC5728-E554-475E-9567-BD4D24CC96DF}" type="datetime10">
              <a:rPr lang="zh-CN" altLang="en-US" smtClean="0"/>
              <a:t>21:38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9083"/>
            <a:ext cx="9144000" cy="1004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34" y="5926431"/>
            <a:ext cx="547008" cy="5470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63485" y="5925591"/>
            <a:ext cx="548688" cy="5486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42392" y="5925591"/>
            <a:ext cx="548688" cy="5486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99" y="5925591"/>
            <a:ext cx="548688" cy="548688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98125" y="647427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014034" y="647237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135127" y="647645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460564" y="647237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0"/>
          </p:nvPr>
        </p:nvSpPr>
        <p:spPr>
          <a:xfrm>
            <a:off x="8270793" y="-68941"/>
            <a:ext cx="2057400" cy="365125"/>
          </a:xfrm>
          <a:prstGeom prst="rect">
            <a:avLst/>
          </a:prstGeom>
        </p:spPr>
        <p:txBody>
          <a:bodyPr/>
          <a:lstStyle/>
          <a:p>
            <a:fld id="{FDCB52B3-90E1-4EA1-9BFF-2E673D9E1B36}" type="datetime10">
              <a:rPr lang="zh-CN" altLang="en-US" smtClean="0"/>
              <a:t>21:38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0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482289-F18E-4E17-AD90-477801129E51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1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6FF2B3D-0113-4403-BF2E-C03C4EDDC0AE}" type="datetime10">
              <a:rPr lang="zh-CN" altLang="en-US" smtClean="0"/>
              <a:t>21:38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30FB4F4-0092-4D3B-A3EA-C8907C90A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506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6" y="-3366"/>
            <a:ext cx="9144000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66"/>
            <a:ext cx="9144000" cy="3695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-1950"/>
            <a:ext cx="1193472" cy="3656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064" y="4215"/>
            <a:ext cx="803866" cy="3594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3" y="-1951"/>
            <a:ext cx="726242" cy="365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63" y="-1950"/>
            <a:ext cx="482468" cy="365660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256463" y="-67467"/>
            <a:ext cx="980244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43E8045B-29AA-4C71-9399-BDF455A9D2BD}" type="datetime10">
              <a:rPr lang="zh-CN" altLang="en-US" smtClean="0"/>
              <a:t>21:38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60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37" r:id="rId3"/>
    <p:sldLayoutId id="2147483728" r:id="rId4"/>
    <p:sldLayoutId id="2147483739" r:id="rId5"/>
    <p:sldLayoutId id="214748373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40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247" y="1878227"/>
            <a:ext cx="7164345" cy="38868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智能手机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图形口令应用场景丰富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手机解锁，应用解锁，文件解锁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易受到肩窥攻击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281601" y="-67467"/>
            <a:ext cx="2057400" cy="365125"/>
          </a:xfrm>
          <a:prstGeom prst="rect">
            <a:avLst/>
          </a:prstGeom>
        </p:spPr>
        <p:txBody>
          <a:bodyPr/>
          <a:lstStyle/>
          <a:p>
            <a:fld id="{F04965A9-CEA0-45FF-85A5-0387D2A2F456}" type="datetime10">
              <a:rPr lang="zh-CN" altLang="en-US" smtClean="0"/>
              <a:t>21:38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385" y="0"/>
            <a:ext cx="62521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4006421"/>
            <a:ext cx="2239818" cy="237980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90224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+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3724102" y="299075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=</a:t>
            </a:r>
            <a:endParaRPr lang="zh-CN" altLang="en-US" sz="6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76" y="579838"/>
            <a:ext cx="2817468" cy="3544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21370" y="4655127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PIN</a:t>
            </a:r>
            <a:r>
              <a:rPr lang="zh-CN" altLang="en-US" sz="2800" dirty="0"/>
              <a:t>：</a:t>
            </a:r>
            <a:r>
              <a:rPr lang="en-US" altLang="zh-CN" sz="2800" dirty="0"/>
              <a:t>1234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290776" y="5288219"/>
            <a:ext cx="2844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/>
              <a:t>SlidePIN</a:t>
            </a:r>
            <a:r>
              <a:rPr lang="zh-CN" altLang="en-US" sz="2800" dirty="0"/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0</a:t>
            </a:r>
            <a:r>
              <a:rPr lang="en-US" altLang="zh-CN" sz="2800" dirty="0">
                <a:solidFill>
                  <a:srgbClr val="FF0000"/>
                </a:solidFill>
              </a:rPr>
              <a:t>23</a:t>
            </a:r>
            <a:r>
              <a:rPr lang="en-US" altLang="zh-CN" sz="2800" dirty="0"/>
              <a:t>7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39" y="579837"/>
            <a:ext cx="2239818" cy="25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9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实际输入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口令长度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对真实口令进行混淆，无法直接看到口令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更容易猜到口令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滑动代替点击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输入速度更快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位数字口令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方便记忆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生物特征识别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增加验证因子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/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742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生物特征识别算法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前期使用</a:t>
            </a:r>
            <a:r>
              <a:rPr lang="zh-CN" altLang="en-US" dirty="0"/>
              <a:t>动态时间规整</a:t>
            </a:r>
            <a:r>
              <a:rPr lang="en-US" altLang="zh-CN" dirty="0"/>
              <a:t>(Dynamic Time Warping, DTW)</a:t>
            </a:r>
            <a:r>
              <a:rPr lang="zh-CN" altLang="en-US" dirty="0"/>
              <a:t>算法 验证可行性。</a:t>
            </a:r>
            <a:endParaRPr lang="en-US" altLang="zh-CN" dirty="0"/>
          </a:p>
          <a:p>
            <a:r>
              <a:rPr lang="en-US" altLang="zh-CN" dirty="0"/>
              <a:t>DTW</a:t>
            </a:r>
            <a:r>
              <a:rPr lang="zh-CN" altLang="en-US" dirty="0"/>
              <a:t>算法是一种把时间规整和距离计算结合起来的非线性规整技术，具有概念简单、算法鲁棒性强的优点。</a:t>
            </a:r>
            <a:endParaRPr lang="en-US" altLang="zh-CN" dirty="0"/>
          </a:p>
          <a:p>
            <a:r>
              <a:rPr lang="zh-CN" altLang="en-US" dirty="0"/>
              <a:t>在后期实验中获取比较大量数据后 ，使用其他算法（如</a:t>
            </a:r>
            <a:r>
              <a:rPr lang="en-US" altLang="zh-CN" dirty="0"/>
              <a:t>one-class</a:t>
            </a:r>
            <a:r>
              <a:rPr lang="zh-CN" altLang="en-US" dirty="0"/>
              <a:t> </a:t>
            </a:r>
            <a:r>
              <a:rPr lang="en-US" altLang="zh-CN" dirty="0"/>
              <a:t>SVM</a:t>
            </a:r>
            <a:r>
              <a:rPr lang="zh-CN" altLang="en-US" dirty="0"/>
              <a:t>算法等）比较结果，确定最终算法。</a:t>
            </a:r>
          </a:p>
        </p:txBody>
      </p:sp>
    </p:spTree>
    <p:extLst>
      <p:ext uri="{BB962C8B-B14F-4D97-AF65-F5344CB8AC3E}">
        <p14:creationId xmlns:p14="http://schemas.microsoft.com/office/powerpoint/2010/main" val="15923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3F448-D6B3-496D-BC61-4CC14591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9809D0-538D-481C-B169-F225C7FFF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一次可用性实验</a:t>
            </a:r>
            <a:endParaRPr lang="en-US" altLang="zh-CN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初步招募</a:t>
            </a:r>
            <a:r>
              <a:rPr lang="en-US" altLang="zh-CN" sz="2000" dirty="0"/>
              <a:t>30</a:t>
            </a:r>
            <a:r>
              <a:rPr lang="zh-CN" altLang="en-US" sz="2000" dirty="0"/>
              <a:t>名年龄、性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别、职业、分布均匀的用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户，按右图实验步骤进行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实验室实验。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6E353B-C3FF-4D0E-B4AF-72F416DBC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191" y="2325189"/>
            <a:ext cx="5003201" cy="318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0AC32-986E-42C2-B531-6B90C284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C53A1-CB25-4DF8-A2AA-98061CFA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长期可用性实验（为期一周）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）口令注册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参与长期用户实验的用户在实验第一天进行口令注册，在长期实验的整个过程中，用户都使用这一口令。</a:t>
            </a:r>
            <a:endParaRPr lang="en-US" altLang="zh-CN" sz="2000" dirty="0"/>
          </a:p>
          <a:p>
            <a:r>
              <a:rPr lang="en-US" altLang="zh-CN" dirty="0"/>
              <a:t>2</a:t>
            </a:r>
            <a:r>
              <a:rPr lang="zh-CN" altLang="en-US" dirty="0"/>
              <a:t>）滑动特征训练</a:t>
            </a:r>
            <a:endParaRPr lang="en-US" altLang="zh-CN" dirty="0"/>
          </a:p>
          <a:p>
            <a:r>
              <a:rPr lang="zh-CN" altLang="en-US" sz="2000" dirty="0"/>
              <a:t>完成口令注册后，用户在第一天根据口令进行</a:t>
            </a:r>
            <a:r>
              <a:rPr lang="en-US" altLang="zh-CN" sz="2000" dirty="0"/>
              <a:t>20</a:t>
            </a:r>
            <a:r>
              <a:rPr lang="zh-CN" altLang="en-US" sz="2000" dirty="0"/>
              <a:t>次的滑动特征训练操作。此后的实验过程都使用训练生成的模板库。</a:t>
            </a:r>
            <a:endParaRPr lang="en-US" altLang="zh-CN" sz="2000" dirty="0"/>
          </a:p>
          <a:p>
            <a:r>
              <a:rPr lang="en-US" altLang="zh-CN" dirty="0"/>
              <a:t>3</a:t>
            </a:r>
            <a:r>
              <a:rPr lang="zh-CN" altLang="en-US" dirty="0"/>
              <a:t>）滑动特征验证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验证操作从第一天开始，持续的最终结束。每天每个用户不定时进行</a:t>
            </a:r>
            <a:r>
              <a:rPr lang="en-US" altLang="zh-CN" sz="2000" dirty="0"/>
              <a:t>20</a:t>
            </a:r>
            <a:r>
              <a:rPr lang="zh-CN" altLang="en-US" sz="2000" dirty="0"/>
              <a:t>次滑动验证操作。系统将记录每个用户每天验证正确率，平均输入时间等数据。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42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6CEF7-93F3-407A-8E5C-B4F83EFF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EDD9BA-00ED-4B43-A199-D0843F70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安全性实验</a:t>
            </a:r>
            <a:endParaRPr lang="en-US" altLang="zh-CN" dirty="0"/>
          </a:p>
          <a:p>
            <a:r>
              <a:rPr lang="en-US" altLang="zh-CN" dirty="0"/>
              <a:t>1) </a:t>
            </a:r>
            <a:r>
              <a:rPr lang="zh-CN" altLang="en-US" dirty="0"/>
              <a:t>观看轨迹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   攻击者观看合法用户滑动轨迹的重放动画，播放完成后，将在</a:t>
            </a:r>
            <a:r>
              <a:rPr lang="en-US" altLang="zh-CN" sz="2200" dirty="0" err="1"/>
              <a:t>PINSlide</a:t>
            </a:r>
            <a:r>
              <a:rPr lang="zh-CN" altLang="en-US" sz="2200" dirty="0"/>
              <a:t>键盘下显示用户的滑动轨迹；</a:t>
            </a:r>
          </a:p>
          <a:p>
            <a:r>
              <a:rPr lang="en-US" altLang="zh-CN" dirty="0"/>
              <a:t>2) </a:t>
            </a:r>
            <a:r>
              <a:rPr lang="zh-CN" altLang="en-US" dirty="0"/>
              <a:t>口令猜测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攻击者根据轨迹图案猜测用户设置的真实口令。对于每次攻击，攻击者将有 </a:t>
            </a:r>
            <a:r>
              <a:rPr lang="en-US" altLang="zh-CN" sz="2000" dirty="0"/>
              <a:t>5 </a:t>
            </a:r>
            <a:r>
              <a:rPr lang="zh-CN" altLang="en-US" sz="2000" dirty="0"/>
              <a:t>次猜测机会；</a:t>
            </a:r>
          </a:p>
          <a:p>
            <a:r>
              <a:rPr lang="en-US" altLang="zh-CN" dirty="0"/>
              <a:t>3) </a:t>
            </a:r>
            <a:r>
              <a:rPr lang="zh-CN" altLang="en-US" dirty="0"/>
              <a:t>实施攻击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    攻击者根据轨迹对合法用户的口令进行 </a:t>
            </a:r>
            <a:r>
              <a:rPr lang="en-US" altLang="zh-CN" sz="2000" dirty="0"/>
              <a:t>20 </a:t>
            </a:r>
            <a:r>
              <a:rPr lang="zh-CN" altLang="en-US" sz="2000" dirty="0"/>
              <a:t>次攻击，记录攻击相关数据。</a:t>
            </a:r>
          </a:p>
        </p:txBody>
      </p:sp>
    </p:spTree>
    <p:extLst>
      <p:ext uri="{BB962C8B-B14F-4D97-AF65-F5344CB8AC3E}">
        <p14:creationId xmlns:p14="http://schemas.microsoft.com/office/powerpoint/2010/main" val="26548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389</Words>
  <Application>Microsoft Office PowerPoint</Application>
  <PresentationFormat>全屏显示(4:3)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项目背景</vt:lpstr>
      <vt:lpstr>PowerPoint 演示文稿</vt:lpstr>
      <vt:lpstr>项目设计</vt:lpstr>
      <vt:lpstr>生物特征识别算法</vt:lpstr>
      <vt:lpstr>实验设计</vt:lpstr>
      <vt:lpstr>实验设计</vt:lpstr>
      <vt:lpstr>实验设计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qq s</dc:creator>
  <cp:lastModifiedBy>darmon</cp:lastModifiedBy>
  <cp:revision>42</cp:revision>
  <dcterms:created xsi:type="dcterms:W3CDTF">2017-05-17T07:14:10Z</dcterms:created>
  <dcterms:modified xsi:type="dcterms:W3CDTF">2017-10-24T14:22:37Z</dcterms:modified>
</cp:coreProperties>
</file>