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78" r:id="rId2"/>
    <p:sldId id="257" r:id="rId3"/>
    <p:sldId id="263" r:id="rId4"/>
    <p:sldId id="274" r:id="rId5"/>
    <p:sldId id="275" r:id="rId6"/>
    <p:sldId id="264" r:id="rId7"/>
    <p:sldId id="269" r:id="rId8"/>
    <p:sldId id="270" r:id="rId9"/>
    <p:sldId id="271" r:id="rId10"/>
    <p:sldId id="272" r:id="rId11"/>
    <p:sldId id="273" r:id="rId12"/>
    <p:sldId id="265" r:id="rId13"/>
    <p:sldId id="266" r:id="rId14"/>
    <p:sldId id="267" r:id="rId15"/>
    <p:sldId id="276" r:id="rId16"/>
    <p:sldId id="277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8B108-68C8-450B-94F9-78FF71B5DC91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6F0F4-9375-4922-BC74-71FF4AE583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55615" y="-7337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AA28D9-561C-4763-88DF-91F8B7456F4E}" type="datetime10">
              <a:rPr lang="zh-CN" altLang="en-US" smtClean="0"/>
              <a:t>13:35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FB4F4-0092-4D3B-A3EA-C8907C90A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1135C74-90EC-4025-82E6-A96E72242A93}" type="datetime10">
              <a:rPr lang="zh-CN" altLang="en-US" smtClean="0"/>
              <a:t>13:35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FB4F4-0092-4D3B-A3EA-C8907C90A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9A636A-DFB6-4514-AD7F-3F585C410B67}" type="datetime10">
              <a:rPr lang="zh-CN" altLang="en-US" smtClean="0"/>
              <a:t>13:35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FB4F4-0092-4D3B-A3EA-C8907C90A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6980DDF-9D8B-432A-939E-866B750EBA33}" type="datetime10">
              <a:rPr lang="zh-CN" altLang="en-US" smtClean="0"/>
              <a:t>13:35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FB4F4-0092-4D3B-A3EA-C8907C90A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742FD4-7BE6-46F8-B753-E7B60301B6D6}" type="datetime10">
              <a:rPr lang="zh-CN" altLang="en-US" smtClean="0"/>
              <a:t>13:35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FB4F4-0092-4D3B-A3EA-C8907C90A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E90B44-4A68-4AF0-A545-29BD91DF7D51}" type="datetime10">
              <a:rPr lang="zh-CN" altLang="en-US" smtClean="0"/>
              <a:t>13:35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FB4F4-0092-4D3B-A3EA-C8907C90A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FB4F4-0092-4D3B-A3EA-C8907C90A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3792"/>
            <a:ext cx="9144000" cy="10042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78" y="5927271"/>
            <a:ext cx="547008" cy="5470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63485" y="5925591"/>
            <a:ext cx="548688" cy="54868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42392" y="5925591"/>
            <a:ext cx="548688" cy="5486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99" y="5925591"/>
            <a:ext cx="548688" cy="548688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98125" y="647427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014034" y="647237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主要问题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135127" y="64764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460564" y="64723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>
          <a:xfrm>
            <a:off x="8270793" y="-60777"/>
            <a:ext cx="2057400" cy="365125"/>
          </a:xfrm>
          <a:prstGeom prst="rect">
            <a:avLst/>
          </a:prstGeom>
        </p:spPr>
        <p:txBody>
          <a:bodyPr/>
          <a:lstStyle/>
          <a:p>
            <a:fld id="{15992114-115F-4B73-BF29-D12680F1AA9F}" type="datetime10">
              <a:rPr lang="zh-CN" altLang="en-US" smtClean="0"/>
              <a:t>13:35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3792"/>
            <a:ext cx="9144000" cy="10042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78" y="5927271"/>
            <a:ext cx="547008" cy="5470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63485" y="5925591"/>
            <a:ext cx="548688" cy="54868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8495" y="5925591"/>
            <a:ext cx="548688" cy="5486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588" y="5923682"/>
            <a:ext cx="548688" cy="548688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98125" y="647427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014034" y="647237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主要问题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135127" y="64764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460564" y="64723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270793" y="-60777"/>
            <a:ext cx="2057400" cy="365125"/>
          </a:xfrm>
          <a:prstGeom prst="rect">
            <a:avLst/>
          </a:prstGeom>
        </p:spPr>
        <p:txBody>
          <a:bodyPr/>
          <a:lstStyle/>
          <a:p>
            <a:fld id="{1A20D37C-4BF5-4746-87EC-8C706FA31A06}" type="datetime10">
              <a:rPr lang="zh-CN" altLang="en-US" smtClean="0"/>
              <a:t>13:35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3792"/>
            <a:ext cx="9144000" cy="10042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78" y="5927271"/>
            <a:ext cx="547008" cy="5470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8494" y="5923682"/>
            <a:ext cx="548688" cy="54868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42392" y="5925591"/>
            <a:ext cx="548688" cy="5486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484" y="5923682"/>
            <a:ext cx="548688" cy="548688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98125" y="647427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014034" y="647237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主要问题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135127" y="64764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460564" y="64723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>
          <a:xfrm>
            <a:off x="8280108" y="-70367"/>
            <a:ext cx="2057400" cy="365125"/>
          </a:xfrm>
          <a:prstGeom prst="rect">
            <a:avLst/>
          </a:prstGeom>
        </p:spPr>
        <p:txBody>
          <a:bodyPr/>
          <a:lstStyle/>
          <a:p>
            <a:fld id="{34EC5728-E554-475E-9567-BD4D24CC96DF}" type="datetime10">
              <a:rPr lang="zh-CN" altLang="en-US" smtClean="0"/>
              <a:t>13:35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9083"/>
            <a:ext cx="9144000" cy="10042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34" y="5926431"/>
            <a:ext cx="547008" cy="5470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63485" y="5925591"/>
            <a:ext cx="548688" cy="54868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42392" y="5925591"/>
            <a:ext cx="548688" cy="5486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099" y="5925591"/>
            <a:ext cx="548688" cy="548688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98125" y="647427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014034" y="647237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主要问题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135127" y="64764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460564" y="64723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>
          <a:xfrm>
            <a:off x="8270793" y="-68941"/>
            <a:ext cx="2057400" cy="365125"/>
          </a:xfrm>
          <a:prstGeom prst="rect">
            <a:avLst/>
          </a:prstGeom>
        </p:spPr>
        <p:txBody>
          <a:bodyPr/>
          <a:lstStyle/>
          <a:p>
            <a:fld id="{FDCB52B3-90E1-4EA1-9BFF-2E673D9E1B36}" type="datetime10">
              <a:rPr lang="zh-CN" altLang="en-US" smtClean="0"/>
              <a:t>13:35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FB4F4-0092-4D3B-A3EA-C8907C90A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A482289-F18E-4E17-AD90-477801129E51}" type="datetime10">
              <a:rPr lang="zh-CN" altLang="en-US" smtClean="0"/>
              <a:t>13:35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FB4F4-0092-4D3B-A3EA-C8907C90A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FF2B3D-0113-4403-BF2E-C03C4EDDC0AE}" type="datetime10">
              <a:rPr lang="zh-CN" altLang="en-US" smtClean="0"/>
              <a:t>13:35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FB4F4-0092-4D3B-A3EA-C8907C90A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96" y="-3366"/>
            <a:ext cx="9144000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66"/>
            <a:ext cx="9144000" cy="36953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1950"/>
            <a:ext cx="1193472" cy="3656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064" y="4215"/>
            <a:ext cx="803866" cy="35949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23" y="-1951"/>
            <a:ext cx="726242" cy="3656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63" y="-1950"/>
            <a:ext cx="482468" cy="365660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256463" y="-67467"/>
            <a:ext cx="980244" cy="36512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43E8045B-29AA-4C71-9399-BDF455A9D2BD}" type="datetime10">
              <a:rPr lang="zh-CN" altLang="en-US" smtClean="0"/>
              <a:t>13:35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project\PINSlide\PINSlidePPT\PINSlidePPT\slidepin\2017-10-24_16_35_16.mp4" TargetMode="External"/><Relationship Id="rId1" Type="http://schemas.microsoft.com/office/2007/relationships/media" Target="file:///D:\project\PINSlide\PINSlidePPT\PINSlidePPT\slidepin\2017-10-24_16_35_16.mp4" TargetMode="Externa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E5514-C7C8-43AD-9680-2EDDFC7B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		</a:t>
            </a:r>
            <a:r>
              <a:rPr lang="en-US" altLang="zh-CN" dirty="0" err="1"/>
              <a:t>PINSlide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F947A9-2E74-414A-B89E-61F64B16D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组员：卜天童 陈炘 马明仪 任昆鹏</a:t>
            </a:r>
          </a:p>
        </p:txBody>
      </p:sp>
    </p:spTree>
    <p:extLst>
      <p:ext uri="{BB962C8B-B14F-4D97-AF65-F5344CB8AC3E}">
        <p14:creationId xmlns:p14="http://schemas.microsoft.com/office/powerpoint/2010/main" val="1468467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creenshot_20171024-1630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10" y="1081405"/>
            <a:ext cx="2462530" cy="43795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57420" y="1562735"/>
            <a:ext cx="2985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滑动解锁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017-10-24_16_35_16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80360" y="569595"/>
            <a:ext cx="3037205" cy="5161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实验设计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一次可用性实验</a:t>
            </a:r>
            <a:endParaRPr lang="en-US" altLang="zh-CN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初步招募</a:t>
            </a:r>
            <a:r>
              <a:rPr lang="en-US" altLang="zh-CN" sz="2000" dirty="0"/>
              <a:t>30</a:t>
            </a:r>
            <a:r>
              <a:rPr lang="zh-CN" altLang="en-US" sz="2000" dirty="0"/>
              <a:t>名年龄、性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别、职业、分布均匀的用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户，按右图实验步骤进行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实验室实验。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191" y="2325189"/>
            <a:ext cx="5003201" cy="31822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长期可用性实验（为期一周）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）口令注册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参与长期用户实验的用户在实验第一天进行口令注册，在长期实验的整个过程中，用户都使用这一口令。</a:t>
            </a:r>
            <a:endParaRPr lang="en-US" altLang="zh-CN" sz="2000" dirty="0"/>
          </a:p>
          <a:p>
            <a:r>
              <a:rPr lang="en-US" altLang="zh-CN" dirty="0"/>
              <a:t>2</a:t>
            </a:r>
            <a:r>
              <a:rPr lang="zh-CN" altLang="en-US" dirty="0"/>
              <a:t>）滑动特征训练</a:t>
            </a:r>
            <a:endParaRPr lang="en-US" altLang="zh-CN" dirty="0"/>
          </a:p>
          <a:p>
            <a:r>
              <a:rPr lang="zh-CN" altLang="en-US" sz="2000" dirty="0"/>
              <a:t>完成口令注册后，用户在第一天根据口令进行</a:t>
            </a:r>
            <a:r>
              <a:rPr lang="en-US" altLang="zh-CN" sz="2000" dirty="0"/>
              <a:t>20</a:t>
            </a:r>
            <a:r>
              <a:rPr lang="zh-CN" altLang="en-US" sz="2000" dirty="0"/>
              <a:t>次的滑动特征训练操作。此后的实验过程都使用训练生成的模板库。</a:t>
            </a:r>
            <a:endParaRPr lang="en-US" altLang="zh-CN" sz="2000" dirty="0"/>
          </a:p>
          <a:p>
            <a:r>
              <a:rPr lang="en-US" altLang="zh-CN" dirty="0"/>
              <a:t>3</a:t>
            </a:r>
            <a:r>
              <a:rPr lang="zh-CN" altLang="en-US" dirty="0"/>
              <a:t>）滑动特征验证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验证操作从第一天开始，持续的最终结束。每天每个用户不定时进行</a:t>
            </a:r>
            <a:r>
              <a:rPr lang="en-US" altLang="zh-CN" sz="2000" dirty="0"/>
              <a:t>20</a:t>
            </a:r>
            <a:r>
              <a:rPr lang="zh-CN" altLang="en-US" sz="2000" dirty="0"/>
              <a:t>次滑动验证操作。系统将记录每个用户每天验证正确率，平均输入时间等数据。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安全性实验</a:t>
            </a:r>
            <a:endParaRPr lang="en-US" altLang="zh-CN" dirty="0"/>
          </a:p>
          <a:p>
            <a:r>
              <a:rPr lang="en-US" altLang="zh-CN" dirty="0"/>
              <a:t>1) </a:t>
            </a:r>
            <a:r>
              <a:rPr lang="zh-CN" altLang="en-US" dirty="0"/>
              <a:t>观看轨迹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200" dirty="0"/>
              <a:t>   攻击者观看合法用户滑动轨迹的重放动画，播放完成后，将在</a:t>
            </a:r>
            <a:r>
              <a:rPr lang="en-US" altLang="zh-CN" sz="2200" dirty="0" err="1"/>
              <a:t>PINSlide</a:t>
            </a:r>
            <a:r>
              <a:rPr lang="zh-CN" altLang="en-US" sz="2200" dirty="0"/>
              <a:t>键盘下显示用户的滑动轨迹；</a:t>
            </a:r>
          </a:p>
          <a:p>
            <a:r>
              <a:rPr lang="en-US" altLang="zh-CN" dirty="0"/>
              <a:t>2) </a:t>
            </a:r>
            <a:r>
              <a:rPr lang="zh-CN" altLang="en-US" dirty="0"/>
              <a:t>口令猜测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    攻击者根据轨迹图案猜测用户设置的真实口令。对于每次攻击，攻击者将有 </a:t>
            </a:r>
            <a:r>
              <a:rPr lang="en-US" altLang="zh-CN" sz="2000" dirty="0"/>
              <a:t>5 </a:t>
            </a:r>
            <a:r>
              <a:rPr lang="zh-CN" altLang="en-US" sz="2000" dirty="0"/>
              <a:t>次猜测机会；</a:t>
            </a:r>
          </a:p>
          <a:p>
            <a:r>
              <a:rPr lang="en-US" altLang="zh-CN" dirty="0"/>
              <a:t>3) </a:t>
            </a:r>
            <a:r>
              <a:rPr lang="zh-CN" altLang="en-US" dirty="0"/>
              <a:t>实施攻击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    攻击者根据轨迹对合法用户的口令进行 </a:t>
            </a:r>
            <a:r>
              <a:rPr lang="en-US" altLang="zh-CN" sz="2000" dirty="0"/>
              <a:t>20 </a:t>
            </a:r>
            <a:r>
              <a:rPr lang="zh-CN" altLang="en-US" sz="2000" dirty="0"/>
              <a:t>次攻击，记录攻击相关数据。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卜天童：负责</a:t>
            </a:r>
            <a:r>
              <a:rPr lang="en-US" altLang="zh-CN" dirty="0"/>
              <a:t>APP</a:t>
            </a:r>
            <a:r>
              <a:rPr lang="zh-CN" altLang="en-US" dirty="0"/>
              <a:t>的设计和用户特征数据的预处理，以及用户实验的实施和数据分析。</a:t>
            </a:r>
          </a:p>
          <a:p>
            <a:r>
              <a:rPr lang="zh-CN" altLang="en-US" dirty="0"/>
              <a:t>马明仪：负责</a:t>
            </a:r>
            <a:r>
              <a:rPr lang="en-US" altLang="zh-CN" dirty="0"/>
              <a:t>APP</a:t>
            </a:r>
            <a:r>
              <a:rPr lang="zh-CN" altLang="en-US" dirty="0"/>
              <a:t>的设计，滑动特征获取、口令注册、滑动输入的验证等功能的设计与实现。</a:t>
            </a:r>
          </a:p>
          <a:p>
            <a:r>
              <a:rPr lang="zh-CN" altLang="en-US" dirty="0"/>
              <a:t>任昆鹏：负责用户生物特征算法的优化，以及用户实验的具体设计和实施。</a:t>
            </a:r>
          </a:p>
          <a:p>
            <a:r>
              <a:rPr lang="zh-CN" altLang="en-US" dirty="0"/>
              <a:t>陈炘：用户滑动特征数据分析和规定，以及使用机器学习方法对滑动特征建模。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931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1E8D1-E7BC-497C-BAB3-9780879D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FBAAF-AF80-4208-B034-3F4ECDCD4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8800" dirty="0"/>
          </a:p>
          <a:p>
            <a:pPr marL="0" indent="0" algn="ctr">
              <a:buNone/>
            </a:pPr>
            <a:r>
              <a:rPr lang="zh-CN" altLang="en-US" sz="88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54869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6247" y="1878227"/>
            <a:ext cx="7164345" cy="38868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智能手机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图形口令应用场景丰富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手机解锁，应用解锁，文件解锁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易受到肩窥攻击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生物学认证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8281601" y="-67467"/>
            <a:ext cx="2057400" cy="365125"/>
          </a:xfrm>
          <a:prstGeom prst="rect">
            <a:avLst/>
          </a:prstGeom>
        </p:spPr>
        <p:txBody>
          <a:bodyPr/>
          <a:lstStyle/>
          <a:p>
            <a:fld id="{F04965A9-CEA0-45FF-85A5-0387D2A2F456}" type="datetime10">
              <a:rPr lang="zh-CN" altLang="en-US" smtClean="0"/>
              <a:t>13:35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385" y="0"/>
            <a:ext cx="625216" cy="3651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39" y="4006421"/>
            <a:ext cx="2239818" cy="237980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90224" y="2990758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+</a:t>
            </a:r>
            <a:endParaRPr lang="zh-CN" altLang="en-US" sz="6000" dirty="0"/>
          </a:p>
        </p:txBody>
      </p:sp>
      <p:sp>
        <p:nvSpPr>
          <p:cNvPr id="8" name="文本框 7"/>
          <p:cNvSpPr txBox="1"/>
          <p:nvPr/>
        </p:nvSpPr>
        <p:spPr>
          <a:xfrm>
            <a:off x="3724102" y="2990758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=</a:t>
            </a:r>
            <a:endParaRPr lang="zh-CN" altLang="en-US" sz="6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776" y="579838"/>
            <a:ext cx="2817468" cy="35440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821370" y="4655127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PIN</a:t>
            </a:r>
            <a:r>
              <a:rPr lang="zh-CN" altLang="en-US" sz="2800" dirty="0"/>
              <a:t>：</a:t>
            </a:r>
            <a:r>
              <a:rPr lang="en-US" altLang="zh-CN" sz="2800" dirty="0"/>
              <a:t>1234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290776" y="5288219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SlidePIN</a:t>
            </a:r>
            <a:r>
              <a:rPr lang="zh-CN" altLang="en-US" sz="2800" dirty="0"/>
              <a:t>：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en-US" altLang="zh-CN" sz="2800" dirty="0"/>
              <a:t>0</a:t>
            </a:r>
            <a:r>
              <a:rPr lang="en-US" altLang="zh-CN" sz="2800" dirty="0">
                <a:solidFill>
                  <a:srgbClr val="FF0000"/>
                </a:solidFill>
              </a:rPr>
              <a:t>23</a:t>
            </a:r>
            <a:r>
              <a:rPr lang="en-US" altLang="zh-CN" sz="2800" dirty="0"/>
              <a:t>7</a:t>
            </a:r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39" y="579837"/>
            <a:ext cx="2239818" cy="25465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实际输入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口令长度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对真实口令进行混淆，无法直接看到口令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更容易猜到口令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滑动代替点击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输入更加高效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位数字口令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增加安全性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生物特征识别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增加验证因子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742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已有方案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间接输入机制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人机之间的挑战</a:t>
            </a:r>
            <a:r>
              <a:rPr kumimoji="1" lang="en-US" altLang="zh-CN" dirty="0"/>
              <a:t>-</a:t>
            </a:r>
            <a:r>
              <a:rPr kumimoji="1" lang="zh-CN" altLang="en-US" dirty="0"/>
              <a:t>应答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挑战可以是键盘的布局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可以说额外的因子如颜色、符号等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其他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带来额外的计算、内存上的开销</a:t>
            </a:r>
            <a:endParaRPr kumimoji="1" lang="en-US" altLang="zh-CN" dirty="0"/>
          </a:p>
          <a:p>
            <a:r>
              <a:rPr kumimoji="1" lang="zh-CN" altLang="en-US" dirty="0"/>
              <a:t>不可见的输入机制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特殊的人机交互接口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背面输入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震动反馈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其他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需要硬件支持</a:t>
            </a:r>
            <a:endParaRPr kumimoji="1" lang="en-US" altLang="zh-CN" dirty="0"/>
          </a:p>
          <a:p>
            <a:pPr lvl="2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09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生物特征识别算法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前期使用</a:t>
            </a:r>
            <a:r>
              <a:rPr lang="zh-CN" altLang="en-US" dirty="0"/>
              <a:t>动态时间规整</a:t>
            </a:r>
            <a:r>
              <a:rPr lang="en-US" altLang="zh-CN" dirty="0"/>
              <a:t>(Dynamic Time Warping, DTW)</a:t>
            </a:r>
            <a:r>
              <a:rPr lang="zh-CN" altLang="en-US" dirty="0"/>
              <a:t>算法 验证可行性。</a:t>
            </a:r>
            <a:endParaRPr lang="en-US" altLang="zh-CN" dirty="0"/>
          </a:p>
          <a:p>
            <a:r>
              <a:rPr lang="en-US" altLang="zh-CN" dirty="0"/>
              <a:t>DTW</a:t>
            </a:r>
            <a:r>
              <a:rPr lang="zh-CN" altLang="en-US" dirty="0"/>
              <a:t>算法是一种把时间规整和距离计算结合起来的非线性规整技术，具有概念简单、算法鲁棒性强的优点。</a:t>
            </a:r>
            <a:endParaRPr lang="en-US" altLang="zh-CN" dirty="0"/>
          </a:p>
          <a:p>
            <a:r>
              <a:rPr lang="zh-CN" altLang="en-US" dirty="0"/>
              <a:t>在后期实验中获取比较大量数据后 ，使用其他算法（如</a:t>
            </a:r>
            <a:r>
              <a:rPr lang="en-US" altLang="zh-CN" dirty="0"/>
              <a:t>one-class</a:t>
            </a:r>
            <a:r>
              <a:rPr lang="zh-CN" altLang="en-US" dirty="0"/>
              <a:t> </a:t>
            </a:r>
            <a:r>
              <a:rPr lang="en-US" altLang="zh-CN" dirty="0"/>
              <a:t>SVM</a:t>
            </a:r>
            <a:r>
              <a:rPr lang="zh-CN" altLang="en-US" dirty="0"/>
              <a:t>算法等）比较结果，确定最终算法。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Screenshot_20171024-1628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1119505"/>
            <a:ext cx="2211705" cy="39331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74235" y="1590675"/>
            <a:ext cx="2985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主页（模拟）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460" y="87631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安卓程序开发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creenshot_20171024-1628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95" y="1444625"/>
            <a:ext cx="2456180" cy="4368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99330" y="1562735"/>
            <a:ext cx="2985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设置密码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creenshot_20171024-1628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90" y="1508125"/>
            <a:ext cx="2159635" cy="38411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73600" y="1730375"/>
            <a:ext cx="3409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设置姓名和滑动时使用左右手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571</Words>
  <Application>Microsoft Office PowerPoint</Application>
  <PresentationFormat>全屏显示(4:3)</PresentationFormat>
  <Paragraphs>79</Paragraphs>
  <Slides>16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   PINSlide</vt:lpstr>
      <vt:lpstr>项目背景</vt:lpstr>
      <vt:lpstr>PowerPoint 演示文稿</vt:lpstr>
      <vt:lpstr>项目设计</vt:lpstr>
      <vt:lpstr>已有方案</vt:lpstr>
      <vt:lpstr>生物特征识别算法</vt:lpstr>
      <vt:lpstr>安卓程序开发</vt:lpstr>
      <vt:lpstr>PowerPoint 演示文稿</vt:lpstr>
      <vt:lpstr>PowerPoint 演示文稿</vt:lpstr>
      <vt:lpstr>PowerPoint 演示文稿</vt:lpstr>
      <vt:lpstr>PowerPoint 演示文稿</vt:lpstr>
      <vt:lpstr>实验设计</vt:lpstr>
      <vt:lpstr>实验设计</vt:lpstr>
      <vt:lpstr>实验设计</vt:lpstr>
      <vt:lpstr>项目分工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qq s</dc:creator>
  <cp:lastModifiedBy>darmon</cp:lastModifiedBy>
  <cp:revision>48</cp:revision>
  <dcterms:created xsi:type="dcterms:W3CDTF">2017-05-17T07:14:00Z</dcterms:created>
  <dcterms:modified xsi:type="dcterms:W3CDTF">2017-10-25T05:45:20Z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2052-10.1.0.6874</vt:lpwstr>
  </property>
</Properties>
</file>