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3" r:id="rId27"/>
    <p:sldId id="282" r:id="rId28"/>
    <p:sldId id="284" r:id="rId29"/>
    <p:sldId id="285" r:id="rId30"/>
    <p:sldId id="287" r:id="rId31"/>
    <p:sldId id="286" r:id="rId32"/>
    <p:sldId id="288" r:id="rId33"/>
    <p:sldId id="290" r:id="rId34"/>
    <p:sldId id="291" r:id="rId35"/>
    <p:sldId id="292" r:id="rId36"/>
    <p:sldId id="293" r:id="rId37"/>
    <p:sldId id="294" r:id="rId38"/>
    <p:sldId id="289" r:id="rId39"/>
    <p:sldId id="295" r:id="rId40"/>
    <p:sldId id="296" r:id="rId41"/>
    <p:sldId id="29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7" autoAdjust="0"/>
    <p:restoredTop sz="94660"/>
  </p:normalViewPr>
  <p:slideViewPr>
    <p:cSldViewPr snapToGrid="0">
      <p:cViewPr varScale="1">
        <p:scale>
          <a:sx n="58" d="100"/>
          <a:sy n="58" d="100"/>
        </p:scale>
        <p:origin x="102"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E2DD1-DE04-47F6-8199-81B3023788F8}" type="datetimeFigureOut">
              <a:rPr lang="zh-CN" altLang="en-US" smtClean="0"/>
              <a:t>2013/10/23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B5867-1DFF-403C-8318-2636F199102F}" type="slidenum">
              <a:rPr lang="zh-CN" altLang="en-US" smtClean="0"/>
              <a:t>‹#›</a:t>
            </a:fld>
            <a:endParaRPr lang="zh-CN" altLang="en-US"/>
          </a:p>
        </p:txBody>
      </p:sp>
    </p:spTree>
    <p:extLst>
      <p:ext uri="{BB962C8B-B14F-4D97-AF65-F5344CB8AC3E}">
        <p14:creationId xmlns:p14="http://schemas.microsoft.com/office/powerpoint/2010/main" val="3070411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8B5867-1DFF-403C-8318-2636F199102F}" type="slidenum">
              <a:rPr lang="zh-CN" altLang="en-US" smtClean="0"/>
              <a:t>1</a:t>
            </a:fld>
            <a:endParaRPr lang="zh-CN" altLang="en-US"/>
          </a:p>
        </p:txBody>
      </p:sp>
    </p:spTree>
    <p:extLst>
      <p:ext uri="{BB962C8B-B14F-4D97-AF65-F5344CB8AC3E}">
        <p14:creationId xmlns:p14="http://schemas.microsoft.com/office/powerpoint/2010/main" val="113158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68251" y="4896988"/>
            <a:ext cx="7285149" cy="910087"/>
          </a:xfrm>
        </p:spPr>
        <p:txBody>
          <a:bodyPr/>
          <a:lstStyle>
            <a:lvl1pPr marL="0" indent="0" algn="l">
              <a:buNone/>
              <a:defRPr sz="2800">
                <a:solidFill>
                  <a:schemeClr val="accent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699A24BA-3F60-4D98-B654-BC3C84AC7AF0}" type="datetimeFigureOut">
              <a:rPr lang="zh-CN" altLang="en-US" smtClean="0"/>
              <a:t>2013/10/23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9C06BC-42DB-4E8E-AC94-8C13E8E8CBF0}" type="slidenum">
              <a:rPr lang="zh-CN" altLang="en-US" smtClean="0"/>
              <a:t>‹#›</a:t>
            </a:fld>
            <a:endParaRPr lang="zh-CN" altLang="en-US"/>
          </a:p>
        </p:txBody>
      </p:sp>
      <p:sp>
        <p:nvSpPr>
          <p:cNvPr id="7" name="矩形 6"/>
          <p:cNvSpPr/>
          <p:nvPr userDrawn="1"/>
        </p:nvSpPr>
        <p:spPr>
          <a:xfrm>
            <a:off x="0" y="1"/>
            <a:ext cx="12192000" cy="4347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57596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9A24BA-3F60-4D98-B654-BC3C84AC7AF0}" type="datetimeFigureOut">
              <a:rPr lang="zh-CN" altLang="en-US" smtClean="0"/>
              <a:t>2013/10/23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9C06BC-42DB-4E8E-AC94-8C13E8E8CBF0}" type="slidenum">
              <a:rPr lang="zh-CN" altLang="en-US" smtClean="0"/>
              <a:t>‹#›</a:t>
            </a:fld>
            <a:endParaRPr lang="zh-CN" altLang="en-US"/>
          </a:p>
        </p:txBody>
      </p:sp>
    </p:spTree>
    <p:extLst>
      <p:ext uri="{BB962C8B-B14F-4D97-AF65-F5344CB8AC3E}">
        <p14:creationId xmlns:p14="http://schemas.microsoft.com/office/powerpoint/2010/main" val="22632841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0"/>
            <a:ext cx="12192000" cy="1325563"/>
          </a:xfrm>
          <a:solidFill>
            <a:schemeClr val="accent1"/>
          </a:solidFill>
        </p:spPr>
        <p:txBody>
          <a:bodyPr>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      单击此处编辑母版标题样式</a:t>
            </a:r>
            <a:endParaRPr lang="zh-CN" altLang="en-US" dirty="0"/>
          </a:p>
        </p:txBody>
      </p:sp>
      <p:sp>
        <p:nvSpPr>
          <p:cNvPr id="3" name="内容占位符 2"/>
          <p:cNvSpPr>
            <a:spLocks noGrp="1"/>
          </p:cNvSpPr>
          <p:nvPr>
            <p:ph idx="1"/>
          </p:nvPr>
        </p:nvSpPr>
        <p:spPr>
          <a:xfrm>
            <a:off x="838200" y="1325563"/>
            <a:ext cx="10515600" cy="4907812"/>
          </a:xfrm>
        </p:spPr>
        <p:txBody>
          <a:bodyPr/>
          <a:lstStyle>
            <a:lvl1pPr>
              <a:defRPr>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99A24BA-3F60-4D98-B654-BC3C84AC7AF0}" type="datetimeFigureOut">
              <a:rPr lang="zh-CN" altLang="en-US" smtClean="0"/>
              <a:t>2013/10/23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9C06BC-42DB-4E8E-AC94-8C13E8E8CBF0}" type="slidenum">
              <a:rPr lang="zh-CN" altLang="en-US" smtClean="0"/>
              <a:t>‹#›</a:t>
            </a:fld>
            <a:endParaRPr lang="zh-CN" altLang="en-US"/>
          </a:p>
        </p:txBody>
      </p:sp>
    </p:spTree>
    <p:extLst>
      <p:ext uri="{BB962C8B-B14F-4D97-AF65-F5344CB8AC3E}">
        <p14:creationId xmlns:p14="http://schemas.microsoft.com/office/powerpoint/2010/main" val="42819835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9A24BA-3F60-4D98-B654-BC3C84AC7AF0}" type="datetimeFigureOut">
              <a:rPr lang="zh-CN" altLang="en-US" smtClean="0"/>
              <a:t>2013/10/23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9C06BC-42DB-4E8E-AC94-8C13E8E8CBF0}" type="slidenum">
              <a:rPr lang="zh-CN" altLang="en-US" smtClean="0"/>
              <a:t>‹#›</a:t>
            </a:fld>
            <a:endParaRPr lang="zh-CN" altLang="en-US"/>
          </a:p>
        </p:txBody>
      </p:sp>
      <p:sp>
        <p:nvSpPr>
          <p:cNvPr id="8" name="标题 1"/>
          <p:cNvSpPr>
            <a:spLocks noGrp="1"/>
          </p:cNvSpPr>
          <p:nvPr>
            <p:ph type="title"/>
          </p:nvPr>
        </p:nvSpPr>
        <p:spPr>
          <a:xfrm>
            <a:off x="0" y="0"/>
            <a:ext cx="12192000" cy="1325563"/>
          </a:xfrm>
          <a:solidFill>
            <a:schemeClr val="accent1"/>
          </a:solidFill>
        </p:spPr>
        <p:txBody>
          <a:bodyPr>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2912387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9A24BA-3F60-4D98-B654-BC3C84AC7AF0}" type="datetimeFigureOut">
              <a:rPr lang="zh-CN" altLang="en-US" smtClean="0"/>
              <a:t>2013/10/23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A9C06BC-42DB-4E8E-AC94-8C13E8E8CBF0}" type="slidenum">
              <a:rPr lang="zh-CN" altLang="en-US" smtClean="0"/>
              <a:t>‹#›</a:t>
            </a:fld>
            <a:endParaRPr lang="zh-CN" altLang="en-US"/>
          </a:p>
        </p:txBody>
      </p:sp>
      <p:sp>
        <p:nvSpPr>
          <p:cNvPr id="10" name="标题 1"/>
          <p:cNvSpPr>
            <a:spLocks noGrp="1"/>
          </p:cNvSpPr>
          <p:nvPr>
            <p:ph type="title" hasCustomPrompt="1"/>
          </p:nvPr>
        </p:nvSpPr>
        <p:spPr>
          <a:xfrm>
            <a:off x="0" y="0"/>
            <a:ext cx="12192000" cy="1325563"/>
          </a:xfrm>
          <a:solidFill>
            <a:schemeClr val="accent1"/>
          </a:solidFill>
        </p:spPr>
        <p:txBody>
          <a:bodyPr>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     单击此处编辑母版标题样式</a:t>
            </a:r>
            <a:endParaRPr lang="zh-CN" altLang="en-US" dirty="0"/>
          </a:p>
        </p:txBody>
      </p:sp>
    </p:spTree>
    <p:extLst>
      <p:ext uri="{BB962C8B-B14F-4D97-AF65-F5344CB8AC3E}">
        <p14:creationId xmlns:p14="http://schemas.microsoft.com/office/powerpoint/2010/main" val="12676125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99A24BA-3F60-4D98-B654-BC3C84AC7AF0}" type="datetimeFigureOut">
              <a:rPr lang="zh-CN" altLang="en-US" smtClean="0"/>
              <a:t>2013/10/23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9C06BC-42DB-4E8E-AC94-8C13E8E8CBF0}" type="slidenum">
              <a:rPr lang="zh-CN" altLang="en-US" smtClean="0"/>
              <a:t>‹#›</a:t>
            </a:fld>
            <a:endParaRPr lang="zh-CN" altLang="en-US"/>
          </a:p>
        </p:txBody>
      </p:sp>
      <p:sp>
        <p:nvSpPr>
          <p:cNvPr id="6" name="标题 1"/>
          <p:cNvSpPr>
            <a:spLocks noGrp="1"/>
          </p:cNvSpPr>
          <p:nvPr>
            <p:ph type="title" hasCustomPrompt="1"/>
          </p:nvPr>
        </p:nvSpPr>
        <p:spPr>
          <a:xfrm>
            <a:off x="0" y="0"/>
            <a:ext cx="12192000" cy="1325563"/>
          </a:xfrm>
          <a:solidFill>
            <a:schemeClr val="accent1"/>
          </a:solidFill>
        </p:spPr>
        <p:txBody>
          <a:bodyPr>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     单击此处编辑母版标题样式</a:t>
            </a:r>
            <a:endParaRPr lang="zh-CN" altLang="en-US" dirty="0"/>
          </a:p>
        </p:txBody>
      </p:sp>
    </p:spTree>
    <p:extLst>
      <p:ext uri="{BB962C8B-B14F-4D97-AF65-F5344CB8AC3E}">
        <p14:creationId xmlns:p14="http://schemas.microsoft.com/office/powerpoint/2010/main" val="31481249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9A24BA-3F60-4D98-B654-BC3C84AC7AF0}" type="datetimeFigureOut">
              <a:rPr lang="zh-CN" altLang="en-US" smtClean="0"/>
              <a:t>2013/10/23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A9C06BC-42DB-4E8E-AC94-8C13E8E8CBF0}" type="slidenum">
              <a:rPr lang="zh-CN" altLang="en-US" smtClean="0"/>
              <a:t>‹#›</a:t>
            </a:fld>
            <a:endParaRPr lang="zh-CN" altLang="en-US"/>
          </a:p>
        </p:txBody>
      </p:sp>
      <p:sp>
        <p:nvSpPr>
          <p:cNvPr id="8" name="矩形 7"/>
          <p:cNvSpPr/>
          <p:nvPr userDrawn="1"/>
        </p:nvSpPr>
        <p:spPr>
          <a:xfrm>
            <a:off x="5656882" y="1709738"/>
            <a:ext cx="6535119" cy="3575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8428039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9A24BA-3F60-4D98-B654-BC3C84AC7AF0}" type="datetimeFigureOut">
              <a:rPr lang="zh-CN" altLang="en-US" smtClean="0"/>
              <a:t>2013/10/23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9C06BC-42DB-4E8E-AC94-8C13E8E8CBF0}" type="slidenum">
              <a:rPr lang="zh-CN" altLang="en-US" smtClean="0"/>
              <a:t>‹#›</a:t>
            </a:fld>
            <a:endParaRPr lang="zh-CN" altLang="en-US"/>
          </a:p>
        </p:txBody>
      </p:sp>
    </p:spTree>
    <p:extLst>
      <p:ext uri="{BB962C8B-B14F-4D97-AF65-F5344CB8AC3E}">
        <p14:creationId xmlns:p14="http://schemas.microsoft.com/office/powerpoint/2010/main" val="12730658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9A24BA-3F60-4D98-B654-BC3C84AC7AF0}" type="datetimeFigureOut">
              <a:rPr lang="zh-CN" altLang="en-US" smtClean="0"/>
              <a:t>2013/10/23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9C06BC-42DB-4E8E-AC94-8C13E8E8CBF0}" type="slidenum">
              <a:rPr lang="zh-CN" altLang="en-US" smtClean="0"/>
              <a:t>‹#›</a:t>
            </a:fld>
            <a:endParaRPr lang="zh-CN" altLang="en-US"/>
          </a:p>
        </p:txBody>
      </p:sp>
    </p:spTree>
    <p:extLst>
      <p:ext uri="{BB962C8B-B14F-4D97-AF65-F5344CB8AC3E}">
        <p14:creationId xmlns:p14="http://schemas.microsoft.com/office/powerpoint/2010/main" val="983261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9A24BA-3F60-4D98-B654-BC3C84AC7AF0}" type="datetimeFigureOut">
              <a:rPr lang="zh-CN" altLang="en-US" smtClean="0"/>
              <a:t>2013/10/23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9C06BC-42DB-4E8E-AC94-8C13E8E8CBF0}" type="slidenum">
              <a:rPr lang="zh-CN" altLang="en-US" smtClean="0"/>
              <a:t>‹#›</a:t>
            </a:fld>
            <a:endParaRPr lang="zh-CN" altLang="en-US"/>
          </a:p>
        </p:txBody>
      </p:sp>
    </p:spTree>
    <p:extLst>
      <p:ext uri="{BB962C8B-B14F-4D97-AF65-F5344CB8AC3E}">
        <p14:creationId xmlns:p14="http://schemas.microsoft.com/office/powerpoint/2010/main" val="4167092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A24BA-3F60-4D98-B654-BC3C84AC7AF0}" type="datetimeFigureOut">
              <a:rPr lang="zh-CN" altLang="en-US" smtClean="0"/>
              <a:t>2013/10/23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C06BC-42DB-4E8E-AC94-8C13E8E8CBF0}" type="slidenum">
              <a:rPr lang="zh-CN" altLang="en-US" smtClean="0"/>
              <a:t>‹#›</a:t>
            </a:fld>
            <a:endParaRPr lang="zh-CN" altLang="en-US"/>
          </a:p>
        </p:txBody>
      </p:sp>
    </p:spTree>
    <p:extLst>
      <p:ext uri="{BB962C8B-B14F-4D97-AF65-F5344CB8AC3E}">
        <p14:creationId xmlns:p14="http://schemas.microsoft.com/office/powerpoint/2010/main" val="50135836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4" r:id="rId3"/>
    <p:sldLayoutId id="2147483695" r:id="rId4"/>
    <p:sldLayoutId id="2147483702" r:id="rId5"/>
    <p:sldLayoutId id="2147483697" r:id="rId6"/>
    <p:sldLayoutId id="2147483698" r:id="rId7"/>
    <p:sldLayoutId id="2147483699" r:id="rId8"/>
    <p:sldLayoutId id="2147483700" r:id="rId9"/>
    <p:sldLayoutId id="214748370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jiangxiaodong8608@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4294967295"/>
          </p:nvPr>
        </p:nvSpPr>
        <p:spPr>
          <a:xfrm>
            <a:off x="1008602" y="1947826"/>
            <a:ext cx="9144000" cy="2387600"/>
          </a:xfrm>
        </p:spPr>
        <p:txBody>
          <a:bodyPr/>
          <a:lstStyle/>
          <a:p>
            <a:pPr algn="l"/>
            <a:r>
              <a:rPr lang="en-US" altLang="zh-CN" dirty="0" smtClean="0">
                <a:solidFill>
                  <a:schemeClr val="bg1"/>
                </a:solidFill>
                <a:latin typeface="Microsoft YaHei UI" panose="020B0503020204020204" pitchFamily="34" charset="-122"/>
                <a:ea typeface="Microsoft YaHei UI" panose="020B0503020204020204" pitchFamily="34" charset="-122"/>
              </a:rPr>
              <a:t/>
            </a:r>
            <a:br>
              <a:rPr lang="en-US" altLang="zh-CN" dirty="0" smtClean="0">
                <a:solidFill>
                  <a:schemeClr val="bg1"/>
                </a:solidFill>
                <a:latin typeface="Microsoft YaHei UI" panose="020B0503020204020204" pitchFamily="34" charset="-122"/>
                <a:ea typeface="Microsoft YaHei UI" panose="020B0503020204020204" pitchFamily="34" charset="-122"/>
              </a:rPr>
            </a:br>
            <a:r>
              <a:rPr lang="en-US" altLang="zh-CN" dirty="0">
                <a:solidFill>
                  <a:schemeClr val="bg1"/>
                </a:solidFill>
                <a:latin typeface="Microsoft YaHei UI" panose="020B0503020204020204" pitchFamily="34" charset="-122"/>
                <a:ea typeface="Microsoft YaHei UI" panose="020B0503020204020204" pitchFamily="34" charset="-122"/>
              </a:rPr>
              <a:t/>
            </a:r>
            <a:br>
              <a:rPr lang="en-US" altLang="zh-CN" dirty="0">
                <a:solidFill>
                  <a:schemeClr val="bg1"/>
                </a:solidFill>
                <a:latin typeface="Microsoft YaHei UI" panose="020B0503020204020204" pitchFamily="34" charset="-122"/>
                <a:ea typeface="Microsoft YaHei UI" panose="020B0503020204020204" pitchFamily="34" charset="-122"/>
              </a:rPr>
            </a:br>
            <a:r>
              <a:rPr lang="zh-CN" altLang="en-US" dirty="0" smtClean="0">
                <a:solidFill>
                  <a:schemeClr val="bg1"/>
                </a:solidFill>
                <a:latin typeface="Microsoft YaHei UI" panose="020B0503020204020204" pitchFamily="34" charset="-122"/>
                <a:ea typeface="Microsoft YaHei UI" panose="020B0503020204020204" pitchFamily="34" charset="-122"/>
              </a:rPr>
              <a:t>项目管理</a:t>
            </a:r>
            <a:r>
              <a:rPr lang="zh-CN" altLang="en-US" dirty="0">
                <a:solidFill>
                  <a:schemeClr val="bg1"/>
                </a:solidFill>
                <a:latin typeface="Microsoft YaHei UI" panose="020B0503020204020204" pitchFamily="34" charset="-122"/>
                <a:ea typeface="Microsoft YaHei UI" panose="020B0503020204020204" pitchFamily="34" charset="-122"/>
              </a:rPr>
              <a:t>软件</a:t>
            </a:r>
          </a:p>
        </p:txBody>
      </p:sp>
      <p:sp>
        <p:nvSpPr>
          <p:cNvPr id="5" name="副标题 4"/>
          <p:cNvSpPr>
            <a:spLocks noGrp="1"/>
          </p:cNvSpPr>
          <p:nvPr>
            <p:ph type="subTitle" idx="1"/>
          </p:nvPr>
        </p:nvSpPr>
        <p:spPr>
          <a:xfrm>
            <a:off x="815662" y="4632325"/>
            <a:ext cx="9144000" cy="1655762"/>
          </a:xfrm>
        </p:spPr>
        <p:txBody>
          <a:bodyPr>
            <a:normAutofit/>
          </a:bodyPr>
          <a:lstStyle/>
          <a:p>
            <a:pPr algn="l"/>
            <a:r>
              <a:rPr lang="en-US" altLang="zh-CN" sz="3200" dirty="0" smtClean="0">
                <a:solidFill>
                  <a:schemeClr val="accent1"/>
                </a:solidFill>
                <a:latin typeface="Microsoft YaHei UI" panose="020B0503020204020204" pitchFamily="34" charset="-122"/>
                <a:ea typeface="Microsoft YaHei UI" panose="020B0503020204020204" pitchFamily="34" charset="-122"/>
              </a:rPr>
              <a:t>《0B303 </a:t>
            </a:r>
            <a:r>
              <a:rPr lang="zh-CN" altLang="en-US" sz="3200" dirty="0" smtClean="0">
                <a:solidFill>
                  <a:schemeClr val="accent1"/>
                </a:solidFill>
                <a:latin typeface="Microsoft YaHei UI" panose="020B0503020204020204" pitchFamily="34" charset="-122"/>
                <a:ea typeface="Microsoft YaHei UI" panose="020B0503020204020204" pitchFamily="34" charset="-122"/>
              </a:rPr>
              <a:t>软件项目管理</a:t>
            </a:r>
            <a:r>
              <a:rPr lang="en-US" altLang="zh-CN" sz="3200" dirty="0" smtClean="0">
                <a:solidFill>
                  <a:schemeClr val="accent1"/>
                </a:solidFill>
                <a:latin typeface="Microsoft YaHei UI" panose="020B0503020204020204" pitchFamily="34" charset="-122"/>
                <a:ea typeface="Microsoft YaHei UI" panose="020B0503020204020204" pitchFamily="34" charset="-122"/>
              </a:rPr>
              <a:t>》</a:t>
            </a:r>
            <a:endParaRPr lang="zh-CN" altLang="en-US" sz="3200" dirty="0">
              <a:solidFill>
                <a:schemeClr val="accent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91699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1.3 </a:t>
            </a:r>
            <a:r>
              <a:rPr lang="zh-CN" altLang="en-US" dirty="0" smtClean="0"/>
              <a:t>项目管理软件的</a:t>
            </a:r>
            <a:r>
              <a:rPr lang="zh-CN" altLang="en-US" dirty="0"/>
              <a:t>特性</a:t>
            </a:r>
            <a:r>
              <a:rPr lang="en-US" altLang="zh-CN" dirty="0" smtClean="0"/>
              <a:t>-4</a:t>
            </a:r>
            <a:endParaRPr lang="zh-CN" altLang="en-US" dirty="0"/>
          </a:p>
        </p:txBody>
      </p:sp>
      <p:sp>
        <p:nvSpPr>
          <p:cNvPr id="3" name="内容占位符 2"/>
          <p:cNvSpPr>
            <a:spLocks noGrp="1"/>
          </p:cNvSpPr>
          <p:nvPr>
            <p:ph idx="1"/>
          </p:nvPr>
        </p:nvSpPr>
        <p:spPr/>
        <p:txBody>
          <a:bodyPr>
            <a:normAutofit/>
          </a:bodyPr>
          <a:lstStyle/>
          <a:p>
            <a:r>
              <a:rPr lang="zh-CN" altLang="en-US" b="1" dirty="0" smtClean="0"/>
              <a:t>图形化</a:t>
            </a:r>
            <a:endParaRPr lang="zh-CN" altLang="en-US" b="1" dirty="0"/>
          </a:p>
          <a:p>
            <a:r>
              <a:rPr lang="zh-CN" altLang="en-US" dirty="0"/>
              <a:t>对于有大量活动事项的项目工程，人工制出一份甘特图或网络图，或人工进行修改制图是一件极其乏味而又容易出错的工作</a:t>
            </a:r>
            <a:r>
              <a:rPr lang="zh-CN" altLang="en-US" dirty="0" smtClean="0"/>
              <a:t>。</a:t>
            </a:r>
            <a:endParaRPr lang="en-US" altLang="zh-CN" dirty="0" smtClean="0"/>
          </a:p>
          <a:p>
            <a:r>
              <a:rPr lang="zh-CN" altLang="en-US" dirty="0" smtClean="0"/>
              <a:t>在</a:t>
            </a:r>
            <a:r>
              <a:rPr lang="zh-CN" altLang="en-US" dirty="0"/>
              <a:t>最新数据资料的基础上简便、迅速地制作各种</a:t>
            </a:r>
            <a:r>
              <a:rPr lang="zh-CN" altLang="en-US" dirty="0" smtClean="0"/>
              <a:t>图表。</a:t>
            </a:r>
            <a:endParaRPr lang="en-US" altLang="zh-CN" dirty="0" smtClean="0"/>
          </a:p>
          <a:p>
            <a:r>
              <a:rPr lang="zh-CN" altLang="en-US" dirty="0" smtClean="0"/>
              <a:t>有了</a:t>
            </a:r>
            <a:r>
              <a:rPr lang="zh-CN" altLang="en-US" dirty="0"/>
              <a:t>基准计划后，任何修改就可以轻易地输入到系统中，图表自动会反映出这些改变</a:t>
            </a:r>
            <a:r>
              <a:rPr lang="zh-CN" altLang="en-US" dirty="0" smtClean="0"/>
              <a:t>。项目管理</a:t>
            </a:r>
            <a:r>
              <a:rPr lang="zh-CN" altLang="en-US" dirty="0"/>
              <a:t>软件可以将甘特图中的任务连接起来，显示出工作流程</a:t>
            </a:r>
            <a:r>
              <a:rPr lang="zh-CN" altLang="en-US" dirty="0" smtClean="0"/>
              <a:t>。</a:t>
            </a:r>
            <a:endParaRPr lang="en-US" altLang="zh-CN" dirty="0" smtClean="0"/>
          </a:p>
          <a:p>
            <a:r>
              <a:rPr lang="zh-CN" altLang="en-US" dirty="0" smtClean="0"/>
              <a:t>例如</a:t>
            </a:r>
            <a:r>
              <a:rPr lang="zh-CN" altLang="en-US" dirty="0"/>
              <a:t>，通过图表连接任务，改变优先关系或通过扩展活动持续显示功能来改变活动</a:t>
            </a:r>
            <a:r>
              <a:rPr lang="zh-CN" altLang="en-US" dirty="0" smtClean="0"/>
              <a:t>持续时间。</a:t>
            </a:r>
            <a:endParaRPr lang="zh-CN" altLang="en-US" dirty="0"/>
          </a:p>
        </p:txBody>
      </p:sp>
    </p:spTree>
    <p:extLst>
      <p:ext uri="{BB962C8B-B14F-4D97-AF65-F5344CB8AC3E}">
        <p14:creationId xmlns:p14="http://schemas.microsoft.com/office/powerpoint/2010/main" val="2721583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1.3 </a:t>
            </a:r>
            <a:r>
              <a:rPr lang="zh-CN" altLang="en-US" dirty="0" smtClean="0"/>
              <a:t>项目管理软件的</a:t>
            </a:r>
            <a:r>
              <a:rPr lang="zh-CN" altLang="en-US" dirty="0"/>
              <a:t>特性</a:t>
            </a:r>
            <a:r>
              <a:rPr lang="en-US" altLang="zh-CN" dirty="0" smtClean="0"/>
              <a:t>-5</a:t>
            </a:r>
            <a:endParaRPr lang="zh-CN" altLang="en-US" dirty="0"/>
          </a:p>
        </p:txBody>
      </p:sp>
      <p:sp>
        <p:nvSpPr>
          <p:cNvPr id="3" name="内容占位符 2"/>
          <p:cNvSpPr>
            <a:spLocks noGrp="1"/>
          </p:cNvSpPr>
          <p:nvPr>
            <p:ph idx="1"/>
          </p:nvPr>
        </p:nvSpPr>
        <p:spPr/>
        <p:txBody>
          <a:bodyPr>
            <a:normAutofit/>
          </a:bodyPr>
          <a:lstStyle/>
          <a:p>
            <a:r>
              <a:rPr lang="zh-CN" altLang="en-US" b="1" dirty="0"/>
              <a:t>转入</a:t>
            </a:r>
            <a:r>
              <a:rPr lang="en-US" altLang="zh-CN" b="1" dirty="0"/>
              <a:t>/</a:t>
            </a:r>
            <a:r>
              <a:rPr lang="zh-CN" altLang="en-US" b="1" dirty="0"/>
              <a:t>转出资料</a:t>
            </a:r>
          </a:p>
          <a:p>
            <a:r>
              <a:rPr lang="zh-CN" altLang="en-US" dirty="0"/>
              <a:t>许多项目管理软件包允许用户从其他应用程序，比如文字处理、电子表格以及数据库程序中获得信息。为项目管理软件输入信息的过程叫做</a:t>
            </a:r>
            <a:r>
              <a:rPr lang="zh-CN" altLang="en-US" dirty="0" smtClean="0"/>
              <a:t>转入。例如，你只需在需要时转入某个电子表格的信息就可以了，而大可不必将电子表格中有关人员或机器的成本信息重新键入项目管理软件程序，而且这样还可能会输入相互冲突或错误的资料。</a:t>
            </a:r>
            <a:endParaRPr lang="en-US" altLang="zh-CN" dirty="0" smtClean="0"/>
          </a:p>
          <a:p>
            <a:r>
              <a:rPr lang="zh-CN" altLang="en-US" dirty="0" smtClean="0"/>
              <a:t>同样</a:t>
            </a:r>
            <a:r>
              <a:rPr lang="zh-CN" altLang="en-US" dirty="0"/>
              <a:t>地，常常也要把你的项目管理软件的一些信息输入到这些应用程序中去。发出信息的过程叫做转出</a:t>
            </a:r>
            <a:r>
              <a:rPr lang="zh-CN" altLang="en-US" dirty="0" smtClean="0"/>
              <a:t>。例如，可能要把对某一承包商的进度计划报告转出到文字处理备注文件中</a:t>
            </a:r>
            <a:endParaRPr lang="zh-CN" altLang="en-US" dirty="0"/>
          </a:p>
        </p:txBody>
      </p:sp>
    </p:spTree>
    <p:extLst>
      <p:ext uri="{BB962C8B-B14F-4D97-AF65-F5344CB8AC3E}">
        <p14:creationId xmlns:p14="http://schemas.microsoft.com/office/powerpoint/2010/main" val="2922815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1.3 </a:t>
            </a:r>
            <a:r>
              <a:rPr lang="zh-CN" altLang="en-US" dirty="0" smtClean="0"/>
              <a:t>项目管理软件的</a:t>
            </a:r>
            <a:r>
              <a:rPr lang="zh-CN" altLang="en-US" dirty="0"/>
              <a:t>特性</a:t>
            </a:r>
            <a:r>
              <a:rPr lang="en-US" altLang="zh-CN" dirty="0" smtClean="0"/>
              <a:t>-6</a:t>
            </a:r>
            <a:endParaRPr lang="zh-CN" altLang="en-US" dirty="0"/>
          </a:p>
        </p:txBody>
      </p:sp>
      <p:sp>
        <p:nvSpPr>
          <p:cNvPr id="3" name="内容占位符 2"/>
          <p:cNvSpPr>
            <a:spLocks noGrp="1"/>
          </p:cNvSpPr>
          <p:nvPr>
            <p:ph idx="1"/>
          </p:nvPr>
        </p:nvSpPr>
        <p:spPr/>
        <p:txBody>
          <a:bodyPr>
            <a:normAutofit/>
          </a:bodyPr>
          <a:lstStyle/>
          <a:p>
            <a:r>
              <a:rPr lang="zh-CN" altLang="en-US" b="1" dirty="0"/>
              <a:t>制作报表</a:t>
            </a:r>
          </a:p>
          <a:p>
            <a:r>
              <a:rPr lang="zh-CN" altLang="en-US" dirty="0"/>
              <a:t>项目管理软件包在最初应用时，一般只有少数报表，通常是列表总结进度计划、资源或预算。今天，决大多数项目管理软件包都有非常广泛的报表功能。下面列出一些可制作的报表内容：</a:t>
            </a:r>
          </a:p>
          <a:p>
            <a:r>
              <a:rPr lang="zh-CN" altLang="en-US" dirty="0" smtClean="0"/>
              <a:t>项目</a:t>
            </a:r>
            <a:r>
              <a:rPr lang="zh-CN" altLang="en-US" dirty="0"/>
              <a:t>全面汇报</a:t>
            </a:r>
            <a:r>
              <a:rPr lang="zh-CN" altLang="en-US" dirty="0" smtClean="0"/>
              <a:t>报表、项目</a:t>
            </a:r>
            <a:r>
              <a:rPr lang="zh-CN" altLang="en-US" dirty="0"/>
              <a:t>主要阶段（里程碑）报表</a:t>
            </a:r>
            <a:r>
              <a:rPr lang="zh-CN" altLang="en-US" dirty="0" smtClean="0"/>
              <a:t>。一定</a:t>
            </a:r>
            <a:r>
              <a:rPr lang="zh-CN" altLang="en-US" dirty="0"/>
              <a:t>时期内的各种信息，例如这一时期内完成和正在进行的任务，以及准备开始的任务</a:t>
            </a:r>
            <a:r>
              <a:rPr lang="zh-CN" altLang="en-US" dirty="0" smtClean="0"/>
              <a:t>。财务</a:t>
            </a:r>
            <a:r>
              <a:rPr lang="zh-CN" altLang="en-US" dirty="0"/>
              <a:t>报表，显示全面的信息，包括所有任务、整个项目预算、超支情况、累计预算成本、实际成本以及承付</a:t>
            </a:r>
            <a:r>
              <a:rPr lang="zh-CN" altLang="en-US" dirty="0" smtClean="0"/>
              <a:t>款项的等。</a:t>
            </a:r>
            <a:endParaRPr lang="zh-CN" altLang="en-US" dirty="0"/>
          </a:p>
        </p:txBody>
      </p:sp>
    </p:spTree>
    <p:extLst>
      <p:ext uri="{BB962C8B-B14F-4D97-AF65-F5344CB8AC3E}">
        <p14:creationId xmlns:p14="http://schemas.microsoft.com/office/powerpoint/2010/main" val="2835193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1.3 </a:t>
            </a:r>
            <a:r>
              <a:rPr lang="zh-CN" altLang="en-US" dirty="0" smtClean="0"/>
              <a:t>项目管理软件的</a:t>
            </a:r>
            <a:r>
              <a:rPr lang="zh-CN" altLang="en-US" dirty="0"/>
              <a:t>特性</a:t>
            </a:r>
            <a:r>
              <a:rPr lang="en-US" altLang="zh-CN" dirty="0" smtClean="0"/>
              <a:t>-7</a:t>
            </a:r>
            <a:endParaRPr lang="zh-CN" altLang="en-US" dirty="0"/>
          </a:p>
        </p:txBody>
      </p:sp>
      <p:sp>
        <p:nvSpPr>
          <p:cNvPr id="3" name="内容占位符 2"/>
          <p:cNvSpPr>
            <a:spLocks noGrp="1"/>
          </p:cNvSpPr>
          <p:nvPr>
            <p:ph idx="1"/>
          </p:nvPr>
        </p:nvSpPr>
        <p:spPr/>
        <p:txBody>
          <a:bodyPr>
            <a:normAutofit/>
          </a:bodyPr>
          <a:lstStyle/>
          <a:p>
            <a:r>
              <a:rPr lang="zh-CN" altLang="en-US" b="1" dirty="0"/>
              <a:t>资源管理</a:t>
            </a:r>
          </a:p>
          <a:p>
            <a:r>
              <a:rPr lang="zh-CN" altLang="en-US" dirty="0"/>
              <a:t>目前的项目管理软件都有一份资源清单，列明各种资源的名称、资源可以利用时间的极限、资源标准及过时率、资源的收益方法和文本说明。每种资源都可以配以一个代码和一份成员个人的计划日程表。对每种资源加以约束，比如它可被利用的时间数量。用户可以按百分比分为任务配置资源，设定资源配置的优先标准，为同一任务分配各个资源，并保持对每项资源的备注和说明。系统能突出显示并帮助修正不合理配置，调整和修匀资源配置。大部分软件包可以为项目处理数以千计的资源</a:t>
            </a:r>
            <a:r>
              <a:rPr lang="zh-CN" altLang="en-US" dirty="0" smtClean="0"/>
              <a:t>。</a:t>
            </a:r>
            <a:endParaRPr lang="zh-CN" altLang="en-US" dirty="0"/>
          </a:p>
        </p:txBody>
      </p:sp>
    </p:spTree>
    <p:extLst>
      <p:ext uri="{BB962C8B-B14F-4D97-AF65-F5344CB8AC3E}">
        <p14:creationId xmlns:p14="http://schemas.microsoft.com/office/powerpoint/2010/main" val="3206795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1.3 </a:t>
            </a:r>
            <a:r>
              <a:rPr lang="zh-CN" altLang="en-US" dirty="0" smtClean="0"/>
              <a:t>项目管理软件的</a:t>
            </a:r>
            <a:r>
              <a:rPr lang="zh-CN" altLang="en-US" dirty="0"/>
              <a:t>特性</a:t>
            </a:r>
            <a:r>
              <a:rPr lang="en-US" altLang="zh-CN" dirty="0" smtClean="0"/>
              <a:t>-8</a:t>
            </a:r>
            <a:endParaRPr lang="zh-CN" altLang="en-US" dirty="0"/>
          </a:p>
        </p:txBody>
      </p:sp>
      <p:sp>
        <p:nvSpPr>
          <p:cNvPr id="3" name="内容占位符 2"/>
          <p:cNvSpPr>
            <a:spLocks noGrp="1"/>
          </p:cNvSpPr>
          <p:nvPr>
            <p:ph idx="1"/>
          </p:nvPr>
        </p:nvSpPr>
        <p:spPr/>
        <p:txBody>
          <a:bodyPr>
            <a:normAutofit/>
          </a:bodyPr>
          <a:lstStyle/>
          <a:p>
            <a:r>
              <a:rPr lang="zh-CN" altLang="en-US" b="1" dirty="0"/>
              <a:t>项目监督及跟踪</a:t>
            </a:r>
          </a:p>
          <a:p>
            <a:r>
              <a:rPr lang="zh-CN" altLang="en-US" dirty="0"/>
              <a:t>项目管理的一项基本工作是对工作进程、实际费用和实际资源耗用进行跟踪管理。大部分项目管理软件包允许用户确定一个基准计划，并就实际进程及成本与基准计划里的相应部分进行比较。大部分系统能跟踪许多活动，如进行中或已完成的任务、相关的费用、所用的时间、起止日期、实际投入或花费的资金、耗用的资源，以及剩余的工期、资源和费用。关于这些临近和跟踪特征，管理软件包有许多报告格式。</a:t>
            </a:r>
          </a:p>
        </p:txBody>
      </p:sp>
    </p:spTree>
    <p:extLst>
      <p:ext uri="{BB962C8B-B14F-4D97-AF65-F5344CB8AC3E}">
        <p14:creationId xmlns:p14="http://schemas.microsoft.com/office/powerpoint/2010/main" val="1685907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1.3 </a:t>
            </a:r>
            <a:r>
              <a:rPr lang="zh-CN" altLang="en-US" dirty="0" smtClean="0"/>
              <a:t>项目管理软件的</a:t>
            </a:r>
            <a:r>
              <a:rPr lang="zh-CN" altLang="en-US" dirty="0"/>
              <a:t>特性</a:t>
            </a:r>
            <a:r>
              <a:rPr lang="en-US" altLang="zh-CN" dirty="0" smtClean="0"/>
              <a:t>-</a:t>
            </a:r>
            <a:r>
              <a:rPr lang="en-US" altLang="zh-CN" dirty="0"/>
              <a:t>9</a:t>
            </a:r>
            <a:endParaRPr lang="zh-CN" altLang="en-US" dirty="0"/>
          </a:p>
        </p:txBody>
      </p:sp>
      <p:sp>
        <p:nvSpPr>
          <p:cNvPr id="3" name="内容占位符 2"/>
          <p:cNvSpPr>
            <a:spLocks noGrp="1"/>
          </p:cNvSpPr>
          <p:nvPr>
            <p:ph idx="1"/>
          </p:nvPr>
        </p:nvSpPr>
        <p:spPr/>
        <p:txBody>
          <a:bodyPr>
            <a:normAutofit/>
          </a:bodyPr>
          <a:lstStyle/>
          <a:p>
            <a:r>
              <a:rPr lang="zh-CN" altLang="en-US" b="1" dirty="0"/>
              <a:t>进度安排</a:t>
            </a:r>
          </a:p>
          <a:p>
            <a:r>
              <a:rPr lang="zh-CN" altLang="en-US" dirty="0"/>
              <a:t>在实际工作中，项目规模往往比较大，人工进行进度安排活动就显得极为复杂了。项目管理软件包能为进度安排工作提供广泛的支持，而且一般是自动化的。大部分系统能根据任务和资源清单以及所有相关信息制作甘特图及网络图，对于这些清单的任何变化，进度安排会自动反映出来。此外，用户还能调度重复任务，制定进度安排任务的优先顺序，进行反向进度安排（从末期到日首期），确定工作轮班，调度占用时间，调度任务，确定最晚开始或尽早开始时间，明确任务必须开始或必须结束日期，或者是最早、最晚日期。</a:t>
            </a:r>
          </a:p>
        </p:txBody>
      </p:sp>
    </p:spTree>
    <p:extLst>
      <p:ext uri="{BB962C8B-B14F-4D97-AF65-F5344CB8AC3E}">
        <p14:creationId xmlns:p14="http://schemas.microsoft.com/office/powerpoint/2010/main" val="4118824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1.3 </a:t>
            </a:r>
            <a:r>
              <a:rPr lang="zh-CN" altLang="en-US" dirty="0" smtClean="0"/>
              <a:t>项目管理软件的</a:t>
            </a:r>
            <a:r>
              <a:rPr lang="zh-CN" altLang="en-US" dirty="0"/>
              <a:t>特性</a:t>
            </a:r>
            <a:r>
              <a:rPr lang="en-US" altLang="zh-CN" dirty="0" smtClean="0"/>
              <a:t>-10</a:t>
            </a:r>
            <a:endParaRPr lang="zh-CN" altLang="en-US" dirty="0"/>
          </a:p>
        </p:txBody>
      </p:sp>
      <p:sp>
        <p:nvSpPr>
          <p:cNvPr id="3" name="内容占位符 2"/>
          <p:cNvSpPr>
            <a:spLocks noGrp="1"/>
          </p:cNvSpPr>
          <p:nvPr>
            <p:ph idx="1"/>
          </p:nvPr>
        </p:nvSpPr>
        <p:spPr/>
        <p:txBody>
          <a:bodyPr>
            <a:normAutofit/>
          </a:bodyPr>
          <a:lstStyle/>
          <a:p>
            <a:r>
              <a:rPr lang="zh-CN" altLang="en-US" b="1" dirty="0"/>
              <a:t>保密</a:t>
            </a:r>
          </a:p>
          <a:p>
            <a:r>
              <a:rPr lang="zh-CN" altLang="en-US" dirty="0" smtClean="0"/>
              <a:t>一些</a:t>
            </a:r>
            <a:r>
              <a:rPr lang="zh-CN" altLang="en-US" dirty="0"/>
              <a:t>系统对项目管理包自身、单个项目文件、项目文件中的基本信息（例如工资）均设有口令密码。</a:t>
            </a:r>
          </a:p>
          <a:p>
            <a:r>
              <a:rPr lang="zh-CN" altLang="en-US" b="1" dirty="0"/>
              <a:t>排序及筛选</a:t>
            </a:r>
          </a:p>
          <a:p>
            <a:r>
              <a:rPr lang="zh-CN" altLang="en-US" dirty="0"/>
              <a:t>利用</a:t>
            </a:r>
            <a:r>
              <a:rPr lang="zh-CN" altLang="en-US" dirty="0" smtClean="0"/>
              <a:t>排序、筛选</a:t>
            </a:r>
            <a:r>
              <a:rPr lang="zh-CN" altLang="en-US" dirty="0"/>
              <a:t>功能帮助用户选择出符合具体准则的一些资源</a:t>
            </a:r>
            <a:r>
              <a:rPr lang="zh-CN" altLang="en-US" dirty="0" smtClean="0"/>
              <a:t>。。</a:t>
            </a:r>
            <a:endParaRPr lang="zh-CN" altLang="en-US" dirty="0"/>
          </a:p>
          <a:p>
            <a:r>
              <a:rPr lang="zh-CN" altLang="en-US" b="1" dirty="0"/>
              <a:t>假设分析</a:t>
            </a:r>
          </a:p>
          <a:p>
            <a:r>
              <a:rPr lang="zh-CN" altLang="en-US" dirty="0"/>
              <a:t>项目管理软件一个非常实用的特点是进行假设分析。用户可以利用这一特点来探讨各种情形的效果。在某一项目的一些节点上，用户可以向系统询问：</a:t>
            </a:r>
            <a:r>
              <a:rPr lang="en-US" altLang="zh-CN" dirty="0"/>
              <a:t>"</a:t>
            </a:r>
            <a:r>
              <a:rPr lang="zh-CN" altLang="en-US" dirty="0"/>
              <a:t>如果拖延一周，会有什么结果？</a:t>
            </a:r>
            <a:r>
              <a:rPr lang="en-US" altLang="zh-CN" dirty="0"/>
              <a:t>"</a:t>
            </a:r>
            <a:r>
              <a:rPr lang="zh-CN" altLang="en-US" dirty="0"/>
              <a:t>系统会自动计算出延迟对整个项目的影响，并显示出结果</a:t>
            </a:r>
            <a:r>
              <a:rPr lang="zh-CN" altLang="en-US" dirty="0" smtClean="0"/>
              <a:t>。</a:t>
            </a:r>
            <a:endParaRPr lang="zh-CN" altLang="en-US" dirty="0"/>
          </a:p>
        </p:txBody>
      </p:sp>
    </p:spTree>
    <p:extLst>
      <p:ext uri="{BB962C8B-B14F-4D97-AF65-F5344CB8AC3E}">
        <p14:creationId xmlns:p14="http://schemas.microsoft.com/office/powerpoint/2010/main" val="2481443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5758"/>
            <a:ext cx="12192000" cy="1325563"/>
          </a:xfrm>
        </p:spPr>
        <p:txBody>
          <a:bodyPr/>
          <a:lstStyle/>
          <a:p>
            <a:r>
              <a:rPr lang="en-US" altLang="zh-CN" dirty="0" smtClean="0"/>
              <a:t>      1.4 </a:t>
            </a:r>
            <a:r>
              <a:rPr lang="zh-CN" altLang="en-US" dirty="0" smtClean="0"/>
              <a:t>项目管理软件的选择标准</a:t>
            </a:r>
            <a:endParaRPr lang="zh-CN" altLang="en-US" dirty="0"/>
          </a:p>
        </p:txBody>
      </p:sp>
      <p:sp>
        <p:nvSpPr>
          <p:cNvPr id="3" name="内容占位符 2"/>
          <p:cNvSpPr>
            <a:spLocks noGrp="1"/>
          </p:cNvSpPr>
          <p:nvPr>
            <p:ph idx="1"/>
          </p:nvPr>
        </p:nvSpPr>
        <p:spPr>
          <a:xfrm>
            <a:off x="838200" y="1325563"/>
            <a:ext cx="10331003" cy="4907812"/>
          </a:xfrm>
        </p:spPr>
        <p:txBody>
          <a:bodyPr>
            <a:normAutofit/>
          </a:bodyPr>
          <a:lstStyle/>
          <a:p>
            <a:r>
              <a:rPr lang="en-US" altLang="zh-CN" dirty="0"/>
              <a:t>1</a:t>
            </a:r>
            <a:r>
              <a:rPr lang="zh-CN" altLang="en-US" dirty="0"/>
              <a:t>． </a:t>
            </a:r>
            <a:r>
              <a:rPr lang="zh-CN" altLang="en-US" dirty="0" smtClean="0"/>
              <a:t>容量</a:t>
            </a:r>
            <a:endParaRPr lang="en-US" altLang="zh-CN" dirty="0" smtClean="0"/>
          </a:p>
          <a:p>
            <a:r>
              <a:rPr lang="en-US" altLang="zh-CN" dirty="0" smtClean="0"/>
              <a:t>2</a:t>
            </a:r>
            <a:r>
              <a:rPr lang="zh-CN" altLang="en-US" dirty="0"/>
              <a:t>． 文件编制和联机帮助功能</a:t>
            </a:r>
          </a:p>
          <a:p>
            <a:r>
              <a:rPr lang="en-US" altLang="zh-CN" dirty="0" smtClean="0"/>
              <a:t>3</a:t>
            </a:r>
            <a:r>
              <a:rPr lang="zh-CN" altLang="en-US" dirty="0"/>
              <a:t>． 操作</a:t>
            </a:r>
            <a:r>
              <a:rPr lang="zh-CN" altLang="en-US" dirty="0" smtClean="0"/>
              <a:t>简易性</a:t>
            </a:r>
            <a:endParaRPr lang="zh-CN" altLang="en-US" dirty="0"/>
          </a:p>
          <a:p>
            <a:r>
              <a:rPr lang="en-US" altLang="zh-CN" dirty="0"/>
              <a:t>4</a:t>
            </a:r>
            <a:r>
              <a:rPr lang="zh-CN" altLang="en-US" dirty="0"/>
              <a:t>． 可利用的</a:t>
            </a:r>
            <a:r>
              <a:rPr lang="zh-CN" altLang="en-US" dirty="0" smtClean="0"/>
              <a:t>功能</a:t>
            </a:r>
            <a:endParaRPr lang="en-US" altLang="zh-CN" dirty="0"/>
          </a:p>
          <a:p>
            <a:r>
              <a:rPr lang="en-US" altLang="zh-CN" dirty="0"/>
              <a:t>5</a:t>
            </a:r>
            <a:r>
              <a:rPr lang="zh-CN" altLang="en-US" dirty="0"/>
              <a:t>． 与其他系统的</a:t>
            </a:r>
            <a:r>
              <a:rPr lang="zh-CN" altLang="en-US" dirty="0" smtClean="0"/>
              <a:t>兼容</a:t>
            </a:r>
            <a:r>
              <a:rPr lang="zh-CN" altLang="en-US" dirty="0"/>
              <a:t>性</a:t>
            </a:r>
          </a:p>
          <a:p>
            <a:r>
              <a:rPr lang="en-US" altLang="zh-CN" dirty="0"/>
              <a:t>6</a:t>
            </a:r>
            <a:r>
              <a:rPr lang="zh-CN" altLang="en-US" dirty="0"/>
              <a:t>． 安装要求</a:t>
            </a:r>
          </a:p>
          <a:p>
            <a:r>
              <a:rPr lang="en-US" altLang="zh-CN" dirty="0"/>
              <a:t>7</a:t>
            </a:r>
            <a:r>
              <a:rPr lang="zh-CN" altLang="en-US" dirty="0"/>
              <a:t>． 报表功能</a:t>
            </a:r>
          </a:p>
          <a:p>
            <a:r>
              <a:rPr lang="en-US" altLang="zh-CN" dirty="0"/>
              <a:t>8</a:t>
            </a:r>
            <a:r>
              <a:rPr lang="zh-CN" altLang="en-US" dirty="0"/>
              <a:t>． 安全性能</a:t>
            </a:r>
          </a:p>
          <a:p>
            <a:r>
              <a:rPr lang="en-US" altLang="zh-CN" dirty="0"/>
              <a:t>9</a:t>
            </a:r>
            <a:r>
              <a:rPr lang="zh-CN" altLang="en-US" dirty="0"/>
              <a:t>． 经销商的支持</a:t>
            </a:r>
          </a:p>
          <a:p>
            <a:endParaRPr lang="zh-CN" altLang="en-US" dirty="0"/>
          </a:p>
        </p:txBody>
      </p:sp>
      <p:sp>
        <p:nvSpPr>
          <p:cNvPr id="4" name="内容占位符 2"/>
          <p:cNvSpPr txBox="1">
            <a:spLocks/>
          </p:cNvSpPr>
          <p:nvPr/>
        </p:nvSpPr>
        <p:spPr>
          <a:xfrm>
            <a:off x="6096000" y="1325563"/>
            <a:ext cx="5073203" cy="4907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400757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1.5 </a:t>
            </a:r>
            <a:r>
              <a:rPr lang="zh-CN" altLang="en-US" dirty="0" smtClean="0"/>
              <a:t>产品介绍</a:t>
            </a:r>
            <a:r>
              <a:rPr lang="en-US" altLang="zh-CN" dirty="0" smtClean="0"/>
              <a:t>-Project</a:t>
            </a:r>
            <a:endParaRPr lang="zh-CN" altLang="en-US" dirty="0"/>
          </a:p>
        </p:txBody>
      </p:sp>
      <p:sp>
        <p:nvSpPr>
          <p:cNvPr id="3" name="内容占位符 2"/>
          <p:cNvSpPr>
            <a:spLocks noGrp="1"/>
          </p:cNvSpPr>
          <p:nvPr>
            <p:ph idx="1"/>
          </p:nvPr>
        </p:nvSpPr>
        <p:spPr/>
        <p:txBody>
          <a:bodyPr>
            <a:normAutofit/>
          </a:bodyPr>
          <a:lstStyle/>
          <a:p>
            <a:pPr lvl="1">
              <a:buFontTx/>
              <a:buNone/>
            </a:pPr>
            <a:r>
              <a:rPr lang="en-US" altLang="zh-CN" sz="2800" dirty="0" smtClean="0"/>
              <a:t>Project</a:t>
            </a:r>
            <a:r>
              <a:rPr lang="zh-CN" altLang="en-US" sz="2800" dirty="0"/>
              <a:t>是微软公司发布的一个项目管理软件。</a:t>
            </a:r>
          </a:p>
          <a:p>
            <a:pPr lvl="1">
              <a:buFontTx/>
              <a:buNone/>
            </a:pPr>
            <a:r>
              <a:rPr lang="zh-CN" altLang="en-US" dirty="0" smtClean="0"/>
              <a:t>作用</a:t>
            </a:r>
            <a:r>
              <a:rPr lang="en-US" altLang="zh-CN" dirty="0" smtClean="0"/>
              <a:t>/</a:t>
            </a:r>
            <a:r>
              <a:rPr lang="zh-CN" altLang="en-US" dirty="0" smtClean="0"/>
              <a:t>用途：</a:t>
            </a:r>
            <a:endParaRPr lang="zh-CN" altLang="en-US" dirty="0"/>
          </a:p>
          <a:p>
            <a:pPr lvl="1"/>
            <a:r>
              <a:rPr lang="zh-CN" altLang="en-US" sz="2800" dirty="0" smtClean="0"/>
              <a:t>进度</a:t>
            </a:r>
            <a:r>
              <a:rPr lang="zh-CN" altLang="en-US" sz="2800" dirty="0"/>
              <a:t>管理</a:t>
            </a:r>
          </a:p>
          <a:p>
            <a:pPr lvl="1"/>
            <a:r>
              <a:rPr lang="zh-CN" altLang="en-US" sz="2800" dirty="0"/>
              <a:t>资源管理</a:t>
            </a:r>
          </a:p>
          <a:p>
            <a:pPr lvl="1"/>
            <a:r>
              <a:rPr lang="zh-CN" altLang="en-US" sz="2800" dirty="0"/>
              <a:t>成本管理</a:t>
            </a:r>
          </a:p>
          <a:p>
            <a:pPr lvl="1"/>
            <a:r>
              <a:rPr lang="zh-CN" altLang="en-US" sz="2800" dirty="0"/>
              <a:t>辅助决策</a:t>
            </a:r>
          </a:p>
          <a:p>
            <a:pPr lvl="1"/>
            <a:r>
              <a:rPr lang="zh-CN" altLang="en-US" sz="2800" dirty="0"/>
              <a:t>协同运作及沟通</a:t>
            </a:r>
            <a:r>
              <a:rPr lang="zh-CN" altLang="en-US" sz="2800" dirty="0" smtClean="0"/>
              <a:t>协调</a:t>
            </a:r>
            <a:endParaRPr lang="zh-CN" altLang="en-US" sz="2800" dirty="0"/>
          </a:p>
          <a:p>
            <a:endParaRPr lang="en-US" altLang="zh-CN" dirty="0"/>
          </a:p>
          <a:p>
            <a:r>
              <a:rPr lang="zh-CN" altLang="en-US" sz="2000" dirty="0" smtClean="0"/>
              <a:t>教材</a:t>
            </a:r>
            <a:r>
              <a:rPr lang="en-US" altLang="zh-CN" sz="2000" dirty="0" smtClean="0"/>
              <a:t>《</a:t>
            </a:r>
            <a:r>
              <a:rPr lang="zh-CN" altLang="en-US" sz="2000" dirty="0" smtClean="0"/>
              <a:t>项目管理软件</a:t>
            </a:r>
            <a:r>
              <a:rPr lang="en-US" altLang="zh-CN" sz="2000" dirty="0" smtClean="0"/>
              <a:t>》</a:t>
            </a:r>
            <a:r>
              <a:rPr lang="zh-CN" altLang="en-US" sz="2000" dirty="0" smtClean="0"/>
              <a:t>胡艳春  图书馆索书号：</a:t>
            </a:r>
            <a:r>
              <a:rPr lang="en-US" altLang="zh-CN" sz="2000" dirty="0" smtClean="0"/>
              <a:t>F224.5 167</a:t>
            </a:r>
            <a:endParaRPr lang="zh-CN" altLang="en-US" sz="2000" dirty="0"/>
          </a:p>
        </p:txBody>
      </p:sp>
    </p:spTree>
    <p:extLst>
      <p:ext uri="{BB962C8B-B14F-4D97-AF65-F5344CB8AC3E}">
        <p14:creationId xmlns:p14="http://schemas.microsoft.com/office/powerpoint/2010/main" val="2907534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1.5 </a:t>
            </a:r>
            <a:r>
              <a:rPr lang="zh-CN" altLang="en-US" dirty="0" smtClean="0"/>
              <a:t>产品介绍</a:t>
            </a:r>
            <a:r>
              <a:rPr lang="en-US" altLang="zh-CN" dirty="0" smtClean="0"/>
              <a:t>-RTC</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RTC</a:t>
            </a:r>
            <a:r>
              <a:rPr lang="zh-CN" altLang="en-US" dirty="0"/>
              <a:t>（</a:t>
            </a:r>
            <a:r>
              <a:rPr lang="en-US" altLang="zh-CN" dirty="0"/>
              <a:t>Rational Team Concern</a:t>
            </a:r>
            <a:r>
              <a:rPr lang="zh-CN" altLang="en-US" dirty="0"/>
              <a:t>）是</a:t>
            </a:r>
            <a:r>
              <a:rPr lang="en-US" altLang="zh-CN" dirty="0"/>
              <a:t>IBM</a:t>
            </a:r>
            <a:r>
              <a:rPr lang="zh-CN" altLang="en-US" dirty="0"/>
              <a:t>推出的</a:t>
            </a:r>
            <a:r>
              <a:rPr lang="en-US" altLang="zh-CN" dirty="0"/>
              <a:t>SCM</a:t>
            </a:r>
            <a:r>
              <a:rPr lang="zh-CN" altLang="en-US" dirty="0"/>
              <a:t>系统，</a:t>
            </a:r>
            <a:r>
              <a:rPr lang="en-US" altLang="zh-CN" dirty="0"/>
              <a:t>RTC</a:t>
            </a:r>
            <a:r>
              <a:rPr lang="zh-CN" altLang="en-US" dirty="0"/>
              <a:t>是</a:t>
            </a:r>
            <a:r>
              <a:rPr lang="en-US" altLang="zh-CN" dirty="0"/>
              <a:t>Jazz </a:t>
            </a:r>
            <a:r>
              <a:rPr lang="zh-CN" altLang="en-US" dirty="0"/>
              <a:t>平台的基于 </a:t>
            </a:r>
            <a:r>
              <a:rPr lang="en-US" altLang="zh-CN" dirty="0"/>
              <a:t>Eclipse RCP </a:t>
            </a:r>
            <a:r>
              <a:rPr lang="zh-CN" altLang="en-US" dirty="0"/>
              <a:t>的客户端</a:t>
            </a:r>
            <a:r>
              <a:rPr lang="en-US" altLang="zh-CN" dirty="0"/>
              <a:t>,</a:t>
            </a:r>
            <a:r>
              <a:rPr lang="zh-CN" altLang="en-US" dirty="0"/>
              <a:t>为软件开发团队创造协同工作环境的软件，适用于现在比较流行的敏捷开发</a:t>
            </a:r>
            <a:r>
              <a:rPr lang="en-US" altLang="zh-CN" dirty="0"/>
              <a:t>(Agile),</a:t>
            </a:r>
            <a:r>
              <a:rPr lang="zh-CN" altLang="en-US" dirty="0"/>
              <a:t>适用于团队</a:t>
            </a:r>
            <a:r>
              <a:rPr lang="zh-CN" altLang="en-US" dirty="0" smtClean="0"/>
              <a:t>协作</a:t>
            </a:r>
            <a:endParaRPr lang="en-US" altLang="zh-CN" dirty="0" smtClean="0"/>
          </a:p>
          <a:p>
            <a:r>
              <a:rPr lang="zh-CN" altLang="en-US" dirty="0"/>
              <a:t>二、</a:t>
            </a:r>
            <a:r>
              <a:rPr lang="en-US" altLang="zh-CN" dirty="0" smtClean="0"/>
              <a:t>RTC</a:t>
            </a:r>
            <a:r>
              <a:rPr lang="zh-CN" altLang="en-US" dirty="0"/>
              <a:t>的</a:t>
            </a:r>
            <a:r>
              <a:rPr lang="zh-CN" altLang="en-US" dirty="0" smtClean="0"/>
              <a:t>功能</a:t>
            </a:r>
            <a:r>
              <a:rPr lang="zh-CN" altLang="en-US" dirty="0"/>
              <a:t>特性</a:t>
            </a:r>
            <a:r>
              <a:rPr lang="zh-CN" altLang="en-US" dirty="0" smtClean="0"/>
              <a:t>？</a:t>
            </a:r>
            <a:endParaRPr lang="en-US" altLang="zh-CN" dirty="0" smtClean="0"/>
          </a:p>
          <a:p>
            <a:r>
              <a:rPr lang="en-US" altLang="zh-CN" dirty="0" smtClean="0"/>
              <a:t>1</a:t>
            </a:r>
            <a:r>
              <a:rPr lang="zh-CN" altLang="en-US" dirty="0" smtClean="0"/>
              <a:t>）支持</a:t>
            </a:r>
            <a:r>
              <a:rPr lang="zh-CN" altLang="en-US" dirty="0"/>
              <a:t>分布式开发</a:t>
            </a:r>
          </a:p>
          <a:p>
            <a:pPr marL="0" indent="0">
              <a:buNone/>
            </a:pPr>
            <a:r>
              <a:rPr lang="en-US" altLang="zh-CN" dirty="0" smtClean="0"/>
              <a:t>           RTC</a:t>
            </a:r>
            <a:r>
              <a:rPr lang="zh-CN" altLang="en-US" dirty="0"/>
              <a:t>内置了源码</a:t>
            </a:r>
            <a:r>
              <a:rPr lang="zh-CN" altLang="en-US" dirty="0" smtClean="0"/>
              <a:t>管理器。</a:t>
            </a:r>
            <a:endParaRPr lang="zh-CN" altLang="en-US" dirty="0"/>
          </a:p>
          <a:p>
            <a:r>
              <a:rPr lang="en-US" altLang="zh-CN" dirty="0"/>
              <a:t>2</a:t>
            </a:r>
            <a:r>
              <a:rPr lang="zh-CN" altLang="en-US" dirty="0" smtClean="0"/>
              <a:t>）支持</a:t>
            </a:r>
            <a:r>
              <a:rPr lang="zh-CN" altLang="en-US" dirty="0"/>
              <a:t>多重沟通方式</a:t>
            </a:r>
          </a:p>
          <a:p>
            <a:pPr marL="0" indent="0">
              <a:buNone/>
            </a:pPr>
            <a:r>
              <a:rPr lang="en-US" altLang="zh-CN" dirty="0" smtClean="0"/>
              <a:t>        RTC</a:t>
            </a:r>
            <a:r>
              <a:rPr lang="zh-CN" altLang="en-US" dirty="0"/>
              <a:t>提供了</a:t>
            </a:r>
            <a:r>
              <a:rPr lang="en-US" altLang="zh-CN" dirty="0"/>
              <a:t>Web2.0</a:t>
            </a:r>
            <a:r>
              <a:rPr lang="zh-CN" altLang="en-US" dirty="0"/>
              <a:t>的界面的支持访问，从客户界面到资源的调用、</a:t>
            </a:r>
            <a:r>
              <a:rPr lang="zh-CN" altLang="en-US" dirty="0" smtClean="0"/>
              <a:t>数据均基于标准协议。</a:t>
            </a:r>
            <a:r>
              <a:rPr lang="en-US" altLang="zh-CN" dirty="0" smtClean="0"/>
              <a:t>Wiki</a:t>
            </a:r>
            <a:r>
              <a:rPr lang="zh-CN" altLang="en-US" dirty="0"/>
              <a:t>风格的文档协作、邮件、集成的即时通讯工具，以及</a:t>
            </a:r>
            <a:r>
              <a:rPr lang="en-US" altLang="zh-CN" dirty="0" smtClean="0"/>
              <a:t>Feed</a:t>
            </a:r>
            <a:r>
              <a:rPr lang="zh-CN" altLang="en-US" dirty="0" smtClean="0"/>
              <a:t>订阅。</a:t>
            </a:r>
            <a:endParaRPr lang="zh-CN" altLang="en-US" dirty="0"/>
          </a:p>
          <a:p>
            <a:r>
              <a:rPr lang="en-US" altLang="zh-CN" dirty="0"/>
              <a:t>3</a:t>
            </a:r>
            <a:r>
              <a:rPr lang="zh-CN" altLang="en-US" dirty="0" smtClean="0"/>
              <a:t>）支持</a:t>
            </a:r>
            <a:r>
              <a:rPr lang="zh-CN" altLang="en-US" dirty="0"/>
              <a:t>流程管控</a:t>
            </a:r>
          </a:p>
          <a:p>
            <a:pPr marL="0" indent="0">
              <a:buNone/>
            </a:pPr>
            <a:r>
              <a:rPr lang="zh-CN" altLang="en-US" dirty="0" smtClean="0"/>
              <a:t>         自动化，</a:t>
            </a:r>
            <a:r>
              <a:rPr lang="zh-CN" altLang="en-US" dirty="0"/>
              <a:t>在一个项目完成后能够自动推动流程向下一个环节前进，如果该任务有任何环节没有按照规定完成，</a:t>
            </a:r>
            <a:r>
              <a:rPr lang="en-US" altLang="zh-CN" dirty="0"/>
              <a:t>RTC</a:t>
            </a:r>
            <a:r>
              <a:rPr lang="zh-CN" altLang="en-US" dirty="0"/>
              <a:t>也会提出警告直至责任人 完成任务为止。</a:t>
            </a:r>
            <a:r>
              <a:rPr lang="en-US" altLang="zh-CN" dirty="0"/>
              <a:t>RTC</a:t>
            </a:r>
            <a:r>
              <a:rPr lang="zh-CN" altLang="en-US" dirty="0"/>
              <a:t>还提供了基于角色的管理，如管理员、开发者、测试员</a:t>
            </a:r>
            <a:r>
              <a:rPr lang="zh-CN" altLang="en-US" dirty="0" smtClean="0"/>
              <a:t>等等。</a:t>
            </a:r>
            <a:endParaRPr lang="zh-CN" altLang="en-US" dirty="0"/>
          </a:p>
        </p:txBody>
      </p:sp>
    </p:spTree>
    <p:extLst>
      <p:ext uri="{BB962C8B-B14F-4D97-AF65-F5344CB8AC3E}">
        <p14:creationId xmlns:p14="http://schemas.microsoft.com/office/powerpoint/2010/main" val="4077702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     </a:t>
            </a:r>
            <a:r>
              <a:rPr lang="zh-CN" altLang="en-US" sz="3600" dirty="0" smtClean="0"/>
              <a:t>课时内容：</a:t>
            </a:r>
            <a:endParaRPr lang="zh-CN" altLang="en-US" sz="3600" dirty="0"/>
          </a:p>
        </p:txBody>
      </p:sp>
      <p:sp>
        <p:nvSpPr>
          <p:cNvPr id="3" name="内容占位符 2"/>
          <p:cNvSpPr>
            <a:spLocks noGrp="1"/>
          </p:cNvSpPr>
          <p:nvPr>
            <p:ph idx="1"/>
          </p:nvPr>
        </p:nvSpPr>
        <p:spPr/>
        <p:txBody>
          <a:bodyPr>
            <a:normAutofit lnSpcReduction="10000"/>
          </a:bodyPr>
          <a:lstStyle/>
          <a:p>
            <a:pPr marL="0" indent="0">
              <a:buNone/>
            </a:pPr>
            <a:endParaRPr lang="en-US" altLang="zh-CN" dirty="0" smtClean="0"/>
          </a:p>
          <a:p>
            <a:pPr marL="0" indent="0">
              <a:buNone/>
            </a:pPr>
            <a:r>
              <a:rPr lang="en-US" altLang="zh-CN" sz="3200" dirty="0" smtClean="0">
                <a:latin typeface="微软雅黑" panose="020B0503020204020204" pitchFamily="34" charset="-122"/>
                <a:ea typeface="微软雅黑" panose="020B0503020204020204" pitchFamily="34" charset="-122"/>
              </a:rPr>
              <a:t>1 </a:t>
            </a:r>
            <a:r>
              <a:rPr lang="zh-CN" altLang="en-US" sz="3200" dirty="0" smtClean="0">
                <a:latin typeface="微软雅黑" panose="020B0503020204020204" pitchFamily="34" charset="-122"/>
                <a:ea typeface="微软雅黑" panose="020B0503020204020204" pitchFamily="34" charset="-122"/>
              </a:rPr>
              <a:t>项目管理软件</a:t>
            </a:r>
            <a:endParaRPr lang="en-US" altLang="zh-CN" sz="3200" dirty="0" smtClean="0">
              <a:latin typeface="微软雅黑" panose="020B0503020204020204" pitchFamily="34" charset="-122"/>
              <a:ea typeface="微软雅黑" panose="020B0503020204020204" pitchFamily="34" charset="-122"/>
            </a:endParaRPr>
          </a:p>
          <a:p>
            <a:pPr marL="0" indent="0">
              <a:buNone/>
            </a:pPr>
            <a:r>
              <a:rPr lang="en-US" altLang="zh-CN" sz="3200" dirty="0" smtClean="0">
                <a:latin typeface="微软雅黑" panose="020B0503020204020204" pitchFamily="34" charset="-122"/>
                <a:ea typeface="微软雅黑" panose="020B0503020204020204" pitchFamily="34" charset="-122"/>
              </a:rPr>
              <a:t>2 </a:t>
            </a:r>
            <a:r>
              <a:rPr lang="zh-CN" altLang="en-US" sz="3200" dirty="0" smtClean="0">
                <a:latin typeface="微软雅黑" panose="020B0503020204020204" pitchFamily="34" charset="-122"/>
                <a:ea typeface="微软雅黑" panose="020B0503020204020204" pitchFamily="34" charset="-122"/>
              </a:rPr>
              <a:t>漫索项目管理软件介绍</a:t>
            </a:r>
            <a:endParaRPr lang="en-US" altLang="zh-CN" sz="3200" dirty="0" smtClean="0">
              <a:latin typeface="微软雅黑" panose="020B0503020204020204" pitchFamily="34" charset="-122"/>
              <a:ea typeface="微软雅黑" panose="020B0503020204020204" pitchFamily="34" charset="-122"/>
            </a:endParaRPr>
          </a:p>
          <a:p>
            <a:pPr marL="0" indent="0">
              <a:buNone/>
            </a:pPr>
            <a:r>
              <a:rPr lang="en-US" altLang="zh-CN" sz="3200" dirty="0" smtClean="0">
                <a:latin typeface="微软雅黑" panose="020B0503020204020204" pitchFamily="34" charset="-122"/>
                <a:ea typeface="微软雅黑" panose="020B0503020204020204" pitchFamily="34" charset="-122"/>
              </a:rPr>
              <a:t>3 </a:t>
            </a:r>
            <a:r>
              <a:rPr lang="zh-CN" altLang="en-US" sz="3200" dirty="0">
                <a:latin typeface="微软雅黑" panose="020B0503020204020204" pitchFamily="34" charset="-122"/>
                <a:ea typeface="微软雅黑" panose="020B0503020204020204" pitchFamily="34" charset="-122"/>
              </a:rPr>
              <a:t>团队</a:t>
            </a:r>
            <a:r>
              <a:rPr lang="zh-CN" altLang="en-US" sz="3200" dirty="0" smtClean="0">
                <a:latin typeface="微软雅黑" panose="020B0503020204020204" pitchFamily="34" charset="-122"/>
                <a:ea typeface="微软雅黑" panose="020B0503020204020204" pitchFamily="34" charset="-122"/>
              </a:rPr>
              <a:t>作业要求</a:t>
            </a:r>
            <a:endParaRPr lang="en-US" altLang="zh-CN" sz="3200" dirty="0" smtClean="0">
              <a:latin typeface="微软雅黑" panose="020B0503020204020204" pitchFamily="34" charset="-122"/>
              <a:ea typeface="微软雅黑" panose="020B0503020204020204" pitchFamily="34" charset="-122"/>
            </a:endParaRPr>
          </a:p>
          <a:p>
            <a:pPr marL="0" indent="0">
              <a:buNone/>
            </a:pPr>
            <a:r>
              <a:rPr lang="en-US" altLang="zh-CN" sz="3200" dirty="0" smtClean="0">
                <a:latin typeface="微软雅黑" panose="020B0503020204020204" pitchFamily="34" charset="-122"/>
                <a:ea typeface="微软雅黑" panose="020B0503020204020204" pitchFamily="34" charset="-122"/>
              </a:rPr>
              <a:t>4 </a:t>
            </a:r>
            <a:r>
              <a:rPr lang="zh-CN" altLang="en-US" sz="3200" dirty="0" smtClean="0">
                <a:latin typeface="微软雅黑" panose="020B0503020204020204" pitchFamily="34" charset="-122"/>
                <a:ea typeface="微软雅黑" panose="020B0503020204020204" pitchFamily="34" charset="-122"/>
              </a:rPr>
              <a:t>开发约束与平台工具使用</a:t>
            </a:r>
            <a:endParaRPr lang="en-US" altLang="zh-CN" sz="3200" dirty="0" smtClean="0">
              <a:latin typeface="微软雅黑" panose="020B0503020204020204" pitchFamily="34" charset="-122"/>
              <a:ea typeface="微软雅黑" panose="020B0503020204020204" pitchFamily="34" charset="-122"/>
            </a:endParaRPr>
          </a:p>
          <a:p>
            <a:endParaRPr lang="en-US" altLang="zh-CN" sz="3200" dirty="0" smtClean="0">
              <a:latin typeface="微软雅黑" panose="020B0503020204020204" pitchFamily="34" charset="-122"/>
              <a:ea typeface="微软雅黑" panose="020B0503020204020204" pitchFamily="34" charset="-122"/>
            </a:endParaRPr>
          </a:p>
          <a:p>
            <a:endParaRPr lang="en-US" altLang="zh-CN" sz="32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助教：江晓东</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联系邮箱：</a:t>
            </a:r>
            <a:r>
              <a:rPr lang="en-US" altLang="zh-CN" sz="2000" dirty="0" smtClean="0">
                <a:latin typeface="微软雅黑" panose="020B0503020204020204" pitchFamily="34" charset="-122"/>
                <a:ea typeface="微软雅黑" panose="020B0503020204020204" pitchFamily="34" charset="-122"/>
                <a:hlinkClick r:id="rId2"/>
              </a:rPr>
              <a:t>jiangxiaodong8608@gmail.com</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手机：</a:t>
            </a:r>
            <a:r>
              <a:rPr lang="en-US" altLang="zh-CN" sz="2000" smtClean="0">
                <a:latin typeface="微软雅黑" panose="020B0503020204020204" pitchFamily="34" charset="-122"/>
                <a:ea typeface="微软雅黑" panose="020B0503020204020204" pitchFamily="34" charset="-122"/>
              </a:rPr>
              <a:t>15010863978</a:t>
            </a:r>
            <a:endParaRPr lang="en-US" altLang="zh-CN" sz="2000" dirty="0" smtClean="0">
              <a:latin typeface="微软雅黑" panose="020B0503020204020204" pitchFamily="34" charset="-122"/>
              <a:ea typeface="微软雅黑" panose="020B0503020204020204" pitchFamily="34" charset="-122"/>
            </a:endParaRPr>
          </a:p>
          <a:p>
            <a:pPr marL="0" indent="0">
              <a:buNone/>
            </a:pPr>
            <a:endParaRPr lang="en-US" altLang="zh-CN" sz="3200" dirty="0" smtClean="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218495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1.5 </a:t>
            </a:r>
            <a:r>
              <a:rPr lang="zh-CN" altLang="en-US" dirty="0" smtClean="0"/>
              <a:t>产品介绍</a:t>
            </a:r>
            <a:r>
              <a:rPr lang="en-US" altLang="zh-CN" dirty="0" smtClean="0"/>
              <a:t>-RTC</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2654" y="1428594"/>
            <a:ext cx="8013959" cy="4908550"/>
          </a:xfrm>
        </p:spPr>
      </p:pic>
    </p:spTree>
    <p:extLst>
      <p:ext uri="{BB962C8B-B14F-4D97-AF65-F5344CB8AC3E}">
        <p14:creationId xmlns:p14="http://schemas.microsoft.com/office/powerpoint/2010/main" val="1964796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1.5 </a:t>
            </a:r>
            <a:r>
              <a:rPr lang="zh-CN" altLang="en-US" dirty="0"/>
              <a:t>产品介绍</a:t>
            </a:r>
            <a:r>
              <a:rPr lang="en-US" altLang="zh-CN" dirty="0" smtClean="0"/>
              <a:t>-</a:t>
            </a:r>
            <a:r>
              <a:rPr lang="en-US" altLang="zh-CN" dirty="0"/>
              <a:t>Atlassian</a:t>
            </a:r>
            <a:endParaRPr lang="zh-CN" altLang="en-US" dirty="0"/>
          </a:p>
        </p:txBody>
      </p:sp>
      <p:sp>
        <p:nvSpPr>
          <p:cNvPr id="3" name="内容占位符 2"/>
          <p:cNvSpPr>
            <a:spLocks noGrp="1"/>
          </p:cNvSpPr>
          <p:nvPr>
            <p:ph idx="1"/>
          </p:nvPr>
        </p:nvSpPr>
        <p:spPr/>
        <p:txBody>
          <a:bodyPr/>
          <a:lstStyle/>
          <a:p>
            <a:r>
              <a:rPr lang="en-US" altLang="zh-CN" dirty="0"/>
              <a:t>Atlassian JIRA </a:t>
            </a:r>
            <a:r>
              <a:rPr lang="zh-CN" altLang="en-US" dirty="0"/>
              <a:t>缺陷跟踪及管理软件 </a:t>
            </a:r>
          </a:p>
          <a:p>
            <a:r>
              <a:rPr lang="en-US" altLang="zh-CN" dirty="0" err="1"/>
              <a:t>Atlassian</a:t>
            </a:r>
            <a:r>
              <a:rPr lang="en-US" altLang="zh-CN" dirty="0"/>
              <a:t> Bamboo </a:t>
            </a:r>
            <a:r>
              <a:rPr lang="zh-CN" altLang="en-US" dirty="0"/>
              <a:t>服务器构建软件 </a:t>
            </a:r>
          </a:p>
          <a:p>
            <a:r>
              <a:rPr lang="en-US" altLang="zh-CN" dirty="0"/>
              <a:t>Atlassian Confluence </a:t>
            </a:r>
            <a:r>
              <a:rPr lang="zh-CN" altLang="en-US" dirty="0"/>
              <a:t>专业</a:t>
            </a:r>
            <a:r>
              <a:rPr lang="en-US" altLang="zh-CN" dirty="0"/>
              <a:t>WIKI</a:t>
            </a:r>
            <a:r>
              <a:rPr lang="zh-CN" altLang="en-US" dirty="0"/>
              <a:t>程序 </a:t>
            </a:r>
          </a:p>
          <a:p>
            <a:r>
              <a:rPr lang="en-US" altLang="zh-CN" dirty="0" err="1" smtClean="0"/>
              <a:t>Atlassian</a:t>
            </a:r>
            <a:r>
              <a:rPr lang="en-US" altLang="zh-CN" smtClean="0"/>
              <a:t> Stash  </a:t>
            </a:r>
            <a:r>
              <a:rPr lang="zh-CN" altLang="en-US" dirty="0"/>
              <a:t>项目问题跟踪管理软件 </a:t>
            </a:r>
          </a:p>
          <a:p>
            <a:r>
              <a:rPr lang="en-US" altLang="zh-CN" dirty="0"/>
              <a:t>Atlassian Profiling framework </a:t>
            </a:r>
            <a:r>
              <a:rPr lang="zh-CN" altLang="en-US" dirty="0"/>
              <a:t>剖析器的示例</a:t>
            </a:r>
            <a:r>
              <a:rPr lang="zh-CN" altLang="en-US" dirty="0" smtClean="0"/>
              <a:t>代码 </a:t>
            </a:r>
            <a:endParaRPr lang="en-US" altLang="zh-CN" dirty="0" smtClean="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4219783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1.6 </a:t>
            </a:r>
            <a:r>
              <a:rPr lang="zh-CN" altLang="en-US" dirty="0"/>
              <a:t>产品介绍</a:t>
            </a:r>
            <a:r>
              <a:rPr lang="en-US" altLang="zh-CN" dirty="0" smtClean="0"/>
              <a:t>-</a:t>
            </a:r>
            <a:r>
              <a:rPr lang="zh-CN" altLang="en-US" dirty="0" smtClean="0"/>
              <a:t>免费产品</a:t>
            </a:r>
            <a:endParaRPr lang="zh-CN" altLang="en-US" dirty="0"/>
          </a:p>
        </p:txBody>
      </p:sp>
      <p:sp>
        <p:nvSpPr>
          <p:cNvPr id="3" name="内容占位符 2"/>
          <p:cNvSpPr>
            <a:spLocks noGrp="1"/>
          </p:cNvSpPr>
          <p:nvPr>
            <p:ph idx="1"/>
          </p:nvPr>
        </p:nvSpPr>
        <p:spPr>
          <a:xfrm>
            <a:off x="838200" y="1325563"/>
            <a:ext cx="6701124" cy="4907812"/>
          </a:xfrm>
        </p:spPr>
        <p:txBody>
          <a:bodyPr/>
          <a:lstStyle/>
          <a:p>
            <a:r>
              <a:rPr lang="en-US" altLang="zh-CN" b="1" dirty="0" err="1"/>
              <a:t>Collabtive</a:t>
            </a:r>
            <a:r>
              <a:rPr lang="zh-CN" altLang="en-US" dirty="0"/>
              <a:t>是一个基于</a:t>
            </a:r>
            <a:r>
              <a:rPr lang="en-US" altLang="zh-CN" dirty="0"/>
              <a:t>Web</a:t>
            </a:r>
            <a:r>
              <a:rPr lang="zh-CN" altLang="en-US" dirty="0" smtClean="0"/>
              <a:t>的项目管理</a:t>
            </a:r>
            <a:r>
              <a:rPr lang="zh-CN" altLang="en-US" dirty="0"/>
              <a:t>系统，非常知名的项目管理软件。提供的功能包括：项目管理，即时聊天工具，任务、文件管理，时间跟踪，多语言支持</a:t>
            </a:r>
            <a:r>
              <a:rPr lang="zh-CN" altLang="en-US" dirty="0" smtClean="0"/>
              <a:t>。</a:t>
            </a:r>
            <a:endParaRPr lang="en-US" altLang="zh-CN" dirty="0" smtClean="0"/>
          </a:p>
          <a:p>
            <a:r>
              <a:rPr lang="en-US" altLang="zh-CN" b="1" dirty="0" err="1" smtClean="0"/>
              <a:t>Freedcamp</a:t>
            </a:r>
            <a:r>
              <a:rPr lang="zh-CN" altLang="en-US" b="1" dirty="0" smtClean="0"/>
              <a:t>、</a:t>
            </a:r>
            <a:r>
              <a:rPr lang="en-US" altLang="zh-CN" dirty="0"/>
              <a:t> </a:t>
            </a:r>
            <a:r>
              <a:rPr lang="en-US" altLang="zh-CN" b="1" dirty="0" err="1"/>
              <a:t>ProjectPier</a:t>
            </a:r>
            <a:r>
              <a:rPr lang="en-US" altLang="zh-CN" dirty="0"/>
              <a:t> </a:t>
            </a:r>
            <a:r>
              <a:rPr lang="zh-CN" altLang="en-US" dirty="0" smtClean="0"/>
              <a:t>、</a:t>
            </a:r>
            <a:r>
              <a:rPr lang="en-US" altLang="zh-CN" dirty="0"/>
              <a:t> </a:t>
            </a:r>
            <a:r>
              <a:rPr lang="en-US" altLang="zh-CN" b="1" dirty="0" err="1"/>
              <a:t>Achievo</a:t>
            </a:r>
            <a:r>
              <a:rPr lang="en-US" altLang="zh-CN" dirty="0"/>
              <a:t> </a:t>
            </a:r>
            <a:r>
              <a:rPr lang="zh-CN" altLang="en-US" dirty="0" smtClean="0"/>
              <a:t>、</a:t>
            </a:r>
            <a:r>
              <a:rPr lang="en-US" altLang="zh-CN" dirty="0"/>
              <a:t> </a:t>
            </a:r>
            <a:r>
              <a:rPr lang="en-US" altLang="zh-CN" b="1" dirty="0" err="1"/>
              <a:t>Redmine</a:t>
            </a:r>
            <a:r>
              <a:rPr lang="en-US" altLang="zh-CN" b="1" dirty="0"/>
              <a:t> </a:t>
            </a:r>
            <a:r>
              <a:rPr lang="en-US" altLang="zh-CN" b="1" dirty="0" smtClean="0"/>
              <a:t>……</a:t>
            </a:r>
            <a:endParaRPr lang="zh-CN" altLang="en-US" b="1" dirty="0">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324" y="1325563"/>
            <a:ext cx="4652676" cy="3954775"/>
          </a:xfrm>
          <a:prstGeom prst="rect">
            <a:avLst/>
          </a:prstGeom>
        </p:spPr>
      </p:pic>
    </p:spTree>
    <p:extLst>
      <p:ext uri="{BB962C8B-B14F-4D97-AF65-F5344CB8AC3E}">
        <p14:creationId xmlns:p14="http://schemas.microsoft.com/office/powerpoint/2010/main" val="4257747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838201" y="2402238"/>
            <a:ext cx="4508715" cy="2187227"/>
          </a:xfrm>
          <a:prstGeom prst="rect">
            <a:avLst/>
          </a:prstGeom>
        </p:spPr>
        <p:txBody>
          <a:bodyPr anchor="ctr">
            <a:noAutofit/>
          </a:bodyPr>
          <a:lstStyle>
            <a:lvl1pPr algn="l" defTabSz="914400" rtl="0" eaLnBrk="1" latinLnBrk="0" hangingPunct="1">
              <a:lnSpc>
                <a:spcPct val="90000"/>
              </a:lnSpc>
              <a:spcBef>
                <a:spcPct val="0"/>
              </a:spcBef>
              <a:buNone/>
              <a:defRPr lang="zh-CN" sz="4800" kern="1200">
                <a:solidFill>
                  <a:srgbClr val="D24726"/>
                </a:solidFill>
                <a:latin typeface="+mj-lt"/>
                <a:ea typeface="+mj-ea"/>
                <a:cs typeface="+mj-cs"/>
              </a:defRPr>
            </a:lvl1pPr>
          </a:lstStyle>
          <a:p>
            <a:r>
              <a:rPr lang="en-US" altLang="zh-CN" dirty="0">
                <a:solidFill>
                  <a:schemeClr val="accent1"/>
                </a:solidFill>
              </a:rPr>
              <a:t>2</a:t>
            </a:r>
            <a:r>
              <a:rPr lang="en-US" altLang="zh-CN" dirty="0" smtClean="0">
                <a:solidFill>
                  <a:schemeClr val="accent1"/>
                </a:solidFill>
              </a:rPr>
              <a:t> </a:t>
            </a:r>
            <a:r>
              <a:rPr lang="zh-CN" altLang="en-US" dirty="0" smtClean="0">
                <a:solidFill>
                  <a:schemeClr val="accent1"/>
                </a:solidFill>
              </a:rPr>
              <a:t>漫索项目管理软件</a:t>
            </a:r>
            <a:endParaRPr lang="zh-CN" altLang="en-US" dirty="0">
              <a:solidFill>
                <a:schemeClr val="accent1"/>
              </a:solidFill>
            </a:endParaRPr>
          </a:p>
        </p:txBody>
      </p:sp>
      <p:sp>
        <p:nvSpPr>
          <p:cNvPr id="3" name="文本框 2"/>
          <p:cNvSpPr txBox="1"/>
          <p:nvPr/>
        </p:nvSpPr>
        <p:spPr>
          <a:xfrm>
            <a:off x="5731099" y="4589465"/>
            <a:ext cx="2339102" cy="461665"/>
          </a:xfrm>
          <a:prstGeom prst="rect">
            <a:avLst/>
          </a:prstGeom>
          <a:noFill/>
        </p:spPr>
        <p:txBody>
          <a:bodyPr wrap="none" rtlCol="0">
            <a:spAutoFit/>
          </a:bodyPr>
          <a:lstStyle/>
          <a:p>
            <a:r>
              <a:rPr lang="zh-CN" altLang="en-US" sz="2400" smtClean="0">
                <a:solidFill>
                  <a:schemeClr val="bg1"/>
                </a:solidFill>
              </a:rPr>
              <a:t>流程、系统组成</a:t>
            </a:r>
            <a:endParaRPr lang="zh-CN" altLang="en-US" sz="2400" dirty="0">
              <a:solidFill>
                <a:schemeClr val="bg1"/>
              </a:solidFill>
            </a:endParaRPr>
          </a:p>
        </p:txBody>
      </p:sp>
    </p:spTree>
    <p:extLst>
      <p:ext uri="{BB962C8B-B14F-4D97-AF65-F5344CB8AC3E}">
        <p14:creationId xmlns:p14="http://schemas.microsoft.com/office/powerpoint/2010/main" val="3829224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2.1 </a:t>
            </a:r>
            <a:r>
              <a:rPr lang="zh-CN" altLang="zh-CN" dirty="0" smtClean="0"/>
              <a:t>集成化</a:t>
            </a:r>
            <a:r>
              <a:rPr lang="zh-CN" altLang="zh-CN" dirty="0"/>
              <a:t>研发流程（</a:t>
            </a:r>
            <a:r>
              <a:rPr lang="en-US" altLang="zh-CN" dirty="0"/>
              <a:t>IDP</a:t>
            </a:r>
            <a:r>
              <a:rPr lang="zh-CN" altLang="zh-CN" dirty="0"/>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4290" y="1325563"/>
            <a:ext cx="7387710" cy="510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425004" y="1957589"/>
            <a:ext cx="4379286" cy="4431983"/>
          </a:xfrm>
          <a:prstGeom prst="rect">
            <a:avLst/>
          </a:prstGeom>
          <a:noFill/>
        </p:spPr>
        <p:txBody>
          <a:bodyPr wrap="square" rtlCol="0">
            <a:spAutoFit/>
          </a:bodyPr>
          <a:lstStyle/>
          <a:p>
            <a:r>
              <a:rPr lang="en-US" altLang="zh-CN" sz="2400" dirty="0" smtClean="0"/>
              <a:t>IDP </a:t>
            </a:r>
          </a:p>
          <a:p>
            <a:r>
              <a:rPr lang="en-US" altLang="zh-CN" sz="2400" dirty="0" smtClean="0"/>
              <a:t>(Integrated Development Process)</a:t>
            </a:r>
          </a:p>
          <a:p>
            <a:endParaRPr lang="en-US" altLang="zh-CN" dirty="0"/>
          </a:p>
          <a:p>
            <a:endParaRPr lang="en-US" altLang="zh-CN" dirty="0" smtClean="0"/>
          </a:p>
          <a:p>
            <a:pPr marL="285750" indent="-285750">
              <a:buFont typeface="Arial" panose="020B0604020202020204" pitchFamily="34" charset="0"/>
              <a:buChar char="•"/>
            </a:pPr>
            <a:r>
              <a:rPr lang="zh-CN" altLang="zh-CN" dirty="0" smtClean="0"/>
              <a:t>把</a:t>
            </a:r>
            <a:r>
              <a:rPr lang="zh-CN" altLang="zh-CN" dirty="0"/>
              <a:t>软硬件研发企业的主要执行过程“产品管理过程、营销客服过程、项目管理过程、项目研发过程、支持过程”集成一起，称之为集成化研发</a:t>
            </a:r>
            <a:r>
              <a:rPr lang="zh-CN" altLang="zh-CN" dirty="0" smtClean="0"/>
              <a:t>流程</a:t>
            </a:r>
            <a:endParaRPr lang="en-US" altLang="zh-CN" dirty="0" smtClean="0"/>
          </a:p>
          <a:p>
            <a:endParaRPr lang="en-US" altLang="zh-CN" dirty="0" smtClean="0"/>
          </a:p>
          <a:p>
            <a:pPr marL="285750" indent="-285750">
              <a:buFont typeface="Arial" panose="020B0604020202020204" pitchFamily="34" charset="0"/>
              <a:buChar char="•"/>
            </a:pPr>
            <a:r>
              <a:rPr lang="zh-CN" altLang="en-US" dirty="0" smtClean="0"/>
              <a:t>用户覆盖：</a:t>
            </a:r>
            <a:endParaRPr lang="en-US" altLang="zh-CN" dirty="0"/>
          </a:p>
          <a:p>
            <a:r>
              <a:rPr lang="en-US" altLang="zh-CN" dirty="0" smtClean="0"/>
              <a:t>	</a:t>
            </a:r>
            <a:r>
              <a:rPr lang="zh-CN" altLang="zh-CN" dirty="0" smtClean="0"/>
              <a:t>软硬件</a:t>
            </a:r>
            <a:r>
              <a:rPr lang="zh-CN" altLang="zh-CN" dirty="0"/>
              <a:t>研发企业的研发主管</a:t>
            </a:r>
            <a:r>
              <a:rPr lang="zh-CN" altLang="zh-CN" dirty="0" smtClean="0"/>
              <a:t>、</a:t>
            </a:r>
            <a:endParaRPr lang="en-US" altLang="zh-CN" dirty="0" smtClean="0"/>
          </a:p>
          <a:p>
            <a:r>
              <a:rPr lang="en-US" altLang="zh-CN" dirty="0" smtClean="0"/>
              <a:t>	</a:t>
            </a:r>
            <a:r>
              <a:rPr lang="zh-CN" altLang="zh-CN" dirty="0" smtClean="0"/>
              <a:t>项目</a:t>
            </a:r>
            <a:r>
              <a:rPr lang="zh-CN" altLang="zh-CN" dirty="0"/>
              <a:t>经理</a:t>
            </a:r>
            <a:r>
              <a:rPr lang="zh-CN" altLang="zh-CN" dirty="0" smtClean="0"/>
              <a:t>、</a:t>
            </a:r>
            <a:endParaRPr lang="en-US" altLang="zh-CN" dirty="0" smtClean="0"/>
          </a:p>
          <a:p>
            <a:r>
              <a:rPr lang="en-US" altLang="zh-CN" dirty="0" smtClean="0"/>
              <a:t>	</a:t>
            </a:r>
            <a:r>
              <a:rPr lang="zh-CN" altLang="zh-CN" dirty="0" smtClean="0"/>
              <a:t>开发</a:t>
            </a:r>
            <a:r>
              <a:rPr lang="zh-CN" altLang="zh-CN" dirty="0"/>
              <a:t>人员</a:t>
            </a:r>
            <a:r>
              <a:rPr lang="zh-CN" altLang="zh-CN" dirty="0" smtClean="0"/>
              <a:t>、</a:t>
            </a:r>
            <a:endParaRPr lang="en-US" altLang="zh-CN" dirty="0" smtClean="0"/>
          </a:p>
          <a:p>
            <a:r>
              <a:rPr lang="en-US" altLang="zh-CN" dirty="0" smtClean="0"/>
              <a:t>	</a:t>
            </a:r>
            <a:r>
              <a:rPr lang="zh-CN" altLang="zh-CN" dirty="0" smtClean="0"/>
              <a:t>测试</a:t>
            </a:r>
            <a:r>
              <a:rPr lang="zh-CN" altLang="zh-CN" dirty="0"/>
              <a:t>人员</a:t>
            </a:r>
            <a:r>
              <a:rPr lang="zh-CN" altLang="zh-CN" dirty="0" smtClean="0"/>
              <a:t>、</a:t>
            </a:r>
            <a:endParaRPr lang="en-US" altLang="zh-CN" dirty="0" smtClean="0"/>
          </a:p>
          <a:p>
            <a:r>
              <a:rPr lang="en-US" altLang="zh-CN" dirty="0" smtClean="0"/>
              <a:t>	</a:t>
            </a:r>
            <a:r>
              <a:rPr lang="zh-CN" altLang="zh-CN" dirty="0" smtClean="0"/>
              <a:t>质量管理</a:t>
            </a:r>
            <a:r>
              <a:rPr lang="zh-CN" altLang="zh-CN" dirty="0"/>
              <a:t>人员和营销客服人员</a:t>
            </a:r>
            <a:endParaRPr lang="zh-CN" altLang="en-US" dirty="0"/>
          </a:p>
        </p:txBody>
      </p:sp>
    </p:spTree>
    <p:extLst>
      <p:ext uri="{BB962C8B-B14F-4D97-AF65-F5344CB8AC3E}">
        <p14:creationId xmlns:p14="http://schemas.microsoft.com/office/powerpoint/2010/main" val="5649687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2.2 </a:t>
            </a:r>
            <a:r>
              <a:rPr lang="zh-CN" altLang="en-US" dirty="0" smtClean="0"/>
              <a:t>软件组成（</a:t>
            </a:r>
            <a:r>
              <a:rPr lang="en-US" altLang="zh-CN" dirty="0" smtClean="0"/>
              <a:t>10</a:t>
            </a:r>
            <a:r>
              <a:rPr lang="zh-CN" altLang="en-US" dirty="0" smtClean="0"/>
              <a:t>个子系统）</a:t>
            </a:r>
            <a:endParaRPr lang="zh-CN" altLang="en-US" dirty="0"/>
          </a:p>
        </p:txBody>
      </p:sp>
      <p:pic>
        <p:nvPicPr>
          <p:cNvPr id="2108" name="Picture 60" descr="MainSoft软件组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9713" y="3308910"/>
            <a:ext cx="36195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内容占位符 60"/>
          <p:cNvPicPr>
            <a:picLocks noGrp="1" noChangeAspect="1"/>
          </p:cNvPicPr>
          <p:nvPr>
            <p:ph idx="1"/>
          </p:nvPr>
        </p:nvPicPr>
        <p:blipFill>
          <a:blip r:embed="rId3"/>
          <a:stretch>
            <a:fillRect/>
          </a:stretch>
        </p:blipFill>
        <p:spPr>
          <a:xfrm>
            <a:off x="380920" y="1783474"/>
            <a:ext cx="10088455" cy="4014412"/>
          </a:xfrm>
          <a:prstGeom prst="rect">
            <a:avLst/>
          </a:prstGeom>
        </p:spPr>
      </p:pic>
    </p:spTree>
    <p:extLst>
      <p:ext uri="{BB962C8B-B14F-4D97-AF65-F5344CB8AC3E}">
        <p14:creationId xmlns:p14="http://schemas.microsoft.com/office/powerpoint/2010/main" val="16045558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838201" y="2402238"/>
            <a:ext cx="4508715" cy="2187227"/>
          </a:xfrm>
          <a:prstGeom prst="rect">
            <a:avLst/>
          </a:prstGeom>
        </p:spPr>
        <p:txBody>
          <a:bodyPr anchor="ctr">
            <a:noAutofit/>
          </a:bodyPr>
          <a:lstStyle>
            <a:lvl1pPr algn="l" defTabSz="914400" rtl="0" eaLnBrk="1" latinLnBrk="0" hangingPunct="1">
              <a:lnSpc>
                <a:spcPct val="90000"/>
              </a:lnSpc>
              <a:spcBef>
                <a:spcPct val="0"/>
              </a:spcBef>
              <a:buNone/>
              <a:defRPr lang="zh-CN" sz="4800" kern="1200">
                <a:solidFill>
                  <a:srgbClr val="D24726"/>
                </a:solidFill>
                <a:latin typeface="+mj-lt"/>
                <a:ea typeface="+mj-ea"/>
                <a:cs typeface="+mj-cs"/>
              </a:defRPr>
            </a:lvl1pPr>
          </a:lstStyle>
          <a:p>
            <a:r>
              <a:rPr lang="en-US" altLang="zh-CN" dirty="0" smtClean="0">
                <a:solidFill>
                  <a:schemeClr val="accent1"/>
                </a:solidFill>
              </a:rPr>
              <a:t>3 </a:t>
            </a:r>
            <a:r>
              <a:rPr lang="zh-CN" altLang="en-US" dirty="0" smtClean="0">
                <a:solidFill>
                  <a:schemeClr val="accent1"/>
                </a:solidFill>
              </a:rPr>
              <a:t>分组作业要求</a:t>
            </a:r>
            <a:endParaRPr lang="zh-CN" altLang="en-US" dirty="0">
              <a:solidFill>
                <a:schemeClr val="accent1"/>
              </a:solidFill>
            </a:endParaRPr>
          </a:p>
        </p:txBody>
      </p:sp>
      <p:sp>
        <p:nvSpPr>
          <p:cNvPr id="6" name="文本框 5"/>
          <p:cNvSpPr txBox="1"/>
          <p:nvPr/>
        </p:nvSpPr>
        <p:spPr>
          <a:xfrm>
            <a:off x="5731099" y="4589465"/>
            <a:ext cx="4493538" cy="461665"/>
          </a:xfrm>
          <a:prstGeom prst="rect">
            <a:avLst/>
          </a:prstGeom>
          <a:noFill/>
        </p:spPr>
        <p:txBody>
          <a:bodyPr wrap="none" rtlCol="0">
            <a:spAutoFit/>
          </a:bodyPr>
          <a:lstStyle/>
          <a:p>
            <a:r>
              <a:rPr lang="zh-CN" altLang="en-US" sz="2400" dirty="0" smtClean="0">
                <a:solidFill>
                  <a:schemeClr val="bg1"/>
                </a:solidFill>
              </a:rPr>
              <a:t>实施范围、任务、结果提交形式</a:t>
            </a:r>
            <a:endParaRPr lang="zh-CN" altLang="en-US" sz="2400" dirty="0">
              <a:solidFill>
                <a:schemeClr val="bg1"/>
              </a:solidFill>
            </a:endParaRPr>
          </a:p>
        </p:txBody>
      </p:sp>
    </p:spTree>
    <p:extLst>
      <p:ext uri="{BB962C8B-B14F-4D97-AF65-F5344CB8AC3E}">
        <p14:creationId xmlns:p14="http://schemas.microsoft.com/office/powerpoint/2010/main" val="5352080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3.1 </a:t>
            </a:r>
            <a:r>
              <a:rPr lang="zh-CN" altLang="en-US" dirty="0" smtClean="0"/>
              <a:t>实施范围</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根据漫索软件的介绍与详细说明书，作为需求文件每个小组开发以下一个子系统：</a:t>
            </a:r>
            <a:endParaRPr lang="en-US" altLang="zh-CN" dirty="0" smtClean="0"/>
          </a:p>
          <a:p>
            <a:endParaRPr lang="en-US" altLang="zh-CN" dirty="0"/>
          </a:p>
          <a:p>
            <a:r>
              <a:rPr lang="zh-CN" altLang="en-US" dirty="0" smtClean="0"/>
              <a:t>项目管理子系统</a:t>
            </a:r>
            <a:endParaRPr lang="en-US" altLang="zh-CN" dirty="0" smtClean="0"/>
          </a:p>
          <a:p>
            <a:r>
              <a:rPr lang="zh-CN" altLang="en-US" dirty="0" smtClean="0"/>
              <a:t>营销</a:t>
            </a:r>
            <a:r>
              <a:rPr lang="zh-CN" altLang="en-US" dirty="0"/>
              <a:t>客</a:t>
            </a:r>
            <a:r>
              <a:rPr lang="zh-CN" altLang="en-US" dirty="0" smtClean="0"/>
              <a:t>服子系统</a:t>
            </a:r>
            <a:endParaRPr lang="en-US" altLang="zh-CN" dirty="0" smtClean="0"/>
          </a:p>
          <a:p>
            <a:r>
              <a:rPr lang="zh-CN" altLang="en-US" dirty="0"/>
              <a:t>行政</a:t>
            </a:r>
            <a:r>
              <a:rPr lang="zh-CN" altLang="en-US" dirty="0" smtClean="0"/>
              <a:t>人事子系统</a:t>
            </a:r>
            <a:endParaRPr lang="en-US" altLang="zh-CN" dirty="0"/>
          </a:p>
          <a:p>
            <a:r>
              <a:rPr lang="zh-CN" altLang="en-US" dirty="0"/>
              <a:t>文档管理和知识管理</a:t>
            </a:r>
            <a:r>
              <a:rPr lang="zh-CN" altLang="en-US" dirty="0" smtClean="0"/>
              <a:t>子系统</a:t>
            </a:r>
            <a:endParaRPr lang="en-US" altLang="zh-CN" dirty="0" smtClean="0"/>
          </a:p>
          <a:p>
            <a:r>
              <a:rPr lang="zh-CN" altLang="en-US" dirty="0"/>
              <a:t>产品</a:t>
            </a:r>
            <a:r>
              <a:rPr lang="zh-CN" altLang="en-US" dirty="0" smtClean="0"/>
              <a:t>管理和供应管理子系统</a:t>
            </a:r>
            <a:endParaRPr lang="en-US" altLang="zh-CN" dirty="0" smtClean="0"/>
          </a:p>
          <a:p>
            <a:endParaRPr lang="zh-CN" altLang="en-US" dirty="0"/>
          </a:p>
        </p:txBody>
      </p:sp>
    </p:spTree>
    <p:extLst>
      <p:ext uri="{BB962C8B-B14F-4D97-AF65-F5344CB8AC3E}">
        <p14:creationId xmlns:p14="http://schemas.microsoft.com/office/powerpoint/2010/main" val="14850403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3.2 </a:t>
            </a:r>
            <a:r>
              <a:rPr lang="zh-CN" altLang="en-US" dirty="0" smtClean="0"/>
              <a:t>要求完成的任务（项目层面）</a:t>
            </a:r>
            <a:endParaRPr lang="zh-CN" altLang="en-US" dirty="0"/>
          </a:p>
        </p:txBody>
      </p:sp>
      <p:sp>
        <p:nvSpPr>
          <p:cNvPr id="3" name="内容占位符 2"/>
          <p:cNvSpPr>
            <a:spLocks noGrp="1"/>
          </p:cNvSpPr>
          <p:nvPr>
            <p:ph idx="1"/>
          </p:nvPr>
        </p:nvSpPr>
        <p:spPr/>
        <p:txBody>
          <a:bodyPr/>
          <a:lstStyle/>
          <a:p>
            <a:pPr lvl="0"/>
            <a:endParaRPr lang="en-US" altLang="zh-CN" dirty="0" smtClean="0"/>
          </a:p>
          <a:p>
            <a:pPr lvl="0"/>
            <a:r>
              <a:rPr lang="en-US" altLang="zh-CN" dirty="0" smtClean="0"/>
              <a:t>1 	</a:t>
            </a:r>
            <a:r>
              <a:rPr lang="zh-CN" altLang="zh-CN" dirty="0" smtClean="0"/>
              <a:t>制定</a:t>
            </a:r>
            <a:r>
              <a:rPr lang="zh-CN" altLang="zh-CN" dirty="0"/>
              <a:t>项目</a:t>
            </a:r>
            <a:r>
              <a:rPr lang="zh-CN" altLang="zh-CN" dirty="0" smtClean="0"/>
              <a:t>章程</a:t>
            </a:r>
            <a:r>
              <a:rPr lang="en-US" altLang="zh-CN" dirty="0" smtClean="0"/>
              <a:t>                                             </a:t>
            </a:r>
            <a:r>
              <a:rPr lang="zh-CN" altLang="en-US" dirty="0" smtClean="0"/>
              <a:t>（提交文档）</a:t>
            </a:r>
            <a:endParaRPr lang="en-US" altLang="zh-CN" dirty="0" smtClean="0"/>
          </a:p>
          <a:p>
            <a:pPr lvl="0"/>
            <a:r>
              <a:rPr lang="en-US" altLang="zh-CN" dirty="0" smtClean="0"/>
              <a:t>2 </a:t>
            </a:r>
            <a:r>
              <a:rPr lang="zh-CN" altLang="zh-CN" dirty="0" smtClean="0"/>
              <a:t>制定</a:t>
            </a:r>
            <a:r>
              <a:rPr lang="zh-CN" altLang="zh-CN" dirty="0"/>
              <a:t>干系人登记册及干系人管理</a:t>
            </a:r>
            <a:r>
              <a:rPr lang="zh-CN" altLang="zh-CN" dirty="0" smtClean="0"/>
              <a:t>计划</a:t>
            </a:r>
            <a:r>
              <a:rPr lang="en-US" altLang="zh-CN" dirty="0" smtClean="0"/>
              <a:t>      </a:t>
            </a:r>
            <a:r>
              <a:rPr lang="zh-CN" altLang="en-US" dirty="0" smtClean="0"/>
              <a:t>（</a:t>
            </a:r>
            <a:r>
              <a:rPr lang="zh-CN" altLang="en-US" dirty="0"/>
              <a:t>提交</a:t>
            </a:r>
            <a:r>
              <a:rPr lang="zh-CN" altLang="en-US" dirty="0" smtClean="0"/>
              <a:t>文档）</a:t>
            </a:r>
            <a:endParaRPr lang="zh-CN" altLang="zh-CN" dirty="0"/>
          </a:p>
          <a:p>
            <a:pPr marL="0" indent="0">
              <a:buNone/>
            </a:pPr>
            <a:r>
              <a:rPr lang="zh-CN" altLang="zh-CN" sz="2400" dirty="0"/>
              <a:t>（干系人有哪些？因何原因对项目有何影响？如何增强或消除这些影响？）</a:t>
            </a:r>
          </a:p>
          <a:p>
            <a:r>
              <a:rPr lang="en-US" altLang="zh-CN" dirty="0" smtClean="0"/>
              <a:t>3 </a:t>
            </a:r>
            <a:r>
              <a:rPr lang="zh-CN" altLang="zh-CN" dirty="0" smtClean="0"/>
              <a:t>制定</a:t>
            </a:r>
            <a:r>
              <a:rPr lang="zh-CN" altLang="zh-CN" dirty="0"/>
              <a:t>项目范围</a:t>
            </a:r>
            <a:r>
              <a:rPr lang="zh-CN" altLang="zh-CN" dirty="0" smtClean="0"/>
              <a:t>说明书</a:t>
            </a:r>
            <a:r>
              <a:rPr lang="en-US" altLang="zh-CN" dirty="0" smtClean="0"/>
              <a:t>                                     </a:t>
            </a:r>
            <a:r>
              <a:rPr lang="zh-CN" altLang="en-US" dirty="0" smtClean="0"/>
              <a:t>（</a:t>
            </a:r>
            <a:r>
              <a:rPr lang="zh-CN" altLang="en-US" dirty="0"/>
              <a:t>提交</a:t>
            </a:r>
            <a:r>
              <a:rPr lang="zh-CN" altLang="en-US" dirty="0" smtClean="0"/>
              <a:t>文档）</a:t>
            </a:r>
            <a:endParaRPr lang="zh-CN" altLang="zh-CN" dirty="0"/>
          </a:p>
          <a:p>
            <a:r>
              <a:rPr lang="en-US" altLang="zh-CN" dirty="0" smtClean="0"/>
              <a:t>4 </a:t>
            </a:r>
            <a:r>
              <a:rPr lang="zh-CN" altLang="zh-CN" dirty="0" smtClean="0"/>
              <a:t>项目</a:t>
            </a:r>
            <a:r>
              <a:rPr lang="zh-CN" altLang="zh-CN" dirty="0"/>
              <a:t>需求</a:t>
            </a:r>
            <a:r>
              <a:rPr lang="zh-CN" altLang="zh-CN" dirty="0" smtClean="0"/>
              <a:t>管理</a:t>
            </a:r>
            <a:r>
              <a:rPr lang="zh-CN" altLang="en-US" dirty="0"/>
              <a:t>计划</a:t>
            </a:r>
            <a:r>
              <a:rPr lang="en-US" altLang="zh-CN" dirty="0" smtClean="0"/>
              <a:t>                                         </a:t>
            </a:r>
            <a:r>
              <a:rPr lang="zh-CN" altLang="en-US" dirty="0" smtClean="0"/>
              <a:t>（</a:t>
            </a:r>
            <a:r>
              <a:rPr lang="zh-CN" altLang="en-US" dirty="0"/>
              <a:t>提交</a:t>
            </a:r>
            <a:r>
              <a:rPr lang="zh-CN" altLang="en-US" dirty="0" smtClean="0"/>
              <a:t>文档）</a:t>
            </a:r>
            <a:endParaRPr lang="zh-CN" altLang="zh-CN" dirty="0"/>
          </a:p>
          <a:p>
            <a:r>
              <a:rPr lang="en-US" altLang="zh-CN" dirty="0" smtClean="0"/>
              <a:t>5 </a:t>
            </a:r>
            <a:r>
              <a:rPr lang="zh-CN" altLang="zh-CN" dirty="0" smtClean="0"/>
              <a:t>制定</a:t>
            </a:r>
            <a:r>
              <a:rPr lang="zh-CN" altLang="zh-CN" dirty="0"/>
              <a:t>项目管理</a:t>
            </a:r>
            <a:r>
              <a:rPr lang="zh-CN" altLang="zh-CN" dirty="0" smtClean="0"/>
              <a:t>计划</a:t>
            </a:r>
            <a:r>
              <a:rPr lang="en-US" altLang="zh-CN" dirty="0" smtClean="0"/>
              <a:t>                                         </a:t>
            </a:r>
            <a:r>
              <a:rPr lang="zh-CN" altLang="en-US" dirty="0" smtClean="0"/>
              <a:t>（</a:t>
            </a:r>
            <a:r>
              <a:rPr lang="zh-CN" altLang="en-US" dirty="0"/>
              <a:t>提交</a:t>
            </a:r>
            <a:r>
              <a:rPr lang="zh-CN" altLang="en-US" dirty="0" smtClean="0"/>
              <a:t>文档）</a:t>
            </a:r>
            <a:endParaRPr lang="en-US" altLang="zh-CN" dirty="0" smtClean="0"/>
          </a:p>
          <a:p>
            <a:pPr lvl="0"/>
            <a:r>
              <a:rPr lang="zh-CN" altLang="en-US" dirty="0"/>
              <a:t>（体现各种项目管理计划、</a:t>
            </a:r>
            <a:r>
              <a:rPr lang="zh-CN" altLang="zh-CN" dirty="0"/>
              <a:t>变更管理，范围、进度</a:t>
            </a:r>
            <a:r>
              <a:rPr lang="zh-CN" altLang="en-US" dirty="0"/>
              <a:t>等的计划）</a:t>
            </a:r>
            <a:endParaRPr lang="zh-CN" altLang="zh-CN" dirty="0"/>
          </a:p>
          <a:p>
            <a:endParaRPr lang="zh-CN" altLang="en-US" dirty="0"/>
          </a:p>
        </p:txBody>
      </p:sp>
    </p:spTree>
    <p:extLst>
      <p:ext uri="{BB962C8B-B14F-4D97-AF65-F5344CB8AC3E}">
        <p14:creationId xmlns:p14="http://schemas.microsoft.com/office/powerpoint/2010/main" val="38144043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3.2 </a:t>
            </a:r>
            <a:r>
              <a:rPr lang="zh-CN" altLang="en-US" dirty="0" smtClean="0"/>
              <a:t>需要完成的任务（开发层面）</a:t>
            </a:r>
            <a:endParaRPr lang="zh-CN" altLang="en-US" dirty="0"/>
          </a:p>
        </p:txBody>
      </p:sp>
      <p:sp>
        <p:nvSpPr>
          <p:cNvPr id="3" name="内容占位符 2"/>
          <p:cNvSpPr>
            <a:spLocks noGrp="1"/>
          </p:cNvSpPr>
          <p:nvPr>
            <p:ph idx="1"/>
          </p:nvPr>
        </p:nvSpPr>
        <p:spPr/>
        <p:txBody>
          <a:bodyPr/>
          <a:lstStyle/>
          <a:p>
            <a:pPr lvl="1"/>
            <a:r>
              <a:rPr lang="en-US" altLang="zh-CN" dirty="0" smtClean="0"/>
              <a:t>1 </a:t>
            </a:r>
            <a:r>
              <a:rPr lang="zh-CN" altLang="zh-CN" dirty="0" smtClean="0"/>
              <a:t>软件</a:t>
            </a:r>
            <a:r>
              <a:rPr lang="zh-CN" altLang="zh-CN" dirty="0"/>
              <a:t>需求分析说明书（关键点：用例图，用例描述）</a:t>
            </a:r>
          </a:p>
          <a:p>
            <a:pPr lvl="1"/>
            <a:r>
              <a:rPr lang="en-US" altLang="zh-CN" dirty="0" smtClean="0"/>
              <a:t>2 </a:t>
            </a:r>
            <a:r>
              <a:rPr lang="zh-CN" altLang="zh-CN" dirty="0" smtClean="0"/>
              <a:t>软件</a:t>
            </a:r>
            <a:r>
              <a:rPr lang="zh-CN" altLang="zh-CN" dirty="0"/>
              <a:t>概要设计说明书（关键点</a:t>
            </a:r>
            <a:r>
              <a:rPr lang="en-US" altLang="zh-CN" dirty="0"/>
              <a:t>:</a:t>
            </a:r>
            <a:r>
              <a:rPr lang="zh-CN" altLang="zh-CN" dirty="0"/>
              <a:t>根据需求分析进行架构（模块划分，模块的层次结构，模块间的接口，人机界面），</a:t>
            </a:r>
            <a:r>
              <a:rPr lang="en-US" altLang="zh-CN" dirty="0"/>
              <a:t>robustness</a:t>
            </a:r>
            <a:r>
              <a:rPr lang="zh-CN" altLang="zh-CN" dirty="0"/>
              <a:t>图））</a:t>
            </a:r>
          </a:p>
          <a:p>
            <a:pPr lvl="1"/>
            <a:r>
              <a:rPr lang="en-US" altLang="zh-CN" dirty="0" smtClean="0"/>
              <a:t>3 </a:t>
            </a:r>
            <a:r>
              <a:rPr lang="zh-CN" altLang="zh-CN" dirty="0" smtClean="0"/>
              <a:t>软件</a:t>
            </a:r>
            <a:r>
              <a:rPr lang="zh-CN" altLang="zh-CN" dirty="0"/>
              <a:t>详细设计说明书（关键点：类图，时序图，各个类的成员变量，类方法（输入，输出，实现的功能或算法））</a:t>
            </a:r>
          </a:p>
          <a:p>
            <a:pPr lvl="1"/>
            <a:r>
              <a:rPr lang="en-US" altLang="zh-CN" dirty="0" smtClean="0"/>
              <a:t>4 </a:t>
            </a:r>
            <a:r>
              <a:rPr lang="zh-CN" altLang="zh-CN" dirty="0" smtClean="0"/>
              <a:t>源程序</a:t>
            </a:r>
            <a:endParaRPr lang="zh-CN" altLang="zh-CN" dirty="0"/>
          </a:p>
          <a:p>
            <a:pPr lvl="1"/>
            <a:r>
              <a:rPr lang="en-US" altLang="zh-CN" dirty="0" smtClean="0"/>
              <a:t>5 </a:t>
            </a:r>
            <a:r>
              <a:rPr lang="zh-CN" altLang="zh-CN" dirty="0" smtClean="0"/>
              <a:t>可</a:t>
            </a:r>
            <a:r>
              <a:rPr lang="zh-CN" altLang="zh-CN" dirty="0"/>
              <a:t>执行文件（</a:t>
            </a:r>
            <a:r>
              <a:rPr lang="en-US" altLang="zh-CN" dirty="0"/>
              <a:t>war</a:t>
            </a:r>
            <a:r>
              <a:rPr lang="zh-CN" altLang="zh-CN" dirty="0"/>
              <a:t>包）</a:t>
            </a:r>
          </a:p>
          <a:p>
            <a:pPr lvl="1"/>
            <a:r>
              <a:rPr lang="en-US" altLang="zh-CN" dirty="0" smtClean="0"/>
              <a:t>6 </a:t>
            </a:r>
            <a:r>
              <a:rPr lang="zh-CN" altLang="zh-CN" dirty="0" smtClean="0"/>
              <a:t>软件测试</a:t>
            </a:r>
            <a:r>
              <a:rPr lang="zh-CN" altLang="zh-CN" dirty="0"/>
              <a:t>文件（包括测试计划、测试记录、测试分析报告）</a:t>
            </a:r>
          </a:p>
          <a:p>
            <a:pPr lvl="1"/>
            <a:r>
              <a:rPr lang="en-US" altLang="zh-CN" dirty="0" smtClean="0"/>
              <a:t>7 </a:t>
            </a:r>
            <a:r>
              <a:rPr lang="zh-CN" altLang="zh-CN" dirty="0" smtClean="0"/>
              <a:t>软件</a:t>
            </a:r>
            <a:r>
              <a:rPr lang="zh-CN" altLang="zh-CN" dirty="0"/>
              <a:t>安装手册（数据库配置要求用户名密码之类的</a:t>
            </a:r>
            <a:r>
              <a:rPr lang="en-US" altLang="zh-CN" dirty="0"/>
              <a:t>~</a:t>
            </a:r>
            <a:r>
              <a:rPr lang="zh-CN" altLang="zh-CN" dirty="0"/>
              <a:t>）</a:t>
            </a:r>
          </a:p>
          <a:p>
            <a:pPr lvl="1"/>
            <a:r>
              <a:rPr lang="en-US" altLang="zh-CN" dirty="0" smtClean="0"/>
              <a:t>8 </a:t>
            </a:r>
            <a:r>
              <a:rPr lang="zh-CN" altLang="zh-CN" dirty="0" smtClean="0"/>
              <a:t>软件</a:t>
            </a:r>
            <a:r>
              <a:rPr lang="zh-CN" altLang="zh-CN" dirty="0"/>
              <a:t>用户手册（按</a:t>
            </a:r>
            <a:r>
              <a:rPr lang="en-US" altLang="zh-CN" dirty="0"/>
              <a:t>feature list</a:t>
            </a:r>
            <a:r>
              <a:rPr lang="zh-CN" altLang="zh-CN" dirty="0"/>
              <a:t>给出操作截图</a:t>
            </a:r>
            <a:r>
              <a:rPr lang="zh-CN" altLang="zh-CN" dirty="0" smtClean="0"/>
              <a:t>）</a:t>
            </a:r>
            <a:endParaRPr lang="en-US" altLang="zh-CN" dirty="0" smtClean="0"/>
          </a:p>
          <a:p>
            <a:pPr lvl="1"/>
            <a:r>
              <a:rPr lang="zh-CN" altLang="en-US" dirty="0" smtClean="0"/>
              <a:t>（均需提交文档）</a:t>
            </a:r>
            <a:endParaRPr lang="zh-CN" altLang="zh-CN" dirty="0"/>
          </a:p>
        </p:txBody>
      </p:sp>
    </p:spTree>
    <p:extLst>
      <p:ext uri="{BB962C8B-B14F-4D97-AF65-F5344CB8AC3E}">
        <p14:creationId xmlns:p14="http://schemas.microsoft.com/office/powerpoint/2010/main" val="3898142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838201" y="2402238"/>
            <a:ext cx="4508715" cy="2187227"/>
          </a:xfrm>
          <a:prstGeom prst="rect">
            <a:avLst/>
          </a:prstGeom>
        </p:spPr>
        <p:txBody>
          <a:bodyPr anchor="ctr">
            <a:noAutofit/>
          </a:bodyPr>
          <a:lstStyle>
            <a:lvl1pPr algn="l" defTabSz="914400" rtl="0" eaLnBrk="1" latinLnBrk="0" hangingPunct="1">
              <a:lnSpc>
                <a:spcPct val="90000"/>
              </a:lnSpc>
              <a:spcBef>
                <a:spcPct val="0"/>
              </a:spcBef>
              <a:buNone/>
              <a:defRPr lang="zh-CN" sz="4800" kern="1200">
                <a:solidFill>
                  <a:srgbClr val="D24726"/>
                </a:solidFill>
                <a:latin typeface="+mj-lt"/>
                <a:ea typeface="+mj-ea"/>
                <a:cs typeface="+mj-cs"/>
              </a:defRPr>
            </a:lvl1pPr>
          </a:lstStyle>
          <a:p>
            <a:r>
              <a:rPr lang="en-US" altLang="zh-CN" dirty="0" smtClean="0">
                <a:solidFill>
                  <a:schemeClr val="accent1"/>
                </a:solidFill>
              </a:rPr>
              <a:t>1 </a:t>
            </a:r>
            <a:r>
              <a:rPr lang="zh-CN" altLang="en-US" dirty="0" smtClean="0">
                <a:solidFill>
                  <a:schemeClr val="accent1"/>
                </a:solidFill>
              </a:rPr>
              <a:t>项目管理软件</a:t>
            </a:r>
            <a:endParaRPr lang="zh-CN" altLang="en-US" dirty="0">
              <a:solidFill>
                <a:schemeClr val="accent1"/>
              </a:solidFill>
            </a:endParaRPr>
          </a:p>
        </p:txBody>
      </p:sp>
      <p:sp>
        <p:nvSpPr>
          <p:cNvPr id="5" name="文本框 4"/>
          <p:cNvSpPr txBox="1"/>
          <p:nvPr/>
        </p:nvSpPr>
        <p:spPr>
          <a:xfrm>
            <a:off x="5731099" y="4589465"/>
            <a:ext cx="5724644" cy="461665"/>
          </a:xfrm>
          <a:prstGeom prst="rect">
            <a:avLst/>
          </a:prstGeom>
          <a:noFill/>
        </p:spPr>
        <p:txBody>
          <a:bodyPr wrap="none" rtlCol="0">
            <a:spAutoFit/>
          </a:bodyPr>
          <a:lstStyle/>
          <a:p>
            <a:r>
              <a:rPr lang="zh-CN" altLang="en-US" sz="2400" dirty="0" smtClean="0">
                <a:solidFill>
                  <a:schemeClr val="bg1"/>
                </a:solidFill>
              </a:rPr>
              <a:t>意义、分类、特性、选型、部分产品介绍</a:t>
            </a:r>
            <a:endParaRPr lang="zh-CN" altLang="en-US" sz="2400" dirty="0">
              <a:solidFill>
                <a:schemeClr val="bg1"/>
              </a:solidFill>
            </a:endParaRPr>
          </a:p>
        </p:txBody>
      </p:sp>
    </p:spTree>
    <p:extLst>
      <p:ext uri="{BB962C8B-B14F-4D97-AF65-F5344CB8AC3E}">
        <p14:creationId xmlns:p14="http://schemas.microsoft.com/office/powerpoint/2010/main" val="38386548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    3.3 </a:t>
            </a:r>
            <a:r>
              <a:rPr lang="zh-CN" altLang="en-US" dirty="0" smtClean="0"/>
              <a:t>提交形式</a:t>
            </a:r>
            <a:endParaRPr lang="zh-CN" altLang="en-US" dirty="0"/>
          </a:p>
        </p:txBody>
      </p:sp>
      <p:sp>
        <p:nvSpPr>
          <p:cNvPr id="3" name="内容占位符 2"/>
          <p:cNvSpPr>
            <a:spLocks noGrp="1"/>
          </p:cNvSpPr>
          <p:nvPr>
            <p:ph idx="1"/>
          </p:nvPr>
        </p:nvSpPr>
        <p:spPr/>
        <p:txBody>
          <a:bodyPr/>
          <a:lstStyle/>
          <a:p>
            <a:r>
              <a:rPr lang="zh-CN" altLang="zh-CN" dirty="0"/>
              <a:t>提交成果的形式：</a:t>
            </a:r>
          </a:p>
          <a:p>
            <a:endParaRPr lang="en-US" altLang="zh-CN" dirty="0" smtClean="0"/>
          </a:p>
          <a:p>
            <a:r>
              <a:rPr lang="zh-CN" altLang="zh-CN" dirty="0" smtClean="0"/>
              <a:t>项目</a:t>
            </a:r>
            <a:r>
              <a:rPr lang="zh-CN" altLang="zh-CN" dirty="0"/>
              <a:t>经理每两周提交一次进度报告</a:t>
            </a:r>
            <a:r>
              <a:rPr lang="zh-CN" altLang="zh-CN" dirty="0" smtClean="0"/>
              <a:t>；</a:t>
            </a:r>
            <a:r>
              <a:rPr lang="zh-CN" altLang="en-US" dirty="0" smtClean="0"/>
              <a:t>（助教邮箱）</a:t>
            </a:r>
            <a:endParaRPr lang="en-US" altLang="zh-CN" dirty="0" smtClean="0"/>
          </a:p>
          <a:p>
            <a:r>
              <a:rPr lang="zh-CN" altLang="zh-CN" dirty="0" smtClean="0"/>
              <a:t>一</a:t>
            </a:r>
            <a:r>
              <a:rPr lang="zh-CN" altLang="zh-CN" dirty="0"/>
              <a:t>个小组提交一套项目管理文档和一套技术开发文档，每个人提交一个项目</a:t>
            </a:r>
            <a:r>
              <a:rPr lang="zh-CN" altLang="zh-CN" dirty="0" smtClean="0"/>
              <a:t>小结</a:t>
            </a:r>
            <a:r>
              <a:rPr lang="zh-CN" altLang="en-US" dirty="0" smtClean="0"/>
              <a:t>（截止时间待通知）</a:t>
            </a:r>
            <a:endParaRPr lang="en-US" altLang="zh-CN" dirty="0" smtClean="0"/>
          </a:p>
          <a:p>
            <a:endParaRPr lang="en-US" altLang="zh-CN" dirty="0"/>
          </a:p>
          <a:p>
            <a:r>
              <a:rPr lang="zh-CN" altLang="en-US" dirty="0" smtClean="0"/>
              <a:t>本周内完成分组，并将分组名单提交；（助教邮箱）</a:t>
            </a:r>
            <a:endParaRPr lang="en-US" altLang="zh-CN" dirty="0" smtClean="0"/>
          </a:p>
          <a:p>
            <a:endParaRPr lang="en-US" altLang="zh-CN" dirty="0"/>
          </a:p>
          <a:p>
            <a:r>
              <a:rPr lang="zh-CN" altLang="en-US" dirty="0" smtClean="0"/>
              <a:t>最终结果提交时间：</a:t>
            </a:r>
            <a:r>
              <a:rPr lang="en-US" altLang="zh-CN" dirty="0" smtClean="0"/>
              <a:t>12</a:t>
            </a:r>
            <a:r>
              <a:rPr lang="zh-CN" altLang="en-US" dirty="0" smtClean="0"/>
              <a:t>月</a:t>
            </a:r>
            <a:r>
              <a:rPr lang="en-US" altLang="zh-CN" dirty="0" smtClean="0"/>
              <a:t>10</a:t>
            </a:r>
            <a:r>
              <a:rPr lang="zh-CN" altLang="en-US" dirty="0" smtClean="0"/>
              <a:t>日</a:t>
            </a:r>
            <a:endParaRPr lang="en-US" altLang="zh-CN" dirty="0" smtClean="0"/>
          </a:p>
          <a:p>
            <a:endParaRPr lang="en-US" altLang="zh-CN" dirty="0"/>
          </a:p>
        </p:txBody>
      </p:sp>
    </p:spTree>
    <p:extLst>
      <p:ext uri="{BB962C8B-B14F-4D97-AF65-F5344CB8AC3E}">
        <p14:creationId xmlns:p14="http://schemas.microsoft.com/office/powerpoint/2010/main" val="29918518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838201" y="2402238"/>
            <a:ext cx="4508715" cy="2187227"/>
          </a:xfrm>
          <a:prstGeom prst="rect">
            <a:avLst/>
          </a:prstGeom>
        </p:spPr>
        <p:txBody>
          <a:bodyPr anchor="ctr">
            <a:noAutofit/>
          </a:bodyPr>
          <a:lstStyle>
            <a:lvl1pPr algn="l" defTabSz="914400" rtl="0" eaLnBrk="1" latinLnBrk="0" hangingPunct="1">
              <a:lnSpc>
                <a:spcPct val="90000"/>
              </a:lnSpc>
              <a:spcBef>
                <a:spcPct val="0"/>
              </a:spcBef>
              <a:buNone/>
              <a:defRPr lang="zh-CN" sz="4800" kern="1200">
                <a:solidFill>
                  <a:srgbClr val="D24726"/>
                </a:solidFill>
                <a:latin typeface="+mj-lt"/>
                <a:ea typeface="+mj-ea"/>
                <a:cs typeface="+mj-cs"/>
              </a:defRPr>
            </a:lvl1pPr>
          </a:lstStyle>
          <a:p>
            <a:r>
              <a:rPr lang="en-US" altLang="zh-CN" dirty="0" smtClean="0">
                <a:solidFill>
                  <a:schemeClr val="accent1"/>
                </a:solidFill>
              </a:rPr>
              <a:t>4 </a:t>
            </a:r>
            <a:r>
              <a:rPr lang="zh-CN" altLang="en-US" dirty="0">
                <a:solidFill>
                  <a:schemeClr val="accent1"/>
                </a:solidFill>
              </a:rPr>
              <a:t>开发</a:t>
            </a:r>
            <a:r>
              <a:rPr lang="zh-CN" altLang="en-US" dirty="0" smtClean="0">
                <a:solidFill>
                  <a:schemeClr val="accent1"/>
                </a:solidFill>
              </a:rPr>
              <a:t>约束    与</a:t>
            </a:r>
            <a:endParaRPr lang="en-US" altLang="zh-CN" dirty="0" smtClean="0">
              <a:solidFill>
                <a:schemeClr val="accent1"/>
              </a:solidFill>
            </a:endParaRPr>
          </a:p>
          <a:p>
            <a:r>
              <a:rPr lang="zh-CN" altLang="en-US" dirty="0">
                <a:solidFill>
                  <a:schemeClr val="accent1"/>
                </a:solidFill>
              </a:rPr>
              <a:t> </a:t>
            </a:r>
            <a:r>
              <a:rPr lang="zh-CN" altLang="en-US" dirty="0" smtClean="0">
                <a:solidFill>
                  <a:schemeClr val="accent1"/>
                </a:solidFill>
              </a:rPr>
              <a:t>  平台</a:t>
            </a:r>
            <a:r>
              <a:rPr lang="zh-CN" altLang="en-US" dirty="0">
                <a:solidFill>
                  <a:schemeClr val="accent1"/>
                </a:solidFill>
              </a:rPr>
              <a:t>工具使用</a:t>
            </a:r>
          </a:p>
          <a:p>
            <a:endParaRPr lang="zh-CN" altLang="en-US" dirty="0">
              <a:solidFill>
                <a:schemeClr val="accent1"/>
              </a:solidFill>
            </a:endParaRPr>
          </a:p>
        </p:txBody>
      </p:sp>
      <p:sp>
        <p:nvSpPr>
          <p:cNvPr id="3" name="文本框 2"/>
          <p:cNvSpPr txBox="1"/>
          <p:nvPr/>
        </p:nvSpPr>
        <p:spPr>
          <a:xfrm>
            <a:off x="5731099" y="4589465"/>
            <a:ext cx="4801314" cy="461665"/>
          </a:xfrm>
          <a:prstGeom prst="rect">
            <a:avLst/>
          </a:prstGeom>
          <a:noFill/>
        </p:spPr>
        <p:txBody>
          <a:bodyPr wrap="none" rtlCol="0">
            <a:spAutoFit/>
          </a:bodyPr>
          <a:lstStyle/>
          <a:p>
            <a:r>
              <a:rPr lang="zh-CN" altLang="en-US" sz="2400" dirty="0" smtClean="0">
                <a:solidFill>
                  <a:schemeClr val="bg1"/>
                </a:solidFill>
              </a:rPr>
              <a:t>构建工具、代码托管、系统框架等</a:t>
            </a:r>
            <a:endParaRPr lang="zh-CN" altLang="en-US" sz="2400" dirty="0">
              <a:solidFill>
                <a:schemeClr val="bg1"/>
              </a:solidFill>
            </a:endParaRPr>
          </a:p>
        </p:txBody>
      </p:sp>
    </p:spTree>
    <p:extLst>
      <p:ext uri="{BB962C8B-B14F-4D97-AF65-F5344CB8AC3E}">
        <p14:creationId xmlns:p14="http://schemas.microsoft.com/office/powerpoint/2010/main" val="7812138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范围</a:t>
            </a:r>
            <a:endParaRPr lang="zh-CN" altLang="en-US" dirty="0"/>
          </a:p>
        </p:txBody>
      </p:sp>
      <p:sp>
        <p:nvSpPr>
          <p:cNvPr id="3" name="内容占位符 2"/>
          <p:cNvSpPr>
            <a:spLocks noGrp="1"/>
          </p:cNvSpPr>
          <p:nvPr>
            <p:ph idx="1"/>
          </p:nvPr>
        </p:nvSpPr>
        <p:spPr/>
        <p:txBody>
          <a:bodyPr>
            <a:normAutofit/>
          </a:bodyPr>
          <a:lstStyle/>
          <a:p>
            <a:endParaRPr lang="en-US" altLang="zh-CN" sz="3200" dirty="0" smtClean="0">
              <a:latin typeface="微软雅黑" panose="020B0503020204020204" pitchFamily="34" charset="-122"/>
              <a:ea typeface="微软雅黑" panose="020B0503020204020204" pitchFamily="34" charset="-122"/>
            </a:endParaRPr>
          </a:p>
          <a:p>
            <a:r>
              <a:rPr lang="en-US" altLang="zh-CN" sz="3200" dirty="0" smtClean="0">
                <a:latin typeface="微软雅黑" panose="020B0503020204020204" pitchFamily="34" charset="-122"/>
                <a:ea typeface="微软雅黑" panose="020B0503020204020204" pitchFamily="34" charset="-122"/>
              </a:rPr>
              <a:t>4.1 </a:t>
            </a:r>
            <a:r>
              <a:rPr lang="zh-CN" altLang="en-US" sz="3200" dirty="0" smtClean="0">
                <a:latin typeface="微软雅黑" panose="020B0503020204020204" pitchFamily="34" charset="-122"/>
                <a:ea typeface="微软雅黑" panose="020B0503020204020204" pitchFamily="34" charset="-122"/>
              </a:rPr>
              <a:t>构建工具</a:t>
            </a:r>
            <a:endParaRPr lang="en-US" altLang="zh-CN" sz="3200" dirty="0" smtClean="0">
              <a:latin typeface="微软雅黑" panose="020B0503020204020204" pitchFamily="34" charset="-122"/>
              <a:ea typeface="微软雅黑" panose="020B0503020204020204" pitchFamily="34" charset="-122"/>
            </a:endParaRPr>
          </a:p>
          <a:p>
            <a:r>
              <a:rPr lang="en-US" altLang="zh-CN" sz="3200" dirty="0" smtClean="0">
                <a:latin typeface="微软雅黑" panose="020B0503020204020204" pitchFamily="34" charset="-122"/>
                <a:ea typeface="微软雅黑" panose="020B0503020204020204" pitchFamily="34" charset="-122"/>
              </a:rPr>
              <a:t>4.2 </a:t>
            </a:r>
            <a:r>
              <a:rPr lang="zh-CN" altLang="en-US" sz="3200" dirty="0" smtClean="0">
                <a:latin typeface="微软雅黑" panose="020B0503020204020204" pitchFamily="34" charset="-122"/>
                <a:ea typeface="微软雅黑" panose="020B0503020204020204" pitchFamily="34" charset="-122"/>
              </a:rPr>
              <a:t>版本管理工具与托管</a:t>
            </a:r>
            <a:endParaRPr lang="en-US" altLang="zh-CN" sz="3200" dirty="0" smtClean="0">
              <a:latin typeface="微软雅黑" panose="020B0503020204020204" pitchFamily="34" charset="-122"/>
              <a:ea typeface="微软雅黑" panose="020B0503020204020204" pitchFamily="34" charset="-122"/>
            </a:endParaRPr>
          </a:p>
          <a:p>
            <a:r>
              <a:rPr lang="en-US" altLang="zh-CN" sz="3200" dirty="0" smtClean="0">
                <a:latin typeface="微软雅黑" panose="020B0503020204020204" pitchFamily="34" charset="-122"/>
                <a:ea typeface="微软雅黑" panose="020B0503020204020204" pitchFamily="34" charset="-122"/>
              </a:rPr>
              <a:t>4.3 </a:t>
            </a:r>
            <a:r>
              <a:rPr lang="zh-CN" altLang="en-US" sz="3200" dirty="0" smtClean="0">
                <a:latin typeface="微软雅黑" panose="020B0503020204020204" pitchFamily="34" charset="-122"/>
                <a:ea typeface="微软雅黑" panose="020B0503020204020204" pitchFamily="34" charset="-122"/>
              </a:rPr>
              <a:t>系统框架</a:t>
            </a:r>
            <a:endParaRPr lang="en-US" altLang="zh-CN" sz="32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持久层</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DAO</a:t>
            </a:r>
            <a:r>
              <a:rPr lang="zh-CN" altLang="en-US" dirty="0">
                <a:latin typeface="微软雅黑" panose="020B0503020204020204" pitchFamily="34" charset="-122"/>
                <a:ea typeface="微软雅黑" panose="020B0503020204020204" pitchFamily="34" charset="-122"/>
              </a:rPr>
              <a:t>层</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服务层</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显示层</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安全</a:t>
            </a:r>
            <a:r>
              <a:rPr lang="zh-CN" altLang="en-US" dirty="0" smtClean="0">
                <a:latin typeface="微软雅黑" panose="020B0503020204020204" pitchFamily="34" charset="-122"/>
                <a:ea typeface="微软雅黑" panose="020B0503020204020204" pitchFamily="34" charset="-122"/>
              </a:rPr>
              <a:t>框架</a:t>
            </a:r>
            <a:endParaRPr lang="en-US" altLang="zh-CN" sz="3200" dirty="0" smtClean="0">
              <a:latin typeface="微软雅黑" panose="020B0503020204020204" pitchFamily="34" charset="-122"/>
              <a:ea typeface="微软雅黑" panose="020B0503020204020204" pitchFamily="34" charset="-122"/>
            </a:endParaRPr>
          </a:p>
          <a:p>
            <a:r>
              <a:rPr lang="en-US" altLang="zh-CN" sz="3200" dirty="0" smtClean="0">
                <a:latin typeface="微软雅黑" panose="020B0503020204020204" pitchFamily="34" charset="-122"/>
                <a:ea typeface="微软雅黑" panose="020B0503020204020204" pitchFamily="34" charset="-122"/>
              </a:rPr>
              <a:t>4.4 </a:t>
            </a:r>
            <a:r>
              <a:rPr lang="zh-CN" altLang="en-US" sz="3200" dirty="0" smtClean="0">
                <a:latin typeface="微软雅黑" panose="020B0503020204020204" pitchFamily="34" charset="-122"/>
                <a:ea typeface="微软雅黑" panose="020B0503020204020204" pitchFamily="34" charset="-122"/>
              </a:rPr>
              <a:t>命名规范</a:t>
            </a:r>
            <a:endParaRPr lang="zh-CN" altLang="en-US" dirty="0"/>
          </a:p>
        </p:txBody>
      </p:sp>
    </p:spTree>
    <p:extLst>
      <p:ext uri="{BB962C8B-B14F-4D97-AF65-F5344CB8AC3E}">
        <p14:creationId xmlns:p14="http://schemas.microsoft.com/office/powerpoint/2010/main" val="36542193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4.1.1 Maven</a:t>
            </a:r>
            <a:r>
              <a:rPr lang="zh-CN" altLang="en-US" dirty="0" smtClean="0"/>
              <a:t>概念</a:t>
            </a:r>
            <a:endParaRPr lang="zh-CN" altLang="en-US" dirty="0"/>
          </a:p>
        </p:txBody>
      </p:sp>
      <p:sp>
        <p:nvSpPr>
          <p:cNvPr id="3" name="内容占位符 2"/>
          <p:cNvSpPr>
            <a:spLocks noGrp="1"/>
          </p:cNvSpPr>
          <p:nvPr>
            <p:ph idx="1"/>
          </p:nvPr>
        </p:nvSpPr>
        <p:spPr/>
        <p:txBody>
          <a:bodyPr>
            <a:normAutofit/>
          </a:bodyPr>
          <a:lstStyle/>
          <a:p>
            <a:r>
              <a:rPr lang="en-US" altLang="zh-CN" dirty="0"/>
              <a:t>Maven</a:t>
            </a:r>
            <a:r>
              <a:rPr lang="zh-CN" altLang="zh-CN" dirty="0"/>
              <a:t>：最初开始作为一种尝试简化构建流程在雅加达涡轮项目。有几个项目，每个项目有自己的</a:t>
            </a:r>
            <a:r>
              <a:rPr lang="en-US" altLang="zh-CN" dirty="0"/>
              <a:t>Ant</a:t>
            </a:r>
            <a:r>
              <a:rPr lang="zh-CN" altLang="zh-CN" dirty="0"/>
              <a:t>构建文件都略有不同，</a:t>
            </a:r>
            <a:r>
              <a:rPr lang="en-US" altLang="zh-CN" dirty="0"/>
              <a:t>JAR</a:t>
            </a:r>
            <a:r>
              <a:rPr lang="zh-CN" altLang="zh-CN" dirty="0"/>
              <a:t>文件放入</a:t>
            </a:r>
            <a:r>
              <a:rPr lang="en-US" altLang="zh-CN" dirty="0"/>
              <a:t>CVS</a:t>
            </a:r>
            <a:r>
              <a:rPr lang="zh-CN" altLang="zh-CN" dirty="0"/>
              <a:t>。我们需要一个标准的方式来构建项目，明确的定义，包括什么样的项目，一个简单的方法来发布项目​​信息，以及何种方式来分享跨多个项目的</a:t>
            </a:r>
            <a:r>
              <a:rPr lang="en-US" altLang="zh-CN" dirty="0"/>
              <a:t>JAR</a:t>
            </a:r>
            <a:r>
              <a:rPr lang="zh-CN" altLang="zh-CN" dirty="0"/>
              <a:t>文件。</a:t>
            </a:r>
          </a:p>
          <a:p>
            <a:endParaRPr lang="en-US" altLang="zh-CN" dirty="0" smtClean="0"/>
          </a:p>
          <a:p>
            <a:r>
              <a:rPr lang="zh-CN" altLang="zh-CN" dirty="0" smtClean="0"/>
              <a:t>软件</a:t>
            </a:r>
            <a:r>
              <a:rPr lang="zh-CN" altLang="zh-CN" dirty="0"/>
              <a:t>项目一般都有相似的开发过程：准备，编译，测试，打包和部署，</a:t>
            </a:r>
            <a:r>
              <a:rPr lang="en-US" altLang="zh-CN" dirty="0"/>
              <a:t>Maven</a:t>
            </a:r>
            <a:r>
              <a:rPr lang="zh-CN" altLang="zh-CN" dirty="0"/>
              <a:t>将上述过程称为</a:t>
            </a:r>
            <a:r>
              <a:rPr lang="en-US" altLang="zh-CN" dirty="0"/>
              <a:t>Build Life Cycle</a:t>
            </a:r>
            <a:r>
              <a:rPr lang="zh-CN" altLang="zh-CN" dirty="0"/>
              <a:t>。在</a:t>
            </a:r>
            <a:r>
              <a:rPr lang="en-US" altLang="zh-CN" dirty="0"/>
              <a:t>Maven</a:t>
            </a:r>
            <a:r>
              <a:rPr lang="zh-CN" altLang="zh-CN" dirty="0"/>
              <a:t>中，这些生命周期由一系列的短语组成，每个短语对应着一个</a:t>
            </a:r>
            <a:r>
              <a:rPr lang="en-US" altLang="zh-CN" dirty="0"/>
              <a:t>(</a:t>
            </a:r>
            <a:r>
              <a:rPr lang="zh-CN" altLang="zh-CN" dirty="0"/>
              <a:t>或多个</a:t>
            </a:r>
            <a:r>
              <a:rPr lang="en-US" altLang="zh-CN" dirty="0"/>
              <a:t>)</a:t>
            </a:r>
            <a:r>
              <a:rPr lang="zh-CN" altLang="zh-CN" dirty="0"/>
              <a:t>操作；或对应着一个</a:t>
            </a:r>
            <a:r>
              <a:rPr lang="en-US" altLang="zh-CN" dirty="0"/>
              <a:t>(</a:t>
            </a:r>
            <a:r>
              <a:rPr lang="zh-CN" altLang="zh-CN" dirty="0"/>
              <a:t>或多个</a:t>
            </a:r>
            <a:r>
              <a:rPr lang="en-US" altLang="zh-CN" dirty="0"/>
              <a:t>)goal(</a:t>
            </a:r>
            <a:r>
              <a:rPr lang="zh-CN" altLang="zh-CN" dirty="0"/>
              <a:t>类似于</a:t>
            </a:r>
            <a:r>
              <a:rPr lang="en-US" altLang="zh-CN" dirty="0"/>
              <a:t>Ant</a:t>
            </a:r>
            <a:r>
              <a:rPr lang="zh-CN" altLang="zh-CN" dirty="0"/>
              <a:t>中的</a:t>
            </a:r>
            <a:r>
              <a:rPr lang="en-US" altLang="zh-CN" dirty="0"/>
              <a:t>target)</a:t>
            </a:r>
            <a:r>
              <a:rPr lang="zh-CN" altLang="zh-CN" dirty="0"/>
              <a:t>。</a:t>
            </a:r>
          </a:p>
          <a:p>
            <a:endParaRPr lang="zh-CN" altLang="en-US" dirty="0"/>
          </a:p>
        </p:txBody>
      </p:sp>
    </p:spTree>
    <p:extLst>
      <p:ext uri="{BB962C8B-B14F-4D97-AF65-F5344CB8AC3E}">
        <p14:creationId xmlns:p14="http://schemas.microsoft.com/office/powerpoint/2010/main" val="39452690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4.1.1 Maven</a:t>
            </a:r>
            <a:r>
              <a:rPr lang="zh-CN" altLang="en-US" dirty="0" smtClean="0"/>
              <a:t>功能</a:t>
            </a:r>
            <a:endParaRPr lang="zh-CN" altLang="en-US" dirty="0"/>
          </a:p>
        </p:txBody>
      </p:sp>
      <p:sp>
        <p:nvSpPr>
          <p:cNvPr id="3" name="内容占位符 2"/>
          <p:cNvSpPr>
            <a:spLocks noGrp="1"/>
          </p:cNvSpPr>
          <p:nvPr>
            <p:ph idx="1"/>
          </p:nvPr>
        </p:nvSpPr>
        <p:spPr/>
        <p:txBody>
          <a:bodyPr>
            <a:normAutofit/>
          </a:bodyPr>
          <a:lstStyle/>
          <a:p>
            <a:r>
              <a:rPr lang="zh-CN" altLang="en-US" dirty="0" smtClean="0"/>
              <a:t>功能：</a:t>
            </a:r>
            <a:endParaRPr lang="en-US" altLang="zh-CN" dirty="0" smtClean="0"/>
          </a:p>
          <a:p>
            <a:endParaRPr lang="en-US" altLang="zh-CN" dirty="0" smtClean="0"/>
          </a:p>
          <a:p>
            <a:r>
              <a:rPr lang="zh-CN" altLang="en-US" dirty="0"/>
              <a:t>构建项目（</a:t>
            </a:r>
            <a:r>
              <a:rPr lang="en-US" altLang="zh-CN" dirty="0"/>
              <a:t>Builds</a:t>
            </a:r>
            <a:r>
              <a:rPr lang="zh-CN" altLang="en-US" dirty="0"/>
              <a:t>）</a:t>
            </a:r>
          </a:p>
          <a:p>
            <a:r>
              <a:rPr lang="zh-CN" altLang="en-US" dirty="0"/>
              <a:t>文档编制（</a:t>
            </a:r>
            <a:r>
              <a:rPr lang="en-US" altLang="zh-CN" dirty="0"/>
              <a:t>Documentation</a:t>
            </a:r>
            <a:r>
              <a:rPr lang="zh-CN" altLang="en-US" dirty="0"/>
              <a:t>）</a:t>
            </a:r>
          </a:p>
          <a:p>
            <a:r>
              <a:rPr lang="zh-CN" altLang="en-US" dirty="0"/>
              <a:t>报告（</a:t>
            </a:r>
            <a:r>
              <a:rPr lang="en-US" altLang="zh-CN" dirty="0"/>
              <a:t>Reporting</a:t>
            </a:r>
            <a:r>
              <a:rPr lang="zh-CN" altLang="en-US" dirty="0"/>
              <a:t>）</a:t>
            </a:r>
          </a:p>
          <a:p>
            <a:r>
              <a:rPr lang="zh-CN" altLang="en-US" dirty="0"/>
              <a:t>依赖管理（</a:t>
            </a:r>
            <a:r>
              <a:rPr lang="en-US" altLang="zh-CN" dirty="0"/>
              <a:t>Dependencies</a:t>
            </a:r>
            <a:r>
              <a:rPr lang="zh-CN" altLang="en-US" dirty="0"/>
              <a:t>）</a:t>
            </a:r>
          </a:p>
          <a:p>
            <a:r>
              <a:rPr lang="zh-CN" altLang="en-US" dirty="0"/>
              <a:t>配置管理（</a:t>
            </a:r>
            <a:r>
              <a:rPr lang="en-US" altLang="zh-CN" dirty="0"/>
              <a:t>SCMs</a:t>
            </a:r>
            <a:r>
              <a:rPr lang="zh-CN" altLang="en-US" dirty="0"/>
              <a:t>）</a:t>
            </a:r>
          </a:p>
          <a:p>
            <a:r>
              <a:rPr lang="zh-CN" altLang="en-US" dirty="0"/>
              <a:t>发布管理（</a:t>
            </a:r>
            <a:r>
              <a:rPr lang="en-US" altLang="zh-CN" dirty="0"/>
              <a:t>Releases</a:t>
            </a:r>
            <a:r>
              <a:rPr lang="zh-CN" altLang="en-US" dirty="0"/>
              <a:t>）</a:t>
            </a:r>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0503" y="2612880"/>
            <a:ext cx="5839320" cy="2333178"/>
          </a:xfrm>
          <a:prstGeom prst="rect">
            <a:avLst/>
          </a:prstGeom>
        </p:spPr>
      </p:pic>
    </p:spTree>
    <p:extLst>
      <p:ext uri="{BB962C8B-B14F-4D97-AF65-F5344CB8AC3E}">
        <p14:creationId xmlns:p14="http://schemas.microsoft.com/office/powerpoint/2010/main" val="30545911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4.1.2 maven</a:t>
            </a:r>
            <a:r>
              <a:rPr lang="zh-CN" altLang="en-US" dirty="0" smtClean="0"/>
              <a:t>的标准目录结构</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smtClean="0"/>
              <a:t> </a:t>
            </a:r>
            <a:r>
              <a:rPr lang="en-US" altLang="zh-CN" dirty="0" err="1" smtClean="0"/>
              <a:t>Src</a:t>
            </a:r>
            <a:endParaRPr lang="en-US" altLang="zh-CN" dirty="0" smtClean="0"/>
          </a:p>
          <a:p>
            <a:r>
              <a:rPr lang="en-US" altLang="zh-CN" dirty="0">
                <a:solidFill>
                  <a:srgbClr val="FF0000"/>
                </a:solidFill>
              </a:rPr>
              <a:t>p</a:t>
            </a:r>
            <a:r>
              <a:rPr lang="en-US" altLang="zh-CN" dirty="0" smtClean="0">
                <a:solidFill>
                  <a:srgbClr val="FF0000"/>
                </a:solidFill>
              </a:rPr>
              <a:t>om.xml</a:t>
            </a:r>
            <a:endParaRPr lang="en-US" altLang="zh-CN" dirty="0">
              <a:solidFill>
                <a:srgbClr val="FF0000"/>
              </a:solidFill>
            </a:endParaRPr>
          </a:p>
          <a:p>
            <a:r>
              <a:rPr lang="en-US" altLang="zh-CN" dirty="0"/>
              <a:t>  -</a:t>
            </a:r>
            <a:r>
              <a:rPr lang="en-US" altLang="zh-CN" dirty="0">
                <a:solidFill>
                  <a:srgbClr val="FF0000"/>
                </a:solidFill>
              </a:rPr>
              <a:t>main</a:t>
            </a:r>
            <a:r>
              <a:rPr lang="en-US" altLang="zh-CN" dirty="0"/>
              <a:t/>
            </a:r>
            <a:br>
              <a:rPr lang="en-US" altLang="zh-CN" dirty="0"/>
            </a:br>
            <a:r>
              <a:rPr lang="en-US" altLang="zh-CN" dirty="0"/>
              <a:t>      –bin </a:t>
            </a:r>
            <a:r>
              <a:rPr lang="zh-CN" altLang="en-US" dirty="0"/>
              <a:t>脚本库</a:t>
            </a:r>
            <a:br>
              <a:rPr lang="zh-CN" altLang="en-US" dirty="0"/>
            </a:br>
            <a:r>
              <a:rPr lang="zh-CN" altLang="en-US" dirty="0"/>
              <a:t>      </a:t>
            </a:r>
            <a:r>
              <a:rPr lang="en-US" altLang="zh-CN" dirty="0"/>
              <a:t>–</a:t>
            </a:r>
            <a:r>
              <a:rPr lang="en-US" altLang="zh-CN" dirty="0" smtClean="0">
                <a:solidFill>
                  <a:srgbClr val="FF0000"/>
                </a:solidFill>
              </a:rPr>
              <a:t>java</a:t>
            </a:r>
            <a:r>
              <a:rPr lang="zh-CN" altLang="en-US" dirty="0" smtClean="0"/>
              <a:t>源代码</a:t>
            </a:r>
            <a:r>
              <a:rPr lang="zh-CN" altLang="en-US" dirty="0"/>
              <a:t>文件</a:t>
            </a:r>
            <a:br>
              <a:rPr lang="zh-CN" altLang="en-US" dirty="0"/>
            </a:br>
            <a:r>
              <a:rPr lang="zh-CN" altLang="en-US" dirty="0"/>
              <a:t>      </a:t>
            </a:r>
            <a:r>
              <a:rPr lang="en-US" altLang="zh-CN" dirty="0"/>
              <a:t>–</a:t>
            </a:r>
            <a:r>
              <a:rPr lang="en-US" altLang="zh-CN" dirty="0">
                <a:solidFill>
                  <a:srgbClr val="FF0000"/>
                </a:solidFill>
              </a:rPr>
              <a:t>resources</a:t>
            </a:r>
            <a:r>
              <a:rPr lang="en-US" altLang="zh-CN" dirty="0"/>
              <a:t> </a:t>
            </a:r>
            <a:r>
              <a:rPr lang="zh-CN" altLang="en-US" dirty="0"/>
              <a:t>资源库，会自动复制到</a:t>
            </a:r>
            <a:r>
              <a:rPr lang="en-US" altLang="zh-CN" dirty="0"/>
              <a:t>classes</a:t>
            </a:r>
            <a:r>
              <a:rPr lang="zh-CN" altLang="en-US" dirty="0"/>
              <a:t>目录里</a:t>
            </a:r>
            <a:br>
              <a:rPr lang="zh-CN" altLang="en-US" dirty="0"/>
            </a:br>
            <a:r>
              <a:rPr lang="zh-CN" altLang="en-US" dirty="0"/>
              <a:t>      </a:t>
            </a:r>
            <a:r>
              <a:rPr lang="en-US" altLang="zh-CN" dirty="0"/>
              <a:t>–filters </a:t>
            </a:r>
            <a:r>
              <a:rPr lang="zh-CN" altLang="en-US" dirty="0"/>
              <a:t>资源过滤文件</a:t>
            </a:r>
            <a:br>
              <a:rPr lang="zh-CN" altLang="en-US" dirty="0"/>
            </a:br>
            <a:r>
              <a:rPr lang="zh-CN" altLang="en-US" dirty="0"/>
              <a:t>      </a:t>
            </a:r>
            <a:r>
              <a:rPr lang="en-US" altLang="zh-CN" dirty="0"/>
              <a:t>–assembly </a:t>
            </a:r>
            <a:r>
              <a:rPr lang="zh-CN" altLang="en-US" dirty="0"/>
              <a:t>组件的描述配置（如何打包）</a:t>
            </a:r>
            <a:br>
              <a:rPr lang="zh-CN" altLang="en-US" dirty="0"/>
            </a:br>
            <a:r>
              <a:rPr lang="zh-CN" altLang="en-US" dirty="0"/>
              <a:t>      </a:t>
            </a:r>
            <a:r>
              <a:rPr lang="en-US" altLang="zh-CN" dirty="0"/>
              <a:t>–</a:t>
            </a:r>
            <a:r>
              <a:rPr lang="en-US" altLang="zh-CN" dirty="0" err="1"/>
              <a:t>config</a:t>
            </a:r>
            <a:r>
              <a:rPr lang="en-US" altLang="zh-CN" dirty="0"/>
              <a:t> </a:t>
            </a:r>
            <a:r>
              <a:rPr lang="zh-CN" altLang="en-US" dirty="0"/>
              <a:t>配置文件</a:t>
            </a:r>
            <a:br>
              <a:rPr lang="zh-CN" altLang="en-US" dirty="0"/>
            </a:br>
            <a:r>
              <a:rPr lang="zh-CN" altLang="en-US" dirty="0"/>
              <a:t>      </a:t>
            </a:r>
            <a:r>
              <a:rPr lang="en-US" altLang="zh-CN" dirty="0" smtClean="0"/>
              <a:t>–</a:t>
            </a:r>
            <a:r>
              <a:rPr lang="en-US" altLang="zh-CN" dirty="0" err="1" smtClean="0">
                <a:solidFill>
                  <a:srgbClr val="FF0000"/>
                </a:solidFill>
              </a:rPr>
              <a:t>webapp</a:t>
            </a:r>
            <a:r>
              <a:rPr lang="zh-CN" altLang="en-US" dirty="0" smtClean="0"/>
              <a:t>应用</a:t>
            </a:r>
            <a:r>
              <a:rPr lang="zh-CN" altLang="en-US" dirty="0"/>
              <a:t>的目录。</a:t>
            </a:r>
            <a:r>
              <a:rPr lang="en-US" altLang="zh-CN" dirty="0"/>
              <a:t>WEB-INF</a:t>
            </a:r>
            <a:r>
              <a:rPr lang="zh-CN" altLang="en-US" dirty="0"/>
              <a:t>、</a:t>
            </a:r>
            <a:r>
              <a:rPr lang="en-US" altLang="zh-CN" dirty="0" err="1"/>
              <a:t>css</a:t>
            </a:r>
            <a:r>
              <a:rPr lang="zh-CN" altLang="en-US" dirty="0"/>
              <a:t>、</a:t>
            </a:r>
            <a:r>
              <a:rPr lang="en-US" altLang="zh-CN" dirty="0" err="1"/>
              <a:t>js</a:t>
            </a:r>
            <a:r>
              <a:rPr lang="zh-CN" altLang="en-US" dirty="0"/>
              <a:t>等</a:t>
            </a:r>
            <a:br>
              <a:rPr lang="zh-CN" altLang="en-US" dirty="0"/>
            </a:br>
            <a:r>
              <a:rPr lang="zh-CN" altLang="en-US" dirty="0"/>
              <a:t>  </a:t>
            </a:r>
            <a:r>
              <a:rPr lang="en-US" altLang="zh-CN" dirty="0"/>
              <a:t>-</a:t>
            </a:r>
            <a:r>
              <a:rPr lang="en-US" altLang="zh-CN" dirty="0" smtClean="0">
                <a:solidFill>
                  <a:srgbClr val="FF0000"/>
                </a:solidFill>
              </a:rPr>
              <a:t>test</a:t>
            </a:r>
            <a:r>
              <a:rPr lang="en-US" altLang="zh-CN" dirty="0"/>
              <a:t/>
            </a:r>
            <a:br>
              <a:rPr lang="en-US" altLang="zh-CN" dirty="0"/>
            </a:br>
            <a:r>
              <a:rPr lang="en-US" altLang="zh-CN" dirty="0"/>
              <a:t>      –java </a:t>
            </a:r>
            <a:r>
              <a:rPr lang="zh-CN" altLang="en-US" dirty="0"/>
              <a:t>单元测试</a:t>
            </a:r>
            <a:r>
              <a:rPr lang="en-US" altLang="zh-CN" dirty="0"/>
              <a:t>java</a:t>
            </a:r>
            <a:r>
              <a:rPr lang="zh-CN" altLang="en-US" dirty="0"/>
              <a:t>源代码文件</a:t>
            </a:r>
            <a:br>
              <a:rPr lang="zh-CN" altLang="en-US" dirty="0"/>
            </a:br>
            <a:r>
              <a:rPr lang="zh-CN" altLang="en-US" dirty="0"/>
              <a:t>      </a:t>
            </a:r>
            <a:r>
              <a:rPr lang="en-US" altLang="zh-CN" dirty="0"/>
              <a:t>–resources </a:t>
            </a:r>
            <a:r>
              <a:rPr lang="zh-CN" altLang="en-US" dirty="0"/>
              <a:t>测试需要用的资源库</a:t>
            </a:r>
            <a:br>
              <a:rPr lang="zh-CN" altLang="en-US" dirty="0"/>
            </a:br>
            <a:r>
              <a:rPr lang="zh-CN" altLang="en-US" dirty="0"/>
              <a:t>      </a:t>
            </a:r>
            <a:r>
              <a:rPr lang="en-US" altLang="zh-CN" dirty="0"/>
              <a:t>–filters </a:t>
            </a:r>
            <a:r>
              <a:rPr lang="zh-CN" altLang="en-US" dirty="0"/>
              <a:t>测试资源过滤库</a:t>
            </a:r>
            <a:br>
              <a:rPr lang="zh-CN" altLang="en-US" dirty="0"/>
            </a:br>
            <a:r>
              <a:rPr lang="zh-CN" altLang="en-US" dirty="0"/>
              <a:t>  </a:t>
            </a:r>
            <a:r>
              <a:rPr lang="en-US" altLang="zh-CN" dirty="0"/>
              <a:t>-site </a:t>
            </a:r>
            <a:r>
              <a:rPr lang="en-US" altLang="zh-CN" dirty="0" err="1"/>
              <a:t>Site</a:t>
            </a:r>
            <a:r>
              <a:rPr lang="zh-CN" altLang="en-US" dirty="0"/>
              <a:t>（一些文档）</a:t>
            </a:r>
            <a:br>
              <a:rPr lang="zh-CN" altLang="en-US" dirty="0"/>
            </a:br>
            <a:r>
              <a:rPr lang="zh-CN" altLang="en-US" dirty="0" smtClean="0"/>
              <a:t>  </a:t>
            </a:r>
            <a:r>
              <a:rPr lang="en-US" altLang="zh-CN" dirty="0" smtClean="0"/>
              <a:t>-</a:t>
            </a:r>
            <a:r>
              <a:rPr lang="en-US" altLang="zh-CN" dirty="0" smtClean="0">
                <a:solidFill>
                  <a:srgbClr val="FF0000"/>
                </a:solidFill>
              </a:rPr>
              <a:t>target</a:t>
            </a:r>
            <a:r>
              <a:rPr lang="en-US" altLang="zh-CN" dirty="0"/>
              <a:t/>
            </a:r>
            <a:br>
              <a:rPr lang="en-US" altLang="zh-CN" dirty="0"/>
            </a:br>
            <a:r>
              <a:rPr lang="en-US" altLang="zh-CN" dirty="0"/>
              <a:t>LICENSE.txt Project’s license</a:t>
            </a:r>
            <a:br>
              <a:rPr lang="en-US" altLang="zh-CN" dirty="0"/>
            </a:br>
            <a:r>
              <a:rPr lang="en-US" altLang="zh-CN" dirty="0"/>
              <a:t>README.txt Project’s readme</a:t>
            </a:r>
            <a:endParaRPr lang="zh-CN" altLang="en-US" dirty="0"/>
          </a:p>
        </p:txBody>
      </p:sp>
    </p:spTree>
    <p:extLst>
      <p:ext uri="{BB962C8B-B14F-4D97-AF65-F5344CB8AC3E}">
        <p14:creationId xmlns:p14="http://schemas.microsoft.com/office/powerpoint/2010/main" val="1156465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4.2.1 </a:t>
            </a:r>
            <a:r>
              <a:rPr lang="en-US" altLang="zh-CN" dirty="0" err="1" smtClean="0"/>
              <a:t>Git</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err="1"/>
              <a:t>Git</a:t>
            </a:r>
            <a:r>
              <a:rPr lang="zh-CN" altLang="zh-CN" dirty="0"/>
              <a:t>是一个开源的分布式版本控制系统，用以有效、高速的处理从很小到非常大的项目版本管理。</a:t>
            </a:r>
          </a:p>
          <a:p>
            <a:r>
              <a:rPr lang="zh-CN" altLang="zh-CN" dirty="0"/>
              <a:t>特性：</a:t>
            </a:r>
          </a:p>
          <a:p>
            <a:pPr lvl="0"/>
            <a:r>
              <a:rPr lang="zh-CN" altLang="zh-CN" dirty="0"/>
              <a:t>从服务器上克隆数据库（包括代码和版本信息）到单机上。</a:t>
            </a:r>
          </a:p>
          <a:p>
            <a:pPr lvl="0"/>
            <a:r>
              <a:rPr lang="zh-CN" altLang="zh-CN" dirty="0"/>
              <a:t>在自己的机器上创建分支，修改代码。</a:t>
            </a:r>
          </a:p>
          <a:p>
            <a:pPr lvl="0"/>
            <a:r>
              <a:rPr lang="zh-CN" altLang="zh-CN" dirty="0"/>
              <a:t>在单机上自己创建的分支上提交代码。</a:t>
            </a:r>
          </a:p>
          <a:p>
            <a:pPr lvl="0"/>
            <a:r>
              <a:rPr lang="zh-CN" altLang="zh-CN" dirty="0"/>
              <a:t>在单机上合并分支。</a:t>
            </a:r>
          </a:p>
          <a:p>
            <a:pPr lvl="0"/>
            <a:r>
              <a:rPr lang="zh-CN" altLang="zh-CN" dirty="0"/>
              <a:t>新建一个分支，把服务器上最新版的代码</a:t>
            </a:r>
            <a:r>
              <a:rPr lang="en-US" altLang="zh-CN" dirty="0"/>
              <a:t>fetch</a:t>
            </a:r>
            <a:r>
              <a:rPr lang="zh-CN" altLang="zh-CN" dirty="0"/>
              <a:t>下来，然后跟自己的主分支合并。</a:t>
            </a:r>
          </a:p>
          <a:p>
            <a:pPr lvl="0"/>
            <a:r>
              <a:rPr lang="zh-CN" altLang="zh-CN" dirty="0"/>
              <a:t>生成补丁（</a:t>
            </a:r>
            <a:r>
              <a:rPr lang="en-US" altLang="zh-CN" dirty="0"/>
              <a:t>patch</a:t>
            </a:r>
            <a:r>
              <a:rPr lang="zh-CN" altLang="zh-CN" dirty="0"/>
              <a:t>），把补丁发送给主开发者。</a:t>
            </a:r>
          </a:p>
          <a:p>
            <a:pPr lvl="0"/>
            <a:r>
              <a:rPr lang="zh-CN" altLang="zh-CN" dirty="0"/>
              <a:t>看主开发者的反馈，如果主开发者发现两个一般开发者之间有冲突（他们之间可以合作解决的冲突），就会要求他们先解决冲突，然后再由其中一个人提交。如果主开发者可以自己解决，或者没有冲突，就通过。</a:t>
            </a:r>
          </a:p>
          <a:p>
            <a:pPr lvl="0"/>
            <a:r>
              <a:rPr lang="zh-CN" altLang="zh-CN" dirty="0"/>
              <a:t>一般开发者之间解决冲突的方法，开发者之间可以使用</a:t>
            </a:r>
            <a:r>
              <a:rPr lang="en-US" altLang="zh-CN" dirty="0"/>
              <a:t>pull </a:t>
            </a:r>
            <a:r>
              <a:rPr lang="zh-CN" altLang="zh-CN" dirty="0"/>
              <a:t>命令解决冲突，解决完冲突之后再向主开发者提交补丁。</a:t>
            </a:r>
          </a:p>
          <a:p>
            <a:endParaRPr lang="zh-CN" altLang="en-US" dirty="0"/>
          </a:p>
        </p:txBody>
      </p:sp>
    </p:spTree>
    <p:extLst>
      <p:ext uri="{BB962C8B-B14F-4D97-AF65-F5344CB8AC3E}">
        <p14:creationId xmlns:p14="http://schemas.microsoft.com/office/powerpoint/2010/main" val="21891265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4.2.2 </a:t>
            </a:r>
            <a:r>
              <a:rPr lang="en-US" altLang="zh-CN" dirty="0" err="1" smtClean="0"/>
              <a:t>Github</a:t>
            </a:r>
            <a:endParaRPr lang="zh-CN" altLang="en-US" dirty="0"/>
          </a:p>
        </p:txBody>
      </p:sp>
      <p:sp>
        <p:nvSpPr>
          <p:cNvPr id="3" name="内容占位符 2"/>
          <p:cNvSpPr>
            <a:spLocks noGrp="1"/>
          </p:cNvSpPr>
          <p:nvPr>
            <p:ph idx="1"/>
          </p:nvPr>
        </p:nvSpPr>
        <p:spPr>
          <a:xfrm>
            <a:off x="838200" y="1325563"/>
            <a:ext cx="4339107" cy="4907812"/>
          </a:xfrm>
        </p:spPr>
        <p:txBody>
          <a:bodyPr/>
          <a:lstStyle/>
          <a:p>
            <a:r>
              <a:rPr lang="en-US" altLang="zh-CN" dirty="0" err="1"/>
              <a:t>GitHub</a:t>
            </a:r>
            <a:r>
              <a:rPr lang="zh-CN" altLang="en-US" dirty="0"/>
              <a:t>是一个托管</a:t>
            </a:r>
            <a:r>
              <a:rPr lang="en-US" altLang="zh-CN" dirty="0" err="1" smtClean="0"/>
              <a:t>Git</a:t>
            </a:r>
            <a:r>
              <a:rPr lang="en-US" altLang="zh-CN" dirty="0" smtClean="0"/>
              <a:t> </a:t>
            </a:r>
            <a:r>
              <a:rPr lang="zh-CN" altLang="en-US" dirty="0"/>
              <a:t>（开源或闭源）项目的</a:t>
            </a:r>
            <a:r>
              <a:rPr lang="zh-CN" altLang="en-US" dirty="0" smtClean="0"/>
              <a:t>网站</a:t>
            </a:r>
            <a:endParaRPr lang="en-US" altLang="zh-CN" dirty="0" smtClean="0"/>
          </a:p>
          <a:p>
            <a:endParaRPr lang="en-US" altLang="zh-CN" dirty="0"/>
          </a:p>
          <a:p>
            <a:r>
              <a:rPr lang="zh-CN" altLang="en-US" dirty="0"/>
              <a:t>易于</a:t>
            </a:r>
            <a:r>
              <a:rPr lang="zh-CN" altLang="en-US" dirty="0" smtClean="0"/>
              <a:t>使用，</a:t>
            </a:r>
            <a:r>
              <a:rPr lang="en-US" altLang="zh-CN" dirty="0" err="1" smtClean="0"/>
              <a:t>linux</a:t>
            </a:r>
            <a:r>
              <a:rPr lang="zh-CN" altLang="en-US" dirty="0" smtClean="0"/>
              <a:t>和</a:t>
            </a:r>
            <a:r>
              <a:rPr lang="en-US" altLang="zh-CN" dirty="0" smtClean="0"/>
              <a:t>windows</a:t>
            </a:r>
            <a:r>
              <a:rPr lang="zh-CN" altLang="en-US" dirty="0" smtClean="0"/>
              <a:t>的客户端</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307" y="1325563"/>
            <a:ext cx="6168980" cy="5057226"/>
          </a:xfrm>
          <a:prstGeom prst="rect">
            <a:avLst/>
          </a:prstGeom>
        </p:spPr>
      </p:pic>
    </p:spTree>
    <p:extLst>
      <p:ext uri="{BB962C8B-B14F-4D97-AF65-F5344CB8AC3E}">
        <p14:creationId xmlns:p14="http://schemas.microsoft.com/office/powerpoint/2010/main" val="513097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4.3</a:t>
            </a:r>
            <a:r>
              <a:rPr lang="en-US" altLang="zh-CN" dirty="0"/>
              <a:t>.</a:t>
            </a:r>
            <a:r>
              <a:rPr lang="en-US" altLang="zh-CN" dirty="0" smtClean="0"/>
              <a:t>1 </a:t>
            </a:r>
            <a:r>
              <a:rPr lang="zh-CN" altLang="en-US" dirty="0" smtClean="0"/>
              <a:t>系统框架</a:t>
            </a:r>
            <a:endParaRPr lang="zh-CN" altLang="en-US" dirty="0"/>
          </a:p>
        </p:txBody>
      </p:sp>
      <p:sp>
        <p:nvSpPr>
          <p:cNvPr id="3" name="内容占位符 2"/>
          <p:cNvSpPr>
            <a:spLocks noGrp="1"/>
          </p:cNvSpPr>
          <p:nvPr>
            <p:ph idx="1"/>
          </p:nvPr>
        </p:nvSpPr>
        <p:spPr/>
        <p:txBody>
          <a:bodyPr/>
          <a:lstStyle/>
          <a:p>
            <a:r>
              <a:rPr lang="en-US" altLang="zh-CN" dirty="0" smtClean="0"/>
              <a:t>JPA</a:t>
            </a:r>
            <a:r>
              <a:rPr lang="zh-CN" altLang="en-US" dirty="0" smtClean="0"/>
              <a:t>的</a:t>
            </a:r>
            <a:r>
              <a:rPr lang="en-US" altLang="zh-CN" dirty="0" smtClean="0"/>
              <a:t>Hibernate</a:t>
            </a:r>
            <a:r>
              <a:rPr lang="zh-CN" altLang="en-US" dirty="0" smtClean="0"/>
              <a:t>实现</a:t>
            </a:r>
            <a:endParaRPr lang="en-US" altLang="zh-CN" dirty="0" smtClean="0"/>
          </a:p>
          <a:p>
            <a:r>
              <a:rPr lang="en-US" altLang="zh-CN" dirty="0" smtClean="0"/>
              <a:t>DAO</a:t>
            </a:r>
            <a:r>
              <a:rPr lang="zh-CN" altLang="en-US" dirty="0" smtClean="0"/>
              <a:t>框架</a:t>
            </a:r>
            <a:endParaRPr lang="en-US" altLang="zh-CN" dirty="0" smtClean="0"/>
          </a:p>
          <a:p>
            <a:r>
              <a:rPr lang="en-US" altLang="zh-CN" dirty="0" smtClean="0"/>
              <a:t>Spring</a:t>
            </a:r>
            <a:r>
              <a:rPr lang="zh-CN" altLang="en-US" dirty="0" smtClean="0"/>
              <a:t>框架</a:t>
            </a:r>
            <a:endParaRPr lang="en-US" altLang="zh-CN" dirty="0" smtClean="0"/>
          </a:p>
          <a:p>
            <a:r>
              <a:rPr lang="en-US" altLang="zh-CN" dirty="0" smtClean="0"/>
              <a:t>Struts2</a:t>
            </a:r>
            <a:r>
              <a:rPr lang="zh-CN" altLang="en-US" dirty="0" smtClean="0"/>
              <a:t>框架</a:t>
            </a:r>
            <a:endParaRPr lang="en-US" altLang="zh-CN" dirty="0" smtClean="0"/>
          </a:p>
          <a:p>
            <a:r>
              <a:rPr lang="en-US" altLang="zh-CN" dirty="0" err="1" smtClean="0"/>
              <a:t>Shiro</a:t>
            </a:r>
            <a:r>
              <a:rPr lang="zh-CN" altLang="en-US" dirty="0" smtClean="0"/>
              <a:t>框架</a:t>
            </a:r>
            <a:endParaRPr lang="en-US" altLang="zh-CN" dirty="0" smtClean="0"/>
          </a:p>
          <a:p>
            <a:pPr marL="0" indent="0">
              <a:buNone/>
            </a:pPr>
            <a:r>
              <a:rPr lang="zh-CN" altLang="en-US" dirty="0" smtClean="0"/>
              <a:t>（尽量使用注解</a:t>
            </a:r>
            <a:endParaRPr lang="en-US" altLang="zh-CN" dirty="0"/>
          </a:p>
          <a:p>
            <a:pPr marL="0" indent="0">
              <a:buNone/>
            </a:pPr>
            <a:r>
              <a:rPr lang="zh-CN" altLang="en-US" dirty="0" smtClean="0"/>
              <a:t>减少配置文件）</a:t>
            </a:r>
            <a:endParaRPr lang="zh-CN" altLang="en-US" dirty="0"/>
          </a:p>
        </p:txBody>
      </p:sp>
      <p:sp>
        <p:nvSpPr>
          <p:cNvPr id="7" name="圆角矩形 6"/>
          <p:cNvSpPr/>
          <p:nvPr/>
        </p:nvSpPr>
        <p:spPr>
          <a:xfrm>
            <a:off x="7322212" y="3128601"/>
            <a:ext cx="3743325" cy="904875"/>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Spring</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p:txBody>
      </p:sp>
      <p:sp>
        <p:nvSpPr>
          <p:cNvPr id="8" name="圆角矩形 7"/>
          <p:cNvSpPr/>
          <p:nvPr/>
        </p:nvSpPr>
        <p:spPr>
          <a:xfrm>
            <a:off x="5913147" y="4700226"/>
            <a:ext cx="5153025" cy="704850"/>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JPA/Hibernate</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p:txBody>
      </p:sp>
      <p:sp>
        <p:nvSpPr>
          <p:cNvPr id="9" name="圆角矩形 8"/>
          <p:cNvSpPr/>
          <p:nvPr/>
        </p:nvSpPr>
        <p:spPr>
          <a:xfrm>
            <a:off x="5913147" y="4147776"/>
            <a:ext cx="5153025" cy="438150"/>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1" algn="ctr"/>
            <a:r>
              <a:rPr lang="en-US" sz="1050" kern="100" dirty="0">
                <a:effectLst/>
                <a:latin typeface="Arial" panose="020B0604020202020204" pitchFamily="34" charset="0"/>
                <a:ea typeface="宋体" panose="02010600030101010101" pitchFamily="2" charset="-122"/>
                <a:cs typeface="Times New Roman" panose="02020603050405020304" pitchFamily="18" charset="0"/>
              </a:rPr>
              <a:t>Hibernate Generic D.A.O Framework</a:t>
            </a:r>
            <a:endParaRPr lang="zh-CN" sz="1050" kern="100" dirty="0">
              <a:effectLst/>
              <a:latin typeface="Arial" panose="020B0604020202020204" pitchFamily="34" charset="0"/>
              <a:ea typeface="宋体" panose="02010600030101010101" pitchFamily="2" charset="-122"/>
              <a:cs typeface="Times New Roman" panose="02020603050405020304" pitchFamily="18" charset="0"/>
            </a:endParaRPr>
          </a:p>
        </p:txBody>
      </p:sp>
      <p:sp>
        <p:nvSpPr>
          <p:cNvPr id="10" name="圆角矩形 9"/>
          <p:cNvSpPr/>
          <p:nvPr/>
        </p:nvSpPr>
        <p:spPr>
          <a:xfrm>
            <a:off x="9885072" y="2309451"/>
            <a:ext cx="1114425" cy="70485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Spring Rest</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p:txBody>
      </p:sp>
      <p:sp>
        <p:nvSpPr>
          <p:cNvPr id="11" name="圆角矩形 10"/>
          <p:cNvSpPr/>
          <p:nvPr/>
        </p:nvSpPr>
        <p:spPr>
          <a:xfrm>
            <a:off x="7360947" y="2309451"/>
            <a:ext cx="1285875" cy="7048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Struts 2</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p:txBody>
      </p:sp>
      <p:sp>
        <p:nvSpPr>
          <p:cNvPr id="12" name="圆角矩形 11"/>
          <p:cNvSpPr/>
          <p:nvPr/>
        </p:nvSpPr>
        <p:spPr>
          <a:xfrm>
            <a:off x="5913147" y="2338026"/>
            <a:ext cx="1285875" cy="1695450"/>
          </a:xfrm>
          <a:prstGeom prst="roundRect">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Apache Shiro</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p:txBody>
      </p:sp>
      <p:sp>
        <p:nvSpPr>
          <p:cNvPr id="13" name="圆角矩形 12"/>
          <p:cNvSpPr/>
          <p:nvPr/>
        </p:nvSpPr>
        <p:spPr>
          <a:xfrm>
            <a:off x="8713497" y="2318976"/>
            <a:ext cx="1114425" cy="7048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Json</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p:txBody>
      </p:sp>
      <p:sp>
        <p:nvSpPr>
          <p:cNvPr id="14" name="圆角矩形 13"/>
          <p:cNvSpPr/>
          <p:nvPr/>
        </p:nvSpPr>
        <p:spPr>
          <a:xfrm>
            <a:off x="5922672" y="1461726"/>
            <a:ext cx="5153025" cy="704850"/>
          </a:xfrm>
          <a:prstGeom prst="round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dirty="0" smtClean="0">
                <a:effectLst/>
                <a:latin typeface="Arial" panose="020B0604020202020204" pitchFamily="34" charset="0"/>
                <a:ea typeface="宋体" panose="02010600030101010101" pitchFamily="2" charset="-122"/>
                <a:cs typeface="Times New Roman" panose="02020603050405020304" pitchFamily="18" charset="0"/>
              </a:rPr>
              <a:t>EXTJS</a:t>
            </a:r>
            <a:r>
              <a:rPr lang="en-US" sz="1050" kern="100" dirty="0" smtClean="0">
                <a:latin typeface="Arial" panose="020B0604020202020204" pitchFamily="34" charset="0"/>
                <a:ea typeface="宋体" panose="02010600030101010101" pitchFamily="2" charset="-122"/>
                <a:cs typeface="Times New Roman" panose="02020603050405020304" pitchFamily="18" charset="0"/>
              </a:rPr>
              <a:t>/</a:t>
            </a:r>
            <a:r>
              <a:rPr lang="zh-CN" altLang="en-US" sz="1050" kern="100" dirty="0" smtClean="0">
                <a:latin typeface="Arial" panose="020B0604020202020204" pitchFamily="34" charset="0"/>
                <a:ea typeface="宋体" panose="02010600030101010101" pitchFamily="2" charset="-122"/>
                <a:cs typeface="Times New Roman" panose="02020603050405020304" pitchFamily="18" charset="0"/>
              </a:rPr>
              <a:t>或其他</a:t>
            </a:r>
            <a:endParaRPr lang="zh-CN" sz="1050" kern="100" dirty="0">
              <a:effectLst/>
              <a:latin typeface="Arial" panose="020B0604020202020204" pitchFamily="34" charset="0"/>
              <a:ea typeface="宋体" panose="02010600030101010101" pitchFamily="2" charset="-122"/>
              <a:cs typeface="Times New Roman" panose="02020603050405020304" pitchFamily="18" charset="0"/>
            </a:endParaRPr>
          </a:p>
        </p:txBody>
      </p:sp>
      <p:cxnSp>
        <p:nvCxnSpPr>
          <p:cNvPr id="15" name="直接连接符 14"/>
          <p:cNvCxnSpPr/>
          <p:nvPr/>
        </p:nvCxnSpPr>
        <p:spPr>
          <a:xfrm>
            <a:off x="5779797" y="1433151"/>
            <a:ext cx="0" cy="398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798087" y="2280876"/>
            <a:ext cx="98107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779037" y="4081101"/>
            <a:ext cx="98107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779037" y="4671651"/>
            <a:ext cx="981075" cy="9525"/>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424"/>
          <p:cNvSpPr txBox="1"/>
          <p:nvPr/>
        </p:nvSpPr>
        <p:spPr>
          <a:xfrm>
            <a:off x="5055897" y="1899876"/>
            <a:ext cx="676275" cy="3048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客户端</a:t>
            </a:r>
          </a:p>
        </p:txBody>
      </p:sp>
      <p:sp>
        <p:nvSpPr>
          <p:cNvPr id="20" name="文本框 425"/>
          <p:cNvSpPr txBox="1"/>
          <p:nvPr/>
        </p:nvSpPr>
        <p:spPr>
          <a:xfrm>
            <a:off x="4941597" y="2395176"/>
            <a:ext cx="828675" cy="3048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服务器端</a:t>
            </a:r>
          </a:p>
        </p:txBody>
      </p:sp>
      <p:sp>
        <p:nvSpPr>
          <p:cNvPr id="21" name="文本框 426"/>
          <p:cNvSpPr txBox="1"/>
          <p:nvPr/>
        </p:nvSpPr>
        <p:spPr>
          <a:xfrm>
            <a:off x="5055897" y="4233501"/>
            <a:ext cx="676275" cy="3048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DAO</a:t>
            </a:r>
            <a:r>
              <a:rPr lang="zh-CN" sz="1050" kern="100">
                <a:effectLst/>
                <a:latin typeface="Arial" panose="020B0604020202020204" pitchFamily="34" charset="0"/>
                <a:ea typeface="宋体" panose="02010600030101010101" pitchFamily="2" charset="-122"/>
                <a:cs typeface="Times New Roman" panose="02020603050405020304" pitchFamily="18" charset="0"/>
              </a:rPr>
              <a:t>层</a:t>
            </a:r>
          </a:p>
        </p:txBody>
      </p:sp>
      <p:sp>
        <p:nvSpPr>
          <p:cNvPr id="22" name="文本框 427"/>
          <p:cNvSpPr txBox="1"/>
          <p:nvPr/>
        </p:nvSpPr>
        <p:spPr>
          <a:xfrm>
            <a:off x="5122572" y="4805001"/>
            <a:ext cx="676275" cy="3048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持久层</a:t>
            </a:r>
          </a:p>
        </p:txBody>
      </p:sp>
      <p:sp>
        <p:nvSpPr>
          <p:cNvPr id="23" name="文本框 428"/>
          <p:cNvSpPr txBox="1"/>
          <p:nvPr/>
        </p:nvSpPr>
        <p:spPr>
          <a:xfrm>
            <a:off x="5093997" y="3690576"/>
            <a:ext cx="676275" cy="3048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服务层</a:t>
            </a:r>
          </a:p>
        </p:txBody>
      </p:sp>
      <p:sp>
        <p:nvSpPr>
          <p:cNvPr id="24" name="Rectangle 19"/>
          <p:cNvSpPr>
            <a:spLocks noChangeArrowheads="1"/>
          </p:cNvSpPr>
          <p:nvPr/>
        </p:nvSpPr>
        <p:spPr bwMode="auto">
          <a:xfrm>
            <a:off x="3979572" y="-29750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28"/>
          <p:cNvSpPr>
            <a:spLocks noChangeArrowheads="1"/>
          </p:cNvSpPr>
          <p:nvPr/>
        </p:nvSpPr>
        <p:spPr bwMode="auto">
          <a:xfrm>
            <a:off x="3979572" y="-2517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9"/>
          <p:cNvSpPr>
            <a:spLocks noChangeArrowheads="1"/>
          </p:cNvSpPr>
          <p:nvPr/>
        </p:nvSpPr>
        <p:spPr bwMode="auto">
          <a:xfrm>
            <a:off x="3979572" y="26447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669081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    4.3.2 </a:t>
            </a:r>
            <a:r>
              <a:rPr lang="en-US" altLang="zh-CN" kern="100" dirty="0">
                <a:latin typeface="Arial" panose="020B0604020202020204" pitchFamily="34" charset="0"/>
                <a:ea typeface="宋体" panose="02010600030101010101" pitchFamily="2" charset="-122"/>
                <a:cs typeface="Times New Roman" panose="02020603050405020304" pitchFamily="18" charset="0"/>
              </a:rPr>
              <a:t>Hibernate Generic D.A.O </a:t>
            </a:r>
            <a:r>
              <a:rPr lang="en-US" altLang="zh-CN" kern="100" dirty="0" smtClean="0">
                <a:latin typeface="Arial" panose="020B0604020202020204" pitchFamily="34" charset="0"/>
                <a:ea typeface="宋体" panose="02010600030101010101" pitchFamily="2" charset="-122"/>
                <a:cs typeface="Times New Roman" panose="02020603050405020304" pitchFamily="18" charset="0"/>
              </a:rPr>
              <a:t>Framework</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zh-CN" altLang="en-US" dirty="0" smtClean="0"/>
              <a:t>数据类型</a:t>
            </a:r>
            <a:r>
              <a:rPr lang="zh-CN" altLang="en-US" dirty="0"/>
              <a:t>参数</a:t>
            </a:r>
            <a:r>
              <a:rPr lang="zh-CN" altLang="en-US" dirty="0" smtClean="0"/>
              <a:t>化数据访问对象框架</a:t>
            </a:r>
            <a:endParaRPr lang="en-US" altLang="zh-CN" dirty="0" smtClean="0"/>
          </a:p>
          <a:p>
            <a:r>
              <a:rPr lang="en-US" altLang="zh-CN" dirty="0"/>
              <a:t>Simply extend the </a:t>
            </a:r>
            <a:r>
              <a:rPr lang="en-US" altLang="zh-CN" dirty="0" err="1"/>
              <a:t>GenericDAO</a:t>
            </a:r>
            <a:r>
              <a:rPr lang="en-US" altLang="zh-CN" dirty="0"/>
              <a:t> class with the specific type. </a:t>
            </a:r>
            <a:endParaRPr lang="zh-CN" altLang="zh-CN" dirty="0"/>
          </a:p>
          <a:p>
            <a:r>
              <a:rPr lang="en-US" altLang="zh-CN" dirty="0"/>
              <a:t>public interface </a:t>
            </a:r>
            <a:r>
              <a:rPr lang="en-US" altLang="zh-CN" dirty="0" err="1"/>
              <a:t>ProjectDAO</a:t>
            </a:r>
            <a:r>
              <a:rPr lang="en-US" altLang="zh-CN" dirty="0"/>
              <a:t> extends </a:t>
            </a:r>
            <a:r>
              <a:rPr lang="en-US" altLang="zh-CN" dirty="0" err="1"/>
              <a:t>GenericDAO</a:t>
            </a:r>
            <a:r>
              <a:rPr lang="en-US" altLang="zh-CN" dirty="0"/>
              <a:t>&lt;Project, Long&gt; {</a:t>
            </a:r>
            <a:br>
              <a:rPr lang="en-US" altLang="zh-CN" dirty="0"/>
            </a:br>
            <a:r>
              <a:rPr lang="en-US" altLang="zh-CN" dirty="0"/>
              <a:t/>
            </a:r>
            <a:br>
              <a:rPr lang="en-US" altLang="zh-CN" dirty="0"/>
            </a:br>
            <a:r>
              <a:rPr lang="en-US" altLang="zh-CN" dirty="0"/>
              <a:t>}</a:t>
            </a:r>
            <a:br>
              <a:rPr lang="en-US" altLang="zh-CN" dirty="0"/>
            </a:br>
            <a:r>
              <a:rPr lang="en-US" altLang="zh-CN" dirty="0"/>
              <a:t/>
            </a:r>
            <a:br>
              <a:rPr lang="en-US" altLang="zh-CN" dirty="0"/>
            </a:br>
            <a:r>
              <a:rPr lang="en-US" altLang="zh-CN" dirty="0"/>
              <a:t>public class </a:t>
            </a:r>
            <a:r>
              <a:rPr lang="en-US" altLang="zh-CN" dirty="0" err="1"/>
              <a:t>ProjectDAOImpl</a:t>
            </a:r>
            <a:r>
              <a:rPr lang="en-US" altLang="zh-CN" dirty="0"/>
              <a:t> extends </a:t>
            </a:r>
            <a:r>
              <a:rPr lang="en-US" altLang="zh-CN" dirty="0" err="1"/>
              <a:t>GenericDAOImpl</a:t>
            </a:r>
            <a:r>
              <a:rPr lang="en-US" altLang="zh-CN" dirty="0"/>
              <a:t>&lt;Project, Long&gt; implements </a:t>
            </a:r>
            <a:r>
              <a:rPr lang="en-US" altLang="zh-CN" dirty="0" err="1"/>
              <a:t>ProjectDAO</a:t>
            </a:r>
            <a:r>
              <a:rPr lang="en-US" altLang="zh-CN" dirty="0"/>
              <a:t> {</a:t>
            </a:r>
            <a:br>
              <a:rPr lang="en-US" altLang="zh-CN" dirty="0"/>
            </a:br>
            <a:r>
              <a:rPr lang="en-US" altLang="zh-CN" dirty="0"/>
              <a:t/>
            </a:r>
            <a:br>
              <a:rPr lang="en-US" altLang="zh-CN" dirty="0"/>
            </a:br>
            <a:r>
              <a:rPr lang="en-US" altLang="zh-CN" dirty="0"/>
              <a:t>}</a:t>
            </a:r>
            <a:endParaRPr lang="zh-CN" altLang="zh-CN" dirty="0"/>
          </a:p>
          <a:p>
            <a:r>
              <a:rPr lang="zh-CN" altLang="zh-CN" b="1" dirty="0"/>
              <a:t>使用示例（在注入</a:t>
            </a:r>
            <a:r>
              <a:rPr lang="en-US" altLang="zh-CN" b="1" dirty="0" err="1" smtClean="0"/>
              <a:t>ProjectDAOImpl</a:t>
            </a:r>
            <a:r>
              <a:rPr lang="zh-CN" altLang="zh-CN" b="1" dirty="0"/>
              <a:t>后）：</a:t>
            </a:r>
            <a:endParaRPr lang="zh-CN" altLang="zh-CN" dirty="0"/>
          </a:p>
          <a:p>
            <a:r>
              <a:rPr lang="en-US" altLang="zh-CN" dirty="0"/>
              <a:t>Project </a:t>
            </a:r>
            <a:r>
              <a:rPr lang="en-US" altLang="zh-CN" dirty="0" err="1"/>
              <a:t>project</a:t>
            </a:r>
            <a:r>
              <a:rPr lang="en-US" altLang="zh-CN" dirty="0"/>
              <a:t> = </a:t>
            </a:r>
            <a:r>
              <a:rPr lang="en-US" altLang="zh-CN" dirty="0" err="1"/>
              <a:t>projectDAO.find</a:t>
            </a:r>
            <a:r>
              <a:rPr lang="en-US" altLang="zh-CN" dirty="0"/>
              <a:t>(</a:t>
            </a:r>
            <a:r>
              <a:rPr lang="en-US" altLang="zh-CN" dirty="0" err="1"/>
              <a:t>projectId</a:t>
            </a:r>
            <a:r>
              <a:rPr lang="en-US" altLang="zh-CN" dirty="0"/>
              <a:t>);//</a:t>
            </a:r>
            <a:r>
              <a:rPr lang="zh-CN" altLang="zh-CN" dirty="0"/>
              <a:t>根据</a:t>
            </a:r>
            <a:r>
              <a:rPr lang="en-US" altLang="zh-CN" dirty="0"/>
              <a:t>id</a:t>
            </a:r>
            <a:r>
              <a:rPr lang="zh-CN" altLang="zh-CN" dirty="0"/>
              <a:t>查找对象</a:t>
            </a:r>
            <a:r>
              <a:rPr lang="en-US" altLang="zh-CN" dirty="0"/>
              <a:t/>
            </a:r>
            <a:br>
              <a:rPr lang="en-US" altLang="zh-CN" dirty="0"/>
            </a:br>
            <a:r>
              <a:rPr lang="en-US" altLang="zh-CN" dirty="0"/>
              <a:t/>
            </a:r>
            <a:br>
              <a:rPr lang="en-US" altLang="zh-CN" dirty="0"/>
            </a:br>
            <a:r>
              <a:rPr lang="en-US" altLang="zh-CN" dirty="0"/>
              <a:t>List&lt;Project&gt; list = </a:t>
            </a:r>
            <a:r>
              <a:rPr lang="en-US" altLang="zh-CN" dirty="0" err="1"/>
              <a:t>projectDAO.findAll</a:t>
            </a:r>
            <a:r>
              <a:rPr lang="en-US" altLang="zh-CN" dirty="0"/>
              <a:t>();//</a:t>
            </a:r>
            <a:r>
              <a:rPr lang="zh-CN" altLang="zh-CN" dirty="0"/>
              <a:t>返回所有</a:t>
            </a:r>
            <a:r>
              <a:rPr lang="en-US" altLang="zh-CN" dirty="0"/>
              <a:t/>
            </a:r>
            <a:br>
              <a:rPr lang="en-US" altLang="zh-CN" dirty="0"/>
            </a:br>
            <a:r>
              <a:rPr lang="en-US" altLang="zh-CN" dirty="0"/>
              <a:t/>
            </a:r>
            <a:br>
              <a:rPr lang="en-US" altLang="zh-CN" dirty="0"/>
            </a:br>
            <a:r>
              <a:rPr lang="en-US" altLang="zh-CN" dirty="0" err="1"/>
              <a:t>projectDAO.save</a:t>
            </a:r>
            <a:r>
              <a:rPr lang="en-US" altLang="zh-CN" dirty="0"/>
              <a:t>(project);//</a:t>
            </a:r>
            <a:r>
              <a:rPr lang="zh-CN" altLang="zh-CN" dirty="0"/>
              <a:t>保存</a:t>
            </a:r>
            <a:r>
              <a:rPr lang="en-US" altLang="zh-CN" dirty="0"/>
              <a:t/>
            </a:r>
            <a:br>
              <a:rPr lang="en-US" altLang="zh-CN" dirty="0"/>
            </a:br>
            <a:r>
              <a:rPr lang="en-US" altLang="zh-CN" dirty="0"/>
              <a:t/>
            </a:r>
            <a:br>
              <a:rPr lang="en-US" altLang="zh-CN" dirty="0"/>
            </a:br>
            <a:r>
              <a:rPr lang="en-US" altLang="zh-CN" dirty="0" err="1"/>
              <a:t>projectDAO.remove</a:t>
            </a:r>
            <a:r>
              <a:rPr lang="en-US" altLang="zh-CN" dirty="0"/>
              <a:t>(project);//</a:t>
            </a:r>
            <a:r>
              <a:rPr lang="zh-CN" altLang="zh-CN" dirty="0"/>
              <a:t>删除</a:t>
            </a:r>
            <a:r>
              <a:rPr lang="en-US" altLang="zh-CN" dirty="0"/>
              <a:t/>
            </a:r>
            <a:br>
              <a:rPr lang="en-US" altLang="zh-CN" dirty="0"/>
            </a:br>
            <a:r>
              <a:rPr lang="en-US" altLang="zh-CN" dirty="0"/>
              <a:t/>
            </a:r>
            <a:br>
              <a:rPr lang="en-US" altLang="zh-CN" dirty="0"/>
            </a:br>
            <a:r>
              <a:rPr lang="en-US" altLang="zh-CN" dirty="0" err="1"/>
              <a:t>projectDAO.removeById</a:t>
            </a:r>
            <a:r>
              <a:rPr lang="en-US" altLang="zh-CN" dirty="0"/>
              <a:t>(</a:t>
            </a:r>
            <a:r>
              <a:rPr lang="en-US" altLang="zh-CN" dirty="0" err="1"/>
              <a:t>project.getId</a:t>
            </a:r>
            <a:r>
              <a:rPr lang="en-US" altLang="zh-CN" dirty="0"/>
              <a:t>());//</a:t>
            </a:r>
            <a:r>
              <a:rPr lang="zh-CN" altLang="zh-CN" dirty="0"/>
              <a:t>根据</a:t>
            </a:r>
            <a:r>
              <a:rPr lang="en-US" altLang="zh-CN" dirty="0"/>
              <a:t>id</a:t>
            </a:r>
            <a:r>
              <a:rPr lang="zh-CN" altLang="zh-CN" dirty="0"/>
              <a:t>删除</a:t>
            </a: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2434391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1.1 </a:t>
            </a:r>
            <a:r>
              <a:rPr lang="zh-CN" altLang="en-US" dirty="0" smtClean="0"/>
              <a:t>项目管理软件的意义</a:t>
            </a:r>
            <a:endParaRPr lang="zh-CN" altLang="en-US" dirty="0"/>
          </a:p>
        </p:txBody>
      </p:sp>
      <p:sp>
        <p:nvSpPr>
          <p:cNvPr id="4" name="内容占位符 3"/>
          <p:cNvSpPr>
            <a:spLocks noGrp="1"/>
          </p:cNvSpPr>
          <p:nvPr>
            <p:ph idx="1"/>
          </p:nvPr>
        </p:nvSpPr>
        <p:spPr/>
        <p:txBody>
          <a:bodyPr/>
          <a:lstStyle/>
          <a:p>
            <a:r>
              <a:rPr lang="zh-CN" altLang="en-US" dirty="0" smtClean="0"/>
              <a:t>提高管理水平</a:t>
            </a:r>
            <a:endParaRPr lang="en-US" altLang="zh-CN" dirty="0" smtClean="0"/>
          </a:p>
          <a:p>
            <a:pPr lvl="1"/>
            <a:r>
              <a:rPr lang="zh-CN" altLang="en-US" dirty="0"/>
              <a:t>流程</a:t>
            </a:r>
            <a:r>
              <a:rPr lang="zh-CN" altLang="en-US" dirty="0" smtClean="0"/>
              <a:t>化、规范化更好地实施</a:t>
            </a:r>
            <a:endParaRPr lang="en-US" altLang="zh-CN" dirty="0" smtClean="0"/>
          </a:p>
          <a:p>
            <a:r>
              <a:rPr lang="zh-CN" altLang="en-US" dirty="0" smtClean="0"/>
              <a:t>将企业管理项目化</a:t>
            </a:r>
            <a:endParaRPr lang="en-US" altLang="zh-CN" dirty="0" smtClean="0"/>
          </a:p>
          <a:p>
            <a:pPr lvl="1"/>
            <a:r>
              <a:rPr lang="zh-CN" altLang="en-US" dirty="0" smtClean="0"/>
              <a:t>分解业务</a:t>
            </a:r>
            <a:endParaRPr lang="en-US" altLang="zh-CN" dirty="0" smtClean="0"/>
          </a:p>
          <a:p>
            <a:pPr lvl="1"/>
            <a:r>
              <a:rPr lang="zh-CN" altLang="en-US" dirty="0"/>
              <a:t>任务团队与职能团队的结构性</a:t>
            </a:r>
            <a:r>
              <a:rPr lang="zh-CN" altLang="en-US" dirty="0" smtClean="0"/>
              <a:t>冲突</a:t>
            </a:r>
            <a:endParaRPr lang="en-US" altLang="zh-CN" dirty="0" smtClean="0"/>
          </a:p>
          <a:p>
            <a:pPr lvl="1"/>
            <a:r>
              <a:rPr lang="zh-CN" altLang="en-US" dirty="0"/>
              <a:t>有利于企业知识库的积累</a:t>
            </a:r>
            <a:endParaRPr lang="en-US" altLang="zh-CN" dirty="0" smtClean="0"/>
          </a:p>
          <a:p>
            <a:r>
              <a:rPr lang="zh-CN" altLang="en-US" dirty="0"/>
              <a:t>多</a:t>
            </a:r>
            <a:r>
              <a:rPr lang="zh-CN" altLang="en-US" dirty="0" smtClean="0"/>
              <a:t>项目协作节省成本</a:t>
            </a:r>
            <a:endParaRPr lang="en-US" altLang="zh-CN" dirty="0" smtClean="0"/>
          </a:p>
          <a:p>
            <a:pPr lvl="1"/>
            <a:r>
              <a:rPr lang="zh-CN" altLang="en-US" dirty="0" smtClean="0"/>
              <a:t>一个协作平台</a:t>
            </a:r>
            <a:endParaRPr lang="en-US" altLang="zh-CN" dirty="0" smtClean="0"/>
          </a:p>
          <a:p>
            <a:pPr lvl="1"/>
            <a:r>
              <a:rPr lang="zh-CN" altLang="en-US" dirty="0" smtClean="0"/>
              <a:t>统筹人力、物力、财力</a:t>
            </a:r>
            <a:endParaRPr lang="zh-CN" altLang="en-US" dirty="0"/>
          </a:p>
        </p:txBody>
      </p:sp>
    </p:spTree>
    <p:extLst>
      <p:ext uri="{BB962C8B-B14F-4D97-AF65-F5344CB8AC3E}">
        <p14:creationId xmlns:p14="http://schemas.microsoft.com/office/powerpoint/2010/main" val="42738391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    4.3.2 </a:t>
            </a:r>
            <a:r>
              <a:rPr lang="en-US" altLang="zh-CN" kern="100" dirty="0">
                <a:latin typeface="Arial" panose="020B0604020202020204" pitchFamily="34" charset="0"/>
                <a:ea typeface="宋体" panose="02010600030101010101" pitchFamily="2" charset="-122"/>
                <a:cs typeface="Times New Roman" panose="02020603050405020304" pitchFamily="18" charset="0"/>
              </a:rPr>
              <a:t>Hibernate Generic D.A.O </a:t>
            </a:r>
            <a:r>
              <a:rPr lang="en-US" altLang="zh-CN" kern="100" dirty="0" smtClean="0">
                <a:latin typeface="Arial" panose="020B0604020202020204" pitchFamily="34" charset="0"/>
                <a:ea typeface="宋体" panose="02010600030101010101" pitchFamily="2" charset="-122"/>
                <a:cs typeface="Times New Roman" panose="02020603050405020304" pitchFamily="18" charset="0"/>
              </a:rPr>
              <a:t>Framework</a:t>
            </a:r>
            <a:endParaRPr lang="zh-CN" altLang="en-US" dirty="0"/>
          </a:p>
        </p:txBody>
      </p:sp>
      <p:sp>
        <p:nvSpPr>
          <p:cNvPr id="3" name="内容占位符 2"/>
          <p:cNvSpPr>
            <a:spLocks noGrp="1"/>
          </p:cNvSpPr>
          <p:nvPr>
            <p:ph idx="1"/>
          </p:nvPr>
        </p:nvSpPr>
        <p:spPr/>
        <p:txBody>
          <a:bodyPr>
            <a:normAutofit lnSpcReduction="10000"/>
          </a:bodyPr>
          <a:lstStyle/>
          <a:p>
            <a:pPr marL="0" indent="0">
              <a:buNone/>
            </a:pPr>
            <a:endParaRPr lang="en-US" altLang="zh-CN" dirty="0" smtClean="0"/>
          </a:p>
          <a:p>
            <a:pPr marL="0" indent="0">
              <a:buNone/>
            </a:pPr>
            <a:r>
              <a:rPr lang="en-US" altLang="zh-CN" dirty="0" smtClean="0"/>
              <a:t>{</a:t>
            </a:r>
          </a:p>
          <a:p>
            <a:pPr marL="0" indent="0">
              <a:buNone/>
            </a:pPr>
            <a:r>
              <a:rPr lang="en-US" altLang="zh-CN" dirty="0" smtClean="0"/>
              <a:t>Search </a:t>
            </a:r>
            <a:r>
              <a:rPr lang="en-US" altLang="zh-CN" dirty="0" err="1"/>
              <a:t>search</a:t>
            </a:r>
            <a:r>
              <a:rPr lang="en-US" altLang="zh-CN" dirty="0"/>
              <a:t> = new Search(</a:t>
            </a:r>
            <a:r>
              <a:rPr lang="en-US" altLang="zh-CN" dirty="0" err="1"/>
              <a:t>Project.class</a:t>
            </a:r>
            <a:r>
              <a:rPr lang="en-US" altLang="zh-CN" dirty="0" smtClean="0"/>
              <a:t>);</a:t>
            </a:r>
            <a:r>
              <a:rPr lang="en-US" altLang="zh-CN" dirty="0"/>
              <a:t/>
            </a:r>
            <a:br>
              <a:rPr lang="en-US" altLang="zh-CN" dirty="0"/>
            </a:br>
            <a:r>
              <a:rPr lang="en-US" altLang="zh-CN" dirty="0" err="1" smtClean="0"/>
              <a:t>search.addFilterEqual</a:t>
            </a:r>
            <a:r>
              <a:rPr lang="en-US" altLang="zh-CN" dirty="0" smtClean="0"/>
              <a:t>(“name”, “</a:t>
            </a:r>
            <a:r>
              <a:rPr lang="en-US" altLang="zh-CN" dirty="0" err="1" smtClean="0"/>
              <a:t>Tu</a:t>
            </a:r>
            <a:r>
              <a:rPr lang="en-US" altLang="zh-CN" dirty="0" smtClean="0"/>
              <a:t> </a:t>
            </a:r>
            <a:r>
              <a:rPr lang="en-US" altLang="zh-CN" dirty="0" err="1" smtClean="0"/>
              <a:t>Hao</a:t>
            </a:r>
            <a:r>
              <a:rPr lang="en-US" altLang="zh-CN" dirty="0" smtClean="0"/>
              <a:t>”);</a:t>
            </a:r>
          </a:p>
          <a:p>
            <a:pPr marL="0" indent="0">
              <a:buNone/>
            </a:pPr>
            <a:r>
              <a:rPr lang="en-US" altLang="zh-CN" dirty="0" err="1" smtClean="0"/>
              <a:t>Search.addFilterLike</a:t>
            </a:r>
            <a:r>
              <a:rPr lang="en-US" altLang="zh-CN" dirty="0" smtClean="0"/>
              <a:t>(“name”,”%</a:t>
            </a:r>
            <a:r>
              <a:rPr lang="en-US" altLang="zh-CN" dirty="0" err="1" smtClean="0"/>
              <a:t>lao</a:t>
            </a:r>
            <a:r>
              <a:rPr lang="en-US" altLang="zh-CN" dirty="0" smtClean="0"/>
              <a:t> </a:t>
            </a:r>
            <a:r>
              <a:rPr lang="en-US" altLang="zh-CN" dirty="0" err="1" smtClean="0"/>
              <a:t>wang</a:t>
            </a:r>
            <a:r>
              <a:rPr lang="en-US" altLang="zh-CN" dirty="0" smtClean="0"/>
              <a:t>%”)</a:t>
            </a:r>
          </a:p>
          <a:p>
            <a:pPr marL="0" indent="0">
              <a:buNone/>
            </a:pPr>
            <a:r>
              <a:rPr lang="en-US" altLang="zh-CN" dirty="0" smtClean="0"/>
              <a:t>List&lt;Project</a:t>
            </a:r>
            <a:r>
              <a:rPr lang="en-US" altLang="zh-CN" dirty="0"/>
              <a:t>&gt; list = </a:t>
            </a:r>
            <a:r>
              <a:rPr lang="en-US" altLang="zh-CN" dirty="0" err="1"/>
              <a:t>projectDAO.search</a:t>
            </a:r>
            <a:r>
              <a:rPr lang="en-US" altLang="zh-CN" dirty="0"/>
              <a:t>(search</a:t>
            </a:r>
            <a:r>
              <a:rPr lang="en-US" altLang="zh-CN" dirty="0" smtClean="0"/>
              <a:t>);</a:t>
            </a:r>
            <a:r>
              <a:rPr lang="en-US" altLang="zh-CN" dirty="0"/>
              <a:t/>
            </a:r>
            <a:br>
              <a:rPr lang="en-US" altLang="zh-CN" dirty="0"/>
            </a:br>
            <a:r>
              <a:rPr lang="en-US" altLang="zh-CN" dirty="0" smtClean="0"/>
              <a:t>  return list</a:t>
            </a:r>
          </a:p>
          <a:p>
            <a:pPr marL="0" indent="0">
              <a:buNone/>
            </a:pPr>
            <a:r>
              <a:rPr lang="en-US" altLang="zh-CN" dirty="0" smtClean="0"/>
              <a:t>}</a:t>
            </a:r>
          </a:p>
          <a:p>
            <a:pPr marL="0" indent="0">
              <a:buNone/>
            </a:pPr>
            <a:endParaRPr lang="en-US" altLang="zh-CN" dirty="0" smtClean="0"/>
          </a:p>
          <a:p>
            <a:pPr marL="0" indent="0">
              <a:buNone/>
            </a:pPr>
            <a:r>
              <a:rPr lang="zh-CN" altLang="en-US" dirty="0" smtClean="0"/>
              <a:t>项目网址：</a:t>
            </a:r>
            <a:r>
              <a:rPr lang="en-US" altLang="zh-CN" dirty="0"/>
              <a:t> http://code.google.com/p/hibernate-generic-dao/</a:t>
            </a:r>
            <a:br>
              <a:rPr lang="en-US" altLang="zh-CN" dirty="0"/>
            </a:br>
            <a:endParaRPr lang="zh-CN" altLang="en-US" dirty="0"/>
          </a:p>
        </p:txBody>
      </p:sp>
    </p:spTree>
    <p:extLst>
      <p:ext uri="{BB962C8B-B14F-4D97-AF65-F5344CB8AC3E}">
        <p14:creationId xmlns:p14="http://schemas.microsoft.com/office/powerpoint/2010/main" val="39776259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12192000" cy="1325563"/>
          </a:xfrm>
        </p:spPr>
        <p:txBody>
          <a:bodyPr/>
          <a:lstStyle/>
          <a:p>
            <a:pPr lvl="2" algn="l" rtl="0">
              <a:lnSpc>
                <a:spcPct val="90000"/>
              </a:lnSpc>
              <a:spcBef>
                <a:spcPct val="0"/>
              </a:spcBef>
            </a:pPr>
            <a:r>
              <a:rPr kumimoji="0" lang="en-US" altLang="zh-CN" sz="36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 </a:t>
            </a:r>
            <a:endParaRPr lang="zh-CN" altLang="en-US" dirty="0"/>
          </a:p>
        </p:txBody>
      </p:sp>
      <p:sp>
        <p:nvSpPr>
          <p:cNvPr id="4" name="标题 1"/>
          <p:cNvSpPr txBox="1">
            <a:spLocks/>
          </p:cNvSpPr>
          <p:nvPr/>
        </p:nvSpPr>
        <p:spPr>
          <a:xfrm>
            <a:off x="838201" y="2402238"/>
            <a:ext cx="4508715" cy="2187227"/>
          </a:xfrm>
          <a:prstGeom prst="rect">
            <a:avLst/>
          </a:prstGeom>
        </p:spPr>
        <p:txBody>
          <a:bodyPr anchor="ctr">
            <a:noAutofit/>
          </a:bodyPr>
          <a:lstStyle>
            <a:lvl1pPr algn="l" defTabSz="914400" rtl="0" eaLnBrk="1" latinLnBrk="0" hangingPunct="1">
              <a:lnSpc>
                <a:spcPct val="90000"/>
              </a:lnSpc>
              <a:spcBef>
                <a:spcPct val="0"/>
              </a:spcBef>
              <a:buNone/>
              <a:defRPr lang="zh-CN" sz="4800" kern="1200">
                <a:solidFill>
                  <a:srgbClr val="D24726"/>
                </a:solidFill>
                <a:latin typeface="+mj-lt"/>
                <a:ea typeface="+mj-ea"/>
                <a:cs typeface="+mj-cs"/>
              </a:defRPr>
            </a:lvl1pPr>
          </a:lstStyle>
          <a:p>
            <a:r>
              <a:rPr lang="en-US" altLang="zh-CN" dirty="0" smtClean="0">
                <a:solidFill>
                  <a:schemeClr val="accent1"/>
                </a:solidFill>
              </a:rPr>
              <a:t>4 </a:t>
            </a:r>
            <a:r>
              <a:rPr lang="zh-CN" altLang="en-US" dirty="0" smtClean="0">
                <a:solidFill>
                  <a:schemeClr val="accent1"/>
                </a:solidFill>
              </a:rPr>
              <a:t>结束</a:t>
            </a:r>
            <a:endParaRPr lang="zh-CN" altLang="en-US" dirty="0">
              <a:solidFill>
                <a:schemeClr val="accent1"/>
              </a:solidFill>
            </a:endParaRPr>
          </a:p>
          <a:p>
            <a:endParaRPr lang="zh-CN" altLang="en-US" dirty="0">
              <a:solidFill>
                <a:schemeClr val="accent1"/>
              </a:solidFill>
            </a:endParaRPr>
          </a:p>
        </p:txBody>
      </p:sp>
    </p:spTree>
    <p:extLst>
      <p:ext uri="{BB962C8B-B14F-4D97-AF65-F5344CB8AC3E}">
        <p14:creationId xmlns:p14="http://schemas.microsoft.com/office/powerpoint/2010/main" val="4027440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1.2 </a:t>
            </a:r>
            <a:r>
              <a:rPr lang="zh-CN" altLang="en-US" dirty="0" smtClean="0"/>
              <a:t>项目管理软件分类</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smtClean="0"/>
              <a:t>根据项目类型区分：</a:t>
            </a:r>
            <a:endParaRPr lang="en-US" altLang="zh-CN" sz="2400" dirty="0" smtClean="0"/>
          </a:p>
          <a:p>
            <a:pPr lvl="1"/>
            <a:r>
              <a:rPr lang="zh-CN" altLang="en-US" dirty="0" smtClean="0"/>
              <a:t>工程项目</a:t>
            </a:r>
            <a:r>
              <a:rPr lang="zh-CN" altLang="en-US" dirty="0"/>
              <a:t>管理</a:t>
            </a:r>
            <a:r>
              <a:rPr lang="zh-CN" altLang="en-US" dirty="0" smtClean="0"/>
              <a:t>软件</a:t>
            </a:r>
            <a:endParaRPr lang="en-US" altLang="zh-CN" dirty="0" smtClean="0"/>
          </a:p>
          <a:p>
            <a:pPr lvl="1"/>
            <a:r>
              <a:rPr lang="zh-CN" altLang="en-US" dirty="0" smtClean="0"/>
              <a:t>非</a:t>
            </a:r>
            <a:r>
              <a:rPr lang="zh-CN" altLang="en-US" dirty="0"/>
              <a:t>工程项目管理</a:t>
            </a:r>
            <a:r>
              <a:rPr lang="zh-CN" altLang="en-US" dirty="0" smtClean="0"/>
              <a:t>软件</a:t>
            </a:r>
            <a:endParaRPr lang="en-US" altLang="zh-CN" dirty="0"/>
          </a:p>
          <a:p>
            <a:r>
              <a:rPr lang="zh-CN" altLang="en-US" sz="2400" dirty="0" smtClean="0"/>
              <a:t>根据</a:t>
            </a:r>
            <a:r>
              <a:rPr lang="zh-CN" altLang="en-US" sz="2400" dirty="0"/>
              <a:t>管理对象的</a:t>
            </a:r>
            <a:r>
              <a:rPr lang="zh-CN" altLang="en-US" sz="2400" dirty="0" smtClean="0"/>
              <a:t>不同</a:t>
            </a:r>
            <a:r>
              <a:rPr lang="en-US" altLang="zh-CN" sz="2400" dirty="0" smtClean="0"/>
              <a:t>:</a:t>
            </a:r>
          </a:p>
          <a:p>
            <a:pPr lvl="1"/>
            <a:r>
              <a:rPr lang="en-US" altLang="zh-CN" dirty="0" smtClean="0"/>
              <a:t>①</a:t>
            </a:r>
            <a:r>
              <a:rPr lang="zh-CN" altLang="en-US" dirty="0"/>
              <a:t>进度</a:t>
            </a:r>
            <a:r>
              <a:rPr lang="zh-CN" altLang="en-US" dirty="0" smtClean="0"/>
              <a:t>管理软件</a:t>
            </a:r>
            <a:r>
              <a:rPr lang="en-US" altLang="zh-CN" dirty="0"/>
              <a:t>;</a:t>
            </a:r>
            <a:endParaRPr lang="en-US" altLang="zh-CN" dirty="0" smtClean="0"/>
          </a:p>
          <a:p>
            <a:pPr lvl="1"/>
            <a:r>
              <a:rPr lang="en-US" altLang="zh-CN" dirty="0" smtClean="0"/>
              <a:t>②</a:t>
            </a:r>
            <a:r>
              <a:rPr lang="zh-CN" altLang="en-US" dirty="0" smtClean="0"/>
              <a:t>合同管理软件</a:t>
            </a:r>
            <a:r>
              <a:rPr lang="en-US" altLang="zh-CN" dirty="0" smtClean="0"/>
              <a:t> ;</a:t>
            </a:r>
          </a:p>
          <a:p>
            <a:pPr lvl="1"/>
            <a:r>
              <a:rPr lang="en-US" altLang="zh-CN" dirty="0" smtClean="0"/>
              <a:t>③</a:t>
            </a:r>
            <a:r>
              <a:rPr lang="zh-CN" altLang="en-US" dirty="0"/>
              <a:t>风险</a:t>
            </a:r>
            <a:r>
              <a:rPr lang="zh-CN" altLang="en-US" dirty="0" smtClean="0"/>
              <a:t>管理</a:t>
            </a:r>
            <a:r>
              <a:rPr lang="zh-CN" altLang="en-US" dirty="0"/>
              <a:t>软件</a:t>
            </a:r>
            <a:r>
              <a:rPr lang="en-US" altLang="zh-CN" dirty="0" smtClean="0"/>
              <a:t>; </a:t>
            </a:r>
          </a:p>
          <a:p>
            <a:pPr lvl="1"/>
            <a:r>
              <a:rPr lang="en-US" altLang="zh-CN" dirty="0" smtClean="0"/>
              <a:t>④</a:t>
            </a:r>
            <a:r>
              <a:rPr lang="zh-CN" altLang="en-US" dirty="0"/>
              <a:t>投资</a:t>
            </a:r>
            <a:r>
              <a:rPr lang="zh-CN" altLang="en-US" dirty="0" smtClean="0"/>
              <a:t>管理软件</a:t>
            </a:r>
            <a:r>
              <a:rPr lang="en-US" altLang="zh-CN" dirty="0" smtClean="0"/>
              <a:t>;</a:t>
            </a:r>
          </a:p>
          <a:p>
            <a:pPr marL="457200" lvl="1" indent="0">
              <a:buNone/>
            </a:pPr>
            <a:r>
              <a:rPr lang="en-US" altLang="zh-CN" dirty="0"/>
              <a:t>……</a:t>
            </a:r>
            <a:endParaRPr lang="en-US" altLang="zh-CN" dirty="0" smtClean="0"/>
          </a:p>
          <a:p>
            <a:pPr marL="228600" lvl="1">
              <a:spcBef>
                <a:spcPts val="1000"/>
              </a:spcBef>
            </a:pPr>
            <a:r>
              <a:rPr lang="zh-CN" altLang="en-US" dirty="0"/>
              <a:t>根据提高管理效率、实现数据</a:t>
            </a:r>
            <a:r>
              <a:rPr lang="en-US" altLang="zh-CN" dirty="0"/>
              <a:t>/</a:t>
            </a:r>
            <a:r>
              <a:rPr lang="zh-CN" altLang="en-US" dirty="0"/>
              <a:t>信息共享等方面功能的实现</a:t>
            </a:r>
            <a:r>
              <a:rPr lang="zh-CN" altLang="en-US" dirty="0" smtClean="0"/>
              <a:t>层次</a:t>
            </a:r>
            <a:r>
              <a:rPr lang="en-US" altLang="zh-CN" dirty="0" smtClean="0"/>
              <a:t>:</a:t>
            </a:r>
          </a:p>
          <a:p>
            <a:pPr marL="685800" lvl="2">
              <a:spcBef>
                <a:spcPts val="1000"/>
              </a:spcBef>
            </a:pPr>
            <a:r>
              <a:rPr lang="zh-CN" altLang="en-US" sz="2400" dirty="0" smtClean="0"/>
              <a:t>单一或组合功能管理软件</a:t>
            </a:r>
            <a:endParaRPr lang="en-US" altLang="zh-CN" sz="2400" dirty="0" smtClean="0"/>
          </a:p>
          <a:p>
            <a:pPr marL="685800" lvl="2">
              <a:spcBef>
                <a:spcPts val="1000"/>
              </a:spcBef>
            </a:pPr>
            <a:r>
              <a:rPr lang="zh-CN" altLang="en-US" sz="2400" dirty="0" smtClean="0"/>
              <a:t>集成化管理软件</a:t>
            </a:r>
            <a:endParaRPr lang="en-US" altLang="zh-CN" sz="2400" dirty="0" smtClean="0"/>
          </a:p>
        </p:txBody>
      </p:sp>
    </p:spTree>
    <p:extLst>
      <p:ext uri="{BB962C8B-B14F-4D97-AF65-F5344CB8AC3E}">
        <p14:creationId xmlns:p14="http://schemas.microsoft.com/office/powerpoint/2010/main" val="1493541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1.3 </a:t>
            </a:r>
            <a:r>
              <a:rPr lang="zh-CN" altLang="en-US" dirty="0" smtClean="0"/>
              <a:t>项目管理软件的特性</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软件</a:t>
            </a:r>
            <a:r>
              <a:rPr lang="zh-CN" altLang="en-US" dirty="0"/>
              <a:t>项目管理的主要工作有</a:t>
            </a:r>
            <a:r>
              <a:rPr lang="en-US" altLang="zh-CN" dirty="0" smtClean="0"/>
              <a:t>:</a:t>
            </a:r>
          </a:p>
          <a:p>
            <a:pPr marL="0" indent="0">
              <a:buNone/>
            </a:pPr>
            <a:r>
              <a:rPr lang="en-US" altLang="zh-CN" dirty="0"/>
              <a:t> </a:t>
            </a:r>
            <a:r>
              <a:rPr lang="en-US" altLang="zh-CN" dirty="0" smtClean="0"/>
              <a:t>         </a:t>
            </a:r>
            <a:r>
              <a:rPr lang="zh-CN" altLang="en-US" dirty="0" smtClean="0"/>
              <a:t>立项</a:t>
            </a:r>
            <a:r>
              <a:rPr lang="zh-CN" altLang="en-US" dirty="0"/>
              <a:t>与结项、项目规划与监控、风险管理和变更管理、需求管理、质量管理、软件配置管理等</a:t>
            </a:r>
            <a:r>
              <a:rPr lang="zh-CN" altLang="en-US" dirty="0" smtClean="0"/>
              <a:t>。</a:t>
            </a:r>
            <a:endParaRPr lang="en-US" altLang="zh-CN" dirty="0" smtClean="0"/>
          </a:p>
          <a:p>
            <a:endParaRPr lang="en-US" altLang="zh-CN" dirty="0" smtClean="0"/>
          </a:p>
          <a:p>
            <a:r>
              <a:rPr lang="zh-CN" altLang="en-US" dirty="0" smtClean="0"/>
              <a:t>软件开发</a:t>
            </a:r>
            <a:r>
              <a:rPr lang="zh-CN" altLang="en-US" dirty="0"/>
              <a:t>的主要过程域有</a:t>
            </a:r>
            <a:r>
              <a:rPr lang="en-US" altLang="zh-CN" dirty="0" smtClean="0"/>
              <a:t>:</a:t>
            </a:r>
          </a:p>
          <a:p>
            <a:pPr marL="0" indent="0">
              <a:buNone/>
            </a:pPr>
            <a:r>
              <a:rPr lang="en-US" altLang="zh-CN" dirty="0"/>
              <a:t> </a:t>
            </a:r>
            <a:r>
              <a:rPr lang="en-US" altLang="zh-CN" dirty="0" smtClean="0"/>
              <a:t>     </a:t>
            </a:r>
            <a:r>
              <a:rPr lang="zh-CN" altLang="en-US" dirty="0" smtClean="0"/>
              <a:t>需求</a:t>
            </a:r>
            <a:r>
              <a:rPr lang="zh-CN" altLang="en-US" dirty="0"/>
              <a:t>开发、软件设计、软件实现、软件测试、软件发布、</a:t>
            </a:r>
            <a:r>
              <a:rPr lang="zh-CN" altLang="en-US" dirty="0" smtClean="0"/>
              <a:t>客户</a:t>
            </a:r>
            <a:r>
              <a:rPr lang="zh-CN" altLang="en-US" dirty="0"/>
              <a:t>验收、</a:t>
            </a:r>
            <a:r>
              <a:rPr lang="zh-CN" altLang="en-US" dirty="0" smtClean="0"/>
              <a:t>软件维护</a:t>
            </a:r>
            <a:endParaRPr lang="zh-CN" altLang="en-US" dirty="0"/>
          </a:p>
        </p:txBody>
      </p:sp>
    </p:spTree>
    <p:extLst>
      <p:ext uri="{BB962C8B-B14F-4D97-AF65-F5344CB8AC3E}">
        <p14:creationId xmlns:p14="http://schemas.microsoft.com/office/powerpoint/2010/main" val="440553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1.3 </a:t>
            </a:r>
            <a:r>
              <a:rPr lang="zh-CN" altLang="en-US" dirty="0" smtClean="0"/>
              <a:t>项目管理</a:t>
            </a:r>
            <a:r>
              <a:rPr lang="zh-CN" altLang="en-US" dirty="0"/>
              <a:t>软件</a:t>
            </a:r>
            <a:r>
              <a:rPr lang="zh-CN" altLang="en-US" dirty="0" smtClean="0"/>
              <a:t>的</a:t>
            </a:r>
            <a:r>
              <a:rPr lang="zh-CN" altLang="en-US" dirty="0"/>
              <a:t>特性</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b="1" dirty="0" smtClean="0"/>
              <a:t>预算</a:t>
            </a:r>
            <a:r>
              <a:rPr lang="zh-CN" altLang="en-US" b="1" dirty="0"/>
              <a:t>及成本控制</a:t>
            </a:r>
          </a:p>
          <a:p>
            <a:r>
              <a:rPr lang="zh-CN" altLang="en-US" dirty="0"/>
              <a:t>大部分项目管理软件系统都可以用来获得项目中各项活动、资源的有关情况。人员的工资可以按小时、加班或一次性来计算，也可以具体明确到期支付日；对于原材料，可以确定一次性或持续成本；对各种材料，可以设立相应的会计和预算代码。另外，还可以利用用户自定义公式来运行成本函数。大部分软件程序都应用这一信息来帮助计算项目成本，在项目过程中跟踪费用。项目过程中，随时可以就单个资源、团队资源或整个项目的实际成本与预算成本进行对比分析，在计划和汇报工作中都要用到这一信息。大多数软件程序可以随时显示并打印出每项任务、每种资源（人员、机器等）或整个项目的费用情况</a:t>
            </a:r>
            <a:r>
              <a:rPr lang="zh-CN" altLang="en-US" dirty="0" smtClean="0"/>
              <a:t>。</a:t>
            </a:r>
            <a:endParaRPr lang="zh-CN" altLang="en-US" dirty="0"/>
          </a:p>
        </p:txBody>
      </p:sp>
    </p:spTree>
    <p:extLst>
      <p:ext uri="{BB962C8B-B14F-4D97-AF65-F5344CB8AC3E}">
        <p14:creationId xmlns:p14="http://schemas.microsoft.com/office/powerpoint/2010/main" val="2281655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1.3 </a:t>
            </a:r>
            <a:r>
              <a:rPr lang="zh-CN" altLang="en-US" dirty="0" smtClean="0"/>
              <a:t>项目管理软件的</a:t>
            </a:r>
            <a:r>
              <a:rPr lang="zh-CN" altLang="en-US" dirty="0"/>
              <a:t>特性</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b="1" dirty="0" smtClean="0"/>
              <a:t>日程表</a:t>
            </a:r>
            <a:endParaRPr lang="zh-CN" altLang="en-US" b="1" dirty="0"/>
          </a:p>
          <a:p>
            <a:r>
              <a:rPr lang="zh-CN" altLang="en-US" dirty="0"/>
              <a:t>日程表程序主要用来对项目中各个单项资源或一组资源确定工作时间。可以用这些日程表计算出项目的进度计划</a:t>
            </a:r>
            <a:r>
              <a:rPr lang="zh-CN" altLang="en-US" dirty="0" smtClean="0"/>
              <a:t>。</a:t>
            </a:r>
            <a:endParaRPr lang="en-US" altLang="zh-CN" dirty="0" smtClean="0"/>
          </a:p>
          <a:p>
            <a:r>
              <a:rPr lang="zh-CN" altLang="en-US" dirty="0" smtClean="0"/>
              <a:t>大部</a:t>
            </a:r>
            <a:r>
              <a:rPr lang="zh-CN" altLang="en-US" dirty="0"/>
              <a:t>分系统软件都对基本工作时间设置一个默认值，比如星期一到星期五，早上</a:t>
            </a:r>
            <a:r>
              <a:rPr lang="en-US" altLang="zh-CN" dirty="0"/>
              <a:t>8</a:t>
            </a:r>
            <a:r>
              <a:rPr lang="zh-CN" altLang="en-US" dirty="0"/>
              <a:t>点到下午</a:t>
            </a:r>
            <a:r>
              <a:rPr lang="en-US" altLang="zh-CN" dirty="0"/>
              <a:t>5</a:t>
            </a:r>
            <a:r>
              <a:rPr lang="zh-CN" altLang="en-US" dirty="0"/>
              <a:t>点，中间有一小时的午餐时间。对于各个单项资源或一组资源，可以修改此日程表。例如：修改上、下班时间，按非工作时间输入公司假期，输入各种换班（白天、夜晚），包括节假日以及数量单位（小时、天、周）。汇报工作进程时要用到这些日程表，它通常可以根据每个单项资源按天、周或月打印出来，或者将整个项目的日程打印成一份全面的，可能有墙壁大的项目</a:t>
            </a:r>
            <a:r>
              <a:rPr lang="zh-CN" altLang="en-US" dirty="0" smtClean="0"/>
              <a:t>日程表</a:t>
            </a:r>
            <a:endParaRPr lang="zh-CN" altLang="en-US" dirty="0"/>
          </a:p>
        </p:txBody>
      </p:sp>
    </p:spTree>
    <p:extLst>
      <p:ext uri="{BB962C8B-B14F-4D97-AF65-F5344CB8AC3E}">
        <p14:creationId xmlns:p14="http://schemas.microsoft.com/office/powerpoint/2010/main" val="2550803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1.3 </a:t>
            </a:r>
            <a:r>
              <a:rPr lang="zh-CN" altLang="en-US" dirty="0" smtClean="0"/>
              <a:t>项目管理软件的</a:t>
            </a:r>
            <a:r>
              <a:rPr lang="zh-CN" altLang="en-US" dirty="0"/>
              <a:t>特性</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CN" altLang="en-US" b="1" dirty="0"/>
              <a:t>协作</a:t>
            </a:r>
          </a:p>
          <a:p>
            <a:r>
              <a:rPr lang="zh-CN" altLang="en-US" dirty="0"/>
              <a:t>一些项目管理软件程序的共同特征是可以通过电子邮件发送项目信息。这一功能使得用户不必通过打印机或屏幕显示，直接从电子邮件中获得信息。通过电子邮件，项目团队成员可以了解重大变化，比如最新的项目计划或进度计划，可以掌握当前的项目工作情况，也可以发出各种业务表格</a:t>
            </a:r>
            <a:r>
              <a:rPr lang="zh-CN" altLang="en-US" dirty="0" smtClean="0"/>
              <a:t>。</a:t>
            </a:r>
            <a:endParaRPr lang="en-US" altLang="zh-CN" dirty="0" smtClean="0"/>
          </a:p>
          <a:p>
            <a:r>
              <a:rPr lang="zh-CN" altLang="en-US" dirty="0" smtClean="0"/>
              <a:t>新的沟通方式：即时消息、</a:t>
            </a:r>
            <a:r>
              <a:rPr lang="en-US" altLang="zh-CN" dirty="0"/>
              <a:t>wiki</a:t>
            </a:r>
            <a:endParaRPr lang="zh-CN" altLang="en-US" dirty="0"/>
          </a:p>
        </p:txBody>
      </p:sp>
    </p:spTree>
    <p:extLst>
      <p:ext uri="{BB962C8B-B14F-4D97-AF65-F5344CB8AC3E}">
        <p14:creationId xmlns:p14="http://schemas.microsoft.com/office/powerpoint/2010/main" val="1881747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648</TotalTime>
  <Words>2888</Words>
  <Application>Microsoft Office PowerPoint</Application>
  <PresentationFormat>宽屏</PresentationFormat>
  <Paragraphs>266</Paragraphs>
  <Slides>41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Microsoft YaHei UI</vt:lpstr>
      <vt:lpstr>宋体</vt:lpstr>
      <vt:lpstr>微软雅黑</vt:lpstr>
      <vt:lpstr>Arial</vt:lpstr>
      <vt:lpstr>Calibri</vt:lpstr>
      <vt:lpstr>Calibri Light</vt:lpstr>
      <vt:lpstr>Times New Roman</vt:lpstr>
      <vt:lpstr>Office 主题</vt:lpstr>
      <vt:lpstr>  项目管理软件</vt:lpstr>
      <vt:lpstr>      课时内容：</vt:lpstr>
      <vt:lpstr>PowerPoint 演示文稿</vt:lpstr>
      <vt:lpstr>     1.1 项目管理软件的意义</vt:lpstr>
      <vt:lpstr>     1.2 项目管理软件分类</vt:lpstr>
      <vt:lpstr>      1.3 项目管理软件的特性</vt:lpstr>
      <vt:lpstr>      1.3 项目管理软件的特性-1</vt:lpstr>
      <vt:lpstr>      1.3 项目管理软件的特性-2</vt:lpstr>
      <vt:lpstr>      1.3 项目管理软件的特性-3</vt:lpstr>
      <vt:lpstr>      1.3 项目管理软件的特性-4</vt:lpstr>
      <vt:lpstr>      1.3 项目管理软件的特性-5</vt:lpstr>
      <vt:lpstr>      1.3 项目管理软件的特性-6</vt:lpstr>
      <vt:lpstr>      1.3 项目管理软件的特性-7</vt:lpstr>
      <vt:lpstr>      1.3 项目管理软件的特性-8</vt:lpstr>
      <vt:lpstr>      1.3 项目管理软件的特性-9</vt:lpstr>
      <vt:lpstr>      1.3 项目管理软件的特性-10</vt:lpstr>
      <vt:lpstr>      1.4 项目管理软件的选择标准</vt:lpstr>
      <vt:lpstr>     1.5 产品介绍-Project</vt:lpstr>
      <vt:lpstr>     1.5 产品介绍-RTC</vt:lpstr>
      <vt:lpstr>     1.5 产品介绍-RTC</vt:lpstr>
      <vt:lpstr>      1.5 产品介绍-Atlassian</vt:lpstr>
      <vt:lpstr>      1.6 产品介绍-免费产品</vt:lpstr>
      <vt:lpstr>PowerPoint 演示文稿</vt:lpstr>
      <vt:lpstr>      2.1 集成化研发流程（IDP）</vt:lpstr>
      <vt:lpstr>     2.2 软件组成（10个子系统）</vt:lpstr>
      <vt:lpstr>PowerPoint 演示文稿</vt:lpstr>
      <vt:lpstr>     3.1 实施范围</vt:lpstr>
      <vt:lpstr>      3.2 要求完成的任务（项目层面）</vt:lpstr>
      <vt:lpstr>     3.2 需要完成的任务（开发层面）</vt:lpstr>
      <vt:lpstr>     3.3 提交形式</vt:lpstr>
      <vt:lpstr>PowerPoint 演示文稿</vt:lpstr>
      <vt:lpstr>      范围</vt:lpstr>
      <vt:lpstr>      4.1.1 Maven概念</vt:lpstr>
      <vt:lpstr>      4.1.1 Maven功能</vt:lpstr>
      <vt:lpstr>      4.1.2 maven的标准目录结构</vt:lpstr>
      <vt:lpstr>      4.2.1 Git</vt:lpstr>
      <vt:lpstr>      4.2.2 Github</vt:lpstr>
      <vt:lpstr>      4.3.1 系统框架</vt:lpstr>
      <vt:lpstr>     4.3.2 Hibernate Generic D.A.O Framework</vt:lpstr>
      <vt:lpstr>     4.3.2 Hibernate Generic D.A.O Framework</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项目管理软件</dc:title>
  <dc:creator>晓东</dc:creator>
  <cp:lastModifiedBy>晓东</cp:lastModifiedBy>
  <cp:revision>197</cp:revision>
  <dcterms:created xsi:type="dcterms:W3CDTF">2013-10-20T05:05:17Z</dcterms:created>
  <dcterms:modified xsi:type="dcterms:W3CDTF">2013-10-23T06:51:42Z</dcterms:modified>
</cp:coreProperties>
</file>