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00" r:id="rId2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vbr01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DB6"/>
    <a:srgbClr val="0070C0"/>
    <a:srgbClr val="F2F6F9"/>
    <a:srgbClr val="F1F5FA"/>
    <a:srgbClr val="EDF2F8"/>
    <a:srgbClr val="EDF5F7"/>
    <a:srgbClr val="2476AA"/>
    <a:srgbClr val="04246C"/>
    <a:srgbClr val="0070C5"/>
    <a:srgbClr val="11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5" autoAdjust="0"/>
    <p:restoredTop sz="88292" autoAdjust="0"/>
  </p:normalViewPr>
  <p:slideViewPr>
    <p:cSldViewPr>
      <p:cViewPr varScale="1">
        <p:scale>
          <a:sx n="111" d="100"/>
          <a:sy n="111" d="100"/>
        </p:scale>
        <p:origin x="1712" y="192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C13A-9CC2-42A0-B6B5-D660CB258E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DD63-A6F9-4431-9803-0D354F26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75E661F-0B39-4FDC-80CB-2DFE02E692B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为后面大屏幕实时显示做准备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E661F-0B39-4FDC-80CB-2DFE02E692B3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0825" y="4365625"/>
            <a:ext cx="3375025" cy="2159000"/>
          </a:xfrm>
          <a:solidFill>
            <a:schemeClr val="bg1">
              <a:alpha val="50000"/>
            </a:schemeClr>
          </a:solidFill>
          <a:extLst>
            <a:ext uri="{91240B29-F687-4F45-9708-019B960494DF}">
              <a14:hiddenLine xmlns:a14="http://schemas.microsoft.com/office/drawing/2010/main" w="762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700338" y="188913"/>
            <a:ext cx="6264275" cy="2376487"/>
          </a:xfrm>
          <a:solidFill>
            <a:schemeClr val="bg1">
              <a:alpha val="50000"/>
            </a:schemeClr>
          </a:solidFill>
          <a:extLst>
            <a:ext uri="{91240B29-F687-4F45-9708-019B960494DF}">
              <a14:hiddenLine xmlns:a14="http://schemas.microsoft.com/office/drawing/2010/main" w="762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88913"/>
            <a:ext cx="2160587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29363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244975" cy="5256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244975" cy="5256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777716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 userDrawn="1"/>
        </p:nvSpPr>
        <p:spPr>
          <a:xfrm>
            <a:off x="87313" y="6381328"/>
            <a:ext cx="596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A8B5F45-97B2-479E-B8C2-7026D9DB3305}" type="slidenum"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 bwMode="auto">
          <a:xfrm>
            <a:off x="576183" y="188640"/>
            <a:ext cx="799187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9pPr>
          </a:lstStyle>
          <a:p>
            <a:r>
              <a:rPr lang="zh-CN" altLang="en-US" b="1" kern="0" dirty="0"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503050405090304" pitchFamily="18" charset="0"/>
              </a:rPr>
              <a:t>课程作业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0825" y="1124744"/>
            <a:ext cx="8642350" cy="5399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2021</a:t>
            </a:r>
            <a:r>
              <a:rPr lang="zh-CN" altLang="en-US" sz="2000" b="1" dirty="0"/>
              <a:t>年数字图像处理：</a:t>
            </a:r>
            <a:endParaRPr lang="en-US" altLang="zh-CN" sz="2000" b="1" dirty="0"/>
          </a:p>
          <a:p>
            <a:pPr lvl="2">
              <a:lnSpc>
                <a:spcPct val="220000"/>
              </a:lnSpc>
            </a:pPr>
            <a:r>
              <a:rPr lang="zh-CN" altLang="en-US" sz="1600" dirty="0"/>
              <a:t>选题：面向家庭办公的工作状态视频分析</a:t>
            </a:r>
          </a:p>
          <a:p>
            <a:pPr lvl="2">
              <a:lnSpc>
                <a:spcPct val="220000"/>
              </a:lnSpc>
            </a:pPr>
            <a:r>
              <a:rPr lang="zh-CN" altLang="en-US" sz="1600" dirty="0"/>
              <a:t>分组要求：三个同学一个小组，每个人都要涉及图像处理实质内容</a:t>
            </a:r>
          </a:p>
          <a:p>
            <a:pPr lvl="2">
              <a:lnSpc>
                <a:spcPct val="220000"/>
              </a:lnSpc>
            </a:pPr>
            <a:r>
              <a:rPr lang="zh-CN" altLang="en-US" sz="1600" dirty="0"/>
              <a:t>产出要求：一个可执行的源程序，输入单幅图像或</a:t>
            </a:r>
            <a:r>
              <a:rPr lang="en-US" altLang="zh-CN" sz="1600" dirty="0"/>
              <a:t>5</a:t>
            </a:r>
            <a:r>
              <a:rPr lang="zh-CN" altLang="en-US" sz="1600" dirty="0"/>
              <a:t>秒左右视频，输出状态分类及评价分数（具体各组来定义）。</a:t>
            </a:r>
          </a:p>
          <a:p>
            <a:pPr lvl="2">
              <a:lnSpc>
                <a:spcPct val="220000"/>
              </a:lnSpc>
            </a:pPr>
            <a:r>
              <a:rPr lang="zh-CN" altLang="en-US" sz="1600" dirty="0"/>
              <a:t>性能要求：图像测试</a:t>
            </a:r>
            <a:r>
              <a:rPr lang="en-US" altLang="zh-CN" sz="1600" dirty="0"/>
              <a:t>500</a:t>
            </a:r>
            <a:r>
              <a:rPr lang="zh-CN" altLang="en-US" sz="1600" dirty="0"/>
              <a:t>张，视频段</a:t>
            </a:r>
            <a:r>
              <a:rPr lang="en-US" altLang="zh-CN" sz="1600" dirty="0"/>
              <a:t>200</a:t>
            </a:r>
            <a:r>
              <a:rPr lang="zh-CN" altLang="en-US" sz="1600" dirty="0"/>
              <a:t>个，合理性</a:t>
            </a:r>
            <a:r>
              <a:rPr lang="en-US" altLang="zh-CN" sz="1600" dirty="0"/>
              <a:t>80%</a:t>
            </a:r>
            <a:r>
              <a:rPr lang="zh-CN" altLang="en-US" sz="1600" dirty="0"/>
              <a:t>左右，以图像分析为主，视频为锦上添花，离线测试为主，对于在线分析不需要很高的实时性</a:t>
            </a:r>
          </a:p>
          <a:p>
            <a:pPr lvl="2">
              <a:lnSpc>
                <a:spcPct val="220000"/>
              </a:lnSpc>
            </a:pPr>
            <a:r>
              <a:rPr lang="zh-CN" altLang="en-US" sz="1600" dirty="0"/>
              <a:t>展示要求：</a:t>
            </a:r>
            <a:r>
              <a:rPr lang="en-US" altLang="zh-CN" sz="1600" dirty="0"/>
              <a:t>12-15</a:t>
            </a:r>
            <a:r>
              <a:rPr lang="zh-CN" altLang="en-US" sz="1600" dirty="0"/>
              <a:t>页的</a:t>
            </a:r>
            <a:r>
              <a:rPr lang="en-US" altLang="zh-CN" sz="1600" dirty="0"/>
              <a:t>PPT</a:t>
            </a:r>
          </a:p>
          <a:p>
            <a:pPr lvl="2">
              <a:lnSpc>
                <a:spcPct val="220000"/>
              </a:lnSpc>
            </a:pPr>
            <a:r>
              <a:rPr lang="zh-CN" altLang="en-US" sz="1600" dirty="0"/>
              <a:t>提交要求：源代码、数据集、研发报告每组</a:t>
            </a:r>
            <a:r>
              <a:rPr lang="en-US" altLang="zh-CN" sz="1600" dirty="0"/>
              <a:t>10</a:t>
            </a:r>
            <a:r>
              <a:rPr lang="zh-CN" altLang="en-US" sz="1600" dirty="0"/>
              <a:t>页。</a:t>
            </a:r>
            <a:endParaRPr lang="en-US" altLang="zh-CN" sz="16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VBR模板">
  <a:themeElements>
    <a:clrScheme name="VBR模板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VBR模板">
      <a:majorFont>
        <a:latin typeface="Arial"/>
        <a:ea typeface="楷体_GB2312"/>
        <a:cs typeface="楷体_GB2312"/>
      </a:majorFont>
      <a:minorFont>
        <a:latin typeface="Arial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BR模板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R模板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R模板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R模板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R模板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R模板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R模板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R模板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141</Words>
  <Application>Microsoft Macintosh PowerPoint</Application>
  <PresentationFormat>全屏显示(4:3)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PingFang SC Semibold</vt:lpstr>
      <vt:lpstr>Arial</vt:lpstr>
      <vt:lpstr>Wingdings</vt:lpstr>
      <vt:lpstr>VBR模板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</dc:title>
  <dc:creator>bing</dc:creator>
  <cp:lastModifiedBy>Microsoft Office User</cp:lastModifiedBy>
  <cp:revision>2181</cp:revision>
  <cp:lastPrinted>2020-10-28T12:39:49Z</cp:lastPrinted>
  <dcterms:created xsi:type="dcterms:W3CDTF">2020-10-28T12:39:49Z</dcterms:created>
  <dcterms:modified xsi:type="dcterms:W3CDTF">2021-05-06T05:45:39Z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