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7A5"/>
    <a:srgbClr val="F4F9F1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>
        <p:scale>
          <a:sx n="75" d="100"/>
          <a:sy n="75" d="100"/>
        </p:scale>
        <p:origin x="12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0748-4C15-4590-A783-AE88755278E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4EB73-A329-4414-998F-B31A3826C1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1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2DC17-89EE-417E-AA04-5D716C63E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58EF3-66A7-4661-B88B-6BA62731B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853EC-7055-483C-84CB-846AE983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F0EE-9C2B-46E5-965F-E10704BF665F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F37EA-5398-42AE-AA3C-DA72E5B1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2BEF3-11BA-45F1-9BC4-E70660B7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9E8E4-6846-4E8D-B5A2-A01CAB07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F70E7-D2D2-4DE2-BF1D-A682B2AB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FC45B-CFD6-45E6-94F2-48708B19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782A-4285-4974-AAB0-F0C2111F82FD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DF0D5-A319-460F-BBE6-218CF4A9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14E3E-5C2F-4CFD-85FD-DB3F6E88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6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18F8AB-C84A-43BE-9C37-7D2D60BC6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428904-A16D-441A-A384-6A5BD521D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C5EF1-6249-48BC-AECA-26DE3FE4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C166-727F-4B1B-8FA3-AF27686660E0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BEFA1-0F57-4F03-AF40-384D042D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65AE-5FE4-4DF6-B3BD-B534C1A3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96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6ED6A-D16D-472A-B2D0-C63E8DDB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EB7AE0-F8D1-4B44-9603-154978BCB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A1B04-F986-419C-8A7D-0AE053E0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52E5-EF84-4E1C-9698-85115EA9DF45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1A87B-9B70-4F94-A32B-83916C77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1E9B-36AE-4F8F-B5A4-28A86651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99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B34F-8CBE-4901-ADA3-B970776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B60F2-BD3D-456E-B82B-5AF45439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4B244-81D0-4AD8-978A-6CC348B1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09F3-5AC6-4BDA-9219-19677B1F6C48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54F55-1103-411F-88C2-31AE2F42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ADD36-3281-47C3-943B-3C931839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1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88A4E-9A5F-4515-91A3-8449E8DF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4C9B1-637F-462D-BA69-B556EA5C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34447-7E7F-4083-8272-A1A110DC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253-6B40-4906-AB0E-F333F0B9FC05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6E024-646E-4913-AD88-75889910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DD1B3-6D26-43F1-8B24-695C1035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7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72E14-CC32-441F-9CFE-3BB190C1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3FF-85B5-4D16-905F-905E47E90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009E5-4DF3-4E6E-89A5-D23EBEA2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BF76C6-9C36-43A5-AA49-CEF692C3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B9A0-33DF-405C-997C-7437F963441A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A5866-CD09-4897-BC87-5EC3890B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E51D3-573E-47EF-A908-56C23093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02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DF239-AD49-4117-8263-3D00FD1A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4231F-DE41-45E2-AFE3-8983346C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35AA51-1834-4F43-9FB0-0DC9A552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27F6D9-06F7-4E9B-9845-0E0B2EDD0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90D2AA-27BD-45AA-8F70-912BD4F72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EC1F6-DCA8-4E29-8D98-B1D6A1F8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961-BC32-4C0C-83C4-6F261CFA3B22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39BE2-CBC9-41EA-8780-DBF57AE4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8DF4CD-48EE-492C-87D4-FD3308B1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1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7390F-BF1D-4FED-8878-171E5673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4E1A0F-298B-4289-8F79-3EF43C1F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E90-1498-4150-9907-B45F7DE43935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08A797-4541-4AAE-B83D-9F194122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0BA055-9DA7-44C7-8BB9-3C31D8AC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80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C8632D-1A6F-45C3-9A18-AD22E5C9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9995-A439-4D68-9AD2-F5E20580C83C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D899C-E65D-438E-A7A1-CC9A0E41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6485A-486B-4408-93D5-6D5C4309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639B-604B-4CA3-B88D-E45E0095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2AA7A-175B-48BA-ACE7-4FF35D2E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197B5-4403-4F45-801F-6C66B0E3B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8221C-8636-4A92-B9A8-5D7ECB2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4D47-8BAF-4CC5-8D9B-75F3B4D5FDE2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3ACA0-F3F3-4C95-9EA1-ED97E30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81611-C211-44A4-846D-F7B201F5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122AD-922F-4AAD-B2CE-F8D15D21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C5E87-2154-454F-9482-6CB057D5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0E549-3D47-411F-9382-3552F85D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B426-2E3A-4AFA-9F42-EA3F83E9262B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4123E-DA62-4B69-BA66-284C5929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CBF40-15EB-4AF6-9D1C-4E67C50C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20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F685D-470C-4B11-BD3C-3B5200B3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0A8FBF-4E73-4431-BCE5-8C2309599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B46-1136-4A66-B297-8AB7D319C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1F5BB-B2D3-49F3-A2C3-0C8367E6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4D3A-A9EC-499A-8436-B11B6B48CDFD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5B104-BF0A-4138-9C17-BC7A3979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BEBBE-619D-4044-8EC7-4AA8F4CF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97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25472-5447-435B-853E-BB8BB78E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CF892F-06E4-46BB-9393-CEFF951A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4D17A-77FE-469F-9827-2E37D3DD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A1DD-403B-4F4D-ADD2-FED32EC6BFC2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8F5FB-A44B-4358-9261-8048E7EC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78F85-8ADD-4950-8587-1A49D618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4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1DDB92-372D-4C7A-92D0-DF9FCDEE0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DA66B-1D25-4985-8230-9853DD63E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5782C-2516-4854-9FB1-B276D21C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113C-AEA5-443A-863B-AD76717D7D50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35DF4-5232-460A-B091-3E325B8A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AA5DB-7ADE-4DF5-8402-5201624E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BA88-0AAA-471A-8717-71843941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56E64-7BE4-4A15-AEDC-F2946FE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52AF6-B61E-44F0-AF94-E4FE9D91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39DB-B4E6-4FC0-8C15-0DEFD12B1D09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6E7D4-A5B3-47A1-848B-842EDD45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76E7-F163-49EC-80C7-8BA98139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2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B259-C32F-4EF5-98CA-C690176B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2082E-E4A6-4E71-8AEF-4AD5F4286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48443-0316-4708-9F67-EF66A1041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2616A-7650-4529-ACD0-2F439BEA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134-C197-40D8-BBA6-76F890F1538C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02127-FF80-4FD2-A13B-1A93A92B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BAF9B-EF7D-4013-823A-A455669D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0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F66D0-056F-4C3D-8183-909B0377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D0D4E-C0C5-4C6F-B3FB-1B065405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762B2B-DE60-49A0-92A2-12F950226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B63285-A4EC-4592-B95C-4233EDE98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9F1AE0-16C8-4975-8909-EC5F2D0FF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4E70F9-B29F-4B72-9DBA-E63F71ED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92A7-5343-40B5-B074-2AA6EEE23D28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BB2884-CDB3-4300-B27A-275E3921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2625C-DEF4-468F-8BE0-DD6D714F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2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952A0-5454-453C-8207-E7E89B79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9DE079-5CD4-49D1-8962-579DD09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7EA-BDC5-4A66-B4BB-E4E79E49C820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E97A4E-4588-4AB7-AE06-64A198C9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F8D3C5-E94F-43DF-B830-B2336951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0C7934-0627-409B-9C1D-8A8E968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26AE-197B-4598-AFFD-89A21CFF254B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22E754-4EAF-4908-BEC7-8A785C5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02626-0F22-443A-8299-D1786946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9AE06-23FD-44C9-AD93-24CE0EF8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82B38-5C3E-4B48-8162-13857534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AACDC-E1EA-4195-9A50-FB8CEA19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2636A-A500-460A-8920-B1D4DC21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352-6DCD-48A5-AE24-C7F641836C54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3F2F6-9D0F-4BCE-A2D4-1A00BA40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56762-A538-41D0-82BA-AA4E65A3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0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591D-F4CD-4DE2-8CAB-88577E82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B17B9D-FDE1-4954-9A2D-60AF3C29E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D1949-9F71-478C-B726-B518C530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5E4A0-EAE2-440B-B14E-217BE605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93A0-E72E-4E09-B9E7-6DF21BDC3F0C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9E6F0-FDF4-41DD-A102-FACDC17E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C2134-E1BC-42C7-8899-00C35167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24EF83-6F96-4DB8-AB7C-AE2732E6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-36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92D4B-3F8A-49A8-B10C-6D86EC1D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69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69822-8F4C-42F1-B508-7858CB4E5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BFFB-9AB3-428C-A822-52F140A0881B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16F79-D284-4FF8-A08F-AF844E669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30963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1112E-985B-45F1-9C64-E0706E7B2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1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371F3-C153-4BFF-BC55-0374D7DBE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BB7E98-1A57-45A4-BB1A-C8BEA06F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5915D-16E7-42FD-8FAF-BAED03DAB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4CAFD-B8B9-4A3E-9176-2548EAF90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3C45-7855-4DA2-8879-BF6E4044796C}" type="datetime1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3ADB5-3A7B-4C4C-ABB2-A3E84F0D6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BB2AF-B33D-41C7-B102-61656537B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4ECB4-6883-4A99-BE0A-43E64453C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4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619363D9-A379-42D6-8AD2-A54442E4F9A5}"/>
              </a:ext>
            </a:extLst>
          </p:cNvPr>
          <p:cNvGrpSpPr/>
          <p:nvPr/>
        </p:nvGrpSpPr>
        <p:grpSpPr>
          <a:xfrm>
            <a:off x="0" y="-85388"/>
            <a:ext cx="12192000" cy="6943388"/>
            <a:chOff x="0" y="-85388"/>
            <a:chExt cx="12192000" cy="694338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5C23364-544A-4284-956C-5534E9D02B4A}"/>
                </a:ext>
              </a:extLst>
            </p:cNvPr>
            <p:cNvSpPr/>
            <p:nvPr/>
          </p:nvSpPr>
          <p:spPr>
            <a:xfrm>
              <a:off x="0" y="0"/>
              <a:ext cx="12192000" cy="6851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斜纹 9">
              <a:extLst>
                <a:ext uri="{FF2B5EF4-FFF2-40B4-BE49-F238E27FC236}">
                  <a16:creationId xmlns:a16="http://schemas.microsoft.com/office/drawing/2014/main" id="{7ADD9E6B-AC0D-4455-9D78-216123E32DA7}"/>
                </a:ext>
              </a:extLst>
            </p:cNvPr>
            <p:cNvSpPr/>
            <p:nvPr/>
          </p:nvSpPr>
          <p:spPr>
            <a:xfrm flipH="1">
              <a:off x="3048000" y="0"/>
              <a:ext cx="9144000" cy="2489200"/>
            </a:xfrm>
            <a:prstGeom prst="diagStripe">
              <a:avLst/>
            </a:prstGeom>
            <a:gradFill>
              <a:gsLst>
                <a:gs pos="0">
                  <a:srgbClr val="F4F9F1"/>
                </a:gs>
                <a:gs pos="15000">
                  <a:srgbClr val="D3E0D1"/>
                </a:gs>
                <a:gs pos="53000">
                  <a:srgbClr val="AFC7A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0168E333-6A81-4052-BB58-11FD76E6C8C6}"/>
                </a:ext>
              </a:extLst>
            </p:cNvPr>
            <p:cNvSpPr/>
            <p:nvPr/>
          </p:nvSpPr>
          <p:spPr>
            <a:xfrm>
              <a:off x="0" y="4038283"/>
              <a:ext cx="8331200" cy="2819717"/>
            </a:xfrm>
            <a:prstGeom prst="rtTriangle">
              <a:avLst/>
            </a:prstGeom>
            <a:gradFill>
              <a:gsLst>
                <a:gs pos="39000">
                  <a:srgbClr val="D3E0D1"/>
                </a:gs>
                <a:gs pos="0">
                  <a:srgbClr val="F4F9F1"/>
                </a:gs>
                <a:gs pos="77000">
                  <a:srgbClr val="AFC7A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1B1A5AE-3D04-46B0-A1C8-2D86689A87A3}"/>
                </a:ext>
              </a:extLst>
            </p:cNvPr>
            <p:cNvGrpSpPr/>
            <p:nvPr/>
          </p:nvGrpSpPr>
          <p:grpSpPr>
            <a:xfrm rot="15570106">
              <a:off x="1806840" y="-401429"/>
              <a:ext cx="859315" cy="1491398"/>
              <a:chOff x="9676854" y="5202916"/>
              <a:chExt cx="859315" cy="1548356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3ABF368-9598-4E77-8017-6C83F709EA5B}"/>
                  </a:ext>
                </a:extLst>
              </p:cNvPr>
              <p:cNvSpPr/>
              <p:nvPr/>
            </p:nvSpPr>
            <p:spPr>
              <a:xfrm>
                <a:off x="9764009" y="5202916"/>
                <a:ext cx="772160" cy="1548356"/>
              </a:xfrm>
              <a:custGeom>
                <a:avLst/>
                <a:gdLst>
                  <a:gd name="connsiteX0" fmla="*/ 772160 w 772160"/>
                  <a:gd name="connsiteY0" fmla="*/ 620715 h 1548356"/>
                  <a:gd name="connsiteX1" fmla="*/ 304800 w 772160"/>
                  <a:gd name="connsiteY1" fmla="*/ 31435 h 1548356"/>
                  <a:gd name="connsiteX2" fmla="*/ 447040 w 772160"/>
                  <a:gd name="connsiteY2" fmla="*/ 1474155 h 1548356"/>
                  <a:gd name="connsiteX3" fmla="*/ 0 w 772160"/>
                  <a:gd name="connsiteY3" fmla="*/ 1209995 h 1548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160" h="1548356">
                    <a:moveTo>
                      <a:pt x="772160" y="620715"/>
                    </a:moveTo>
                    <a:cubicBezTo>
                      <a:pt x="565573" y="254955"/>
                      <a:pt x="358987" y="-110805"/>
                      <a:pt x="304800" y="31435"/>
                    </a:cubicBezTo>
                    <a:cubicBezTo>
                      <a:pt x="250613" y="173675"/>
                      <a:pt x="497840" y="1277728"/>
                      <a:pt x="447040" y="1474155"/>
                    </a:cubicBezTo>
                    <a:cubicBezTo>
                      <a:pt x="396240" y="1670582"/>
                      <a:pt x="198120" y="1440288"/>
                      <a:pt x="0" y="1209995"/>
                    </a:cubicBezTo>
                  </a:path>
                </a:pathLst>
              </a:custGeom>
              <a:noFill/>
              <a:ln w="76200">
                <a:solidFill>
                  <a:srgbClr val="AFC7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852972D-742C-40DD-9160-4D44EAB17FB7}"/>
                  </a:ext>
                </a:extLst>
              </p:cNvPr>
              <p:cNvSpPr/>
              <p:nvPr/>
            </p:nvSpPr>
            <p:spPr>
              <a:xfrm rot="3173936">
                <a:off x="9624121" y="6310000"/>
                <a:ext cx="248478" cy="143012"/>
              </a:xfrm>
              <a:prstGeom prst="ellipse">
                <a:avLst/>
              </a:prstGeom>
              <a:solidFill>
                <a:srgbClr val="AFC7A5"/>
              </a:solidFill>
              <a:ln>
                <a:solidFill>
                  <a:srgbClr val="AFC7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358181F-1984-4B44-8D12-0BA1FDB7E042}"/>
                </a:ext>
              </a:extLst>
            </p:cNvPr>
            <p:cNvGrpSpPr/>
            <p:nvPr/>
          </p:nvGrpSpPr>
          <p:grpSpPr>
            <a:xfrm>
              <a:off x="7132692" y="6243966"/>
              <a:ext cx="3271637" cy="607226"/>
              <a:chOff x="6873240" y="6171116"/>
              <a:chExt cx="3271637" cy="607226"/>
            </a:xfrm>
          </p:grpSpPr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8C36EC43-5161-401F-A858-D5C2ED6AEE76}"/>
                  </a:ext>
                </a:extLst>
              </p:cNvPr>
              <p:cNvSpPr/>
              <p:nvPr/>
            </p:nvSpPr>
            <p:spPr>
              <a:xfrm>
                <a:off x="6873240" y="6266011"/>
                <a:ext cx="3098800" cy="512331"/>
              </a:xfrm>
              <a:custGeom>
                <a:avLst/>
                <a:gdLst>
                  <a:gd name="connsiteX0" fmla="*/ 0 w 3098800"/>
                  <a:gd name="connsiteY0" fmla="*/ 467360 h 512331"/>
                  <a:gd name="connsiteX1" fmla="*/ 1798320 w 3098800"/>
                  <a:gd name="connsiteY1" fmla="*/ 467360 h 512331"/>
                  <a:gd name="connsiteX2" fmla="*/ 3098800 w 3098800"/>
                  <a:gd name="connsiteY2" fmla="*/ 0 h 512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98800" h="512331">
                    <a:moveTo>
                      <a:pt x="0" y="467360"/>
                    </a:moveTo>
                    <a:cubicBezTo>
                      <a:pt x="640926" y="506306"/>
                      <a:pt x="1281853" y="545253"/>
                      <a:pt x="1798320" y="467360"/>
                    </a:cubicBezTo>
                    <a:cubicBezTo>
                      <a:pt x="2314787" y="389467"/>
                      <a:pt x="2706793" y="194733"/>
                      <a:pt x="3098800" y="0"/>
                    </a:cubicBezTo>
                  </a:path>
                </a:pathLst>
              </a:custGeom>
              <a:noFill/>
              <a:ln w="76200">
                <a:solidFill>
                  <a:srgbClr val="AFC7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FF8FCB6-FB2F-465E-B875-C10B213B059A}"/>
                  </a:ext>
                </a:extLst>
              </p:cNvPr>
              <p:cNvSpPr/>
              <p:nvPr/>
            </p:nvSpPr>
            <p:spPr>
              <a:xfrm rot="20017596">
                <a:off x="9896399" y="6171116"/>
                <a:ext cx="248478" cy="143012"/>
              </a:xfrm>
              <a:prstGeom prst="ellipse">
                <a:avLst/>
              </a:prstGeom>
              <a:solidFill>
                <a:srgbClr val="AFC7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7DEE2EC-193E-4271-834B-0B33D81BB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353" y="814646"/>
            <a:ext cx="8677403" cy="260219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chemeClr val="accent6">
                    <a:lumMod val="50000"/>
                  </a:schemeClr>
                </a:solidFill>
              </a:rPr>
              <a:t>作业三 </a:t>
            </a:r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</a:rPr>
              <a:t>3.4 </a:t>
            </a:r>
            <a:r>
              <a:rPr lang="zh-CN" altLang="en-US" sz="4000" dirty="0">
                <a:solidFill>
                  <a:schemeClr val="accent6">
                    <a:lumMod val="50000"/>
                  </a:schemeClr>
                </a:solidFill>
              </a:rPr>
              <a:t>修仙之路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3F08B-01BC-444E-9038-34A2FDBF7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163" y="355948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数据结构与算法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9593BA-D00C-4972-976D-B9F108BB3BE5}"/>
              </a:ext>
            </a:extLst>
          </p:cNvPr>
          <p:cNvSpPr txBox="1"/>
          <p:nvPr/>
        </p:nvSpPr>
        <p:spPr>
          <a:xfrm>
            <a:off x="5447228" y="4158043"/>
            <a:ext cx="625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北京大学化学与分子工程学院	            巫鸿飞</a:t>
            </a:r>
          </a:p>
        </p:txBody>
      </p:sp>
    </p:spTree>
    <p:extLst>
      <p:ext uri="{BB962C8B-B14F-4D97-AF65-F5344CB8AC3E}">
        <p14:creationId xmlns:p14="http://schemas.microsoft.com/office/powerpoint/2010/main" val="122396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FA325-FA54-4A34-9AAC-B0D27977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0"/>
            <a:ext cx="10515600" cy="1325563"/>
          </a:xfrm>
        </p:spPr>
        <p:txBody>
          <a:bodyPr/>
          <a:lstStyle/>
          <a:p>
            <a:r>
              <a:rPr lang="zh-CN" altLang="en-US" dirty="0"/>
              <a:t>题目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12B28-02A5-4C0B-A76E-71BB2D4B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0DF18A-335A-4814-A7C9-2E624B56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55" y="1325563"/>
            <a:ext cx="7682168" cy="49996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3CC32C-86A9-4231-B017-9A6106952C04}"/>
              </a:ext>
            </a:extLst>
          </p:cNvPr>
          <p:cNvSpPr txBox="1"/>
          <p:nvPr/>
        </p:nvSpPr>
        <p:spPr>
          <a:xfrm>
            <a:off x="6988604" y="5298440"/>
            <a:ext cx="4248356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即求矩阵中</a:t>
            </a:r>
            <a:r>
              <a:rPr lang="zh-CN" altLang="en-US" sz="2800" b="1" dirty="0"/>
              <a:t>最长递增路径</a:t>
            </a:r>
          </a:p>
        </p:txBody>
      </p:sp>
    </p:spTree>
    <p:extLst>
      <p:ext uri="{BB962C8B-B14F-4D97-AF65-F5344CB8AC3E}">
        <p14:creationId xmlns:p14="http://schemas.microsoft.com/office/powerpoint/2010/main" val="359262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B710D-9AAD-44D9-9208-2AC3F1F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B1717-F2EC-4274-9DF6-F7BC2CA6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41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记忆化搜索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初始化矩阵为</a:t>
            </a:r>
            <a:r>
              <a:rPr lang="en-US" altLang="zh-CN" dirty="0"/>
              <a:t>0</a:t>
            </a:r>
            <a:r>
              <a:rPr lang="zh-CN" altLang="en-US" dirty="0"/>
              <a:t>矩阵，</a:t>
            </a:r>
            <a:r>
              <a:rPr lang="en-US" altLang="zh-CN" dirty="0"/>
              <a:t>0</a:t>
            </a:r>
            <a:r>
              <a:rPr lang="zh-CN" altLang="en-US" dirty="0"/>
              <a:t>代表该点没有搜索过。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遍历四个方向寻找最大值。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递推方程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对每个方向合法</a:t>
            </a:r>
            <a:r>
              <a:rPr lang="en-US" altLang="zh-CN" dirty="0"/>
              <a:t>(</a:t>
            </a:r>
            <a:r>
              <a:rPr lang="zh-CN" altLang="en-US" dirty="0"/>
              <a:t>升序</a:t>
            </a:r>
            <a:r>
              <a:rPr lang="en-US" altLang="zh-CN" dirty="0"/>
              <a:t>)</a:t>
            </a:r>
            <a:r>
              <a:rPr lang="zh-CN" altLang="en-US" dirty="0"/>
              <a:t>相邻位置的路径值取最大值 </a:t>
            </a:r>
            <a:r>
              <a:rPr lang="en-US" altLang="zh-CN" dirty="0"/>
              <a:t>+ 1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5F793-357A-42A8-9B44-C35CC3CC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585D64-F99C-4D65-B970-4F1F70C1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87" y="5380586"/>
            <a:ext cx="9334113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B710D-9AAD-44D9-9208-2AC3F1FB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B1717-F2EC-4274-9DF6-F7BC2CA6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414"/>
            <a:ext cx="10515600" cy="4351338"/>
          </a:xfrm>
        </p:spPr>
        <p:txBody>
          <a:bodyPr/>
          <a:lstStyle/>
          <a:p>
            <a:r>
              <a:rPr lang="zh-CN" altLang="en-US" dirty="0"/>
              <a:t>记忆化深度优先搜索</a:t>
            </a:r>
            <a:endParaRPr lang="en-US" altLang="zh-CN" dirty="0"/>
          </a:p>
          <a:p>
            <a:r>
              <a:rPr lang="en-US" altLang="zh-CN" dirty="0"/>
              <a:t>realm </a:t>
            </a:r>
            <a:r>
              <a:rPr lang="zh-CN" altLang="en-US" dirty="0"/>
              <a:t>输入矩阵</a:t>
            </a:r>
            <a:r>
              <a:rPr lang="en-US" altLang="zh-CN" dirty="0"/>
              <a:t>; row </a:t>
            </a:r>
            <a:r>
              <a:rPr lang="zh-CN" altLang="en-US" dirty="0"/>
              <a:t>行</a:t>
            </a:r>
            <a:r>
              <a:rPr lang="en-US" altLang="zh-CN" dirty="0"/>
              <a:t>; column </a:t>
            </a:r>
            <a:r>
              <a:rPr lang="zh-CN" altLang="en-US" dirty="0"/>
              <a:t>列</a:t>
            </a:r>
            <a:r>
              <a:rPr lang="en-US" altLang="zh-CN" dirty="0"/>
              <a:t>; </a:t>
            </a:r>
            <a:r>
              <a:rPr lang="en-US" altLang="zh-CN" dirty="0" err="1"/>
              <a:t>god_way</a:t>
            </a:r>
            <a:r>
              <a:rPr lang="en-US" altLang="zh-CN" dirty="0"/>
              <a:t> </a:t>
            </a:r>
            <a:r>
              <a:rPr lang="zh-CN" altLang="en-US" dirty="0"/>
              <a:t>源点的最长递增路径长度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5F793-357A-42A8-9B44-C35CC3CC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B371F3-C153-4BFF-BC55-0374D7DBEE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等线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等线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FD19A1-A512-47ED-B89A-9A14C67F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3047064"/>
            <a:ext cx="977401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4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377FB-2CCA-46B5-B45B-4A749A66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C7C43-C24A-44B2-920D-8E83D676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1F3-C153-4BFF-BC55-0374D7DBEE9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AF7D925-507D-468A-8C0A-BB665DA9C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560" y="1194036"/>
            <a:ext cx="5781040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dirs = [[-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up down left right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realm = []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god_way = [[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(c)]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(r)]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ans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dfs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(realm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god_way):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god_way[row][column] 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god_way[row][column]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dirs: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cur_r = row + dir[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cur_c = column + dir[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&lt;= cur_c &lt; 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&lt;= cur_r &lt; 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realm[cur_r][cur_c] &gt; realm[row][column]: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god_way[row][column] = 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A9B7C6"/>
                </a:solidFill>
                <a:latin typeface="Arial Unicode MS"/>
                <a:ea typeface="JetBrains Mono"/>
              </a:rPr>
              <a:t>	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(god_way[row][column]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dfs(realm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cur_r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cur_c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god_way))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god_way[row][column] 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god_way[row][column]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"__main__"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().split())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realm.append(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().split())))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ans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(dfs(realm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god_way)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(ans)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6CA2C6-0574-4CD3-BC1F-B1CCD136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35" y="1778559"/>
            <a:ext cx="6677265" cy="40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NR">
      <a:majorFont>
        <a:latin typeface="Arial"/>
        <a:ea typeface="黑体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445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等线</vt:lpstr>
      <vt:lpstr>等线 Light</vt:lpstr>
      <vt:lpstr>Arial</vt:lpstr>
      <vt:lpstr>Times New Roman</vt:lpstr>
      <vt:lpstr>Office 主题​​</vt:lpstr>
      <vt:lpstr>自定义设计方案</vt:lpstr>
      <vt:lpstr>作业三 3.4 修仙之路</vt:lpstr>
      <vt:lpstr>题目</vt:lpstr>
      <vt:lpstr>思路</vt:lpstr>
      <vt:lpstr>算法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Hongfei</dc:creator>
  <cp:lastModifiedBy>Wu Hongfei</cp:lastModifiedBy>
  <cp:revision>27</cp:revision>
  <dcterms:created xsi:type="dcterms:W3CDTF">2022-03-20T15:52:11Z</dcterms:created>
  <dcterms:modified xsi:type="dcterms:W3CDTF">2022-04-26T05:13:52Z</dcterms:modified>
</cp:coreProperties>
</file>