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5"/>
  </p:notesMasterIdLst>
  <p:sldIdLst>
    <p:sldId id="256" r:id="rId3"/>
    <p:sldId id="292" r:id="rId4"/>
    <p:sldId id="305" r:id="rId5"/>
    <p:sldId id="293" r:id="rId6"/>
    <p:sldId id="313" r:id="rId7"/>
    <p:sldId id="295" r:id="rId8"/>
    <p:sldId id="299" r:id="rId9"/>
    <p:sldId id="298" r:id="rId10"/>
    <p:sldId id="300" r:id="rId11"/>
    <p:sldId id="301" r:id="rId12"/>
    <p:sldId id="310" r:id="rId13"/>
    <p:sldId id="302" r:id="rId14"/>
    <p:sldId id="303" r:id="rId15"/>
    <p:sldId id="320" r:id="rId16"/>
    <p:sldId id="325" r:id="rId17"/>
    <p:sldId id="327" r:id="rId18"/>
    <p:sldId id="326" r:id="rId19"/>
    <p:sldId id="330" r:id="rId20"/>
    <p:sldId id="329" r:id="rId21"/>
    <p:sldId id="328" r:id="rId22"/>
    <p:sldId id="323" r:id="rId23"/>
    <p:sldId id="317" r:id="rId24"/>
    <p:sldId id="314" r:id="rId25"/>
    <p:sldId id="315" r:id="rId26"/>
    <p:sldId id="316" r:id="rId27"/>
    <p:sldId id="324" r:id="rId28"/>
    <p:sldId id="318" r:id="rId29"/>
    <p:sldId id="319" r:id="rId30"/>
    <p:sldId id="308" r:id="rId31"/>
    <p:sldId id="272" r:id="rId32"/>
    <p:sldId id="276" r:id="rId33"/>
    <p:sldId id="273" r:id="rId34"/>
    <p:sldId id="274" r:id="rId35"/>
    <p:sldId id="275" r:id="rId36"/>
    <p:sldId id="311" r:id="rId37"/>
    <p:sldId id="309" r:id="rId38"/>
    <p:sldId id="281" r:id="rId39"/>
    <p:sldId id="312" r:id="rId40"/>
    <p:sldId id="294" r:id="rId41"/>
    <p:sldId id="322" r:id="rId42"/>
    <p:sldId id="321" r:id="rId43"/>
    <p:sldId id="290" r:id="rId44"/>
  </p:sldIdLst>
  <p:sldSz cx="9144000" cy="6858000" type="screen4x3"/>
  <p:notesSz cx="7559675" cy="10691813"/>
  <p:defaultTextStyle>
    <a:defPPr>
      <a:defRPr lang="en-GB"/>
    </a:defPPr>
    <a:lvl1pPr algn="l" defTabSz="449263" rtl="0" fontAlgn="base" hangingPunct="0">
      <a:lnSpc>
        <a:spcPct val="95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defRPr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742950" indent="-285750" algn="l" defTabSz="449263" rtl="0" fontAlgn="base" hangingPunct="0">
      <a:lnSpc>
        <a:spcPct val="95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defRPr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11430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defRPr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6002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defRPr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20574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defRPr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88231" autoAdjust="0"/>
  </p:normalViewPr>
  <p:slideViewPr>
    <p:cSldViewPr>
      <p:cViewPr varScale="1">
        <p:scale>
          <a:sx n="112" d="100"/>
          <a:sy n="112" d="100"/>
        </p:scale>
        <p:origin x="2520" y="192"/>
      </p:cViewPr>
      <p:guideLst>
        <p:guide orient="horz" pos="2158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>
            <a:extLst>
              <a:ext uri="{FF2B5EF4-FFF2-40B4-BE49-F238E27FC236}">
                <a16:creationId xmlns:a16="http://schemas.microsoft.com/office/drawing/2014/main" id="{F0882D18-CDF9-6F4F-A81C-3B8286974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5" name="AutoShape 3">
            <a:extLst>
              <a:ext uri="{FF2B5EF4-FFF2-40B4-BE49-F238E27FC236}">
                <a16:creationId xmlns:a16="http://schemas.microsoft.com/office/drawing/2014/main" id="{85CDD3F3-0ABE-B442-8BBD-0250AEC13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4">
            <a:extLst>
              <a:ext uri="{FF2B5EF4-FFF2-40B4-BE49-F238E27FC236}">
                <a16:creationId xmlns:a16="http://schemas.microsoft.com/office/drawing/2014/main" id="{F126AC4D-9DAE-5044-939C-306F874EB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0F69E78C-EC77-F243-AAE8-56C0B994678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8762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878EC23-3231-BD4E-820A-F6C5AF8DC25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B0C12D3-096A-0541-B325-AB2F8E958CF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F4DEB4A0-B5D3-5A4C-9F1E-EB438B4B850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E5D92EC2-86D4-B44D-BF40-15784F072A3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75013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F24AB72B-EDDA-5742-9F93-F150A645DE3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75012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C1C628B3-B223-C441-BE68-0A15F3DFEE83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EB339490-EF47-5D48-9304-511CDB4CDB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8075" y="812800"/>
            <a:ext cx="5335588" cy="4002088"/>
          </a:xfrm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164D5AE9-C77D-FA4A-91DD-E9DD7A50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49323701-0F7F-8143-A49A-20465920D99B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/>
            <a:fld id="{0349F5DA-8DF4-4141-AA0E-065CF6AEC80C}" type="slidenum">
              <a:rPr lang="zh-CN" altLang="en-US">
                <a:solidFill>
                  <a:srgbClr val="000000"/>
                </a:solidFill>
              </a:rPr>
              <a:pPr eaLnBrk="1"/>
              <a:t>1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7CA5543B-8861-284C-8D13-188036DE93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8075" y="812800"/>
            <a:ext cx="5335588" cy="4002088"/>
          </a:xfrm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EC869760-227C-ED4F-B1D4-07574C02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5A560BAF-ABB3-0F47-945A-CD3B1B0B7481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/>
            <a:fld id="{6A531662-4808-1444-B7F4-A3E0AF4BF97D}" type="slidenum">
              <a:rPr lang="zh-CN" altLang="en-US">
                <a:solidFill>
                  <a:srgbClr val="000000"/>
                </a:solidFill>
              </a:rPr>
              <a:pPr eaLnBrk="1"/>
              <a:t>14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2E0D929F-22C5-1946-B654-4A690B16B0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8075" y="812800"/>
            <a:ext cx="5335588" cy="4002088"/>
          </a:xfrm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E05EA95F-BCA7-CB47-936F-256C429F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D6E0BA43-9EAD-8242-84DE-2BE98620212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/>
            <a:fld id="{C169650B-55E5-6A4F-AC78-5507EAFE3617}" type="slidenum">
              <a:rPr lang="zh-CN" altLang="en-US">
                <a:solidFill>
                  <a:srgbClr val="000000"/>
                </a:solidFill>
              </a:rPr>
              <a:pPr eaLnBrk="1"/>
              <a:t>19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31ACEBA1-6EB2-0341-A637-69DE10814A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8075" y="812800"/>
            <a:ext cx="5335588" cy="4002088"/>
          </a:xfrm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C4CD759D-E6E4-6C43-8F1D-D171A1819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EA59AFEC-5039-A740-8078-77062F3F5BCF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/>
            <a:fld id="{3A51B7AB-968C-3247-8774-07440FC56F54}" type="slidenum">
              <a:rPr lang="zh-CN" altLang="en-US">
                <a:solidFill>
                  <a:srgbClr val="000000"/>
                </a:solidFill>
              </a:rPr>
              <a:pPr eaLnBrk="1"/>
              <a:t>20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175A51-317F-1C4A-A730-C607458677C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404033-F85A-614C-BF2D-DBD05FE9D42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EB805E-8F72-F445-8E7B-375F714ADA3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978A8-94D8-E744-B3F6-6982E65E8AF1}" type="slidenum">
              <a:rPr lang="zh-CN" altLang="en-US"/>
              <a:pPr/>
              <a:t>‹#›</a:t>
            </a:fld>
            <a:fld id="{DD0E81F6-48F1-C641-BD77-03250B36126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10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866DF1-EA58-5046-A2AD-0370DE7EBE3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949CB6-87AB-5D45-AC1E-C77B9E8013E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6010C0-A112-1F4B-BD10-4949E3EF070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8880AE-CD2B-0A46-B6F6-D94EDDAC598A}" type="slidenum">
              <a:rPr lang="zh-CN" altLang="en-US"/>
              <a:pPr/>
              <a:t>‹#›</a:t>
            </a:fld>
            <a:fld id="{8F6421D6-06C9-3349-B93B-563E79F0C26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607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050"/>
            <a:ext cx="2055812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5038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AD74EE-CFF4-AA41-9EFB-03EE8572E0A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C910E5-7B57-7943-BC90-B7A5F99C3B8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2B38FD-A4B3-5D4F-87BA-AB883314D26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E3A84-D02E-C442-809D-4F62A17BC208}" type="slidenum">
              <a:rPr lang="zh-CN" altLang="en-US"/>
              <a:pPr/>
              <a:t>‹#›</a:t>
            </a:fld>
            <a:fld id="{1EE14C76-6877-3241-8262-1C36496AAF8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2374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CA820A6-25E3-D847-BC60-42CD2AA4F95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3D17C7D-8079-9346-BC02-3B4434218BD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8453DE-E64E-C844-AA47-9EC8DA00EB39}" type="slidenum">
              <a:rPr lang="zh-CN" altLang="en-US"/>
              <a:pPr/>
              <a:t>‹#›</a:t>
            </a:fld>
            <a:fld id="{8768E904-339C-504C-B4A1-91760650D5D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76776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8C726F3-4491-C549-9E7E-ACE205728DE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DB2579D-E67B-3D44-B9F5-3BF68A2679F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9CDD8-9576-3340-9CD4-DCB1CC530B1A}" type="slidenum">
              <a:rPr lang="zh-CN" altLang="en-US"/>
              <a:pPr/>
              <a:t>‹#›</a:t>
            </a:fld>
            <a:fld id="{7AEB9EC0-E2F2-7D4E-A5BD-754CFD8B40C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965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CD7C728-9C36-DB43-ADC8-1FA9ECCE775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86583F7-D0D5-3144-B4C4-A8D27C982F3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E2044-7F77-C24F-829F-B7E08C225261}" type="slidenum">
              <a:rPr lang="zh-CN" altLang="en-US"/>
              <a:pPr/>
              <a:t>‹#›</a:t>
            </a:fld>
            <a:fld id="{B8880D6B-B0BA-BF47-85B5-C7780A9948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845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9588" y="1357313"/>
            <a:ext cx="4035425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357313"/>
            <a:ext cx="4035425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4F68E6-D74D-B440-A410-EB3A4C05927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DFB73CC-3AFC-6F4C-AD29-5F97B56467B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E4AA0-14A1-0142-9A43-80D0454994E9}" type="slidenum">
              <a:rPr lang="zh-CN" altLang="en-US"/>
              <a:pPr/>
              <a:t>‹#›</a:t>
            </a:fld>
            <a:fld id="{14B174DF-6470-AB49-B08E-6610F2CA991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93348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734491-CE16-F74A-AED4-79222F71DCA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39389-0A31-8A4F-B378-2B3674B1371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F4B157-27D0-A149-B4E2-30660E22511A}" type="slidenum">
              <a:rPr lang="zh-CN" altLang="en-US"/>
              <a:pPr/>
              <a:t>‹#›</a:t>
            </a:fld>
            <a:fld id="{7E866EAF-0FF8-7941-84AA-9C5A754188D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201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4232632-FD02-C548-B5BC-A6CB7C563C5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FC98804-A72A-DC43-BF05-C9BA77F045A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84023-27E3-9E4F-B480-11C0E8EE94E6}" type="slidenum">
              <a:rPr lang="zh-CN" altLang="en-US"/>
              <a:pPr/>
              <a:t>‹#›</a:t>
            </a:fld>
            <a:fld id="{2C4B7D89-5969-8148-95B8-7DE0795B1AD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2828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7F7648A6-4113-DC4D-8320-40C213A0CC3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78D314D-6FC5-4740-B00B-DADB6FED2F3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FF28B-B197-E74F-BBBC-9EB3BFC64D51}" type="slidenum">
              <a:rPr lang="zh-CN" altLang="en-US"/>
              <a:pPr/>
              <a:t>‹#›</a:t>
            </a:fld>
            <a:fld id="{C9EB0C89-2CD8-234F-BC4C-5CC76F7972F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4403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BD2360E-3333-2C49-8661-49A66D5CC1B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FB2287F-A0D1-8E41-81DE-EB1A7717336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EDC87-0F48-B04F-B67D-477951AFB82F}" type="slidenum">
              <a:rPr lang="zh-CN" altLang="en-US"/>
              <a:pPr/>
              <a:t>‹#›</a:t>
            </a:fld>
            <a:fld id="{2B92BBE1-3FEA-FF44-9A43-C2FBB141ABB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3462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8379AD-7574-4747-B26E-8E9E1E99761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9AB084-36D4-C149-AC96-F05F7E03978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6E89AB-6376-2349-BB8B-D6B659BED4D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F98D1D-63BF-B74A-8CD2-10BCB88465CC}" type="slidenum">
              <a:rPr lang="zh-CN" altLang="en-US"/>
              <a:pPr/>
              <a:t>‹#›</a:t>
            </a:fld>
            <a:fld id="{C5AEA129-F556-3343-A000-240559C96F3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3061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FB8F6A-3CF5-3D4D-826F-D737967D92E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38C713F-FE81-884D-9609-EC132962EDB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AC4F2-450B-ED42-9E79-D83B7BD79972}" type="slidenum">
              <a:rPr lang="zh-CN" altLang="en-US"/>
              <a:pPr/>
              <a:t>‹#›</a:t>
            </a:fld>
            <a:fld id="{10B5C223-EF87-5248-A58F-C1F7FB6FB41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1707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11C610E-D9E1-1C42-BB61-F5D6ADD6E7B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AE1255C-3A2A-F243-A019-CAD5D88625A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A7F64D-B099-5D48-8C07-38AED06362D9}" type="slidenum">
              <a:rPr lang="zh-CN" altLang="en-US"/>
              <a:pPr/>
              <a:t>‹#›</a:t>
            </a:fld>
            <a:fld id="{6568F54C-AF29-D441-A385-E0710F3020C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8185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401638"/>
            <a:ext cx="2055813" cy="5664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9588" y="401638"/>
            <a:ext cx="6015037" cy="5664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79EA72F-497B-F34C-874D-6AFC9632C70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0353127-2B10-F94D-80D9-36BAB37A454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AB3E59-5935-4246-A07A-8AC7A1F8B55E}" type="slidenum">
              <a:rPr lang="zh-CN" altLang="en-US"/>
              <a:pPr/>
              <a:t>‹#›</a:t>
            </a:fld>
            <a:fld id="{DEE1B307-BF7E-5C40-8D9F-D218FB571E3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095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96F41C-D21C-2F4C-B9E8-0D537D238DA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B38815-03D7-B249-B675-173A06EAB03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A82A1B-35F4-104A-9157-E2CB19CBC94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55D412-0BB3-3D4C-B2AC-B5E7933B93CA}" type="slidenum">
              <a:rPr lang="zh-CN" altLang="en-US"/>
              <a:pPr/>
              <a:t>‹#›</a:t>
            </a:fld>
            <a:fld id="{8ED01F43-4D04-F94E-817F-CC67C8390E3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92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BD01E-B278-114A-ADD1-BE303F7066D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78F762-F82D-E643-9804-310C971990C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D028F1-2F10-E54A-B71E-9918404B7E4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C6859C-D4AB-7A40-B99E-85C96F9B281F}" type="slidenum">
              <a:rPr lang="zh-CN" altLang="en-US"/>
              <a:pPr/>
              <a:t>‹#›</a:t>
            </a:fld>
            <a:fld id="{54FED7CD-E86D-7C46-A1D8-660B5990EBA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570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1DE5B97-DEB2-8246-8F03-E67F7600738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D9ADCF-BC25-634B-A97F-73320352FDF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4928788-9D9C-9C44-9CD2-C6839DCF144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6A30B-2B19-3444-871D-16E645E206B7}" type="slidenum">
              <a:rPr lang="zh-CN" altLang="en-US"/>
              <a:pPr/>
              <a:t>‹#›</a:t>
            </a:fld>
            <a:fld id="{D8AF475C-77CB-9545-8508-2C0F947ABE8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5196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65B809E-4B1C-5A4C-8BC3-F3ABF73B9C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737BC8-F524-E047-9E2D-826E1E1AFFE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E849EB6-B24A-1344-BABA-AFB2E465BC3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D03DE-C63A-FE4C-BDA9-FB9FF41E7A97}" type="slidenum">
              <a:rPr lang="zh-CN" altLang="en-US"/>
              <a:pPr/>
              <a:t>‹#›</a:t>
            </a:fld>
            <a:fld id="{B53ECA42-B652-C74E-BB1F-56E6089E7A4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851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98CFF5B-ADE2-E942-89B3-3A5A8BD556E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7C17C76-B503-ED4E-97E3-2255B7F489E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9989C30-A8AF-A544-B50B-ACAB25EAEE7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28918E-0C19-F047-9574-8CF0CE4838B3}" type="slidenum">
              <a:rPr lang="zh-CN" altLang="en-US"/>
              <a:pPr/>
              <a:t>‹#›</a:t>
            </a:fld>
            <a:fld id="{44D07BFD-1F32-244C-BCB9-7A86812E74F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204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E0DC3-1BAD-CB43-A1CE-C07ABFACC44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043938-7595-9643-892B-6F17C682855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536FB3-6BAF-3C46-913A-9F6F26FBD4C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E4132-7F2C-EA44-81B5-8170CCF5A56D}" type="slidenum">
              <a:rPr lang="zh-CN" altLang="en-US"/>
              <a:pPr/>
              <a:t>‹#›</a:t>
            </a:fld>
            <a:fld id="{6AFE6152-E316-454A-B727-93BDBAB3056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238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BD63E-DB84-764C-BB77-A7D6547F2C8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5B84D-554C-3948-8708-73403247FA3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D04F9-CA55-D345-9714-9D18D4CDDDF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B06D6-33AD-CE4A-A0A6-7700CF26F040}" type="slidenum">
              <a:rPr lang="zh-CN" altLang="en-US"/>
              <a:pPr/>
              <a:t>‹#›</a:t>
            </a:fld>
            <a:fld id="{1711B36E-FD62-224F-943A-D45A632C29F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845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8FADD5-4CA1-994D-A4E0-F6350EE63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42875"/>
            <a:ext cx="8858250" cy="6572250"/>
          </a:xfrm>
          <a:prstGeom prst="rect">
            <a:avLst/>
          </a:prstGeom>
          <a:solidFill>
            <a:srgbClr val="FFFFFF"/>
          </a:solidFill>
          <a:ln w="108000">
            <a:solidFill>
              <a:srgbClr val="117E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AAC45A5-05C6-5E43-9F5F-663EE7D1F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42875"/>
            <a:ext cx="8858250" cy="6572250"/>
          </a:xfrm>
          <a:prstGeom prst="rect">
            <a:avLst/>
          </a:prstGeom>
          <a:solidFill>
            <a:srgbClr val="FFFFFF"/>
          </a:solidFill>
          <a:ln w="108000">
            <a:solidFill>
              <a:srgbClr val="117E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6B36A62-641B-5C4D-AC80-B15D1108AF4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725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5EA88AE-3437-C14B-98AC-A09D3283D09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356350"/>
            <a:ext cx="28892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B1240E1-37C7-FE4B-AC63-93013F357E4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72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93A912C4-A524-7B42-BEF3-748D935CB929}" type="slidenum">
              <a:rPr lang="zh-CN" altLang="en-US"/>
              <a:pPr/>
              <a:t>‹#›</a:t>
            </a:fld>
            <a:fld id="{40924C65-48C4-B44F-9C33-1624514894A4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79018887-1559-F342-89B3-B0EBC215C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63538"/>
            <a:ext cx="7215187" cy="607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Rectangle 8">
            <a:extLst>
              <a:ext uri="{FF2B5EF4-FFF2-40B4-BE49-F238E27FC236}">
                <a16:creationId xmlns:a16="http://schemas.microsoft.com/office/drawing/2014/main" id="{AF47EA93-CA98-AB4C-B5BA-75B115E7D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3250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单击此处编辑标题文的格式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0F4E384-FDCA-7C45-97A9-D8271B5F5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单击此处编辑大纲正文的格式</a:t>
            </a:r>
          </a:p>
          <a:p>
            <a:pPr lvl="1"/>
            <a:r>
              <a:rPr lang="zh-CN" altLang="en-GB"/>
              <a:t>第二个大纲级</a:t>
            </a:r>
          </a:p>
          <a:p>
            <a:pPr lvl="2"/>
            <a:r>
              <a:rPr lang="zh-CN" altLang="en-GB"/>
              <a:t>第三个大纲级</a:t>
            </a:r>
          </a:p>
          <a:p>
            <a:pPr lvl="3"/>
            <a:r>
              <a:rPr lang="zh-CN" altLang="en-GB"/>
              <a:t>第四个大纲级</a:t>
            </a:r>
          </a:p>
          <a:p>
            <a:pPr lvl="4"/>
            <a:r>
              <a:rPr lang="zh-CN" altLang="en-GB"/>
              <a:t>第五个大纲级</a:t>
            </a:r>
          </a:p>
          <a:p>
            <a:pPr lvl="4"/>
            <a:r>
              <a:rPr lang="zh-CN" altLang="en-GB"/>
              <a:t>第六个大纲级</a:t>
            </a:r>
          </a:p>
          <a:p>
            <a:pPr lvl="4"/>
            <a:r>
              <a:rPr lang="zh-CN" altLang="en-GB"/>
              <a:t>第七个大纲级</a:t>
            </a:r>
          </a:p>
          <a:p>
            <a:pPr lvl="4"/>
            <a:r>
              <a:rPr lang="zh-CN" altLang="en-GB"/>
              <a:t>第八个大纲级</a:t>
            </a:r>
          </a:p>
          <a:p>
            <a:pPr lvl="4"/>
            <a:r>
              <a:rPr lang="zh-CN" altLang="en-GB"/>
              <a:t>第九个大纲级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5pPr>
      <a:lvl6pPr marL="4572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6pPr>
      <a:lvl7pPr marL="9144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7pPr>
      <a:lvl8pPr marL="1371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8pPr>
      <a:lvl9pPr marL="18288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9pPr>
    </p:titleStyle>
    <p:bodyStyle>
      <a:lvl1pPr marL="301625" indent="-225425" algn="l" defTabSz="449263" rtl="0" eaLnBrk="0" fontAlgn="base" hangingPunct="0">
        <a:lnSpc>
          <a:spcPct val="102000"/>
        </a:lnSpc>
        <a:spcBef>
          <a:spcPct val="0"/>
        </a:spcBef>
        <a:spcAft>
          <a:spcPts val="1000"/>
        </a:spcAft>
        <a:buSzPct val="100000"/>
        <a:buFont typeface="Symbol" pitchFamily="2" charset="2"/>
        <a:buChar char="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04838" indent="-227013" algn="l" defTabSz="449263" rtl="0" eaLnBrk="0" fontAlgn="base" hangingPunct="0">
        <a:lnSpc>
          <a:spcPct val="102000"/>
        </a:lnSpc>
        <a:spcBef>
          <a:spcPct val="0"/>
        </a:spcBef>
        <a:spcAft>
          <a:spcPts val="800"/>
        </a:spcAft>
        <a:buSzPct val="75000"/>
        <a:buFont typeface="Symbol" pitchFamily="2" charset="2"/>
        <a:buChar char=""/>
        <a:defRPr sz="2400">
          <a:solidFill>
            <a:srgbClr val="000000"/>
          </a:solidFill>
          <a:latin typeface="+mn-lt"/>
          <a:ea typeface="+mn-ea"/>
        </a:defRPr>
      </a:lvl2pPr>
      <a:lvl3pPr marL="908050" indent="-200025" algn="l" defTabSz="449263" rtl="0" eaLnBrk="0" fontAlgn="base" hangingPunct="0">
        <a:lnSpc>
          <a:spcPct val="102000"/>
        </a:lnSpc>
        <a:spcBef>
          <a:spcPct val="0"/>
        </a:spcBef>
        <a:spcAft>
          <a:spcPts val="600"/>
        </a:spcAft>
        <a:buSzPct val="100000"/>
        <a:buFont typeface="Symbol" pitchFamily="2" charset="2"/>
        <a:buChar char=""/>
        <a:defRPr sz="2000">
          <a:solidFill>
            <a:srgbClr val="000000"/>
          </a:solidFill>
          <a:latin typeface="+mn-lt"/>
          <a:ea typeface="+mn-ea"/>
        </a:defRPr>
      </a:lvl3pPr>
      <a:lvl4pPr marL="1209675" indent="-149225" algn="l" defTabSz="449263" rtl="0" eaLnBrk="0" fontAlgn="base" hangingPunct="0">
        <a:lnSpc>
          <a:spcPct val="102000"/>
        </a:lnSpc>
        <a:spcBef>
          <a:spcPct val="0"/>
        </a:spcBef>
        <a:spcAft>
          <a:spcPts val="413"/>
        </a:spcAft>
        <a:buSzPct val="75000"/>
        <a:buFont typeface="Symbol" pitchFamily="2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1512888" indent="-149225" algn="l" defTabSz="449263" rtl="0" eaLnBrk="0" fontAlgn="base" hangingPunct="0">
        <a:lnSpc>
          <a:spcPct val="95000"/>
        </a:lnSpc>
        <a:spcBef>
          <a:spcPct val="0"/>
        </a:spcBef>
        <a:spcAft>
          <a:spcPts val="213"/>
        </a:spcAft>
        <a:buSzPct val="75000"/>
        <a:buFont typeface="Symbol" pitchFamily="2" charset="2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5pPr>
      <a:lvl6pPr marL="19700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SzPct val="75000"/>
        <a:buFont typeface="Symbol" pitchFamily="18" charset="2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6pPr>
      <a:lvl7pPr marL="24272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SzPct val="75000"/>
        <a:buFont typeface="Symbol" pitchFamily="18" charset="2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7pPr>
      <a:lvl8pPr marL="28844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SzPct val="75000"/>
        <a:buFont typeface="Symbol" pitchFamily="18" charset="2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8pPr>
      <a:lvl9pPr marL="33416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SzPct val="75000"/>
        <a:buFont typeface="Symbol" pitchFamily="18" charset="2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004E9C8-F0CE-EF4E-BBDE-F956B7B9C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42875"/>
            <a:ext cx="8858250" cy="6572250"/>
          </a:xfrm>
          <a:prstGeom prst="rect">
            <a:avLst/>
          </a:prstGeom>
          <a:solidFill>
            <a:srgbClr val="FFFFFF"/>
          </a:solidFill>
          <a:ln w="108000">
            <a:solidFill>
              <a:srgbClr val="117E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DFBA06B-A2DA-8340-8BD4-7AA246C74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5143500"/>
            <a:ext cx="17843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>
            <a:extLst>
              <a:ext uri="{FF2B5EF4-FFF2-40B4-BE49-F238E27FC236}">
                <a16:creationId xmlns:a16="http://schemas.microsoft.com/office/drawing/2014/main" id="{3407F70D-FB32-D14A-B875-B0195334F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4438" y="401638"/>
            <a:ext cx="7494587" cy="77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单击此处编辑标题文的格式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FB04E9F-44F6-B248-B60A-71D0DFAAA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1357313"/>
            <a:ext cx="8223250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单击此处编辑大纲正文的格式</a:t>
            </a:r>
          </a:p>
          <a:p>
            <a:pPr lvl="1"/>
            <a:r>
              <a:rPr lang="zh-CN" altLang="en-GB"/>
              <a:t>第二个大纲级</a:t>
            </a:r>
          </a:p>
          <a:p>
            <a:pPr lvl="2"/>
            <a:r>
              <a:rPr lang="zh-CN" altLang="en-GB"/>
              <a:t>第三个大纲级</a:t>
            </a:r>
          </a:p>
          <a:p>
            <a:pPr lvl="3"/>
            <a:r>
              <a:rPr lang="zh-CN" altLang="en-GB"/>
              <a:t>第四个大纲级</a:t>
            </a:r>
          </a:p>
          <a:p>
            <a:pPr lvl="4"/>
            <a:r>
              <a:rPr lang="zh-CN" altLang="en-GB"/>
              <a:t>第五个大纲级</a:t>
            </a:r>
          </a:p>
          <a:p>
            <a:pPr lvl="4"/>
            <a:r>
              <a:rPr lang="zh-CN" altLang="en-GB"/>
              <a:t>第六个大纲级</a:t>
            </a:r>
          </a:p>
          <a:p>
            <a:pPr lvl="4"/>
            <a:r>
              <a:rPr lang="zh-CN" altLang="en-GB"/>
              <a:t>第七个大纲级</a:t>
            </a:r>
          </a:p>
          <a:p>
            <a:pPr lvl="4"/>
            <a:r>
              <a:rPr lang="zh-CN" altLang="en-GB"/>
              <a:t>第八个大纲级</a:t>
            </a:r>
          </a:p>
          <a:p>
            <a:pPr lvl="4"/>
            <a:r>
              <a:rPr lang="zh-CN" altLang="en-GB"/>
              <a:t>第九个大纲级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014D387-12FF-6644-BE1A-376A57401B6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07125"/>
            <a:ext cx="28892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1E3E93A-48C0-0646-B049-A04DB53D6C5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07125"/>
            <a:ext cx="21272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4E220E84-A2FB-8E47-A896-6C520D460CE4}" type="slidenum">
              <a:rPr lang="zh-CN" altLang="en-US"/>
              <a:pPr/>
              <a:t>‹#›</a:t>
            </a:fld>
            <a:fld id="{6DE0D69E-FD4C-BE4F-9704-D1ABEDA753AC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5F391F6-F369-204F-8427-5F427B4E0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28625"/>
            <a:ext cx="75723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5pPr>
      <a:lvl6pPr marL="4572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6pPr>
      <a:lvl7pPr marL="9144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7pPr>
      <a:lvl8pPr marL="1371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8pPr>
      <a:lvl9pPr marL="18288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9pPr>
    </p:titleStyle>
    <p:bodyStyle>
      <a:lvl1pPr marL="301625" indent="-225425" algn="l" defTabSz="449263" rtl="0" eaLnBrk="0" fontAlgn="base" hangingPunct="0">
        <a:lnSpc>
          <a:spcPct val="102000"/>
        </a:lnSpc>
        <a:spcBef>
          <a:spcPct val="0"/>
        </a:spcBef>
        <a:spcAft>
          <a:spcPts val="1000"/>
        </a:spcAft>
        <a:buSzPct val="100000"/>
        <a:buFont typeface="Symbol" pitchFamily="2" charset="2"/>
        <a:buChar char="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04838" indent="-227013" algn="l" defTabSz="449263" rtl="0" eaLnBrk="0" fontAlgn="base" hangingPunct="0">
        <a:lnSpc>
          <a:spcPct val="102000"/>
        </a:lnSpc>
        <a:spcBef>
          <a:spcPct val="0"/>
        </a:spcBef>
        <a:spcAft>
          <a:spcPts val="800"/>
        </a:spcAft>
        <a:buSzPct val="75000"/>
        <a:buFont typeface="Symbol" pitchFamily="2" charset="2"/>
        <a:buChar char=""/>
        <a:defRPr sz="2400">
          <a:solidFill>
            <a:srgbClr val="000000"/>
          </a:solidFill>
          <a:latin typeface="+mn-lt"/>
          <a:ea typeface="+mn-ea"/>
        </a:defRPr>
      </a:lvl2pPr>
      <a:lvl3pPr marL="908050" indent="-200025" algn="l" defTabSz="449263" rtl="0" eaLnBrk="0" fontAlgn="base" hangingPunct="0">
        <a:lnSpc>
          <a:spcPct val="102000"/>
        </a:lnSpc>
        <a:spcBef>
          <a:spcPct val="0"/>
        </a:spcBef>
        <a:spcAft>
          <a:spcPts val="600"/>
        </a:spcAft>
        <a:buSzPct val="100000"/>
        <a:buFont typeface="Symbol" pitchFamily="2" charset="2"/>
        <a:buChar char=""/>
        <a:defRPr sz="2000">
          <a:solidFill>
            <a:srgbClr val="000000"/>
          </a:solidFill>
          <a:latin typeface="+mn-lt"/>
          <a:ea typeface="+mn-ea"/>
        </a:defRPr>
      </a:lvl3pPr>
      <a:lvl4pPr marL="1209675" indent="-149225" algn="l" defTabSz="449263" rtl="0" eaLnBrk="0" fontAlgn="base" hangingPunct="0">
        <a:lnSpc>
          <a:spcPct val="102000"/>
        </a:lnSpc>
        <a:spcBef>
          <a:spcPct val="0"/>
        </a:spcBef>
        <a:spcAft>
          <a:spcPts val="413"/>
        </a:spcAft>
        <a:buSzPct val="75000"/>
        <a:buFont typeface="Symbol" pitchFamily="2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1512888" indent="-149225" algn="l" defTabSz="449263" rtl="0" eaLnBrk="0" fontAlgn="base" hangingPunct="0">
        <a:lnSpc>
          <a:spcPct val="95000"/>
        </a:lnSpc>
        <a:spcBef>
          <a:spcPct val="0"/>
        </a:spcBef>
        <a:spcAft>
          <a:spcPts val="213"/>
        </a:spcAft>
        <a:buSzPct val="75000"/>
        <a:buFont typeface="Symbol" pitchFamily="2" charset="2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5pPr>
      <a:lvl6pPr marL="19700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SzPct val="75000"/>
        <a:buFont typeface="Symbol" pitchFamily="18" charset="2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6pPr>
      <a:lvl7pPr marL="24272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SzPct val="75000"/>
        <a:buFont typeface="Symbol" pitchFamily="18" charset="2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7pPr>
      <a:lvl8pPr marL="28844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SzPct val="75000"/>
        <a:buFont typeface="Symbol" pitchFamily="18" charset="2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8pPr>
      <a:lvl9pPr marL="33416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SzPct val="75000"/>
        <a:buFont typeface="Symbol" pitchFamily="18" charset="2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37D9A42C-FFA0-1246-B10D-75AB3847A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000375"/>
            <a:ext cx="77866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2720" rIns="90000" bIns="4500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GB" altLang="en-US" sz="4400" b="1" i="1">
                <a:solidFill>
                  <a:srgbClr val="117E0C"/>
                </a:solidFill>
                <a:latin typeface="DejaVu Serif" charset="0"/>
              </a:rPr>
              <a:t>Attack Lab</a:t>
            </a:r>
          </a:p>
        </p:txBody>
      </p:sp>
      <p:sp>
        <p:nvSpPr>
          <p:cNvPr id="3075" name="TextBox 1">
            <a:extLst>
              <a:ext uri="{FF2B5EF4-FFF2-40B4-BE49-F238E27FC236}">
                <a16:creationId xmlns:a16="http://schemas.microsoft.com/office/drawing/2014/main" id="{1C8165F1-35A3-314C-9763-994A3BD5E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5" y="5229225"/>
            <a:ext cx="3392724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7E0C"/>
                </a:solidFill>
                <a:latin typeface="DejaVu Serif" charset="0"/>
              </a:rPr>
              <a:t>陈嘉杰 费翔</a:t>
            </a:r>
            <a:endParaRPr lang="en-US" altLang="zh-CN" sz="2000" b="1" dirty="0">
              <a:solidFill>
                <a:srgbClr val="117E0C"/>
              </a:solidFill>
              <a:latin typeface="DejaVu Serif" charset="0"/>
            </a:endParaRPr>
          </a:p>
          <a:p>
            <a:r>
              <a:rPr lang="en-US" altLang="zh-CN" sz="2000" b="1" dirty="0">
                <a:solidFill>
                  <a:srgbClr val="117E0C"/>
                </a:solidFill>
                <a:latin typeface="DejaVu Serif" charset="0"/>
              </a:rPr>
              <a:t>cjj21@mails.tsinghua.edu.cn</a:t>
            </a:r>
          </a:p>
          <a:p>
            <a:r>
              <a:rPr lang="en-US" altLang="zh-CN" sz="2000" b="1" dirty="0">
                <a:solidFill>
                  <a:srgbClr val="117E0C"/>
                </a:solidFill>
                <a:latin typeface="DejaVu Serif" charset="0"/>
              </a:rPr>
              <a:t>feix16@mails.tsinghua.edu.cn</a:t>
            </a:r>
            <a:endParaRPr lang="zh-CN" altLang="en-US" sz="2000" b="1" dirty="0">
              <a:solidFill>
                <a:srgbClr val="117E0C"/>
              </a:solidFill>
              <a:latin typeface="DejaVu Serif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3C0DD44A-5B99-2946-BB00-7272741B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正常情况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C4C22EFF-FC1E-9B49-B8C8-CBE5DB6A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292" name="直接箭头连接符 10">
            <a:extLst>
              <a:ext uri="{FF2B5EF4-FFF2-40B4-BE49-F238E27FC236}">
                <a16:creationId xmlns:a16="http://schemas.microsoft.com/office/drawing/2014/main" id="{DD049E57-E758-304F-B7D5-C3DDFFE741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15250" y="5800725"/>
            <a:ext cx="792163" cy="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TextBox 11">
            <a:extLst>
              <a:ext uri="{FF2B5EF4-FFF2-40B4-BE49-F238E27FC236}">
                <a16:creationId xmlns:a16="http://schemas.microsoft.com/office/drawing/2014/main" id="{6845567F-2696-024D-9480-79BE3294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5373688"/>
            <a:ext cx="152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栈顶指针</a:t>
            </a:r>
            <a:r>
              <a:rPr lang="en-US" altLang="zh-CN" sz="2000">
                <a:solidFill>
                  <a:schemeClr val="tx1"/>
                </a:solidFill>
              </a:rPr>
              <a:t>rsp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12294" name="Picture 3">
            <a:extLst>
              <a:ext uri="{FF2B5EF4-FFF2-40B4-BE49-F238E27FC236}">
                <a16:creationId xmlns:a16="http://schemas.microsoft.com/office/drawing/2014/main" id="{0793382B-B810-C14B-9B45-8B1C87FE5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4065588"/>
            <a:ext cx="53530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2">
            <a:extLst>
              <a:ext uri="{FF2B5EF4-FFF2-40B4-BE49-F238E27FC236}">
                <a16:creationId xmlns:a16="http://schemas.microsoft.com/office/drawing/2014/main" id="{AB7A3390-0B71-3B49-8F7E-7DBBBFFA9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196975"/>
            <a:ext cx="5413375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49603A1-58D9-A748-9FAC-82AFCD8F75CF}"/>
              </a:ext>
            </a:extLst>
          </p:cNvPr>
          <p:cNvSpPr/>
          <p:nvPr/>
        </p:nvSpPr>
        <p:spPr bwMode="auto">
          <a:xfrm>
            <a:off x="468313" y="4365625"/>
            <a:ext cx="4824412" cy="2873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297" name="TextBox 15">
            <a:extLst>
              <a:ext uri="{FF2B5EF4-FFF2-40B4-BE49-F238E27FC236}">
                <a16:creationId xmlns:a16="http://schemas.microsoft.com/office/drawing/2014/main" id="{0D32156E-4AD0-324D-894D-77111111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060825"/>
            <a:ext cx="11826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0x401adc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12298" name="组合 16">
            <a:extLst>
              <a:ext uri="{FF2B5EF4-FFF2-40B4-BE49-F238E27FC236}">
                <a16:creationId xmlns:a16="http://schemas.microsoft.com/office/drawing/2014/main" id="{EC0EE84C-6608-EA41-85B4-4ABEA6C97F27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557338"/>
            <a:ext cx="1584325" cy="4967287"/>
            <a:chOff x="5868144" y="1556792"/>
            <a:chExt cx="1584176" cy="4968552"/>
          </a:xfrm>
        </p:grpSpPr>
        <p:sp>
          <p:nvSpPr>
            <p:cNvPr id="12304" name="矩形 17">
              <a:extLst>
                <a:ext uri="{FF2B5EF4-FFF2-40B4-BE49-F238E27FC236}">
                  <a16:creationId xmlns:a16="http://schemas.microsoft.com/office/drawing/2014/main" id="{5DF9627E-FBFF-4C43-9790-0CF9F0B42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1556792"/>
              <a:ext cx="1584176" cy="4968552"/>
            </a:xfrm>
            <a:prstGeom prst="rect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305" name="直接连接符 18">
              <a:extLst>
                <a:ext uri="{FF2B5EF4-FFF2-40B4-BE49-F238E27FC236}">
                  <a16:creationId xmlns:a16="http://schemas.microsoft.com/office/drawing/2014/main" id="{EA27AC8D-3B99-124D-9E2D-DDD7AC9D3D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00548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6" name="直接连接符 19">
              <a:extLst>
                <a:ext uri="{FF2B5EF4-FFF2-40B4-BE49-F238E27FC236}">
                  <a16:creationId xmlns:a16="http://schemas.microsoft.com/office/drawing/2014/main" id="{C99CB61B-55BE-E646-A6E9-03645FEF80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50953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7" name="直接连接符 20">
              <a:extLst>
                <a:ext uri="{FF2B5EF4-FFF2-40B4-BE49-F238E27FC236}">
                  <a16:creationId xmlns:a16="http://schemas.microsoft.com/office/drawing/2014/main" id="{4278003B-ACA6-CA44-9431-CB5FF6DEE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013594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8" name="直接连接符 21">
              <a:extLst>
                <a:ext uri="{FF2B5EF4-FFF2-40B4-BE49-F238E27FC236}">
                  <a16:creationId xmlns:a16="http://schemas.microsoft.com/office/drawing/2014/main" id="{90758733-1DD8-7A4F-802C-185845B7EE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51723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9" name="直接连接符 22">
              <a:extLst>
                <a:ext uri="{FF2B5EF4-FFF2-40B4-BE49-F238E27FC236}">
                  <a16:creationId xmlns:a16="http://schemas.microsoft.com/office/drawing/2014/main" id="{470E00C0-A591-134D-B60A-AB19933A47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602128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299" name="TextBox 23">
            <a:extLst>
              <a:ext uri="{FF2B5EF4-FFF2-40B4-BE49-F238E27FC236}">
                <a16:creationId xmlns:a16="http://schemas.microsoft.com/office/drawing/2014/main" id="{324FD63F-0141-6843-AFAB-1E9642DFE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597400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300" name="TextBox 24">
            <a:extLst>
              <a:ext uri="{FF2B5EF4-FFF2-40B4-BE49-F238E27FC236}">
                <a16:creationId xmlns:a16="http://schemas.microsoft.com/office/drawing/2014/main" id="{9E28A18B-831A-0046-BD3E-B7BDAF721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040313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301" name="TextBox 25">
            <a:extLst>
              <a:ext uri="{FF2B5EF4-FFF2-40B4-BE49-F238E27FC236}">
                <a16:creationId xmlns:a16="http://schemas.microsoft.com/office/drawing/2014/main" id="{2BE0F0AE-B627-F847-85D0-82BC5B1B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491038"/>
            <a:ext cx="163195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开辟缓冲区，用于存放输入的字符</a:t>
            </a:r>
          </a:p>
        </p:txBody>
      </p:sp>
      <p:sp>
        <p:nvSpPr>
          <p:cNvPr id="12302" name="TextBox 26">
            <a:extLst>
              <a:ext uri="{FF2B5EF4-FFF2-40B4-BE49-F238E27FC236}">
                <a16:creationId xmlns:a16="http://schemas.microsoft.com/office/drawing/2014/main" id="{0B1EE63A-719F-8D4E-A398-7E89D82D8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557338"/>
            <a:ext cx="954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高地址</a:t>
            </a:r>
          </a:p>
        </p:txBody>
      </p:sp>
      <p:sp>
        <p:nvSpPr>
          <p:cNvPr id="12303" name="TextBox 27">
            <a:extLst>
              <a:ext uri="{FF2B5EF4-FFF2-40B4-BE49-F238E27FC236}">
                <a16:creationId xmlns:a16="http://schemas.microsoft.com/office/drawing/2014/main" id="{5C342BF1-0897-AA43-89A3-C937F311F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6178550"/>
            <a:ext cx="9540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低地址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6DD647F9-D9AF-0646-BF57-55F092C0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正常情况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515F5052-1BC3-2C43-89CB-54FBF9E20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3316" name="直接箭头连接符 10">
            <a:extLst>
              <a:ext uri="{FF2B5EF4-FFF2-40B4-BE49-F238E27FC236}">
                <a16:creationId xmlns:a16="http://schemas.microsoft.com/office/drawing/2014/main" id="{07FFF263-CA04-554E-823B-CE95D3908C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15250" y="5800725"/>
            <a:ext cx="792163" cy="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TextBox 11">
            <a:extLst>
              <a:ext uri="{FF2B5EF4-FFF2-40B4-BE49-F238E27FC236}">
                <a16:creationId xmlns:a16="http://schemas.microsoft.com/office/drawing/2014/main" id="{6A464751-ECFE-7A4E-B524-E0471ED4E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5373688"/>
            <a:ext cx="152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栈顶指针</a:t>
            </a:r>
            <a:r>
              <a:rPr lang="en-US" altLang="zh-CN" sz="2000">
                <a:solidFill>
                  <a:schemeClr val="tx1"/>
                </a:solidFill>
              </a:rPr>
              <a:t>rsp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13318" name="Picture 3">
            <a:extLst>
              <a:ext uri="{FF2B5EF4-FFF2-40B4-BE49-F238E27FC236}">
                <a16:creationId xmlns:a16="http://schemas.microsoft.com/office/drawing/2014/main" id="{AEC38BBB-0BD1-FF44-9756-E8A00EE1C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4065588"/>
            <a:ext cx="53530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2">
            <a:extLst>
              <a:ext uri="{FF2B5EF4-FFF2-40B4-BE49-F238E27FC236}">
                <a16:creationId xmlns:a16="http://schemas.microsoft.com/office/drawing/2014/main" id="{E1803371-E0D2-9D4A-89EA-D8F645FD4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196975"/>
            <a:ext cx="5413375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5A1C04A-3DA1-B047-8902-1D41C70E6C79}"/>
              </a:ext>
            </a:extLst>
          </p:cNvPr>
          <p:cNvSpPr/>
          <p:nvPr/>
        </p:nvSpPr>
        <p:spPr bwMode="auto">
          <a:xfrm>
            <a:off x="468313" y="4941888"/>
            <a:ext cx="4824412" cy="28733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321" name="TextBox 15">
            <a:extLst>
              <a:ext uri="{FF2B5EF4-FFF2-40B4-BE49-F238E27FC236}">
                <a16:creationId xmlns:a16="http://schemas.microsoft.com/office/drawing/2014/main" id="{F1C824ED-0EE6-6647-A0D1-EBFDE0444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060825"/>
            <a:ext cx="11826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0x401adc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13322" name="组合 16">
            <a:extLst>
              <a:ext uri="{FF2B5EF4-FFF2-40B4-BE49-F238E27FC236}">
                <a16:creationId xmlns:a16="http://schemas.microsoft.com/office/drawing/2014/main" id="{BB045294-1BE7-2744-BB40-404E8E6E8738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557338"/>
            <a:ext cx="1584325" cy="4967287"/>
            <a:chOff x="5868144" y="1556792"/>
            <a:chExt cx="1584176" cy="4968552"/>
          </a:xfrm>
        </p:grpSpPr>
        <p:sp>
          <p:nvSpPr>
            <p:cNvPr id="13329" name="矩形 17">
              <a:extLst>
                <a:ext uri="{FF2B5EF4-FFF2-40B4-BE49-F238E27FC236}">
                  <a16:creationId xmlns:a16="http://schemas.microsoft.com/office/drawing/2014/main" id="{11EDF953-83F1-8648-9FAF-9C9B096A1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1556792"/>
              <a:ext cx="1584176" cy="4968552"/>
            </a:xfrm>
            <a:prstGeom prst="rect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330" name="直接连接符 18">
              <a:extLst>
                <a:ext uri="{FF2B5EF4-FFF2-40B4-BE49-F238E27FC236}">
                  <a16:creationId xmlns:a16="http://schemas.microsoft.com/office/drawing/2014/main" id="{33CC3E4E-0613-194B-8996-BCD65DE5DA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00548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1" name="直接连接符 19">
              <a:extLst>
                <a:ext uri="{FF2B5EF4-FFF2-40B4-BE49-F238E27FC236}">
                  <a16:creationId xmlns:a16="http://schemas.microsoft.com/office/drawing/2014/main" id="{C58123ED-6F25-C940-837C-E373BB763D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50953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2" name="直接连接符 20">
              <a:extLst>
                <a:ext uri="{FF2B5EF4-FFF2-40B4-BE49-F238E27FC236}">
                  <a16:creationId xmlns:a16="http://schemas.microsoft.com/office/drawing/2014/main" id="{BFB798D8-E4BE-6441-819C-AED70174BC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013594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3" name="直接连接符 21">
              <a:extLst>
                <a:ext uri="{FF2B5EF4-FFF2-40B4-BE49-F238E27FC236}">
                  <a16:creationId xmlns:a16="http://schemas.microsoft.com/office/drawing/2014/main" id="{73F694FD-AD0E-804D-8939-13E476669B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51723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4" name="直接连接符 22">
              <a:extLst>
                <a:ext uri="{FF2B5EF4-FFF2-40B4-BE49-F238E27FC236}">
                  <a16:creationId xmlns:a16="http://schemas.microsoft.com/office/drawing/2014/main" id="{C20DBD26-7380-EF45-98CB-4FEAF16F3A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602128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323" name="TextBox 23">
            <a:extLst>
              <a:ext uri="{FF2B5EF4-FFF2-40B4-BE49-F238E27FC236}">
                <a16:creationId xmlns:a16="http://schemas.microsoft.com/office/drawing/2014/main" id="{44B97F2B-593B-1348-A23E-2E68F3519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597400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324" name="TextBox 24">
            <a:extLst>
              <a:ext uri="{FF2B5EF4-FFF2-40B4-BE49-F238E27FC236}">
                <a16:creationId xmlns:a16="http://schemas.microsoft.com/office/drawing/2014/main" id="{0C0EEAB0-F5C2-534D-B42E-DB11E4C1D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040313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325" name="TextBox 25">
            <a:extLst>
              <a:ext uri="{FF2B5EF4-FFF2-40B4-BE49-F238E27FC236}">
                <a16:creationId xmlns:a16="http://schemas.microsoft.com/office/drawing/2014/main" id="{74F32E86-664A-DF42-BC2A-9BE795134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491038"/>
            <a:ext cx="163195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开辟缓冲区，用于存放输入的字符</a:t>
            </a:r>
          </a:p>
        </p:txBody>
      </p:sp>
      <p:sp>
        <p:nvSpPr>
          <p:cNvPr id="13326" name="TextBox 26">
            <a:extLst>
              <a:ext uri="{FF2B5EF4-FFF2-40B4-BE49-F238E27FC236}">
                <a16:creationId xmlns:a16="http://schemas.microsoft.com/office/drawing/2014/main" id="{6E352030-D85B-8E46-9632-FDC5CDBE6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557338"/>
            <a:ext cx="954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高地址</a:t>
            </a:r>
          </a:p>
        </p:txBody>
      </p:sp>
      <p:sp>
        <p:nvSpPr>
          <p:cNvPr id="13327" name="TextBox 27">
            <a:extLst>
              <a:ext uri="{FF2B5EF4-FFF2-40B4-BE49-F238E27FC236}">
                <a16:creationId xmlns:a16="http://schemas.microsoft.com/office/drawing/2014/main" id="{05B23542-BB6A-E642-BF06-290D46942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6178550"/>
            <a:ext cx="9540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低地址</a:t>
            </a:r>
          </a:p>
        </p:txBody>
      </p:sp>
      <p:sp>
        <p:nvSpPr>
          <p:cNvPr id="13328" name="TextBox 28">
            <a:extLst>
              <a:ext uri="{FF2B5EF4-FFF2-40B4-BE49-F238E27FC236}">
                <a16:creationId xmlns:a16="http://schemas.microsoft.com/office/drawing/2014/main" id="{13506E56-A8B0-6844-B6BE-3D7E58691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333375"/>
            <a:ext cx="2998787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rsp</a:t>
            </a:r>
            <a:r>
              <a:rPr lang="zh-CN" altLang="en-US" sz="2000">
                <a:solidFill>
                  <a:schemeClr val="tx1"/>
                </a:solidFill>
              </a:rPr>
              <a:t>赋值给</a:t>
            </a:r>
            <a:r>
              <a:rPr lang="en-US" altLang="zh-CN" sz="2000">
                <a:solidFill>
                  <a:schemeClr val="tx1"/>
                </a:solidFill>
              </a:rPr>
              <a:t>rdi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</a:rPr>
              <a:t>rdi</a:t>
            </a:r>
            <a:r>
              <a:rPr lang="zh-CN" altLang="en-US" sz="2000">
                <a:solidFill>
                  <a:schemeClr val="tx1"/>
                </a:solidFill>
              </a:rPr>
              <a:t>是函数</a:t>
            </a:r>
            <a:r>
              <a:rPr lang="en-US" altLang="zh-CN" sz="2000">
                <a:solidFill>
                  <a:schemeClr val="tx1"/>
                </a:solidFill>
              </a:rPr>
              <a:t>Gets</a:t>
            </a:r>
            <a:r>
              <a:rPr lang="zh-CN" altLang="en-US" sz="2000">
                <a:solidFill>
                  <a:schemeClr val="tx1"/>
                </a:solidFill>
              </a:rPr>
              <a:t>的输入参数（缓冲区起始地址）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549513B5-36D0-F140-9229-32761017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正常情况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2D6ECC15-0029-0C48-88B3-8CB06F184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4340" name="直接箭头连接符 10">
            <a:extLst>
              <a:ext uri="{FF2B5EF4-FFF2-40B4-BE49-F238E27FC236}">
                <a16:creationId xmlns:a16="http://schemas.microsoft.com/office/drawing/2014/main" id="{E799A8D1-C763-5C40-9736-DC0DB62FFC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15250" y="4216400"/>
            <a:ext cx="792163" cy="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TextBox 11">
            <a:extLst>
              <a:ext uri="{FF2B5EF4-FFF2-40B4-BE49-F238E27FC236}">
                <a16:creationId xmlns:a16="http://schemas.microsoft.com/office/drawing/2014/main" id="{EF97236F-78DB-7B43-82E6-CC3CCB57C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789363"/>
            <a:ext cx="152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栈顶指针</a:t>
            </a:r>
            <a:r>
              <a:rPr lang="en-US" altLang="zh-CN" sz="2000">
                <a:solidFill>
                  <a:schemeClr val="tx1"/>
                </a:solidFill>
              </a:rPr>
              <a:t>rsp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14342" name="Picture 3">
            <a:extLst>
              <a:ext uri="{FF2B5EF4-FFF2-40B4-BE49-F238E27FC236}">
                <a16:creationId xmlns:a16="http://schemas.microsoft.com/office/drawing/2014/main" id="{49335657-1E59-DF44-AD93-9786BEFD9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4065588"/>
            <a:ext cx="53530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2">
            <a:extLst>
              <a:ext uri="{FF2B5EF4-FFF2-40B4-BE49-F238E27FC236}">
                <a16:creationId xmlns:a16="http://schemas.microsoft.com/office/drawing/2014/main" id="{2CDA064E-B562-6C48-93B1-0C40CBBF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196975"/>
            <a:ext cx="5413375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4FE4D66-463F-F649-96F6-E69A3BD6E8CE}"/>
              </a:ext>
            </a:extLst>
          </p:cNvPr>
          <p:cNvSpPr/>
          <p:nvPr/>
        </p:nvSpPr>
        <p:spPr bwMode="auto">
          <a:xfrm>
            <a:off x="468313" y="5949950"/>
            <a:ext cx="4824412" cy="21590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345" name="TextBox 15">
            <a:extLst>
              <a:ext uri="{FF2B5EF4-FFF2-40B4-BE49-F238E27FC236}">
                <a16:creationId xmlns:a16="http://schemas.microsoft.com/office/drawing/2014/main" id="{75CA8192-DDEF-C042-BE79-CB944E8BE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060825"/>
            <a:ext cx="11826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0x401adc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14346" name="组合 16">
            <a:extLst>
              <a:ext uri="{FF2B5EF4-FFF2-40B4-BE49-F238E27FC236}">
                <a16:creationId xmlns:a16="http://schemas.microsoft.com/office/drawing/2014/main" id="{20D6F53B-583E-9548-A3BD-5BBE4EA85B9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557338"/>
            <a:ext cx="1584325" cy="4967287"/>
            <a:chOff x="5868144" y="1556792"/>
            <a:chExt cx="1584176" cy="4968552"/>
          </a:xfrm>
        </p:grpSpPr>
        <p:sp>
          <p:nvSpPr>
            <p:cNvPr id="14351" name="矩形 17">
              <a:extLst>
                <a:ext uri="{FF2B5EF4-FFF2-40B4-BE49-F238E27FC236}">
                  <a16:creationId xmlns:a16="http://schemas.microsoft.com/office/drawing/2014/main" id="{C3848317-4B89-4543-A93A-694BFF042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1556792"/>
              <a:ext cx="1584176" cy="4968552"/>
            </a:xfrm>
            <a:prstGeom prst="rect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4352" name="直接连接符 18">
              <a:extLst>
                <a:ext uri="{FF2B5EF4-FFF2-40B4-BE49-F238E27FC236}">
                  <a16:creationId xmlns:a16="http://schemas.microsoft.com/office/drawing/2014/main" id="{DE3A2C71-A61A-3745-9158-ECFA63DA6E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00548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3" name="直接连接符 19">
              <a:extLst>
                <a:ext uri="{FF2B5EF4-FFF2-40B4-BE49-F238E27FC236}">
                  <a16:creationId xmlns:a16="http://schemas.microsoft.com/office/drawing/2014/main" id="{B968ED02-E28C-DB46-A729-926EC021BA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50953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4" name="直接连接符 20">
              <a:extLst>
                <a:ext uri="{FF2B5EF4-FFF2-40B4-BE49-F238E27FC236}">
                  <a16:creationId xmlns:a16="http://schemas.microsoft.com/office/drawing/2014/main" id="{80525FAB-DE08-9D40-B3CB-3138CB3E51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013594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5" name="直接连接符 21">
              <a:extLst>
                <a:ext uri="{FF2B5EF4-FFF2-40B4-BE49-F238E27FC236}">
                  <a16:creationId xmlns:a16="http://schemas.microsoft.com/office/drawing/2014/main" id="{624C15AD-07B0-7244-AFF7-2273897150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51723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6" name="直接连接符 22">
              <a:extLst>
                <a:ext uri="{FF2B5EF4-FFF2-40B4-BE49-F238E27FC236}">
                  <a16:creationId xmlns:a16="http://schemas.microsoft.com/office/drawing/2014/main" id="{8CB58716-F3B3-B241-8096-63EEBBF8E5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602128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7" name="TextBox 23">
            <a:extLst>
              <a:ext uri="{FF2B5EF4-FFF2-40B4-BE49-F238E27FC236}">
                <a16:creationId xmlns:a16="http://schemas.microsoft.com/office/drawing/2014/main" id="{C54A5314-1581-9149-86B4-AA7B02E51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597400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4348" name="TextBox 24">
            <a:extLst>
              <a:ext uri="{FF2B5EF4-FFF2-40B4-BE49-F238E27FC236}">
                <a16:creationId xmlns:a16="http://schemas.microsoft.com/office/drawing/2014/main" id="{5B2399E6-FB57-F443-934D-EAB739265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040313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4349" name="TextBox 26">
            <a:extLst>
              <a:ext uri="{FF2B5EF4-FFF2-40B4-BE49-F238E27FC236}">
                <a16:creationId xmlns:a16="http://schemas.microsoft.com/office/drawing/2014/main" id="{6F99079C-BBCC-0843-8FF2-6B0B56FF0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557338"/>
            <a:ext cx="954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高地址</a:t>
            </a:r>
          </a:p>
        </p:txBody>
      </p:sp>
      <p:sp>
        <p:nvSpPr>
          <p:cNvPr id="14350" name="TextBox 27">
            <a:extLst>
              <a:ext uri="{FF2B5EF4-FFF2-40B4-BE49-F238E27FC236}">
                <a16:creationId xmlns:a16="http://schemas.microsoft.com/office/drawing/2014/main" id="{30C414D4-6296-6345-A580-CC55A758C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6178550"/>
            <a:ext cx="9540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低地址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2CFF5889-1B57-F14E-A925-1EFD6C66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正常情况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6BBB8A86-4F6D-0D43-884B-06AADA71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5364" name="直接箭头连接符 10">
            <a:extLst>
              <a:ext uri="{FF2B5EF4-FFF2-40B4-BE49-F238E27FC236}">
                <a16:creationId xmlns:a16="http://schemas.microsoft.com/office/drawing/2014/main" id="{BCCE9DF0-0E8E-9242-8456-437DA44D82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15250" y="4216400"/>
            <a:ext cx="792163" cy="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TextBox 11">
            <a:extLst>
              <a:ext uri="{FF2B5EF4-FFF2-40B4-BE49-F238E27FC236}">
                <a16:creationId xmlns:a16="http://schemas.microsoft.com/office/drawing/2014/main" id="{D00B9232-85D7-5644-AAF9-3D703131A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789363"/>
            <a:ext cx="152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栈顶指针</a:t>
            </a:r>
            <a:r>
              <a:rPr lang="en-US" altLang="zh-CN" sz="2000">
                <a:solidFill>
                  <a:schemeClr val="tx1"/>
                </a:solidFill>
              </a:rPr>
              <a:t>rsp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15366" name="Picture 3">
            <a:extLst>
              <a:ext uri="{FF2B5EF4-FFF2-40B4-BE49-F238E27FC236}">
                <a16:creationId xmlns:a16="http://schemas.microsoft.com/office/drawing/2014/main" id="{93D54DC7-325A-3D4D-8AB7-274F3AE5B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4065588"/>
            <a:ext cx="53530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2">
            <a:extLst>
              <a:ext uri="{FF2B5EF4-FFF2-40B4-BE49-F238E27FC236}">
                <a16:creationId xmlns:a16="http://schemas.microsoft.com/office/drawing/2014/main" id="{01A6A0B4-4B60-A54A-958D-30D1C9EA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196975"/>
            <a:ext cx="5413375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DE47264-9F49-674A-9BF8-30357EF58BD4}"/>
              </a:ext>
            </a:extLst>
          </p:cNvPr>
          <p:cNvSpPr/>
          <p:nvPr/>
        </p:nvSpPr>
        <p:spPr bwMode="auto">
          <a:xfrm>
            <a:off x="468313" y="6092825"/>
            <a:ext cx="4824412" cy="21590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369" name="TextBox 15">
            <a:extLst>
              <a:ext uri="{FF2B5EF4-FFF2-40B4-BE49-F238E27FC236}">
                <a16:creationId xmlns:a16="http://schemas.microsoft.com/office/drawing/2014/main" id="{5CD96F76-D702-8C4C-9B02-DD1BC458B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060825"/>
            <a:ext cx="11826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0x401adc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15370" name="组合 16">
            <a:extLst>
              <a:ext uri="{FF2B5EF4-FFF2-40B4-BE49-F238E27FC236}">
                <a16:creationId xmlns:a16="http://schemas.microsoft.com/office/drawing/2014/main" id="{B9B1803D-EE73-2B48-89A6-0F3BC652F3B9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557338"/>
            <a:ext cx="1584325" cy="4967287"/>
            <a:chOff x="5868144" y="1556792"/>
            <a:chExt cx="1584176" cy="4968552"/>
          </a:xfrm>
        </p:grpSpPr>
        <p:sp>
          <p:nvSpPr>
            <p:cNvPr id="15376" name="矩形 17">
              <a:extLst>
                <a:ext uri="{FF2B5EF4-FFF2-40B4-BE49-F238E27FC236}">
                  <a16:creationId xmlns:a16="http://schemas.microsoft.com/office/drawing/2014/main" id="{DC6D3DAA-3434-264F-A6D2-DFC598196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1556792"/>
              <a:ext cx="1584176" cy="4968552"/>
            </a:xfrm>
            <a:prstGeom prst="rect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377" name="直接连接符 18">
              <a:extLst>
                <a:ext uri="{FF2B5EF4-FFF2-40B4-BE49-F238E27FC236}">
                  <a16:creationId xmlns:a16="http://schemas.microsoft.com/office/drawing/2014/main" id="{01B9518E-09EA-254B-8891-48F2CB3B3C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00548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8" name="直接连接符 19">
              <a:extLst>
                <a:ext uri="{FF2B5EF4-FFF2-40B4-BE49-F238E27FC236}">
                  <a16:creationId xmlns:a16="http://schemas.microsoft.com/office/drawing/2014/main" id="{2CBFF4DE-9BBC-0F4B-8D16-D55BAB005D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50953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9" name="直接连接符 20">
              <a:extLst>
                <a:ext uri="{FF2B5EF4-FFF2-40B4-BE49-F238E27FC236}">
                  <a16:creationId xmlns:a16="http://schemas.microsoft.com/office/drawing/2014/main" id="{3EB22802-832A-E04B-BCD1-90998D86C5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013594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直接连接符 21">
              <a:extLst>
                <a:ext uri="{FF2B5EF4-FFF2-40B4-BE49-F238E27FC236}">
                  <a16:creationId xmlns:a16="http://schemas.microsoft.com/office/drawing/2014/main" id="{D11A76A7-8BAB-2040-BB4C-AE375274F0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51723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直接连接符 22">
              <a:extLst>
                <a:ext uri="{FF2B5EF4-FFF2-40B4-BE49-F238E27FC236}">
                  <a16:creationId xmlns:a16="http://schemas.microsoft.com/office/drawing/2014/main" id="{41AFF917-1F18-F544-A94F-3C14BE8C41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602128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71" name="TextBox 23">
            <a:extLst>
              <a:ext uri="{FF2B5EF4-FFF2-40B4-BE49-F238E27FC236}">
                <a16:creationId xmlns:a16="http://schemas.microsoft.com/office/drawing/2014/main" id="{A9A54F1F-377D-1247-87D9-603FCF6FC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597400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5372" name="TextBox 24">
            <a:extLst>
              <a:ext uri="{FF2B5EF4-FFF2-40B4-BE49-F238E27FC236}">
                <a16:creationId xmlns:a16="http://schemas.microsoft.com/office/drawing/2014/main" id="{AE7D8221-9459-AE49-AD32-CD5D3659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040313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5373" name="矩形 5">
            <a:extLst>
              <a:ext uri="{FF2B5EF4-FFF2-40B4-BE49-F238E27FC236}">
                <a16:creationId xmlns:a16="http://schemas.microsoft.com/office/drawing/2014/main" id="{2BC92F47-2B5B-2F46-853D-5F2E35A2D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195263"/>
            <a:ext cx="1744663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ret </a:t>
            </a:r>
            <a:r>
              <a:rPr lang="zh-CN" altLang="en-US" sz="2400">
                <a:solidFill>
                  <a:schemeClr val="tx1"/>
                </a:solidFill>
              </a:rPr>
              <a:t>跳转至栈顶的返回地址</a:t>
            </a:r>
          </a:p>
        </p:txBody>
      </p:sp>
      <p:sp>
        <p:nvSpPr>
          <p:cNvPr id="15374" name="TextBox 25">
            <a:extLst>
              <a:ext uri="{FF2B5EF4-FFF2-40B4-BE49-F238E27FC236}">
                <a16:creationId xmlns:a16="http://schemas.microsoft.com/office/drawing/2014/main" id="{A96ED41E-792A-AC45-A79C-7AA4224E9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557338"/>
            <a:ext cx="954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高地址</a:t>
            </a:r>
          </a:p>
        </p:txBody>
      </p:sp>
      <p:sp>
        <p:nvSpPr>
          <p:cNvPr id="15375" name="TextBox 26">
            <a:extLst>
              <a:ext uri="{FF2B5EF4-FFF2-40B4-BE49-F238E27FC236}">
                <a16:creationId xmlns:a16="http://schemas.microsoft.com/office/drawing/2014/main" id="{EBF466C2-D1EC-A349-A804-0473444C6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6178550"/>
            <a:ext cx="9540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低地址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B6900F3B-8150-EE42-8BD3-8C9A9A59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正常情况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CDDCFFCB-1A1C-2F45-9914-9150CC92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6388" name="直接箭头连接符 10">
            <a:extLst>
              <a:ext uri="{FF2B5EF4-FFF2-40B4-BE49-F238E27FC236}">
                <a16:creationId xmlns:a16="http://schemas.microsoft.com/office/drawing/2014/main" id="{3B988CA1-1CAE-5B43-AF15-B6DD02A605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15250" y="3784600"/>
            <a:ext cx="792163" cy="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9" name="TextBox 11">
            <a:extLst>
              <a:ext uri="{FF2B5EF4-FFF2-40B4-BE49-F238E27FC236}">
                <a16:creationId xmlns:a16="http://schemas.microsoft.com/office/drawing/2014/main" id="{D9FE7934-7CE6-5F47-B9F4-B15B63931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357563"/>
            <a:ext cx="152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栈顶指针</a:t>
            </a:r>
            <a:r>
              <a:rPr lang="en-US" altLang="zh-CN" sz="2000">
                <a:solidFill>
                  <a:schemeClr val="tx1"/>
                </a:solidFill>
              </a:rPr>
              <a:t>rsp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16390" name="Picture 3">
            <a:extLst>
              <a:ext uri="{FF2B5EF4-FFF2-40B4-BE49-F238E27FC236}">
                <a16:creationId xmlns:a16="http://schemas.microsoft.com/office/drawing/2014/main" id="{176678F8-731E-2E40-A0BA-A4E2F1CC3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4065588"/>
            <a:ext cx="53530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1" name="Picture 2">
            <a:extLst>
              <a:ext uri="{FF2B5EF4-FFF2-40B4-BE49-F238E27FC236}">
                <a16:creationId xmlns:a16="http://schemas.microsoft.com/office/drawing/2014/main" id="{31BE2729-6F1D-B64E-BBFF-F34F35AC9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196975"/>
            <a:ext cx="5413375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5316322-BBAE-D142-86F3-5367405A71D6}"/>
              </a:ext>
            </a:extLst>
          </p:cNvPr>
          <p:cNvSpPr/>
          <p:nvPr/>
        </p:nvSpPr>
        <p:spPr bwMode="auto">
          <a:xfrm>
            <a:off x="468313" y="2492375"/>
            <a:ext cx="4824412" cy="180975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6393" name="组合 16">
            <a:extLst>
              <a:ext uri="{FF2B5EF4-FFF2-40B4-BE49-F238E27FC236}">
                <a16:creationId xmlns:a16="http://schemas.microsoft.com/office/drawing/2014/main" id="{2B8C4F2D-4979-AE40-BB44-9F165EB814B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557338"/>
            <a:ext cx="1584325" cy="4967287"/>
            <a:chOff x="5868144" y="1556792"/>
            <a:chExt cx="1584176" cy="4968552"/>
          </a:xfrm>
        </p:grpSpPr>
        <p:sp>
          <p:nvSpPr>
            <p:cNvPr id="16399" name="矩形 17">
              <a:extLst>
                <a:ext uri="{FF2B5EF4-FFF2-40B4-BE49-F238E27FC236}">
                  <a16:creationId xmlns:a16="http://schemas.microsoft.com/office/drawing/2014/main" id="{D4A46D30-2CED-8048-8DC9-9DD0288D6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1556792"/>
              <a:ext cx="1584176" cy="4968552"/>
            </a:xfrm>
            <a:prstGeom prst="rect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6400" name="直接连接符 18">
              <a:extLst>
                <a:ext uri="{FF2B5EF4-FFF2-40B4-BE49-F238E27FC236}">
                  <a16:creationId xmlns:a16="http://schemas.microsoft.com/office/drawing/2014/main" id="{F4E94A57-E35F-674E-B560-6282C3A0B7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00548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1" name="直接连接符 19">
              <a:extLst>
                <a:ext uri="{FF2B5EF4-FFF2-40B4-BE49-F238E27FC236}">
                  <a16:creationId xmlns:a16="http://schemas.microsoft.com/office/drawing/2014/main" id="{F62065A0-9786-3F49-A0BD-6C03B0BEDA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50953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2" name="直接连接符 20">
              <a:extLst>
                <a:ext uri="{FF2B5EF4-FFF2-40B4-BE49-F238E27FC236}">
                  <a16:creationId xmlns:a16="http://schemas.microsoft.com/office/drawing/2014/main" id="{9AA55374-C8CB-0141-8284-5A2137487B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013594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直接连接符 21">
              <a:extLst>
                <a:ext uri="{FF2B5EF4-FFF2-40B4-BE49-F238E27FC236}">
                  <a16:creationId xmlns:a16="http://schemas.microsoft.com/office/drawing/2014/main" id="{5377D061-CE46-2348-89FC-FEE19591AC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51723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直接连接符 22">
              <a:extLst>
                <a:ext uri="{FF2B5EF4-FFF2-40B4-BE49-F238E27FC236}">
                  <a16:creationId xmlns:a16="http://schemas.microsoft.com/office/drawing/2014/main" id="{71E8F3D2-1CD3-3B46-B4A3-36DCFFC380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602128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94" name="TextBox 23">
            <a:extLst>
              <a:ext uri="{FF2B5EF4-FFF2-40B4-BE49-F238E27FC236}">
                <a16:creationId xmlns:a16="http://schemas.microsoft.com/office/drawing/2014/main" id="{7F95E598-4F5C-F94E-AD9B-4CDC5590F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597400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6395" name="TextBox 24">
            <a:extLst>
              <a:ext uri="{FF2B5EF4-FFF2-40B4-BE49-F238E27FC236}">
                <a16:creationId xmlns:a16="http://schemas.microsoft.com/office/drawing/2014/main" id="{E0119C5A-7591-4645-BEAA-EE703E0F7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040313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6396" name="矩形 5">
            <a:extLst>
              <a:ext uri="{FF2B5EF4-FFF2-40B4-BE49-F238E27FC236}">
                <a16:creationId xmlns:a16="http://schemas.microsoft.com/office/drawing/2014/main" id="{A96E1535-17EB-8E4A-8DCF-6CB03A778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195263"/>
            <a:ext cx="1744663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ret </a:t>
            </a:r>
            <a:r>
              <a:rPr lang="zh-CN" altLang="en-US" sz="2400">
                <a:solidFill>
                  <a:schemeClr val="tx1"/>
                </a:solidFill>
              </a:rPr>
              <a:t>跳转至栈顶的返回地址</a:t>
            </a:r>
          </a:p>
        </p:txBody>
      </p:sp>
      <p:sp>
        <p:nvSpPr>
          <p:cNvPr id="16397" name="TextBox 25">
            <a:extLst>
              <a:ext uri="{FF2B5EF4-FFF2-40B4-BE49-F238E27FC236}">
                <a16:creationId xmlns:a16="http://schemas.microsoft.com/office/drawing/2014/main" id="{7483DED2-A403-0844-8501-B6BE79463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557338"/>
            <a:ext cx="954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高地址</a:t>
            </a:r>
          </a:p>
        </p:txBody>
      </p:sp>
      <p:sp>
        <p:nvSpPr>
          <p:cNvPr id="16398" name="TextBox 26">
            <a:extLst>
              <a:ext uri="{FF2B5EF4-FFF2-40B4-BE49-F238E27FC236}">
                <a16:creationId xmlns:a16="http://schemas.microsoft.com/office/drawing/2014/main" id="{D21FC031-7102-7F4A-8214-752163DE6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6178550"/>
            <a:ext cx="9540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低地址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45C85F68-A15A-2A45-B3D9-9F0945A0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异常情况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5D211C69-9EDF-9341-97F5-5B1DA8D2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7412" name="直接箭头连接符 10">
            <a:extLst>
              <a:ext uri="{FF2B5EF4-FFF2-40B4-BE49-F238E27FC236}">
                <a16:creationId xmlns:a16="http://schemas.microsoft.com/office/drawing/2014/main" id="{75F1A175-CCB9-A54F-9DFD-78F5C61A0B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15250" y="5800725"/>
            <a:ext cx="792163" cy="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3" name="TextBox 11">
            <a:extLst>
              <a:ext uri="{FF2B5EF4-FFF2-40B4-BE49-F238E27FC236}">
                <a16:creationId xmlns:a16="http://schemas.microsoft.com/office/drawing/2014/main" id="{7E06CA78-08F2-064A-9FD1-D341365E3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5373688"/>
            <a:ext cx="152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栈顶指针</a:t>
            </a:r>
            <a:r>
              <a:rPr lang="en-US" altLang="zh-CN" sz="2000">
                <a:solidFill>
                  <a:schemeClr val="tx1"/>
                </a:solidFill>
              </a:rPr>
              <a:t>rsp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17414" name="Picture 3">
            <a:extLst>
              <a:ext uri="{FF2B5EF4-FFF2-40B4-BE49-F238E27FC236}">
                <a16:creationId xmlns:a16="http://schemas.microsoft.com/office/drawing/2014/main" id="{0E7B2C0A-D85A-0A4C-94AC-FDD90A529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4065588"/>
            <a:ext cx="53530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2">
            <a:extLst>
              <a:ext uri="{FF2B5EF4-FFF2-40B4-BE49-F238E27FC236}">
                <a16:creationId xmlns:a16="http://schemas.microsoft.com/office/drawing/2014/main" id="{FE9DF118-3EB9-454F-B910-80676327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196975"/>
            <a:ext cx="5413375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DD6C262-C269-0A48-8C71-683D34240055}"/>
              </a:ext>
            </a:extLst>
          </p:cNvPr>
          <p:cNvSpPr/>
          <p:nvPr/>
        </p:nvSpPr>
        <p:spPr bwMode="auto">
          <a:xfrm>
            <a:off x="468313" y="4941888"/>
            <a:ext cx="4824412" cy="28733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417" name="TextBox 15">
            <a:extLst>
              <a:ext uri="{FF2B5EF4-FFF2-40B4-BE49-F238E27FC236}">
                <a16:creationId xmlns:a16="http://schemas.microsoft.com/office/drawing/2014/main" id="{FB23EAB3-80B6-1B41-A5AE-65A0AAFC4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060825"/>
            <a:ext cx="11826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0x401adc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17418" name="组合 16">
            <a:extLst>
              <a:ext uri="{FF2B5EF4-FFF2-40B4-BE49-F238E27FC236}">
                <a16:creationId xmlns:a16="http://schemas.microsoft.com/office/drawing/2014/main" id="{912EEB33-07AE-8C4F-B363-6585F765155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557338"/>
            <a:ext cx="1584325" cy="4967287"/>
            <a:chOff x="5868144" y="1556792"/>
            <a:chExt cx="1584176" cy="4968552"/>
          </a:xfrm>
        </p:grpSpPr>
        <p:sp>
          <p:nvSpPr>
            <p:cNvPr id="17425" name="矩形 17">
              <a:extLst>
                <a:ext uri="{FF2B5EF4-FFF2-40B4-BE49-F238E27FC236}">
                  <a16:creationId xmlns:a16="http://schemas.microsoft.com/office/drawing/2014/main" id="{1228EE0D-0018-B74B-8915-C1F810842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1556792"/>
              <a:ext cx="1584176" cy="4968552"/>
            </a:xfrm>
            <a:prstGeom prst="rect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7426" name="直接连接符 18">
              <a:extLst>
                <a:ext uri="{FF2B5EF4-FFF2-40B4-BE49-F238E27FC236}">
                  <a16:creationId xmlns:a16="http://schemas.microsoft.com/office/drawing/2014/main" id="{8DD58111-C34B-6045-9A68-CE6A32720C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00548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7" name="直接连接符 19">
              <a:extLst>
                <a:ext uri="{FF2B5EF4-FFF2-40B4-BE49-F238E27FC236}">
                  <a16:creationId xmlns:a16="http://schemas.microsoft.com/office/drawing/2014/main" id="{F4D57FC2-C694-0045-B8DD-F1224E7EAC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50953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8" name="直接连接符 20">
              <a:extLst>
                <a:ext uri="{FF2B5EF4-FFF2-40B4-BE49-F238E27FC236}">
                  <a16:creationId xmlns:a16="http://schemas.microsoft.com/office/drawing/2014/main" id="{309A47B2-76C6-CB41-AA2C-3427D21EA3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013594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9" name="直接连接符 21">
              <a:extLst>
                <a:ext uri="{FF2B5EF4-FFF2-40B4-BE49-F238E27FC236}">
                  <a16:creationId xmlns:a16="http://schemas.microsoft.com/office/drawing/2014/main" id="{9D178635-4B13-1C4F-A003-4CF6A2922C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51723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0" name="直接连接符 22">
              <a:extLst>
                <a:ext uri="{FF2B5EF4-FFF2-40B4-BE49-F238E27FC236}">
                  <a16:creationId xmlns:a16="http://schemas.microsoft.com/office/drawing/2014/main" id="{4AED68CF-BAB9-0E4C-9A96-CFB6B50645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602128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419" name="TextBox 23">
            <a:extLst>
              <a:ext uri="{FF2B5EF4-FFF2-40B4-BE49-F238E27FC236}">
                <a16:creationId xmlns:a16="http://schemas.microsoft.com/office/drawing/2014/main" id="{615107B7-5B13-C84C-A254-65388FFD1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597400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7420" name="TextBox 24">
            <a:extLst>
              <a:ext uri="{FF2B5EF4-FFF2-40B4-BE49-F238E27FC236}">
                <a16:creationId xmlns:a16="http://schemas.microsoft.com/office/drawing/2014/main" id="{02BA7051-13DA-FB4D-8F9C-64413E388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040313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7421" name="TextBox 25">
            <a:extLst>
              <a:ext uri="{FF2B5EF4-FFF2-40B4-BE49-F238E27FC236}">
                <a16:creationId xmlns:a16="http://schemas.microsoft.com/office/drawing/2014/main" id="{32C9543F-115F-574E-93B7-A5C3A87DD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491038"/>
            <a:ext cx="163195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开辟缓冲区，用于存放输入的字符</a:t>
            </a:r>
          </a:p>
        </p:txBody>
      </p:sp>
      <p:sp>
        <p:nvSpPr>
          <p:cNvPr id="17422" name="TextBox 26">
            <a:extLst>
              <a:ext uri="{FF2B5EF4-FFF2-40B4-BE49-F238E27FC236}">
                <a16:creationId xmlns:a16="http://schemas.microsoft.com/office/drawing/2014/main" id="{CFF8B82D-05DD-0847-A88E-038B0B578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557338"/>
            <a:ext cx="954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高地址</a:t>
            </a:r>
          </a:p>
        </p:txBody>
      </p:sp>
      <p:sp>
        <p:nvSpPr>
          <p:cNvPr id="17423" name="TextBox 27">
            <a:extLst>
              <a:ext uri="{FF2B5EF4-FFF2-40B4-BE49-F238E27FC236}">
                <a16:creationId xmlns:a16="http://schemas.microsoft.com/office/drawing/2014/main" id="{A5D20C95-FA34-5A49-ABA8-01F012E79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6178550"/>
            <a:ext cx="9540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低地址</a:t>
            </a:r>
          </a:p>
        </p:txBody>
      </p:sp>
      <p:sp>
        <p:nvSpPr>
          <p:cNvPr id="17424" name="TextBox 28">
            <a:extLst>
              <a:ext uri="{FF2B5EF4-FFF2-40B4-BE49-F238E27FC236}">
                <a16:creationId xmlns:a16="http://schemas.microsoft.com/office/drawing/2014/main" id="{70A4F9AC-07D7-6542-B0D7-B1F85C46F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333375"/>
            <a:ext cx="2998787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rsp</a:t>
            </a:r>
            <a:r>
              <a:rPr lang="zh-CN" altLang="en-US" sz="2000">
                <a:solidFill>
                  <a:schemeClr val="tx1"/>
                </a:solidFill>
              </a:rPr>
              <a:t>赋值给</a:t>
            </a:r>
            <a:r>
              <a:rPr lang="en-US" altLang="zh-CN" sz="2000">
                <a:solidFill>
                  <a:schemeClr val="tx1"/>
                </a:solidFill>
              </a:rPr>
              <a:t>rdi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</a:rPr>
              <a:t>rdi</a:t>
            </a:r>
            <a:r>
              <a:rPr lang="zh-CN" altLang="en-US" sz="2000">
                <a:solidFill>
                  <a:schemeClr val="tx1"/>
                </a:solidFill>
              </a:rPr>
              <a:t>是函数</a:t>
            </a:r>
            <a:r>
              <a:rPr lang="en-US" altLang="zh-CN" sz="2000">
                <a:solidFill>
                  <a:schemeClr val="tx1"/>
                </a:solidFill>
              </a:rPr>
              <a:t>Gets</a:t>
            </a:r>
            <a:r>
              <a:rPr lang="zh-CN" altLang="en-US" sz="2000">
                <a:solidFill>
                  <a:schemeClr val="tx1"/>
                </a:solidFill>
              </a:rPr>
              <a:t>的输入参数（缓冲区起始地址）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DC5FB09A-25F3-2948-A72A-AF13FC80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异常情况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9C8D2B51-3C83-1841-A174-3DA9D711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8436" name="直接箭头连接符 10">
            <a:extLst>
              <a:ext uri="{FF2B5EF4-FFF2-40B4-BE49-F238E27FC236}">
                <a16:creationId xmlns:a16="http://schemas.microsoft.com/office/drawing/2014/main" id="{F79E178A-DD43-F544-B192-F78CFE5F96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15250" y="5800725"/>
            <a:ext cx="792163" cy="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7" name="TextBox 11">
            <a:extLst>
              <a:ext uri="{FF2B5EF4-FFF2-40B4-BE49-F238E27FC236}">
                <a16:creationId xmlns:a16="http://schemas.microsoft.com/office/drawing/2014/main" id="{E8D2D7E4-BEED-CA43-ACA1-A27F3FCC2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5373688"/>
            <a:ext cx="152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栈顶指针</a:t>
            </a:r>
            <a:r>
              <a:rPr lang="en-US" altLang="zh-CN" sz="2000">
                <a:solidFill>
                  <a:schemeClr val="tx1"/>
                </a:solidFill>
              </a:rPr>
              <a:t>rsp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18438" name="Picture 3">
            <a:extLst>
              <a:ext uri="{FF2B5EF4-FFF2-40B4-BE49-F238E27FC236}">
                <a16:creationId xmlns:a16="http://schemas.microsoft.com/office/drawing/2014/main" id="{960BB64E-EF7A-D741-9887-5664E718E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4065588"/>
            <a:ext cx="53530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2">
            <a:extLst>
              <a:ext uri="{FF2B5EF4-FFF2-40B4-BE49-F238E27FC236}">
                <a16:creationId xmlns:a16="http://schemas.microsoft.com/office/drawing/2014/main" id="{0C121F83-65DA-1847-81DA-5DD184AE8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196975"/>
            <a:ext cx="5413375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99438D0-6B77-9149-A1C5-57E64B9A25AF}"/>
              </a:ext>
            </a:extLst>
          </p:cNvPr>
          <p:cNvSpPr/>
          <p:nvPr/>
        </p:nvSpPr>
        <p:spPr bwMode="auto">
          <a:xfrm>
            <a:off x="458788" y="5141913"/>
            <a:ext cx="4824412" cy="28733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441" name="TextBox 15">
            <a:extLst>
              <a:ext uri="{FF2B5EF4-FFF2-40B4-BE49-F238E27FC236}">
                <a16:creationId xmlns:a16="http://schemas.microsoft.com/office/drawing/2014/main" id="{FFEB86F9-A431-D14E-8FD2-D7E1F6297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060825"/>
            <a:ext cx="11826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0x401adc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18442" name="组合 16">
            <a:extLst>
              <a:ext uri="{FF2B5EF4-FFF2-40B4-BE49-F238E27FC236}">
                <a16:creationId xmlns:a16="http://schemas.microsoft.com/office/drawing/2014/main" id="{55C11E50-E027-604F-8CD0-A107ABF849A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557338"/>
            <a:ext cx="1584325" cy="4967287"/>
            <a:chOff x="5868144" y="1556792"/>
            <a:chExt cx="1584176" cy="4968552"/>
          </a:xfrm>
        </p:grpSpPr>
        <p:sp>
          <p:nvSpPr>
            <p:cNvPr id="18450" name="矩形 17">
              <a:extLst>
                <a:ext uri="{FF2B5EF4-FFF2-40B4-BE49-F238E27FC236}">
                  <a16:creationId xmlns:a16="http://schemas.microsoft.com/office/drawing/2014/main" id="{E5C6586E-BA54-5246-A054-5267B7174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1556792"/>
              <a:ext cx="1584176" cy="4968552"/>
            </a:xfrm>
            <a:prstGeom prst="rect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451" name="直接连接符 18">
              <a:extLst>
                <a:ext uri="{FF2B5EF4-FFF2-40B4-BE49-F238E27FC236}">
                  <a16:creationId xmlns:a16="http://schemas.microsoft.com/office/drawing/2014/main" id="{6B62C2C9-1229-7A43-BFCB-8713801FF7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00548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2" name="直接连接符 19">
              <a:extLst>
                <a:ext uri="{FF2B5EF4-FFF2-40B4-BE49-F238E27FC236}">
                  <a16:creationId xmlns:a16="http://schemas.microsoft.com/office/drawing/2014/main" id="{B3A9BE65-B6E8-C74C-86B4-8AF644EABC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50953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3" name="直接连接符 20">
              <a:extLst>
                <a:ext uri="{FF2B5EF4-FFF2-40B4-BE49-F238E27FC236}">
                  <a16:creationId xmlns:a16="http://schemas.microsoft.com/office/drawing/2014/main" id="{ECD1C625-E804-8842-82E7-A42AE700FA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013594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4" name="直接连接符 21">
              <a:extLst>
                <a:ext uri="{FF2B5EF4-FFF2-40B4-BE49-F238E27FC236}">
                  <a16:creationId xmlns:a16="http://schemas.microsoft.com/office/drawing/2014/main" id="{886D0FCD-6FA6-6746-84F1-D84C70BD7F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51723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5" name="直接连接符 22">
              <a:extLst>
                <a:ext uri="{FF2B5EF4-FFF2-40B4-BE49-F238E27FC236}">
                  <a16:creationId xmlns:a16="http://schemas.microsoft.com/office/drawing/2014/main" id="{6DC4A15D-BE2A-8346-B10B-7ADE16E026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602128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43" name="TextBox 23">
            <a:extLst>
              <a:ext uri="{FF2B5EF4-FFF2-40B4-BE49-F238E27FC236}">
                <a16:creationId xmlns:a16="http://schemas.microsoft.com/office/drawing/2014/main" id="{8BBAD957-9DC3-A245-BAFF-9A6927879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597400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444" name="TextBox 24">
            <a:extLst>
              <a:ext uri="{FF2B5EF4-FFF2-40B4-BE49-F238E27FC236}">
                <a16:creationId xmlns:a16="http://schemas.microsoft.com/office/drawing/2014/main" id="{3BA711A1-CA4F-484D-AAAB-7F0342C21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040313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445" name="TextBox 25">
            <a:extLst>
              <a:ext uri="{FF2B5EF4-FFF2-40B4-BE49-F238E27FC236}">
                <a16:creationId xmlns:a16="http://schemas.microsoft.com/office/drawing/2014/main" id="{C214719D-7464-BA42-9F25-BE681DDE7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491038"/>
            <a:ext cx="163195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开辟缓冲区，用于存放输入的字符</a:t>
            </a:r>
          </a:p>
        </p:txBody>
      </p:sp>
      <p:sp>
        <p:nvSpPr>
          <p:cNvPr id="18446" name="TextBox 26">
            <a:extLst>
              <a:ext uri="{FF2B5EF4-FFF2-40B4-BE49-F238E27FC236}">
                <a16:creationId xmlns:a16="http://schemas.microsoft.com/office/drawing/2014/main" id="{5C86D4E9-ABE2-C74F-AAEA-B41DB0D62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557338"/>
            <a:ext cx="954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高地址</a:t>
            </a:r>
          </a:p>
        </p:txBody>
      </p:sp>
      <p:sp>
        <p:nvSpPr>
          <p:cNvPr id="18447" name="TextBox 27">
            <a:extLst>
              <a:ext uri="{FF2B5EF4-FFF2-40B4-BE49-F238E27FC236}">
                <a16:creationId xmlns:a16="http://schemas.microsoft.com/office/drawing/2014/main" id="{74DC3C8D-18FF-9A47-8F4A-E5CB3ECAE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6178550"/>
            <a:ext cx="9540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低地址</a:t>
            </a:r>
          </a:p>
        </p:txBody>
      </p:sp>
      <p:sp>
        <p:nvSpPr>
          <p:cNvPr id="18448" name="TextBox 28">
            <a:extLst>
              <a:ext uri="{FF2B5EF4-FFF2-40B4-BE49-F238E27FC236}">
                <a16:creationId xmlns:a16="http://schemas.microsoft.com/office/drawing/2014/main" id="{9E824EDD-C262-0845-800A-1E72B4D1C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333375"/>
            <a:ext cx="2998787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rsp</a:t>
            </a:r>
            <a:r>
              <a:rPr lang="zh-CN" altLang="en-US" sz="2000">
                <a:solidFill>
                  <a:schemeClr val="tx1"/>
                </a:solidFill>
              </a:rPr>
              <a:t>赋值给</a:t>
            </a:r>
            <a:r>
              <a:rPr lang="en-US" altLang="zh-CN" sz="2000">
                <a:solidFill>
                  <a:schemeClr val="tx1"/>
                </a:solidFill>
              </a:rPr>
              <a:t>rdi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</a:rPr>
              <a:t>rdi</a:t>
            </a:r>
            <a:r>
              <a:rPr lang="zh-CN" altLang="en-US" sz="2000">
                <a:solidFill>
                  <a:schemeClr val="tx1"/>
                </a:solidFill>
              </a:rPr>
              <a:t>是函数</a:t>
            </a:r>
            <a:r>
              <a:rPr lang="en-US" altLang="zh-CN" sz="2000">
                <a:solidFill>
                  <a:schemeClr val="tx1"/>
                </a:solidFill>
              </a:rPr>
              <a:t>Gets</a:t>
            </a:r>
            <a:r>
              <a:rPr lang="zh-CN" altLang="en-US" sz="2000">
                <a:solidFill>
                  <a:schemeClr val="tx1"/>
                </a:solidFill>
              </a:rPr>
              <a:t>的输入参数（缓冲区起始地址）</a:t>
            </a:r>
          </a:p>
        </p:txBody>
      </p:sp>
      <p:sp>
        <p:nvSpPr>
          <p:cNvPr id="18449" name="矩形 2">
            <a:extLst>
              <a:ext uri="{FF2B5EF4-FFF2-40B4-BE49-F238E27FC236}">
                <a16:creationId xmlns:a16="http://schemas.microsoft.com/office/drawing/2014/main" id="{51B826D4-040B-C147-84A5-0A3A37727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4065588"/>
            <a:ext cx="1403350" cy="1811337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sz="2400" b="1">
              <a:solidFill>
                <a:schemeClr val="tx1"/>
              </a:solidFill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符字入输的计设心精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E4149707-54FD-5947-BA49-D632319E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异常情况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98943C64-F193-2747-9609-10FFAFC5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9460" name="直接箭头连接符 10">
            <a:extLst>
              <a:ext uri="{FF2B5EF4-FFF2-40B4-BE49-F238E27FC236}">
                <a16:creationId xmlns:a16="http://schemas.microsoft.com/office/drawing/2014/main" id="{DE46B934-CBBF-A74F-A64E-976C99AEA5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15250" y="4216400"/>
            <a:ext cx="792163" cy="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1" name="TextBox 11">
            <a:extLst>
              <a:ext uri="{FF2B5EF4-FFF2-40B4-BE49-F238E27FC236}">
                <a16:creationId xmlns:a16="http://schemas.microsoft.com/office/drawing/2014/main" id="{4545B4FC-AD54-0641-B485-8DF2CC53D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789363"/>
            <a:ext cx="152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栈顶指针</a:t>
            </a:r>
            <a:r>
              <a:rPr lang="en-US" altLang="zh-CN" sz="2000">
                <a:solidFill>
                  <a:schemeClr val="tx1"/>
                </a:solidFill>
              </a:rPr>
              <a:t>rsp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19462" name="Picture 3">
            <a:extLst>
              <a:ext uri="{FF2B5EF4-FFF2-40B4-BE49-F238E27FC236}">
                <a16:creationId xmlns:a16="http://schemas.microsoft.com/office/drawing/2014/main" id="{33F06B26-6774-244A-BCCC-99EC7B365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4065588"/>
            <a:ext cx="53530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2">
            <a:extLst>
              <a:ext uri="{FF2B5EF4-FFF2-40B4-BE49-F238E27FC236}">
                <a16:creationId xmlns:a16="http://schemas.microsoft.com/office/drawing/2014/main" id="{8DAC1C36-7796-B14A-BE5E-DC97C8BA1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196975"/>
            <a:ext cx="5413375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0829AAA-884D-2B4E-B53B-ADC95FAC61BC}"/>
              </a:ext>
            </a:extLst>
          </p:cNvPr>
          <p:cNvSpPr/>
          <p:nvPr/>
        </p:nvSpPr>
        <p:spPr bwMode="auto">
          <a:xfrm>
            <a:off x="468313" y="5949950"/>
            <a:ext cx="4824412" cy="21590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465" name="TextBox 15">
            <a:extLst>
              <a:ext uri="{FF2B5EF4-FFF2-40B4-BE49-F238E27FC236}">
                <a16:creationId xmlns:a16="http://schemas.microsoft.com/office/drawing/2014/main" id="{B9F022AB-D951-A140-96D6-75167EE4E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060825"/>
            <a:ext cx="11826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0x401adc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19466" name="组合 16">
            <a:extLst>
              <a:ext uri="{FF2B5EF4-FFF2-40B4-BE49-F238E27FC236}">
                <a16:creationId xmlns:a16="http://schemas.microsoft.com/office/drawing/2014/main" id="{13CA79B0-17C5-884E-AD75-25092C8229AC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557338"/>
            <a:ext cx="1584325" cy="4967287"/>
            <a:chOff x="5868144" y="1556792"/>
            <a:chExt cx="1584176" cy="4968552"/>
          </a:xfrm>
        </p:grpSpPr>
        <p:sp>
          <p:nvSpPr>
            <p:cNvPr id="19472" name="矩形 17">
              <a:extLst>
                <a:ext uri="{FF2B5EF4-FFF2-40B4-BE49-F238E27FC236}">
                  <a16:creationId xmlns:a16="http://schemas.microsoft.com/office/drawing/2014/main" id="{5F02693F-CC44-CE43-A33E-FE5EA2D97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1556792"/>
              <a:ext cx="1584176" cy="4968552"/>
            </a:xfrm>
            <a:prstGeom prst="rect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9473" name="直接连接符 18">
              <a:extLst>
                <a:ext uri="{FF2B5EF4-FFF2-40B4-BE49-F238E27FC236}">
                  <a16:creationId xmlns:a16="http://schemas.microsoft.com/office/drawing/2014/main" id="{30D22B60-EE82-DA46-9737-5E6AFC3558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00548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直接连接符 19">
              <a:extLst>
                <a:ext uri="{FF2B5EF4-FFF2-40B4-BE49-F238E27FC236}">
                  <a16:creationId xmlns:a16="http://schemas.microsoft.com/office/drawing/2014/main" id="{EA7A86AE-AF51-EF42-841A-64B9E103E5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50953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直接连接符 20">
              <a:extLst>
                <a:ext uri="{FF2B5EF4-FFF2-40B4-BE49-F238E27FC236}">
                  <a16:creationId xmlns:a16="http://schemas.microsoft.com/office/drawing/2014/main" id="{28D315CD-D7DA-0F49-9284-7DAB01EA44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013594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6" name="直接连接符 21">
              <a:extLst>
                <a:ext uri="{FF2B5EF4-FFF2-40B4-BE49-F238E27FC236}">
                  <a16:creationId xmlns:a16="http://schemas.microsoft.com/office/drawing/2014/main" id="{165861BF-5C78-AF4B-8EF9-082E14F53C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51723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7" name="直接连接符 22">
              <a:extLst>
                <a:ext uri="{FF2B5EF4-FFF2-40B4-BE49-F238E27FC236}">
                  <a16:creationId xmlns:a16="http://schemas.microsoft.com/office/drawing/2014/main" id="{C8F23FB9-5786-FC4D-9842-5744654921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602128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67" name="TextBox 23">
            <a:extLst>
              <a:ext uri="{FF2B5EF4-FFF2-40B4-BE49-F238E27FC236}">
                <a16:creationId xmlns:a16="http://schemas.microsoft.com/office/drawing/2014/main" id="{6E35FF52-BDB4-F044-90A8-6FDD2EBC3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597400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9468" name="TextBox 24">
            <a:extLst>
              <a:ext uri="{FF2B5EF4-FFF2-40B4-BE49-F238E27FC236}">
                <a16:creationId xmlns:a16="http://schemas.microsoft.com/office/drawing/2014/main" id="{E49CE080-D3D0-C946-8738-FFBB0448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040313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9469" name="TextBox 26">
            <a:extLst>
              <a:ext uri="{FF2B5EF4-FFF2-40B4-BE49-F238E27FC236}">
                <a16:creationId xmlns:a16="http://schemas.microsoft.com/office/drawing/2014/main" id="{B4E050E6-4EEE-AD47-A3BA-5F9E29430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557338"/>
            <a:ext cx="954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高地址</a:t>
            </a:r>
          </a:p>
        </p:txBody>
      </p:sp>
      <p:sp>
        <p:nvSpPr>
          <p:cNvPr id="19470" name="TextBox 27">
            <a:extLst>
              <a:ext uri="{FF2B5EF4-FFF2-40B4-BE49-F238E27FC236}">
                <a16:creationId xmlns:a16="http://schemas.microsoft.com/office/drawing/2014/main" id="{FA4418FF-6A0D-FF4A-A60D-296832BA4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6178550"/>
            <a:ext cx="9540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低地址</a:t>
            </a:r>
          </a:p>
        </p:txBody>
      </p:sp>
      <p:sp>
        <p:nvSpPr>
          <p:cNvPr id="19471" name="矩形 20">
            <a:extLst>
              <a:ext uri="{FF2B5EF4-FFF2-40B4-BE49-F238E27FC236}">
                <a16:creationId xmlns:a16="http://schemas.microsoft.com/office/drawing/2014/main" id="{B4CE7FFC-FBB6-0C4A-A04B-8EED2D2DC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4065588"/>
            <a:ext cx="1403350" cy="1811337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sz="2400" b="1">
              <a:solidFill>
                <a:schemeClr val="tx1"/>
              </a:solidFill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符字入输的计设心精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73A26929-76CE-184C-96ED-FD78A693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异常情况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0A39D3CD-0A29-8845-ADE1-32ECD656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20484" name="直接箭头连接符 10">
            <a:extLst>
              <a:ext uri="{FF2B5EF4-FFF2-40B4-BE49-F238E27FC236}">
                <a16:creationId xmlns:a16="http://schemas.microsoft.com/office/drawing/2014/main" id="{738C8E07-D643-CA4E-AFBE-6EB123CB7D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15250" y="4216400"/>
            <a:ext cx="792163" cy="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5" name="TextBox 11">
            <a:extLst>
              <a:ext uri="{FF2B5EF4-FFF2-40B4-BE49-F238E27FC236}">
                <a16:creationId xmlns:a16="http://schemas.microsoft.com/office/drawing/2014/main" id="{7A47D01F-B095-D346-8B65-6963A665D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789363"/>
            <a:ext cx="152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栈顶指针</a:t>
            </a:r>
            <a:r>
              <a:rPr lang="en-US" altLang="zh-CN" sz="2000">
                <a:solidFill>
                  <a:schemeClr val="tx1"/>
                </a:solidFill>
              </a:rPr>
              <a:t>rsp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20486" name="Picture 3">
            <a:extLst>
              <a:ext uri="{FF2B5EF4-FFF2-40B4-BE49-F238E27FC236}">
                <a16:creationId xmlns:a16="http://schemas.microsoft.com/office/drawing/2014/main" id="{9115E455-46AC-FD44-AA4D-94EEEDBEA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4065588"/>
            <a:ext cx="53530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Picture 2">
            <a:extLst>
              <a:ext uri="{FF2B5EF4-FFF2-40B4-BE49-F238E27FC236}">
                <a16:creationId xmlns:a16="http://schemas.microsoft.com/office/drawing/2014/main" id="{B10DCE7D-2325-F541-BB46-58E4EA96D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196975"/>
            <a:ext cx="5413375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D3346E5-B53F-184A-8062-A46CF1918A55}"/>
              </a:ext>
            </a:extLst>
          </p:cNvPr>
          <p:cNvSpPr/>
          <p:nvPr/>
        </p:nvSpPr>
        <p:spPr bwMode="auto">
          <a:xfrm>
            <a:off x="468313" y="6092825"/>
            <a:ext cx="4824412" cy="21590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489" name="TextBox 15">
            <a:extLst>
              <a:ext uri="{FF2B5EF4-FFF2-40B4-BE49-F238E27FC236}">
                <a16:creationId xmlns:a16="http://schemas.microsoft.com/office/drawing/2014/main" id="{B59AC492-DC47-AC48-9D6F-D8AD76593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060825"/>
            <a:ext cx="11826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0x401adc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20490" name="组合 16">
            <a:extLst>
              <a:ext uri="{FF2B5EF4-FFF2-40B4-BE49-F238E27FC236}">
                <a16:creationId xmlns:a16="http://schemas.microsoft.com/office/drawing/2014/main" id="{EB4E45F6-48C5-814A-ADD2-A25529F184E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557338"/>
            <a:ext cx="1584325" cy="4967287"/>
            <a:chOff x="5868144" y="1556792"/>
            <a:chExt cx="1584176" cy="4968552"/>
          </a:xfrm>
        </p:grpSpPr>
        <p:sp>
          <p:nvSpPr>
            <p:cNvPr id="20497" name="矩形 17">
              <a:extLst>
                <a:ext uri="{FF2B5EF4-FFF2-40B4-BE49-F238E27FC236}">
                  <a16:creationId xmlns:a16="http://schemas.microsoft.com/office/drawing/2014/main" id="{C4E54752-F8C2-FB43-8930-29CDDDBCB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1556792"/>
              <a:ext cx="1584176" cy="4968552"/>
            </a:xfrm>
            <a:prstGeom prst="rect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0498" name="直接连接符 18">
              <a:extLst>
                <a:ext uri="{FF2B5EF4-FFF2-40B4-BE49-F238E27FC236}">
                  <a16:creationId xmlns:a16="http://schemas.microsoft.com/office/drawing/2014/main" id="{BD5E0B40-F2ED-E342-B9FE-D1803404D3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00548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9" name="直接连接符 19">
              <a:extLst>
                <a:ext uri="{FF2B5EF4-FFF2-40B4-BE49-F238E27FC236}">
                  <a16:creationId xmlns:a16="http://schemas.microsoft.com/office/drawing/2014/main" id="{CEBCED1B-C18A-6442-A991-BECCE183DB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50953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0" name="直接连接符 20">
              <a:extLst>
                <a:ext uri="{FF2B5EF4-FFF2-40B4-BE49-F238E27FC236}">
                  <a16:creationId xmlns:a16="http://schemas.microsoft.com/office/drawing/2014/main" id="{9E871D85-C2DB-4F40-AB8B-0D64894168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013594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1" name="直接连接符 21">
              <a:extLst>
                <a:ext uri="{FF2B5EF4-FFF2-40B4-BE49-F238E27FC236}">
                  <a16:creationId xmlns:a16="http://schemas.microsoft.com/office/drawing/2014/main" id="{E7502B1B-5797-1443-87A2-80D8B14F07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51723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2" name="直接连接符 22">
              <a:extLst>
                <a:ext uri="{FF2B5EF4-FFF2-40B4-BE49-F238E27FC236}">
                  <a16:creationId xmlns:a16="http://schemas.microsoft.com/office/drawing/2014/main" id="{A0789487-AEEB-EF42-8A27-723038B7AB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602128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91" name="TextBox 23">
            <a:extLst>
              <a:ext uri="{FF2B5EF4-FFF2-40B4-BE49-F238E27FC236}">
                <a16:creationId xmlns:a16="http://schemas.microsoft.com/office/drawing/2014/main" id="{FC9EF41F-B795-854E-A6A7-3EEBFE978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597400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0492" name="TextBox 24">
            <a:extLst>
              <a:ext uri="{FF2B5EF4-FFF2-40B4-BE49-F238E27FC236}">
                <a16:creationId xmlns:a16="http://schemas.microsoft.com/office/drawing/2014/main" id="{D7D3EFD7-5ACB-E64F-B44B-1ADBA4917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040313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0493" name="TextBox 26">
            <a:extLst>
              <a:ext uri="{FF2B5EF4-FFF2-40B4-BE49-F238E27FC236}">
                <a16:creationId xmlns:a16="http://schemas.microsoft.com/office/drawing/2014/main" id="{9C1DF238-8A07-EF4D-BDFC-480F786EF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557338"/>
            <a:ext cx="954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高地址</a:t>
            </a:r>
          </a:p>
        </p:txBody>
      </p:sp>
      <p:sp>
        <p:nvSpPr>
          <p:cNvPr id="20494" name="TextBox 27">
            <a:extLst>
              <a:ext uri="{FF2B5EF4-FFF2-40B4-BE49-F238E27FC236}">
                <a16:creationId xmlns:a16="http://schemas.microsoft.com/office/drawing/2014/main" id="{5C7B2A03-AAD7-AB47-9A3A-660A05EFC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6178550"/>
            <a:ext cx="9540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低地址</a:t>
            </a:r>
          </a:p>
        </p:txBody>
      </p:sp>
      <p:sp>
        <p:nvSpPr>
          <p:cNvPr id="20495" name="矩形 20">
            <a:extLst>
              <a:ext uri="{FF2B5EF4-FFF2-40B4-BE49-F238E27FC236}">
                <a16:creationId xmlns:a16="http://schemas.microsoft.com/office/drawing/2014/main" id="{91509EE3-6317-9042-BC06-43D1E2A88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4065588"/>
            <a:ext cx="1403350" cy="1811337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zh-CN" sz="2400" b="1">
              <a:solidFill>
                <a:schemeClr val="tx1"/>
              </a:solidFill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符字入输的计设心精</a:t>
            </a:r>
          </a:p>
        </p:txBody>
      </p:sp>
      <p:sp>
        <p:nvSpPr>
          <p:cNvPr id="20496" name="矩形 5">
            <a:extLst>
              <a:ext uri="{FF2B5EF4-FFF2-40B4-BE49-F238E27FC236}">
                <a16:creationId xmlns:a16="http://schemas.microsoft.com/office/drawing/2014/main" id="{7B6DA3BE-C924-2F42-BB59-53074BD78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195263"/>
            <a:ext cx="1744663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ret </a:t>
            </a:r>
            <a:r>
              <a:rPr lang="zh-CN" altLang="en-US" sz="2400">
                <a:solidFill>
                  <a:schemeClr val="tx1"/>
                </a:solidFill>
              </a:rPr>
              <a:t>跳转至栈顶的返回地址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F89182B8-442C-004F-B162-B9D127C7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异常情况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42522F22-2CCD-F042-856F-6C883BB3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21508" name="直接箭头连接符 10">
            <a:extLst>
              <a:ext uri="{FF2B5EF4-FFF2-40B4-BE49-F238E27FC236}">
                <a16:creationId xmlns:a16="http://schemas.microsoft.com/office/drawing/2014/main" id="{F0DB317B-C274-0A44-8928-66F7B83DD9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15250" y="3784600"/>
            <a:ext cx="792163" cy="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TextBox 11">
            <a:extLst>
              <a:ext uri="{FF2B5EF4-FFF2-40B4-BE49-F238E27FC236}">
                <a16:creationId xmlns:a16="http://schemas.microsoft.com/office/drawing/2014/main" id="{686CFDC3-DE2B-E546-A83B-C353615D8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357563"/>
            <a:ext cx="152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栈顶指针</a:t>
            </a:r>
            <a:r>
              <a:rPr lang="en-US" altLang="zh-CN" sz="2000">
                <a:solidFill>
                  <a:schemeClr val="tx1"/>
                </a:solidFill>
              </a:rPr>
              <a:t>rsp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21510" name="Picture 3">
            <a:extLst>
              <a:ext uri="{FF2B5EF4-FFF2-40B4-BE49-F238E27FC236}">
                <a16:creationId xmlns:a16="http://schemas.microsoft.com/office/drawing/2014/main" id="{9E532F84-9C65-6745-AA20-4B5DD3E56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4065588"/>
            <a:ext cx="53530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Picture 2">
            <a:extLst>
              <a:ext uri="{FF2B5EF4-FFF2-40B4-BE49-F238E27FC236}">
                <a16:creationId xmlns:a16="http://schemas.microsoft.com/office/drawing/2014/main" id="{99368EC2-5D3D-7841-8FB0-BF98D171C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196975"/>
            <a:ext cx="5413375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512" name="组合 16">
            <a:extLst>
              <a:ext uri="{FF2B5EF4-FFF2-40B4-BE49-F238E27FC236}">
                <a16:creationId xmlns:a16="http://schemas.microsoft.com/office/drawing/2014/main" id="{E84081E3-B792-7946-B62E-8611E9DA3633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557338"/>
            <a:ext cx="1584325" cy="4967287"/>
            <a:chOff x="5868144" y="1556792"/>
            <a:chExt cx="1584176" cy="4968552"/>
          </a:xfrm>
        </p:grpSpPr>
        <p:sp>
          <p:nvSpPr>
            <p:cNvPr id="21518" name="矩形 17">
              <a:extLst>
                <a:ext uri="{FF2B5EF4-FFF2-40B4-BE49-F238E27FC236}">
                  <a16:creationId xmlns:a16="http://schemas.microsoft.com/office/drawing/2014/main" id="{A40CEB97-D042-9348-978F-D9236B961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1556792"/>
              <a:ext cx="1584176" cy="4968552"/>
            </a:xfrm>
            <a:prstGeom prst="rect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1519" name="直接连接符 18">
              <a:extLst>
                <a:ext uri="{FF2B5EF4-FFF2-40B4-BE49-F238E27FC236}">
                  <a16:creationId xmlns:a16="http://schemas.microsoft.com/office/drawing/2014/main" id="{567C0899-B4EC-A640-9585-6A09B1D2E8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00548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0" name="直接连接符 19">
              <a:extLst>
                <a:ext uri="{FF2B5EF4-FFF2-40B4-BE49-F238E27FC236}">
                  <a16:creationId xmlns:a16="http://schemas.microsoft.com/office/drawing/2014/main" id="{1EFD73EC-7622-C24D-A4D3-E0E2B26CAA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50953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1" name="直接连接符 20">
              <a:extLst>
                <a:ext uri="{FF2B5EF4-FFF2-40B4-BE49-F238E27FC236}">
                  <a16:creationId xmlns:a16="http://schemas.microsoft.com/office/drawing/2014/main" id="{18AB4F60-09EC-2441-B7A5-AEE62F4355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013594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2" name="直接连接符 21">
              <a:extLst>
                <a:ext uri="{FF2B5EF4-FFF2-40B4-BE49-F238E27FC236}">
                  <a16:creationId xmlns:a16="http://schemas.microsoft.com/office/drawing/2014/main" id="{76759293-03EB-804D-B5D6-B26CF9BB6D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51723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3" name="直接连接符 22">
              <a:extLst>
                <a:ext uri="{FF2B5EF4-FFF2-40B4-BE49-F238E27FC236}">
                  <a16:creationId xmlns:a16="http://schemas.microsoft.com/office/drawing/2014/main" id="{0145596A-D6B6-DC44-8E5E-24DAF0CD6B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602128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13" name="TextBox 23">
            <a:extLst>
              <a:ext uri="{FF2B5EF4-FFF2-40B4-BE49-F238E27FC236}">
                <a16:creationId xmlns:a16="http://schemas.microsoft.com/office/drawing/2014/main" id="{A12F0BA3-EAAC-CF48-91AE-C7D93860E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597400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1514" name="TextBox 24">
            <a:extLst>
              <a:ext uri="{FF2B5EF4-FFF2-40B4-BE49-F238E27FC236}">
                <a16:creationId xmlns:a16="http://schemas.microsoft.com/office/drawing/2014/main" id="{AB492E52-1A7D-A848-AFA9-CD821815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040313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1515" name="矩形 5">
            <a:extLst>
              <a:ext uri="{FF2B5EF4-FFF2-40B4-BE49-F238E27FC236}">
                <a16:creationId xmlns:a16="http://schemas.microsoft.com/office/drawing/2014/main" id="{0F9AE7B7-3A24-AD4B-8451-8FC0C777C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195263"/>
            <a:ext cx="1744663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ret </a:t>
            </a:r>
            <a:r>
              <a:rPr lang="zh-CN" altLang="en-US" sz="2400">
                <a:solidFill>
                  <a:schemeClr val="tx1"/>
                </a:solidFill>
              </a:rPr>
              <a:t>跳转至栈顶的返回地址</a:t>
            </a:r>
          </a:p>
        </p:txBody>
      </p:sp>
      <p:sp>
        <p:nvSpPr>
          <p:cNvPr id="21516" name="TextBox 25">
            <a:extLst>
              <a:ext uri="{FF2B5EF4-FFF2-40B4-BE49-F238E27FC236}">
                <a16:creationId xmlns:a16="http://schemas.microsoft.com/office/drawing/2014/main" id="{3B465948-51BE-BC40-B100-7F4D18B06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557338"/>
            <a:ext cx="954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高地址</a:t>
            </a:r>
          </a:p>
        </p:txBody>
      </p:sp>
      <p:sp>
        <p:nvSpPr>
          <p:cNvPr id="21517" name="TextBox 26">
            <a:extLst>
              <a:ext uri="{FF2B5EF4-FFF2-40B4-BE49-F238E27FC236}">
                <a16:creationId xmlns:a16="http://schemas.microsoft.com/office/drawing/2014/main" id="{37446F41-BFA4-B74D-B4BD-B2BE6C440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6178550"/>
            <a:ext cx="9540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低地址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542FBCF5-4393-6649-9BD3-F37DFEB7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7921588D-6135-A345-8C30-6FB65FDC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Part 1 </a:t>
            </a:r>
            <a:r>
              <a:rPr lang="zh-CN" altLang="en-US" b="1" dirty="0">
                <a:solidFill>
                  <a:srgbClr val="0070C0"/>
                </a:solidFill>
              </a:rPr>
              <a:t>实验内容</a:t>
            </a:r>
          </a:p>
          <a:p>
            <a:r>
              <a:rPr lang="en-US" altLang="zh-CN" dirty="0"/>
              <a:t>Part 2 </a:t>
            </a:r>
            <a:r>
              <a:rPr lang="zh-CN" altLang="en-US" dirty="0"/>
              <a:t>准备工作</a:t>
            </a:r>
          </a:p>
          <a:p>
            <a:r>
              <a:rPr lang="en-US" altLang="zh-CN" dirty="0"/>
              <a:t>Part 3 </a:t>
            </a:r>
            <a:r>
              <a:rPr lang="zh-CN" altLang="en-US" dirty="0"/>
              <a:t>作业提交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7A08E849-A757-5541-91F4-2E47F497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异常情况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3A2B803D-BA49-A545-9FD1-28CE0C92E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22532" name="直接箭头连接符 10">
            <a:extLst>
              <a:ext uri="{FF2B5EF4-FFF2-40B4-BE49-F238E27FC236}">
                <a16:creationId xmlns:a16="http://schemas.microsoft.com/office/drawing/2014/main" id="{845F7F04-B9C3-E541-9746-30BC784EF0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15250" y="3784600"/>
            <a:ext cx="792163" cy="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3" name="TextBox 11">
            <a:extLst>
              <a:ext uri="{FF2B5EF4-FFF2-40B4-BE49-F238E27FC236}">
                <a16:creationId xmlns:a16="http://schemas.microsoft.com/office/drawing/2014/main" id="{621377D6-4088-9746-A006-A6D9AB649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357563"/>
            <a:ext cx="152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栈顶指针</a:t>
            </a:r>
            <a:r>
              <a:rPr lang="en-US" altLang="zh-CN" sz="2000">
                <a:solidFill>
                  <a:schemeClr val="tx1"/>
                </a:solidFill>
              </a:rPr>
              <a:t>rsp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22534" name="Picture 3">
            <a:extLst>
              <a:ext uri="{FF2B5EF4-FFF2-40B4-BE49-F238E27FC236}">
                <a16:creationId xmlns:a16="http://schemas.microsoft.com/office/drawing/2014/main" id="{D664AA23-C643-D84B-A2F2-8E9713BC3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4065588"/>
            <a:ext cx="53530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2">
            <a:extLst>
              <a:ext uri="{FF2B5EF4-FFF2-40B4-BE49-F238E27FC236}">
                <a16:creationId xmlns:a16="http://schemas.microsoft.com/office/drawing/2014/main" id="{CC1F0D26-B017-A04A-8F37-AC4AC3EE0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196975"/>
            <a:ext cx="5413375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536" name="组合 16">
            <a:extLst>
              <a:ext uri="{FF2B5EF4-FFF2-40B4-BE49-F238E27FC236}">
                <a16:creationId xmlns:a16="http://schemas.microsoft.com/office/drawing/2014/main" id="{40F0E9B9-1230-CA4C-85D9-621323D98C1B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557338"/>
            <a:ext cx="1584325" cy="4967287"/>
            <a:chOff x="5868144" y="1556792"/>
            <a:chExt cx="1584176" cy="4968552"/>
          </a:xfrm>
        </p:grpSpPr>
        <p:sp>
          <p:nvSpPr>
            <p:cNvPr id="22543" name="矩形 17">
              <a:extLst>
                <a:ext uri="{FF2B5EF4-FFF2-40B4-BE49-F238E27FC236}">
                  <a16:creationId xmlns:a16="http://schemas.microsoft.com/office/drawing/2014/main" id="{0144AB53-1068-3A4F-A083-69D694143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1556792"/>
              <a:ext cx="1584176" cy="4968552"/>
            </a:xfrm>
            <a:prstGeom prst="rect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2544" name="直接连接符 18">
              <a:extLst>
                <a:ext uri="{FF2B5EF4-FFF2-40B4-BE49-F238E27FC236}">
                  <a16:creationId xmlns:a16="http://schemas.microsoft.com/office/drawing/2014/main" id="{47A8D25E-D51E-FD48-916F-A7C58256E4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00548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5" name="直接连接符 19">
              <a:extLst>
                <a:ext uri="{FF2B5EF4-FFF2-40B4-BE49-F238E27FC236}">
                  <a16:creationId xmlns:a16="http://schemas.microsoft.com/office/drawing/2014/main" id="{45E216DD-B658-5A49-87BC-292C8DBFE1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50953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6" name="直接连接符 20">
              <a:extLst>
                <a:ext uri="{FF2B5EF4-FFF2-40B4-BE49-F238E27FC236}">
                  <a16:creationId xmlns:a16="http://schemas.microsoft.com/office/drawing/2014/main" id="{0DBA8EED-D00A-0C4B-B7BC-09D732F8C7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013594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7" name="直接连接符 21">
              <a:extLst>
                <a:ext uri="{FF2B5EF4-FFF2-40B4-BE49-F238E27FC236}">
                  <a16:creationId xmlns:a16="http://schemas.microsoft.com/office/drawing/2014/main" id="{7DFDB67F-297B-E842-9098-F5038A988E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51723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8" name="直接连接符 22">
              <a:extLst>
                <a:ext uri="{FF2B5EF4-FFF2-40B4-BE49-F238E27FC236}">
                  <a16:creationId xmlns:a16="http://schemas.microsoft.com/office/drawing/2014/main" id="{143A2FCD-B485-4947-B1FE-2E87D1C0B6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602128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37" name="TextBox 23">
            <a:extLst>
              <a:ext uri="{FF2B5EF4-FFF2-40B4-BE49-F238E27FC236}">
                <a16:creationId xmlns:a16="http://schemas.microsoft.com/office/drawing/2014/main" id="{56052C3A-329F-814B-AF98-9DDF8EA36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597400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2538" name="TextBox 24">
            <a:extLst>
              <a:ext uri="{FF2B5EF4-FFF2-40B4-BE49-F238E27FC236}">
                <a16:creationId xmlns:a16="http://schemas.microsoft.com/office/drawing/2014/main" id="{39E10F73-8003-BE41-A80A-2D625A148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040313"/>
            <a:ext cx="4413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…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2539" name="矩形 5">
            <a:extLst>
              <a:ext uri="{FF2B5EF4-FFF2-40B4-BE49-F238E27FC236}">
                <a16:creationId xmlns:a16="http://schemas.microsoft.com/office/drawing/2014/main" id="{9F973D63-D262-3E42-B5EB-F674ECDFA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195263"/>
            <a:ext cx="1744663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ret </a:t>
            </a:r>
            <a:r>
              <a:rPr lang="zh-CN" altLang="en-US" sz="2400">
                <a:solidFill>
                  <a:schemeClr val="tx1"/>
                </a:solidFill>
              </a:rPr>
              <a:t>跳转至栈顶的返回地址</a:t>
            </a:r>
          </a:p>
        </p:txBody>
      </p:sp>
      <p:sp>
        <p:nvSpPr>
          <p:cNvPr id="22540" name="TextBox 25">
            <a:extLst>
              <a:ext uri="{FF2B5EF4-FFF2-40B4-BE49-F238E27FC236}">
                <a16:creationId xmlns:a16="http://schemas.microsoft.com/office/drawing/2014/main" id="{15F484D5-2187-FF49-BD8F-5FFE9D55C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557338"/>
            <a:ext cx="954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高地址</a:t>
            </a:r>
          </a:p>
        </p:txBody>
      </p:sp>
      <p:sp>
        <p:nvSpPr>
          <p:cNvPr id="22541" name="TextBox 26">
            <a:extLst>
              <a:ext uri="{FF2B5EF4-FFF2-40B4-BE49-F238E27FC236}">
                <a16:creationId xmlns:a16="http://schemas.microsoft.com/office/drawing/2014/main" id="{E2ADE45F-0A33-DD45-B321-770918AA3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6178550"/>
            <a:ext cx="9540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低地址</a:t>
            </a: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4249C36E-3E78-7C4B-BBA1-EC51E677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284538"/>
            <a:ext cx="2293937" cy="385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PC</a:t>
            </a:r>
            <a:r>
              <a:rPr lang="zh-CN" altLang="en-US" sz="2000">
                <a:solidFill>
                  <a:schemeClr val="tx1"/>
                </a:solidFill>
              </a:rPr>
              <a:t>指针已经跑飞了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23D8B310-4C3F-0B4A-8374-E2E35EFD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D9E23AAD-00FD-A244-B838-B871AE6A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提问：哪些情况会改变栈顶指针</a:t>
            </a:r>
            <a:r>
              <a:rPr lang="en-US" altLang="zh-CN"/>
              <a:t>rsp</a:t>
            </a:r>
            <a:r>
              <a:rPr lang="zh-CN" altLang="en-US"/>
              <a:t>的值？</a:t>
            </a:r>
            <a:endParaRPr lang="en-US" altLang="zh-CN"/>
          </a:p>
          <a:p>
            <a:r>
              <a:rPr lang="zh-CN" altLang="en-US"/>
              <a:t>建议：后续做题</a:t>
            </a:r>
            <a:r>
              <a:rPr lang="en-US" altLang="zh-CN"/>
              <a:t>&amp;</a:t>
            </a:r>
            <a:r>
              <a:rPr lang="zh-CN" altLang="en-US"/>
              <a:t>考试时，涉及到不按</a:t>
            </a:r>
            <a:r>
              <a:rPr lang="en-US" altLang="zh-CN"/>
              <a:t>C</a:t>
            </a:r>
            <a:r>
              <a:rPr lang="zh-CN" altLang="en-US"/>
              <a:t>语言语义正常执行的函数调用（比如缓冲器溢出）时，画出程序运行栈并分析每个时刻的栈内的数值是解题的关键。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99300344-B218-204D-BB3F-C13C391C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49845F1F-DBF9-3443-92DC-56507D07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8" y="1357313"/>
            <a:ext cx="4494212" cy="4708525"/>
          </a:xfrm>
        </p:spPr>
        <p:txBody>
          <a:bodyPr/>
          <a:lstStyle/>
          <a:p>
            <a:r>
              <a:rPr lang="zh-CN" altLang="en-US" sz="2400" dirty="0"/>
              <a:t>字符串超出缓冲区的数据，覆盖了函数 </a:t>
            </a:r>
            <a:r>
              <a:rPr lang="en-US" altLang="zh-CN" sz="2400" dirty="0" err="1"/>
              <a:t>getbuf</a:t>
            </a:r>
            <a:r>
              <a:rPr lang="zh-CN" altLang="en-US" sz="2400" dirty="0"/>
              <a:t> 的返回地址。如果把该地址修改成函数</a:t>
            </a:r>
            <a:r>
              <a:rPr lang="en-US" altLang="zh-CN" sz="2400" dirty="0"/>
              <a:t>touch1</a:t>
            </a:r>
            <a:r>
              <a:rPr lang="zh-CN" altLang="en-US" sz="2400" dirty="0"/>
              <a:t> 的地址，就可以实现函数 </a:t>
            </a:r>
            <a:r>
              <a:rPr lang="en-US" altLang="zh-CN" sz="2400" dirty="0" err="1"/>
              <a:t>getbuf</a:t>
            </a:r>
            <a:r>
              <a:rPr lang="zh-CN" altLang="en-US" sz="2400" dirty="0"/>
              <a:t> 不返回到函数 </a:t>
            </a:r>
            <a:r>
              <a:rPr lang="en-US" altLang="zh-CN" sz="2400" dirty="0"/>
              <a:t>test</a:t>
            </a:r>
            <a:r>
              <a:rPr lang="zh-CN" altLang="en-US" sz="2400" dirty="0"/>
              <a:t>，而是返回到函数 </a:t>
            </a:r>
            <a:r>
              <a:rPr lang="en-US" altLang="zh-CN" sz="2400" dirty="0"/>
              <a:t>touch1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目标：把 </a:t>
            </a:r>
            <a:r>
              <a:rPr lang="en-US" altLang="zh-CN" sz="2400" dirty="0"/>
              <a:t>touch1 </a:t>
            </a:r>
            <a:r>
              <a:rPr lang="zh-CN" altLang="en-US" sz="2400" dirty="0"/>
              <a:t>函数的起始地址放到存放 </a:t>
            </a:r>
            <a:r>
              <a:rPr lang="en-US" altLang="zh-CN" sz="2400" dirty="0" err="1"/>
              <a:t>getbuf</a:t>
            </a:r>
            <a:r>
              <a:rPr lang="en-US" altLang="zh-CN" sz="2400" dirty="0"/>
              <a:t> </a:t>
            </a:r>
            <a:r>
              <a:rPr lang="zh-CN" altLang="en-US" sz="2400" dirty="0"/>
              <a:t>函数的返回地址的地方，注意使用小端字节序。</a:t>
            </a:r>
            <a:endParaRPr lang="en-US" altLang="zh-CN" sz="2400" dirty="0"/>
          </a:p>
          <a:p>
            <a:r>
              <a:rPr lang="zh-CN" altLang="en-US" sz="2400" dirty="0"/>
              <a:t>不同的例子函数地址不一样，但不影响做实验。</a:t>
            </a:r>
          </a:p>
        </p:txBody>
      </p:sp>
      <p:pic>
        <p:nvPicPr>
          <p:cNvPr id="24580" name="Picture 5">
            <a:extLst>
              <a:ext uri="{FF2B5EF4-FFF2-40B4-BE49-F238E27FC236}">
                <a16:creationId xmlns:a16="http://schemas.microsoft.com/office/drawing/2014/main" id="{9E1B06B5-B7DC-6949-BFFE-E42B5F48D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133600"/>
            <a:ext cx="3846512" cy="284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1DBB3A30-663F-094E-AF74-48FE776F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解题过程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A39A4FAA-3110-604E-87E1-3A67FBC51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反汇编 </a:t>
            </a:r>
            <a:r>
              <a:rPr lang="en-US" altLang="zh-CN"/>
              <a:t>ctarget</a:t>
            </a:r>
          </a:p>
          <a:p>
            <a:pPr lvl="1"/>
            <a:r>
              <a:rPr lang="en-US" altLang="zh-CN"/>
              <a:t>objdump -d ctarget &gt;ctarget.d</a:t>
            </a:r>
          </a:p>
          <a:p>
            <a:pPr lvl="1"/>
            <a:endParaRPr lang="zh-CN" altLang="en-US"/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0245C240-DAE4-E64F-B85C-470F59F87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565400"/>
            <a:ext cx="6575425" cy="26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4DA415F8-CC1B-834C-B19F-6ADAB861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解题过程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AFC022C5-3C1E-D44B-8490-F22D93517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在第 </a:t>
            </a:r>
            <a:r>
              <a:rPr lang="en-US" altLang="zh-CN" dirty="0"/>
              <a:t>2</a:t>
            </a:r>
            <a:r>
              <a:rPr lang="zh-CN" altLang="en-US" dirty="0"/>
              <a:t> 行中将 </a:t>
            </a:r>
            <a:r>
              <a:rPr lang="en-US" altLang="zh-CN" dirty="0" err="1"/>
              <a:t>rsp</a:t>
            </a:r>
            <a:r>
              <a:rPr lang="en-US" altLang="zh-CN" dirty="0"/>
              <a:t> </a:t>
            </a:r>
            <a:r>
              <a:rPr lang="zh-CN" altLang="en-US" dirty="0"/>
              <a:t>减了</a:t>
            </a:r>
            <a:r>
              <a:rPr lang="en-US" altLang="zh-CN" dirty="0"/>
              <a:t>0x28</a:t>
            </a:r>
            <a:r>
              <a:rPr lang="zh-CN" altLang="en-US" dirty="0"/>
              <a:t>，申请了一块</a:t>
            </a:r>
            <a:r>
              <a:rPr lang="en-US" altLang="zh-CN" dirty="0"/>
              <a:t>0x28</a:t>
            </a:r>
            <a:r>
              <a:rPr lang="zh-CN" altLang="en-US" dirty="0"/>
              <a:t> 个字节的空间，第 </a:t>
            </a:r>
            <a:r>
              <a:rPr lang="en-US" altLang="zh-CN" dirty="0"/>
              <a:t>3</a:t>
            </a:r>
            <a:r>
              <a:rPr lang="zh-CN" altLang="en-US" dirty="0"/>
              <a:t> 行将 </a:t>
            </a:r>
            <a:r>
              <a:rPr lang="en-US" altLang="zh-CN" dirty="0" err="1"/>
              <a:t>rsp</a:t>
            </a:r>
            <a:r>
              <a:rPr lang="en-US" altLang="zh-CN" dirty="0"/>
              <a:t> </a:t>
            </a:r>
            <a:r>
              <a:rPr lang="zh-CN" altLang="en-US" dirty="0"/>
              <a:t>赋给 </a:t>
            </a:r>
            <a:r>
              <a:rPr lang="en-US" altLang="zh-CN" dirty="0" err="1"/>
              <a:t>rdi</a:t>
            </a:r>
            <a:r>
              <a:rPr lang="en-US" altLang="zh-CN" dirty="0"/>
              <a:t> </a:t>
            </a:r>
            <a:r>
              <a:rPr lang="zh-CN" altLang="en-US" dirty="0"/>
              <a:t>（空间的首地址），然后调用了 </a:t>
            </a:r>
            <a:r>
              <a:rPr lang="en-US" altLang="zh-CN" dirty="0"/>
              <a:t>Gets </a:t>
            </a:r>
            <a:r>
              <a:rPr lang="zh-CN" altLang="en-US" dirty="0"/>
              <a:t>函数， </a:t>
            </a:r>
            <a:r>
              <a:rPr lang="en-US" altLang="zh-CN" dirty="0" err="1"/>
              <a:t>rdi</a:t>
            </a:r>
            <a:r>
              <a:rPr lang="en-US" altLang="zh-CN" dirty="0"/>
              <a:t> </a:t>
            </a:r>
            <a:r>
              <a:rPr lang="zh-CN" altLang="en-US" dirty="0"/>
              <a:t>就是 </a:t>
            </a:r>
            <a:r>
              <a:rPr lang="en-US" altLang="zh-CN" dirty="0"/>
              <a:t>Gets </a:t>
            </a:r>
            <a:r>
              <a:rPr lang="zh-CN" altLang="en-US" dirty="0"/>
              <a:t>函数的参数。到这里我们可以确定 </a:t>
            </a:r>
            <a:r>
              <a:rPr lang="en-US" altLang="zh-CN" dirty="0"/>
              <a:t>BUFFER_SIZE </a:t>
            </a:r>
            <a:r>
              <a:rPr lang="zh-CN" altLang="en-US" dirty="0"/>
              <a:t>的大小是 </a:t>
            </a:r>
            <a:r>
              <a:rPr lang="en-US" altLang="zh-CN" dirty="0"/>
              <a:t>0x28</a:t>
            </a:r>
            <a:r>
              <a:rPr lang="zh-CN" altLang="en-US" dirty="0"/>
              <a:t> 字节。换句话说，在 </a:t>
            </a:r>
            <a:r>
              <a:rPr lang="en-US" altLang="zh-CN" dirty="0"/>
              <a:t>0x28</a:t>
            </a:r>
            <a:r>
              <a:rPr lang="zh-CN" altLang="en-US" dirty="0"/>
              <a:t> 个字节的栈被 </a:t>
            </a:r>
            <a:r>
              <a:rPr lang="en-US" altLang="zh-CN" dirty="0"/>
              <a:t>Gets </a:t>
            </a:r>
            <a:r>
              <a:rPr lang="zh-CN" altLang="en-US" dirty="0"/>
              <a:t>函数写满之后，多出来的字符会被写入 </a:t>
            </a:r>
            <a:r>
              <a:rPr lang="en-US" altLang="zh-CN" dirty="0" err="1"/>
              <a:t>getbuf</a:t>
            </a:r>
            <a:r>
              <a:rPr lang="en-US" altLang="zh-CN" dirty="0"/>
              <a:t> </a:t>
            </a:r>
            <a:r>
              <a:rPr lang="zh-CN" altLang="en-US" dirty="0"/>
              <a:t>函数的栈外。</a:t>
            </a: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B0E5E648-8B98-4941-8C81-A410D7EB8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78"/>
          <a:stretch>
            <a:fillRect/>
          </a:stretch>
        </p:blipFill>
        <p:spPr bwMode="auto">
          <a:xfrm>
            <a:off x="876300" y="1506538"/>
            <a:ext cx="6575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FFB8D504-E9D0-1D47-A0CF-713780F5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解题过程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3F26B8DE-79B1-8E4F-B909-B3FD93517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getbuf</a:t>
            </a:r>
            <a:r>
              <a:rPr lang="en-US" altLang="zh-CN" dirty="0"/>
              <a:t> </a:t>
            </a:r>
            <a:r>
              <a:rPr lang="zh-CN" altLang="en-US" dirty="0"/>
              <a:t>函数申请的 </a:t>
            </a:r>
            <a:r>
              <a:rPr lang="en-US" altLang="zh-CN" dirty="0"/>
              <a:t>0x28</a:t>
            </a:r>
            <a:r>
              <a:rPr lang="zh-CN" altLang="en-US" dirty="0"/>
              <a:t> 个字节内存之外的 </a:t>
            </a:r>
            <a:r>
              <a:rPr lang="en-US" altLang="zh-CN" dirty="0"/>
              <a:t>8</a:t>
            </a:r>
            <a:r>
              <a:rPr lang="zh-CN" altLang="en-US" dirty="0"/>
              <a:t> 个字节存放的就是 </a:t>
            </a:r>
            <a:r>
              <a:rPr lang="en-US" altLang="zh-CN" dirty="0"/>
              <a:t>test </a:t>
            </a:r>
            <a:r>
              <a:rPr lang="zh-CN" altLang="en-US" dirty="0"/>
              <a:t>函数 </a:t>
            </a:r>
            <a:r>
              <a:rPr lang="en-US" altLang="zh-CN" dirty="0"/>
              <a:t>call </a:t>
            </a:r>
            <a:r>
              <a:rPr lang="zh-CN" altLang="en-US" dirty="0"/>
              <a:t>指令后下一条指令的地址。</a:t>
            </a:r>
            <a:endParaRPr lang="en-US" altLang="zh-CN" dirty="0"/>
          </a:p>
          <a:p>
            <a:r>
              <a:rPr lang="zh-CN" altLang="en-US" dirty="0"/>
              <a:t>我们需要用 </a:t>
            </a:r>
            <a:r>
              <a:rPr lang="en-US" altLang="zh-CN" dirty="0"/>
              <a:t>0x28</a:t>
            </a:r>
            <a:r>
              <a:rPr lang="zh-CN" altLang="en-US" dirty="0"/>
              <a:t> 个字节来将栈填满，再写入 </a:t>
            </a:r>
            <a:r>
              <a:rPr lang="en-US" altLang="zh-CN" dirty="0"/>
              <a:t>touch1 </a:t>
            </a:r>
            <a:r>
              <a:rPr lang="zh-CN" altLang="en-US" dirty="0"/>
              <a:t>函数的入口地址，在 </a:t>
            </a:r>
            <a:r>
              <a:rPr lang="en-US" altLang="zh-CN" dirty="0" err="1"/>
              <a:t>getbuf</a:t>
            </a:r>
            <a:r>
              <a:rPr lang="en-US" altLang="zh-CN" dirty="0"/>
              <a:t> </a:t>
            </a:r>
            <a:r>
              <a:rPr lang="zh-CN" altLang="en-US" dirty="0"/>
              <a:t>函数执行到 </a:t>
            </a:r>
            <a:r>
              <a:rPr lang="en-US" altLang="zh-CN" dirty="0"/>
              <a:t>ret </a:t>
            </a:r>
            <a:r>
              <a:rPr lang="zh-CN" altLang="en-US" dirty="0"/>
              <a:t>指令的时候就会返回到 </a:t>
            </a:r>
            <a:r>
              <a:rPr lang="en-US" altLang="zh-CN" dirty="0"/>
              <a:t>touch1 </a:t>
            </a:r>
            <a:r>
              <a:rPr lang="zh-CN" altLang="en-US" dirty="0"/>
              <a:t>中执行。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33AA72C4-1535-FF40-B6FE-E4FF03D9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78"/>
          <a:stretch>
            <a:fillRect/>
          </a:stretch>
        </p:blipFill>
        <p:spPr bwMode="auto">
          <a:xfrm>
            <a:off x="876300" y="1506538"/>
            <a:ext cx="6575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784686C1-A259-204D-B15A-E301CB5B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解题过程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EB40D1EB-99FD-504A-9EEA-1FCCF3228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getbuf</a:t>
            </a:r>
            <a:r>
              <a:rPr lang="en-US" altLang="zh-CN" dirty="0"/>
              <a:t> </a:t>
            </a:r>
            <a:r>
              <a:rPr lang="zh-CN" altLang="en-US" dirty="0"/>
              <a:t>函数申请的</a:t>
            </a:r>
            <a:r>
              <a:rPr lang="en-US" altLang="zh-CN" dirty="0"/>
              <a:t>0x28</a:t>
            </a:r>
            <a:r>
              <a:rPr lang="zh-CN" altLang="en-US" dirty="0"/>
              <a:t>个字节内存之外的 </a:t>
            </a:r>
            <a:r>
              <a:rPr lang="en-US" altLang="zh-CN" dirty="0"/>
              <a:t>8</a:t>
            </a:r>
            <a:r>
              <a:rPr lang="zh-CN" altLang="en-US" dirty="0"/>
              <a:t> 个字节存放的就是 </a:t>
            </a:r>
            <a:r>
              <a:rPr lang="en-US" altLang="zh-CN" dirty="0"/>
              <a:t>test </a:t>
            </a:r>
            <a:r>
              <a:rPr lang="zh-CN" altLang="en-US" dirty="0"/>
              <a:t>函数</a:t>
            </a:r>
            <a:r>
              <a:rPr lang="en-US" altLang="zh-CN" dirty="0"/>
              <a:t>call </a:t>
            </a:r>
            <a:r>
              <a:rPr lang="zh-CN" altLang="en-US" dirty="0"/>
              <a:t>指令后下一条指令的地址。</a:t>
            </a:r>
            <a:endParaRPr lang="en-US" altLang="zh-CN" dirty="0"/>
          </a:p>
          <a:p>
            <a:r>
              <a:rPr lang="zh-CN" altLang="en-US" dirty="0"/>
              <a:t>我们需要用 </a:t>
            </a:r>
            <a:r>
              <a:rPr lang="en-US" altLang="zh-CN" dirty="0"/>
              <a:t>0x28</a:t>
            </a:r>
            <a:r>
              <a:rPr lang="zh-CN" altLang="en-US" dirty="0"/>
              <a:t> 个字节来将栈填满，再写入 </a:t>
            </a:r>
            <a:r>
              <a:rPr lang="en-US" altLang="zh-CN" dirty="0"/>
              <a:t>touch1 </a:t>
            </a:r>
            <a:r>
              <a:rPr lang="zh-CN" altLang="en-US" dirty="0"/>
              <a:t>函数的入口地址，在 </a:t>
            </a:r>
            <a:r>
              <a:rPr lang="en-US" altLang="zh-CN" dirty="0" err="1"/>
              <a:t>getbuf</a:t>
            </a:r>
            <a:r>
              <a:rPr lang="en-US" altLang="zh-CN" dirty="0"/>
              <a:t> </a:t>
            </a:r>
            <a:r>
              <a:rPr lang="zh-CN" altLang="en-US" dirty="0"/>
              <a:t>函数执行到 </a:t>
            </a:r>
            <a:r>
              <a:rPr lang="en-US" altLang="zh-CN" dirty="0"/>
              <a:t>ret </a:t>
            </a:r>
            <a:r>
              <a:rPr lang="zh-CN" altLang="en-US" dirty="0"/>
              <a:t>指令的时候就会返回到 </a:t>
            </a:r>
            <a:r>
              <a:rPr lang="en-US" altLang="zh-CN" dirty="0"/>
              <a:t>touch1 </a:t>
            </a:r>
            <a:r>
              <a:rPr lang="zh-CN" altLang="en-US" dirty="0"/>
              <a:t>中执行。</a:t>
            </a: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88ED7C5E-78B3-9D47-9D69-41BC3AD37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78"/>
          <a:stretch>
            <a:fillRect/>
          </a:stretch>
        </p:blipFill>
        <p:spPr bwMode="auto">
          <a:xfrm>
            <a:off x="876300" y="1506538"/>
            <a:ext cx="6575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>
            <a:extLst>
              <a:ext uri="{FF2B5EF4-FFF2-40B4-BE49-F238E27FC236}">
                <a16:creationId xmlns:a16="http://schemas.microsoft.com/office/drawing/2014/main" id="{7AC10B13-0F2D-DF44-9E4A-B38D18AFF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25" y="260350"/>
            <a:ext cx="536575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25D34722-6228-084E-BF4D-B74919EF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解题过程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FD81F17B-6980-E543-A57A-E7CC6FF0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17613"/>
            <a:ext cx="8223250" cy="4708525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touch1 </a:t>
            </a:r>
            <a:r>
              <a:rPr lang="zh-CN" altLang="en-US"/>
              <a:t>的起始地址：</a:t>
            </a:r>
            <a:r>
              <a:rPr lang="en-US" altLang="zh-CN"/>
              <a:t>0x4017f7</a:t>
            </a:r>
            <a:r>
              <a:rPr lang="zh-CN" altLang="en-US"/>
              <a:t>，注意有</a:t>
            </a:r>
            <a:r>
              <a:rPr lang="en-US" altLang="zh-CN"/>
              <a:t>64</a:t>
            </a:r>
            <a:r>
              <a:rPr lang="zh-CN" altLang="en-US"/>
              <a:t>位</a:t>
            </a:r>
            <a:endParaRPr lang="en-US" altLang="zh-CN"/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94E4FF2E-1DE7-C94E-B927-D4DBC4DB6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125538"/>
            <a:ext cx="6575425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C9C81B-3923-CB42-A268-2E7BA1F1F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2752725"/>
            <a:ext cx="2903538" cy="458788"/>
          </a:xfrm>
          <a:prstGeom prst="rect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9702" name="Picture 3">
            <a:extLst>
              <a:ext uri="{FF2B5EF4-FFF2-40B4-BE49-F238E27FC236}">
                <a16:creationId xmlns:a16="http://schemas.microsoft.com/office/drawing/2014/main" id="{1C3D8408-6A9F-444B-A0C9-C9AD9794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4246563"/>
            <a:ext cx="2936875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6CA9C51C-068C-6442-8F47-6F61BAB8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6C19CCC0-8FEF-ED4E-BB04-744ECE756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实验成功的截图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B63BCD-989C-494C-85BB-748282F6B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989138"/>
            <a:ext cx="7704137" cy="2232025"/>
          </a:xfrm>
          <a:prstGeom prst="rect">
            <a:avLst/>
          </a:prstGeom>
          <a:noFill/>
          <a:ln w="285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5" name="矩形 6">
            <a:extLst>
              <a:ext uri="{FF2B5EF4-FFF2-40B4-BE49-F238E27FC236}">
                <a16:creationId xmlns:a16="http://schemas.microsoft.com/office/drawing/2014/main" id="{EA6769CD-A3A9-0D4A-9F1F-E752096B5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205038"/>
            <a:ext cx="4535487" cy="576262"/>
          </a:xfrm>
          <a:prstGeom prst="rect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D53839DD-8DA0-7444-A510-04ED8FE3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262B6771-3C70-604A-B505-18F2E5B9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Part 1 </a:t>
            </a:r>
            <a:r>
              <a:rPr lang="zh-CN" altLang="en-US" dirty="0"/>
              <a:t>实验内容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Part 2 </a:t>
            </a:r>
            <a:r>
              <a:rPr lang="zh-CN" altLang="en-US" b="1" dirty="0">
                <a:solidFill>
                  <a:srgbClr val="0070C0"/>
                </a:solidFill>
              </a:rPr>
              <a:t>准备工作</a:t>
            </a:r>
          </a:p>
          <a:p>
            <a:r>
              <a:rPr lang="en-US" altLang="zh-CN" dirty="0"/>
              <a:t>Part 3 </a:t>
            </a:r>
            <a:r>
              <a:rPr lang="zh-CN" altLang="en-US" dirty="0"/>
              <a:t>作业提交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ED434103-FAAE-774E-9658-5B68B02B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296D9601-4EBE-264F-972E-C0C18AA99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缓冲区溢出攻击</a:t>
            </a:r>
            <a:endParaRPr lang="en-US" altLang="zh-CN" dirty="0"/>
          </a:p>
          <a:p>
            <a:pPr lvl="1"/>
            <a:r>
              <a:rPr lang="zh-CN" altLang="en-US" dirty="0"/>
              <a:t>程序没有判断输入的字符串的长度，导致输入的字符串可能超出缓冲区的范围。如果精心设计，超出缓冲区的数据可以作为代码去执行。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3006231-2C9C-3A4C-B9AD-7F8542A99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zh-CN" altLang="en-US" dirty="0"/>
              <a:t>下载 </a:t>
            </a:r>
            <a:r>
              <a:rPr lang="en-US" altLang="zh-CN" dirty="0"/>
              <a:t>Attack Lab</a:t>
            </a:r>
            <a:endParaRPr lang="zh-CN" altLang="zh-CN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DC3E3C4-35B9-3C46-B8C1-4F0C7B5C9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zh-CN" altLang="en-US" sz="2800" dirty="0"/>
              <a:t>由助教分发，每个同学收到的文件都不同</a:t>
            </a:r>
            <a:endParaRPr lang="en-US" altLang="zh-CN" sz="2800" dirty="0"/>
          </a:p>
          <a:p>
            <a:pPr eaLnBrk="1"/>
            <a:r>
              <a:rPr lang="zh-CN" altLang="en-US" sz="2800" dirty="0">
                <a:solidFill>
                  <a:schemeClr val="tx1"/>
                </a:solidFill>
              </a:rPr>
              <a:t>大家统一去服务器下载，绝对不要误操作删除自己的实验文件（每年都发生）。推荐使用 </a:t>
            </a:r>
            <a:r>
              <a:rPr lang="en-US" altLang="zh-CN" sz="2800" dirty="0" err="1">
                <a:solidFill>
                  <a:schemeClr val="tx1"/>
                </a:solidFill>
              </a:rPr>
              <a:t>MobaXterm</a:t>
            </a:r>
            <a:r>
              <a:rPr lang="zh-CN" altLang="en-US" sz="2800" dirty="0">
                <a:solidFill>
                  <a:schemeClr val="tx1"/>
                </a:solidFill>
              </a:rPr>
              <a:t> 客户端连接服务器（其他软件也行，比如 </a:t>
            </a:r>
            <a:r>
              <a:rPr lang="en-US" altLang="zh-CN" sz="2800" dirty="0" err="1">
                <a:solidFill>
                  <a:schemeClr val="tx1"/>
                </a:solidFill>
              </a:rPr>
              <a:t>xshell</a:t>
            </a:r>
            <a:r>
              <a:rPr lang="zh-CN" altLang="en-US" sz="2800" dirty="0">
                <a:solidFill>
                  <a:schemeClr val="tx1"/>
                </a:solidFill>
              </a:rPr>
              <a:t>）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/>
            <a:r>
              <a:rPr lang="zh-CN" altLang="en-US" sz="2000" dirty="0">
                <a:solidFill>
                  <a:schemeClr val="tx1"/>
                </a:solidFill>
              </a:rPr>
              <a:t>安装 </a:t>
            </a:r>
            <a:r>
              <a:rPr lang="en-US" altLang="zh-CN" sz="2000" dirty="0" err="1">
                <a:solidFill>
                  <a:schemeClr val="tx1"/>
                </a:solidFill>
              </a:rPr>
              <a:t>mobaxterm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软件，点击进入中间的 </a:t>
            </a:r>
            <a:r>
              <a:rPr lang="en-US" altLang="zh-CN" sz="2000" dirty="0">
                <a:solidFill>
                  <a:schemeClr val="tx1"/>
                </a:solidFill>
              </a:rPr>
              <a:t>start local terminal</a:t>
            </a:r>
            <a:r>
              <a:rPr lang="zh-CN" altLang="en-US" sz="2000" dirty="0">
                <a:solidFill>
                  <a:schemeClr val="tx1"/>
                </a:solidFill>
              </a:rPr>
              <a:t>，输入 </a:t>
            </a:r>
            <a:r>
              <a:rPr lang="en-US" altLang="zh-CN" sz="2000" dirty="0" err="1">
                <a:solidFill>
                  <a:schemeClr val="tx1"/>
                </a:solidFill>
              </a:rPr>
              <a:t>ssh</a:t>
            </a:r>
            <a:r>
              <a:rPr lang="zh-CN" altLang="en-US" sz="2000" dirty="0">
                <a:solidFill>
                  <a:schemeClr val="tx1"/>
                </a:solidFill>
              </a:rPr>
              <a:t> 用户名</a:t>
            </a:r>
            <a:r>
              <a:rPr lang="en-US" altLang="zh-CN" sz="2000" dirty="0">
                <a:solidFill>
                  <a:schemeClr val="tx1"/>
                </a:solidFill>
              </a:rPr>
              <a:t>@</a:t>
            </a:r>
            <a:r>
              <a:rPr lang="en-US" altLang="zh-CN" sz="2000" dirty="0" err="1">
                <a:solidFill>
                  <a:schemeClr val="tx1"/>
                </a:solidFill>
              </a:rPr>
              <a:t>ip</a:t>
            </a:r>
            <a:r>
              <a:rPr lang="zh-CN" altLang="en-US" sz="2000" dirty="0">
                <a:solidFill>
                  <a:schemeClr val="tx1"/>
                </a:solidFill>
              </a:rPr>
              <a:t>地址，以及密码（屏幕上不显示），就可以登陆服务器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 eaLnBrk="1"/>
            <a:r>
              <a:rPr lang="en-US" altLang="zh-CN" sz="2000" dirty="0">
                <a:solidFill>
                  <a:schemeClr val="tx1"/>
                </a:solidFill>
              </a:rPr>
              <a:t>Ip</a:t>
            </a:r>
            <a:r>
              <a:rPr lang="zh-CN" altLang="en-US" sz="2000" dirty="0">
                <a:solidFill>
                  <a:schemeClr val="tx1"/>
                </a:solidFill>
              </a:rPr>
              <a:t>地址：</a:t>
            </a:r>
            <a:r>
              <a:rPr lang="en-US" altLang="zh-CN" sz="2000" dirty="0">
                <a:solidFill>
                  <a:schemeClr val="tx1"/>
                </a:solidFill>
              </a:rPr>
              <a:t>166.111.69.40</a:t>
            </a:r>
            <a:r>
              <a:rPr lang="zh-CN" altLang="en-US" sz="2000" dirty="0">
                <a:solidFill>
                  <a:schemeClr val="tx1"/>
                </a:solidFill>
              </a:rPr>
              <a:t>（仅校内访问）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 eaLnBrk="1"/>
            <a:r>
              <a:rPr lang="zh-CN" altLang="en-US" sz="2000" dirty="0">
                <a:solidFill>
                  <a:schemeClr val="tx1"/>
                </a:solidFill>
              </a:rPr>
              <a:t>用户名：自己的学号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 eaLnBrk="1"/>
            <a:r>
              <a:rPr lang="zh-CN" altLang="en-US" sz="2000" dirty="0">
                <a:solidFill>
                  <a:schemeClr val="tx1"/>
                </a:solidFill>
              </a:rPr>
              <a:t>初始密码：自己的学号</a:t>
            </a:r>
            <a:r>
              <a:rPr lang="en-US" altLang="zh-CN" sz="2000" dirty="0">
                <a:solidFill>
                  <a:schemeClr val="tx1"/>
                </a:solidFill>
              </a:rPr>
              <a:t>-</a:t>
            </a:r>
            <a:r>
              <a:rPr lang="en-US" altLang="zh-CN" sz="2000" dirty="0" err="1">
                <a:solidFill>
                  <a:schemeClr val="tx1"/>
                </a:solidFill>
              </a:rPr>
              <a:t>zZ</a:t>
            </a:r>
            <a:r>
              <a:rPr lang="zh-CN" altLang="en-US" sz="2000" dirty="0">
                <a:solidFill>
                  <a:schemeClr val="tx1"/>
                </a:solidFill>
              </a:rPr>
              <a:t>，例如 </a:t>
            </a:r>
            <a:r>
              <a:rPr lang="en-US" altLang="zh-CN" sz="2000" dirty="0">
                <a:solidFill>
                  <a:schemeClr val="tx1"/>
                </a:solidFill>
              </a:rPr>
              <a:t>2019xxx-zZ</a:t>
            </a:r>
          </a:p>
          <a:p>
            <a:pPr lvl="1" eaLnBrk="1"/>
            <a:r>
              <a:rPr lang="zh-CN" altLang="en-US" sz="2000" dirty="0">
                <a:solidFill>
                  <a:schemeClr val="tx1"/>
                </a:solidFill>
              </a:rPr>
              <a:t>自己的家目录有隐藏文件夹  </a:t>
            </a:r>
            <a:r>
              <a:rPr lang="en-US" altLang="zh-CN" sz="2000" dirty="0">
                <a:solidFill>
                  <a:schemeClr val="tx1"/>
                </a:solidFill>
              </a:rPr>
              <a:t>.2019xxx</a:t>
            </a:r>
            <a:r>
              <a:rPr lang="zh-CN" altLang="en-US" sz="2000" dirty="0">
                <a:solidFill>
                  <a:schemeClr val="tx1"/>
                </a:solidFill>
              </a:rPr>
              <a:t>，里面备份了实验文件</a:t>
            </a:r>
            <a:endParaRPr lang="zh-CN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BEC1C8A7-3678-4A45-929D-2970BBE1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zh-CN" altLang="en-US"/>
              <a:t>实验环境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5E408005-FB60-CB42-8E86-777F2C90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 dirty="0"/>
              <a:t>x86_64 Linux</a:t>
            </a:r>
          </a:p>
          <a:p>
            <a:pPr marL="76200" indent="0" eaLnBrk="1">
              <a:buNone/>
            </a:pPr>
            <a:endParaRPr lang="en-US" altLang="zh-CN" dirty="0"/>
          </a:p>
          <a:p>
            <a:pPr eaLnBrk="1"/>
            <a:r>
              <a:rPr lang="zh-CN" altLang="en-US" dirty="0"/>
              <a:t>可以是自己电脑上的 </a:t>
            </a:r>
            <a:r>
              <a:rPr lang="en-US" altLang="zh-CN" dirty="0"/>
              <a:t>x86_64</a:t>
            </a:r>
            <a:r>
              <a:rPr lang="zh-CN" altLang="en-US" dirty="0"/>
              <a:t> 位 </a:t>
            </a:r>
            <a:r>
              <a:rPr lang="en-US" altLang="zh-CN" dirty="0"/>
              <a:t>Linux</a:t>
            </a:r>
            <a:r>
              <a:rPr lang="zh-CN" altLang="en-US" dirty="0"/>
              <a:t> 系统</a:t>
            </a:r>
            <a:endParaRPr lang="en-US" altLang="zh-CN" dirty="0"/>
          </a:p>
          <a:p>
            <a:pPr eaLnBrk="1"/>
            <a:r>
              <a:rPr lang="zh-CN" altLang="en-US" dirty="0"/>
              <a:t>或者安装 </a:t>
            </a:r>
            <a:r>
              <a:rPr lang="en-US" altLang="zh-CN" dirty="0"/>
              <a:t>x86_64</a:t>
            </a:r>
            <a:r>
              <a:rPr lang="zh-CN" altLang="en-US" dirty="0"/>
              <a:t> 位 </a:t>
            </a:r>
            <a:r>
              <a:rPr lang="en-US" altLang="zh-CN" dirty="0"/>
              <a:t>Linux</a:t>
            </a:r>
            <a:r>
              <a:rPr lang="zh-CN" altLang="en-US" dirty="0"/>
              <a:t> 虚拟机</a:t>
            </a:r>
            <a:endParaRPr lang="en-US" altLang="zh-CN" dirty="0"/>
          </a:p>
          <a:p>
            <a:pPr eaLnBrk="1"/>
            <a:r>
              <a:rPr lang="zh-CN" altLang="en-US" dirty="0"/>
              <a:t>直接在服务器上做实验（</a:t>
            </a:r>
            <a:r>
              <a:rPr lang="zh-CN" altLang="en-US" b="1" dirty="0">
                <a:solidFill>
                  <a:srgbClr val="FF0000"/>
                </a:solidFill>
              </a:rPr>
              <a:t>绝对不要修改师兄们的文件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711B538C-CF65-A544-9D04-0CEC5CB0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zh-CN"/>
              <a:t>Attack Lab</a:t>
            </a:r>
            <a:r>
              <a:rPr lang="zh-CN" altLang="en-US"/>
              <a:t>文件</a:t>
            </a: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01F5BB41-80B2-B74F-AFAD-A84DEF51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 dirty="0" err="1"/>
              <a:t>ctarget</a:t>
            </a:r>
            <a:r>
              <a:rPr lang="zh-CN" altLang="en-US" dirty="0"/>
              <a:t>：需要攻击的文件</a:t>
            </a:r>
            <a:r>
              <a:rPr lang="en-US" altLang="zh-CN" dirty="0"/>
              <a:t> 1</a:t>
            </a:r>
          </a:p>
          <a:p>
            <a:pPr eaLnBrk="1"/>
            <a:r>
              <a:rPr lang="en-US" altLang="zh-CN" dirty="0" err="1"/>
              <a:t>rtarget</a:t>
            </a:r>
            <a:r>
              <a:rPr lang="zh-CN" altLang="en-US" dirty="0"/>
              <a:t>：需要攻击的文件</a:t>
            </a:r>
            <a:r>
              <a:rPr lang="en-US" altLang="zh-CN" dirty="0"/>
              <a:t> 2</a:t>
            </a:r>
          </a:p>
          <a:p>
            <a:pPr eaLnBrk="1"/>
            <a:r>
              <a:rPr lang="en-US" altLang="zh-CN" dirty="0"/>
              <a:t>hex2raw</a:t>
            </a:r>
            <a:r>
              <a:rPr lang="zh-CN" altLang="en-US" dirty="0"/>
              <a:t>：输入格式转换，文本文件转换成二进制文件</a:t>
            </a:r>
            <a:endParaRPr lang="en-US" altLang="zh-CN" dirty="0"/>
          </a:p>
          <a:p>
            <a:pPr eaLnBrk="1"/>
            <a:r>
              <a:rPr lang="en-US" altLang="zh-CN" dirty="0" err="1"/>
              <a:t>attacklab.pdf</a:t>
            </a:r>
            <a:r>
              <a:rPr lang="zh-CN" altLang="en-US" dirty="0"/>
              <a:t>：说明文档，在网络学堂下载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F6B21002-B972-BA48-8B39-06D77EB5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zh-CN" altLang="en-US"/>
              <a:t>输入格式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1836562A-183F-564E-A4DE-DDE752AA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 dirty="0"/>
              <a:t>16 </a:t>
            </a:r>
            <a:r>
              <a:rPr lang="zh-CN" altLang="en-US" dirty="0"/>
              <a:t>进制，两位数字，需要补全前导零</a:t>
            </a:r>
            <a:endParaRPr lang="en-US" altLang="zh-CN" dirty="0"/>
          </a:p>
          <a:p>
            <a:pPr eaLnBrk="1"/>
            <a:r>
              <a:rPr lang="zh-CN" altLang="en-US" dirty="0"/>
              <a:t>空格分隔，或者换行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CBBCEF-E87E-B44D-8489-6AFD52DB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2852738"/>
            <a:ext cx="5765800" cy="2120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>
            <a:extLst>
              <a:ext uri="{FF2B5EF4-FFF2-40B4-BE49-F238E27FC236}">
                <a16:creationId xmlns:a16="http://schemas.microsoft.com/office/drawing/2014/main" id="{3FB56EE6-FBD1-4042-B9A0-2BF795DCD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96975"/>
            <a:ext cx="783748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7" name="标题 1">
            <a:extLst>
              <a:ext uri="{FF2B5EF4-FFF2-40B4-BE49-F238E27FC236}">
                <a16:creationId xmlns:a16="http://schemas.microsoft.com/office/drawing/2014/main" id="{F21D182A-3847-7642-9AC0-7D72B42C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zh-CN" altLang="en-US"/>
              <a:t>测试方法</a:t>
            </a:r>
          </a:p>
        </p:txBody>
      </p:sp>
      <p:sp>
        <p:nvSpPr>
          <p:cNvPr id="36868" name="内容占位符 2">
            <a:extLst>
              <a:ext uri="{FF2B5EF4-FFF2-40B4-BE49-F238E27FC236}">
                <a16:creationId xmlns:a16="http://schemas.microsoft.com/office/drawing/2014/main" id="{709006CD-07C8-8445-80A5-BEBFB0146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endParaRPr lang="en-US" altLang="zh-CN" dirty="0"/>
          </a:p>
          <a:p>
            <a:pPr eaLnBrk="1"/>
            <a:endParaRPr lang="en-US" altLang="zh-CN" dirty="0"/>
          </a:p>
          <a:p>
            <a:pPr eaLnBrk="1"/>
            <a:endParaRPr lang="en-US" altLang="zh-CN" dirty="0"/>
          </a:p>
          <a:p>
            <a:pPr eaLnBrk="1"/>
            <a:endParaRPr lang="en-US" altLang="zh-CN" dirty="0"/>
          </a:p>
          <a:p>
            <a:pPr eaLnBrk="1"/>
            <a:r>
              <a:rPr lang="zh-CN" altLang="en-US" dirty="0"/>
              <a:t>参数说明</a:t>
            </a:r>
            <a:endParaRPr lang="en-US" altLang="zh-CN" dirty="0"/>
          </a:p>
          <a:p>
            <a:pPr lvl="1" eaLnBrk="1"/>
            <a:r>
              <a:rPr lang="en-US" altLang="zh-CN" dirty="0"/>
              <a:t>  -q </a:t>
            </a:r>
            <a:r>
              <a:rPr lang="zh-CN" altLang="en-US" dirty="0"/>
              <a:t>本地运行，不提交到服务器</a:t>
            </a:r>
            <a:endParaRPr lang="en-US" altLang="zh-CN" dirty="0"/>
          </a:p>
          <a:p>
            <a:pPr eaLnBrk="1"/>
            <a:r>
              <a:rPr lang="zh-CN" altLang="en-US" dirty="0"/>
              <a:t>测试命令有多种写法，相互等价，详见</a:t>
            </a:r>
            <a:r>
              <a:rPr lang="en-US" altLang="zh-CN" dirty="0" err="1"/>
              <a:t>attacklab.pdf</a:t>
            </a:r>
            <a:r>
              <a:rPr lang="en-US" altLang="zh-CN" dirty="0"/>
              <a:t> </a:t>
            </a:r>
            <a:r>
              <a:rPr lang="zh-CN" altLang="en-US" dirty="0"/>
              <a:t>附录 </a:t>
            </a:r>
            <a:r>
              <a:rPr lang="en-US" altLang="zh-CN" dirty="0"/>
              <a:t>A Using HEX2RAW</a:t>
            </a:r>
          </a:p>
          <a:p>
            <a:pPr eaLnBrk="1"/>
            <a:r>
              <a:rPr lang="zh-CN" altLang="en-US" dirty="0"/>
              <a:t>知识点：</a:t>
            </a:r>
            <a:r>
              <a:rPr lang="en-US" altLang="zh-CN" dirty="0"/>
              <a:t>shell</a:t>
            </a:r>
            <a:r>
              <a:rPr lang="zh-CN" altLang="en-US" dirty="0"/>
              <a:t> 输入输出重定向、</a:t>
            </a:r>
            <a:r>
              <a:rPr lang="en-US" altLang="zh-CN" dirty="0"/>
              <a:t>shell</a:t>
            </a:r>
            <a:r>
              <a:rPr lang="zh-CN" altLang="en-US" dirty="0"/>
              <a:t> 管道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>
            <a:extLst>
              <a:ext uri="{FF2B5EF4-FFF2-40B4-BE49-F238E27FC236}">
                <a16:creationId xmlns:a16="http://schemas.microsoft.com/office/drawing/2014/main" id="{CFA536F6-596F-8943-9412-262279DE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96975"/>
            <a:ext cx="783748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1" name="标题 1">
            <a:extLst>
              <a:ext uri="{FF2B5EF4-FFF2-40B4-BE49-F238E27FC236}">
                <a16:creationId xmlns:a16="http://schemas.microsoft.com/office/drawing/2014/main" id="{59E78937-817C-6B40-B9DF-F0B28BF8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zh-CN" altLang="en-US"/>
              <a:t>测试方法</a:t>
            </a:r>
          </a:p>
        </p:txBody>
      </p:sp>
      <p:sp>
        <p:nvSpPr>
          <p:cNvPr id="37892" name="内容占位符 2">
            <a:extLst>
              <a:ext uri="{FF2B5EF4-FFF2-40B4-BE49-F238E27FC236}">
                <a16:creationId xmlns:a16="http://schemas.microsoft.com/office/drawing/2014/main" id="{18200BB8-B3CD-DB40-9C91-17225E20E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endParaRPr lang="en-US" altLang="zh-CN" dirty="0"/>
          </a:p>
          <a:p>
            <a:pPr eaLnBrk="1"/>
            <a:endParaRPr lang="en-US" altLang="zh-CN" dirty="0"/>
          </a:p>
          <a:p>
            <a:pPr eaLnBrk="1"/>
            <a:endParaRPr lang="en-US" altLang="zh-CN" dirty="0"/>
          </a:p>
          <a:p>
            <a:pPr eaLnBrk="1"/>
            <a:endParaRPr lang="en-US" altLang="zh-CN" dirty="0"/>
          </a:p>
          <a:p>
            <a:pPr eaLnBrk="1"/>
            <a:r>
              <a:rPr lang="zh-CN" altLang="en-US" dirty="0"/>
              <a:t>参数说明</a:t>
            </a:r>
            <a:endParaRPr lang="en-US" altLang="zh-CN" dirty="0"/>
          </a:p>
          <a:p>
            <a:pPr lvl="1" eaLnBrk="1"/>
            <a:r>
              <a:rPr lang="en-US" altLang="zh-CN" dirty="0"/>
              <a:t>  -q </a:t>
            </a:r>
            <a:r>
              <a:rPr lang="zh-CN" altLang="en-US" dirty="0"/>
              <a:t>本地运行，不提交到服务器</a:t>
            </a:r>
            <a:endParaRPr lang="en-US" altLang="zh-CN" dirty="0"/>
          </a:p>
          <a:p>
            <a:pPr eaLnBrk="1"/>
            <a:r>
              <a:rPr lang="zh-CN" altLang="en-US" dirty="0"/>
              <a:t>测试命令有多种写法，相互等价，详见</a:t>
            </a:r>
            <a:r>
              <a:rPr lang="en-US" altLang="zh-CN" dirty="0" err="1"/>
              <a:t>attacklab.pdf</a:t>
            </a:r>
            <a:r>
              <a:rPr lang="en-US" altLang="zh-CN" dirty="0"/>
              <a:t> </a:t>
            </a:r>
            <a:r>
              <a:rPr lang="zh-CN" altLang="en-US" dirty="0"/>
              <a:t>附录 </a:t>
            </a:r>
            <a:r>
              <a:rPr lang="en-US" altLang="zh-CN" dirty="0"/>
              <a:t>A Using HEX2RAW</a:t>
            </a:r>
          </a:p>
          <a:p>
            <a:pPr eaLnBrk="1"/>
            <a:r>
              <a:rPr lang="zh-CN" altLang="en-US" dirty="0"/>
              <a:t>知识点：</a:t>
            </a:r>
            <a:r>
              <a:rPr lang="en-US" altLang="zh-CN" dirty="0"/>
              <a:t>shell</a:t>
            </a:r>
            <a:r>
              <a:rPr lang="zh-CN" altLang="en-US" dirty="0"/>
              <a:t> 输入输出重定向、</a:t>
            </a:r>
            <a:r>
              <a:rPr lang="en-US" altLang="zh-CN" dirty="0"/>
              <a:t>shell</a:t>
            </a:r>
            <a:r>
              <a:rPr lang="zh-CN" altLang="en-US" dirty="0"/>
              <a:t> 管道</a:t>
            </a:r>
            <a:endParaRPr lang="en-US" altLang="zh-C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05A17C6-9D0A-7E4A-A7B8-9CD508F7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412875"/>
            <a:ext cx="7704137" cy="2232025"/>
          </a:xfrm>
          <a:prstGeom prst="rect">
            <a:avLst/>
          </a:prstGeom>
          <a:noFill/>
          <a:ln w="285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CB2A4AD-0A81-EF41-BB26-8C0B029F8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628775"/>
            <a:ext cx="4535487" cy="576263"/>
          </a:xfrm>
          <a:prstGeom prst="rect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C42472EC-CE15-2A42-80F5-5360C000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8F3F10BE-E53C-474C-862E-F4CED1E3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Part 1 </a:t>
            </a:r>
            <a:r>
              <a:rPr lang="zh-CN" altLang="en-US" dirty="0"/>
              <a:t>实验内容</a:t>
            </a:r>
          </a:p>
          <a:p>
            <a:r>
              <a:rPr lang="en-US" altLang="zh-CN" dirty="0"/>
              <a:t>Part 2 </a:t>
            </a:r>
            <a:r>
              <a:rPr lang="zh-CN" altLang="en-US" dirty="0"/>
              <a:t>准备工作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Part 3 </a:t>
            </a:r>
            <a:r>
              <a:rPr lang="zh-CN" altLang="en-US" b="1" dirty="0">
                <a:solidFill>
                  <a:srgbClr val="0070C0"/>
                </a:solidFill>
              </a:rPr>
              <a:t>作业提交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BF5A48AA-7D0B-8D41-A73D-910365DB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zh-CN" altLang="en-US"/>
              <a:t>作业如何提交</a:t>
            </a:r>
            <a:r>
              <a:rPr lang="en-US" altLang="zh-CN"/>
              <a:t>&amp;</a:t>
            </a:r>
            <a:r>
              <a:rPr lang="zh-CN" altLang="en-US"/>
              <a:t>批改</a:t>
            </a: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CEFD346F-6652-BA40-887B-A335CC8A7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dirty="0"/>
              <a:t>提交</a:t>
            </a:r>
            <a:r>
              <a:rPr lang="en-US" altLang="zh-CN" dirty="0"/>
              <a:t> 5 </a:t>
            </a:r>
            <a:r>
              <a:rPr lang="zh-CN" altLang="en-US" dirty="0"/>
              <a:t>个任务对应的</a:t>
            </a:r>
            <a:r>
              <a:rPr lang="en-US" altLang="zh-CN" dirty="0"/>
              <a:t> 5 </a:t>
            </a:r>
            <a:r>
              <a:rPr lang="zh-CN" altLang="en-US" dirty="0"/>
              <a:t>个字符串的文本文件</a:t>
            </a:r>
            <a:endParaRPr lang="en-US" altLang="zh-CN" dirty="0"/>
          </a:p>
          <a:p>
            <a:pPr eaLnBrk="1"/>
            <a:r>
              <a:rPr lang="zh-CN" altLang="en-US" dirty="0"/>
              <a:t>运行测试命令，查看输出结果</a:t>
            </a:r>
          </a:p>
        </p:txBody>
      </p:sp>
      <p:pic>
        <p:nvPicPr>
          <p:cNvPr id="43012" name="Picture 3">
            <a:extLst>
              <a:ext uri="{FF2B5EF4-FFF2-40B4-BE49-F238E27FC236}">
                <a16:creationId xmlns:a16="http://schemas.microsoft.com/office/drawing/2014/main" id="{FE19E779-A41A-044D-A60F-AF0EEB7C7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81300"/>
            <a:ext cx="783748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144D9C86-CDC4-EF41-A26B-311B2CDD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zh-CN" altLang="en-US"/>
              <a:t>作业如何提交</a:t>
            </a:r>
            <a:r>
              <a:rPr lang="en-US" altLang="zh-CN"/>
              <a:t>&amp;</a:t>
            </a:r>
            <a:r>
              <a:rPr lang="zh-CN" altLang="en-US"/>
              <a:t>批改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6C69CF68-E7EC-9249-A21C-94A25B455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dirty="0"/>
              <a:t>提交</a:t>
            </a:r>
            <a:r>
              <a:rPr lang="en-US" altLang="zh-CN" dirty="0"/>
              <a:t> 5 </a:t>
            </a:r>
            <a:r>
              <a:rPr lang="zh-CN" altLang="en-US" dirty="0"/>
              <a:t>个任务对应的</a:t>
            </a:r>
            <a:r>
              <a:rPr lang="en-US" altLang="zh-CN" dirty="0"/>
              <a:t> 5 </a:t>
            </a:r>
            <a:r>
              <a:rPr lang="zh-CN" altLang="en-US" dirty="0"/>
              <a:t>个字符串的文本文件</a:t>
            </a:r>
            <a:endParaRPr lang="en-US" altLang="zh-CN" dirty="0"/>
          </a:p>
          <a:p>
            <a:pPr eaLnBrk="1"/>
            <a:r>
              <a:rPr lang="zh-CN" altLang="en-US" dirty="0"/>
              <a:t>运行测试命令，查看输出结果</a:t>
            </a:r>
          </a:p>
        </p:txBody>
      </p:sp>
      <p:pic>
        <p:nvPicPr>
          <p:cNvPr id="44036" name="Picture 3">
            <a:extLst>
              <a:ext uri="{FF2B5EF4-FFF2-40B4-BE49-F238E27FC236}">
                <a16:creationId xmlns:a16="http://schemas.microsoft.com/office/drawing/2014/main" id="{ACCA1810-2139-054B-A59B-83BF6FBF7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81300"/>
            <a:ext cx="783748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F2BFFDA-A9A2-624A-8B71-70DC9E964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997200"/>
            <a:ext cx="7704137" cy="2232025"/>
          </a:xfrm>
          <a:prstGeom prst="rect">
            <a:avLst/>
          </a:prstGeom>
          <a:noFill/>
          <a:ln w="28575" cmpd="sng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D25ACF-E252-4D4A-8F7B-2470CFE19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213100"/>
            <a:ext cx="4535487" cy="576263"/>
          </a:xfrm>
          <a:prstGeom prst="rect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7235F1BC-2E20-8B4B-A126-B3BE7C0D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注意事项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9428E940-E8F0-DF41-90C5-9E606A95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需要写实验报告，算在实验总分里。</a:t>
            </a:r>
            <a:endParaRPr lang="en-US" altLang="zh-CN" sz="2800" dirty="0"/>
          </a:p>
          <a:p>
            <a:r>
              <a:rPr lang="zh-CN" altLang="en-US" sz="2800" dirty="0"/>
              <a:t>如果 </a:t>
            </a:r>
            <a:r>
              <a:rPr lang="en-US" altLang="zh-CN" sz="2800" dirty="0"/>
              <a:t>touch</a:t>
            </a:r>
            <a:r>
              <a:rPr lang="zh-CN" altLang="en-US" sz="2800" dirty="0"/>
              <a:t> 函数地址中有 </a:t>
            </a:r>
            <a:r>
              <a:rPr lang="en-US" altLang="zh-CN" sz="2800" dirty="0"/>
              <a:t>0a</a:t>
            </a:r>
            <a:r>
              <a:rPr lang="zh-CN" altLang="en-US" sz="2800" dirty="0"/>
              <a:t>（</a:t>
            </a:r>
            <a:r>
              <a:rPr lang="en-US" altLang="zh-CN" sz="2800" dirty="0"/>
              <a:t>Gets</a:t>
            </a:r>
            <a:r>
              <a:rPr lang="zh-CN" altLang="en-US" sz="2800" dirty="0"/>
              <a:t> 会截断），请联系助教，重新分发实验文件。</a:t>
            </a:r>
            <a:endParaRPr lang="en-US" altLang="zh-CN" sz="2800" dirty="0"/>
          </a:p>
          <a:p>
            <a:r>
              <a:rPr lang="zh-CN" altLang="en-US" sz="2800" dirty="0"/>
              <a:t>所有文件用以学号命名的 </a:t>
            </a:r>
            <a:r>
              <a:rPr lang="en-US" altLang="zh-CN" sz="2800" dirty="0"/>
              <a:t>zip </a:t>
            </a:r>
            <a:r>
              <a:rPr lang="zh-CN" altLang="en-US" sz="2800" dirty="0"/>
              <a:t>文件压缩打包。解压后，只有一个用学号命名的文件夹，在该文件夹里，有 </a:t>
            </a:r>
            <a:r>
              <a:rPr lang="en-US" altLang="zh-CN" sz="2800" dirty="0"/>
              <a:t>5</a:t>
            </a:r>
            <a:r>
              <a:rPr lang="zh-CN" altLang="en-US" sz="2800" dirty="0"/>
              <a:t> 个提交文件（分别命名为 </a:t>
            </a:r>
            <a:r>
              <a:rPr lang="en-US" altLang="zh-CN" sz="2800" dirty="0"/>
              <a:t>1.txt </a:t>
            </a:r>
            <a:r>
              <a:rPr lang="zh-CN" altLang="en-US" sz="2800" dirty="0"/>
              <a:t>到 </a:t>
            </a:r>
            <a:r>
              <a:rPr lang="en-US" altLang="zh-CN" sz="2800" dirty="0"/>
              <a:t>5.txt</a:t>
            </a:r>
            <a:r>
              <a:rPr lang="zh-CN" altLang="en-US" sz="2800" dirty="0"/>
              <a:t>，并且是 </a:t>
            </a:r>
            <a:r>
              <a:rPr lang="en-US" altLang="zh-CN" sz="2800" dirty="0"/>
              <a:t>ASCII text</a:t>
            </a:r>
            <a:r>
              <a:rPr lang="zh-CN" altLang="en-US" sz="2800" dirty="0"/>
              <a:t>）和一个实验报告（</a:t>
            </a:r>
            <a:r>
              <a:rPr lang="zh-CN" altLang="en-US" sz="2800" b="1" dirty="0">
                <a:solidFill>
                  <a:srgbClr val="FF0000"/>
                </a:solidFill>
              </a:rPr>
              <a:t>只接受 </a:t>
            </a:r>
            <a:r>
              <a:rPr lang="en-US" altLang="zh-CN" sz="2800" dirty="0"/>
              <a:t>pdf</a:t>
            </a:r>
            <a:r>
              <a:rPr lang="zh-CN" altLang="en-US" sz="2800" dirty="0"/>
              <a:t> 文件，用学号命名）。</a:t>
            </a:r>
            <a:endParaRPr lang="en-US" altLang="zh-CN" sz="2800" dirty="0"/>
          </a:p>
          <a:p>
            <a:r>
              <a:rPr lang="zh-CN" altLang="en-US" sz="2800" dirty="0"/>
              <a:t>助教评分的脚本文件 </a:t>
            </a:r>
            <a:r>
              <a:rPr lang="en-US" altLang="zh-CN" sz="2800" dirty="0" err="1"/>
              <a:t>verify.sh</a:t>
            </a:r>
            <a:r>
              <a:rPr lang="zh-CN" altLang="en-US" sz="2800" dirty="0"/>
              <a:t> 在服务器目录下，各位可以自行测试。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6368C734-E572-6041-A0F1-162BEDE2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题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396A73E9-3E50-CB40-A450-40BFCF513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目标：函数</a:t>
            </a:r>
            <a:r>
              <a:rPr lang="en-US" altLang="zh-CN"/>
              <a:t>test</a:t>
            </a:r>
            <a:r>
              <a:rPr lang="zh-CN" altLang="en-US"/>
              <a:t>调用函数</a:t>
            </a:r>
            <a:r>
              <a:rPr lang="en-US" altLang="zh-CN"/>
              <a:t>getbuf</a:t>
            </a:r>
            <a:r>
              <a:rPr lang="zh-CN" altLang="en-US"/>
              <a:t>后，直接运行函数</a:t>
            </a:r>
            <a:r>
              <a:rPr lang="en-US" altLang="zh-CN"/>
              <a:t>touch1</a:t>
            </a:r>
            <a:r>
              <a:rPr lang="zh-CN" altLang="en-US"/>
              <a:t>，不返回到函数</a:t>
            </a:r>
            <a:r>
              <a:rPr lang="en-US" altLang="zh-CN"/>
              <a:t>test</a:t>
            </a:r>
            <a:r>
              <a:rPr lang="zh-CN" altLang="en-US"/>
              <a:t>。</a:t>
            </a:r>
          </a:p>
        </p:txBody>
      </p:sp>
      <p:pic>
        <p:nvPicPr>
          <p:cNvPr id="6148" name="Picture 2">
            <a:extLst>
              <a:ext uri="{FF2B5EF4-FFF2-40B4-BE49-F238E27FC236}">
                <a16:creationId xmlns:a16="http://schemas.microsoft.com/office/drawing/2014/main" id="{11A5A6EB-AB86-4B41-8951-63682D512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73175"/>
            <a:ext cx="5610225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3">
            <a:extLst>
              <a:ext uri="{FF2B5EF4-FFF2-40B4-BE49-F238E27FC236}">
                <a16:creationId xmlns:a16="http://schemas.microsoft.com/office/drawing/2014/main" id="{6BBCD2AF-F14A-4646-B9C9-666569DA0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176713"/>
            <a:ext cx="4464050" cy="155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9F8E7F3-F65F-224A-9304-0BBB98785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743200"/>
            <a:ext cx="2990850" cy="133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ACCC53FF-848B-DD48-9019-21806FA0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提交的文件示例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B443FE88-EC13-E54C-9EAB-A94AF58B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2018010123.zip</a:t>
            </a:r>
          </a:p>
          <a:p>
            <a:pPr lvl="1"/>
            <a:r>
              <a:rPr lang="en-US" altLang="zh-CN" dirty="0"/>
              <a:t>2018010123</a:t>
            </a:r>
          </a:p>
          <a:p>
            <a:pPr lvl="2"/>
            <a:r>
              <a:rPr lang="en-US" altLang="zh-CN" dirty="0"/>
              <a:t>1.txt</a:t>
            </a:r>
            <a:r>
              <a:rPr lang="zh-CN" altLang="en-US" dirty="0"/>
              <a:t>（要保证是</a:t>
            </a:r>
            <a:r>
              <a:rPr lang="en-US" altLang="zh-CN" dirty="0"/>
              <a:t> ASCII text</a:t>
            </a:r>
            <a:r>
              <a:rPr lang="zh-CN" altLang="en-US" dirty="0"/>
              <a:t>，用</a:t>
            </a:r>
            <a:r>
              <a:rPr lang="en-US" altLang="zh-CN" dirty="0"/>
              <a:t> shell </a:t>
            </a:r>
            <a:r>
              <a:rPr lang="zh-CN" altLang="en-US" dirty="0"/>
              <a:t>命令：</a:t>
            </a:r>
            <a:r>
              <a:rPr lang="en-US" altLang="zh-CN" dirty="0"/>
              <a:t>file 1.txt  </a:t>
            </a:r>
            <a:r>
              <a:rPr lang="zh-CN" altLang="en-US" dirty="0"/>
              <a:t>验证）</a:t>
            </a:r>
            <a:endParaRPr lang="en-US" altLang="zh-CN" dirty="0"/>
          </a:p>
          <a:p>
            <a:pPr lvl="2"/>
            <a:r>
              <a:rPr lang="en-US" altLang="zh-CN" dirty="0"/>
              <a:t>2.txt</a:t>
            </a:r>
          </a:p>
          <a:p>
            <a:pPr lvl="2"/>
            <a:r>
              <a:rPr lang="en-US" altLang="zh-CN" dirty="0"/>
              <a:t>3.txt</a:t>
            </a:r>
          </a:p>
          <a:p>
            <a:pPr lvl="2"/>
            <a:r>
              <a:rPr lang="en-US" altLang="zh-CN" dirty="0"/>
              <a:t>4.txt</a:t>
            </a:r>
          </a:p>
          <a:p>
            <a:pPr lvl="2"/>
            <a:r>
              <a:rPr lang="en-US" altLang="zh-CN" dirty="0"/>
              <a:t>5.txt</a:t>
            </a:r>
          </a:p>
          <a:p>
            <a:pPr lvl="2"/>
            <a:r>
              <a:rPr lang="en-US" altLang="zh-CN" dirty="0"/>
              <a:t>2018010123.pdf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9C44C785-2731-D84A-BAD4-0316D997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关于实验报告</a:t>
            </a: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89EDE900-001D-C24C-AC34-A7E87C158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41425"/>
            <a:ext cx="8223250" cy="4708525"/>
          </a:xfrm>
        </p:spPr>
        <p:txBody>
          <a:bodyPr/>
          <a:lstStyle/>
          <a:p>
            <a:pPr>
              <a:lnSpc>
                <a:spcPts val="1500"/>
              </a:lnSpc>
            </a:pPr>
            <a:r>
              <a:rPr lang="zh-CN" altLang="en-US" sz="1600" b="1" dirty="0"/>
              <a:t>实验报告的格式、内容、语言不做要求，以下是建议：</a:t>
            </a:r>
          </a:p>
          <a:p>
            <a:pPr>
              <a:lnSpc>
                <a:spcPts val="1500"/>
              </a:lnSpc>
            </a:pPr>
            <a:r>
              <a:rPr lang="zh-CN" altLang="en-US" sz="1600" b="1" dirty="0"/>
              <a:t>优秀的实验报告应该包括以下几部分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1</a:t>
            </a:r>
            <a:r>
              <a:rPr lang="zh-CN" altLang="en-US" sz="1600" dirty="0"/>
              <a:t>，实验目的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2</a:t>
            </a:r>
            <a:r>
              <a:rPr lang="zh-CN" altLang="en-US" sz="1600" dirty="0"/>
              <a:t>，实验原理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3</a:t>
            </a:r>
            <a:r>
              <a:rPr lang="zh-CN" altLang="en-US" sz="1600" dirty="0"/>
              <a:t>，实验过程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4</a:t>
            </a:r>
            <a:r>
              <a:rPr lang="zh-CN" altLang="en-US" sz="1600" dirty="0"/>
              <a:t>，遇到的困难 </a:t>
            </a:r>
            <a:r>
              <a:rPr lang="en-US" altLang="zh-CN" sz="1600" dirty="0"/>
              <a:t>&amp; </a:t>
            </a:r>
            <a:r>
              <a:rPr lang="zh-CN" altLang="en-US" sz="1600" dirty="0"/>
              <a:t>心得 </a:t>
            </a:r>
            <a:r>
              <a:rPr lang="en-US" altLang="zh-CN" sz="1600" dirty="0"/>
              <a:t>&amp; </a:t>
            </a:r>
            <a:r>
              <a:rPr lang="zh-CN" altLang="en-US" sz="1600" dirty="0"/>
              <a:t>技巧与经验</a:t>
            </a:r>
          </a:p>
          <a:p>
            <a:pPr>
              <a:lnSpc>
                <a:spcPts val="1500"/>
              </a:lnSpc>
            </a:pPr>
            <a:r>
              <a:rPr lang="zh-CN" altLang="en-US" sz="1600" dirty="0"/>
              <a:t>大部分会写</a:t>
            </a:r>
            <a:r>
              <a:rPr lang="en-US" altLang="zh-CN" sz="1600" dirty="0"/>
              <a:t> 2 </a:t>
            </a:r>
            <a:r>
              <a:rPr lang="zh-CN" altLang="en-US" sz="1600" dirty="0"/>
              <a:t>和</a:t>
            </a:r>
            <a:r>
              <a:rPr lang="en-US" altLang="zh-CN" sz="1600" dirty="0"/>
              <a:t> 3</a:t>
            </a:r>
            <a:r>
              <a:rPr lang="zh-CN" altLang="en-US" sz="1600" dirty="0"/>
              <a:t>，很少有人写</a:t>
            </a:r>
            <a:r>
              <a:rPr lang="en-US" altLang="zh-CN" sz="1600" dirty="0"/>
              <a:t> 1 </a:t>
            </a:r>
            <a:r>
              <a:rPr lang="zh-CN" altLang="en-US" sz="1600" dirty="0"/>
              <a:t>和</a:t>
            </a:r>
            <a:r>
              <a:rPr lang="en-US" altLang="zh-CN" sz="1600" dirty="0"/>
              <a:t> 4</a:t>
            </a:r>
            <a:r>
              <a:rPr lang="zh-CN" altLang="en-US" sz="1600" dirty="0"/>
              <a:t>。</a:t>
            </a:r>
            <a:r>
              <a:rPr lang="en-US" altLang="zh-CN" sz="1600" dirty="0"/>
              <a:t>1 </a:t>
            </a:r>
            <a:r>
              <a:rPr lang="zh-CN" altLang="en-US" sz="1600" dirty="0"/>
              <a:t>和</a:t>
            </a:r>
            <a:r>
              <a:rPr lang="en-US" altLang="zh-CN" sz="1600" dirty="0"/>
              <a:t> 4 </a:t>
            </a:r>
            <a:r>
              <a:rPr lang="zh-CN" altLang="en-US" sz="1600" dirty="0"/>
              <a:t>可以不写很多，</a:t>
            </a:r>
            <a:r>
              <a:rPr lang="en-US" altLang="zh-CN" sz="1600" dirty="0"/>
              <a:t>30 </a:t>
            </a:r>
            <a:r>
              <a:rPr lang="zh-CN" altLang="en-US" sz="1600" dirty="0"/>
              <a:t>个字也是 </a:t>
            </a:r>
            <a:r>
              <a:rPr lang="en-US" altLang="zh-CN" sz="1600" dirty="0"/>
              <a:t>ok</a:t>
            </a:r>
            <a:r>
              <a:rPr lang="zh-CN" altLang="en-US" sz="1600" dirty="0"/>
              <a:t> 的，但这能体现是否用心。</a:t>
            </a:r>
          </a:p>
          <a:p>
            <a:pPr>
              <a:lnSpc>
                <a:spcPts val="1500"/>
              </a:lnSpc>
            </a:pPr>
            <a:r>
              <a:rPr lang="zh-CN" altLang="en-US" sz="1600" b="1" dirty="0"/>
              <a:t>实验报告的常见问题有：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1</a:t>
            </a:r>
            <a:r>
              <a:rPr lang="zh-CN" altLang="en-US" sz="1600" dirty="0"/>
              <a:t>，文档排版混乱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2</a:t>
            </a:r>
            <a:r>
              <a:rPr lang="zh-CN" altLang="en-US" sz="1600" dirty="0"/>
              <a:t>，重点叙述实验的过程，一句不提实验的原理，处处暗示着“助教你懂的，我就不说了”、“课件里都写了，还要我再说一遍吗”</a:t>
            </a:r>
          </a:p>
          <a:p>
            <a:pPr>
              <a:lnSpc>
                <a:spcPts val="1500"/>
              </a:lnSpc>
            </a:pPr>
            <a:r>
              <a:rPr lang="zh-CN" altLang="en-US" sz="1600" b="1" dirty="0"/>
              <a:t>加分项有：</a:t>
            </a:r>
            <a:endParaRPr lang="en-US" altLang="zh-CN" sz="1600" b="1" dirty="0"/>
          </a:p>
          <a:p>
            <a:pPr>
              <a:lnSpc>
                <a:spcPts val="1500"/>
              </a:lnSpc>
            </a:pPr>
            <a:r>
              <a:rPr lang="en-US" altLang="zh-CN" sz="1600" dirty="0"/>
              <a:t>1</a:t>
            </a:r>
            <a:r>
              <a:rPr lang="zh-CN" altLang="en-US" sz="1600" dirty="0"/>
              <a:t>，画程序运行的堆栈，这对于实验原理的阐述很重要。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2</a:t>
            </a:r>
            <a:r>
              <a:rPr lang="zh-CN" altLang="en-US" sz="1600" dirty="0"/>
              <a:t>，说明自己实验中遇到的困难，以及如何解决的。</a:t>
            </a:r>
          </a:p>
          <a:p>
            <a:pPr>
              <a:lnSpc>
                <a:spcPts val="1500"/>
              </a:lnSpc>
            </a:pPr>
            <a:r>
              <a:rPr lang="zh-CN" altLang="en-US" sz="1600" b="1" dirty="0"/>
              <a:t>常见的表述错误有：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1</a:t>
            </a:r>
            <a:r>
              <a:rPr lang="zh-CN" altLang="en-US" sz="1600" dirty="0"/>
              <a:t>，“缓冲区用任意字符填充”，这个说法是错的</a:t>
            </a:r>
          </a:p>
          <a:p>
            <a:pPr>
              <a:lnSpc>
                <a:spcPts val="1500"/>
              </a:lnSpc>
            </a:pPr>
            <a:r>
              <a:rPr lang="en-US" altLang="zh-CN" sz="1600" dirty="0"/>
              <a:t>2</a:t>
            </a:r>
            <a:r>
              <a:rPr lang="zh-CN" altLang="en-US" sz="1600" dirty="0"/>
              <a:t>，实验报告认真写，但也不必花费大量时间精雕细琢。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CEFF3233-9906-5449-BC3F-96604819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endParaRPr lang="zh-CN" altLang="en-US"/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8FFADD3B-55A9-2049-9D95-809DE4C6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>
                <a:solidFill>
                  <a:schemeClr val="tx1"/>
                </a:solidFill>
              </a:rPr>
              <a:t>Thank You</a:t>
            </a:r>
            <a:r>
              <a:rPr lang="zh-CN" altLang="en-US">
                <a:solidFill>
                  <a:schemeClr val="tx1"/>
                </a:solidFill>
              </a:rPr>
              <a:t>！</a:t>
            </a:r>
            <a:endParaRPr lang="en-US" altLang="zh-CN">
              <a:solidFill>
                <a:schemeClr val="tx1"/>
              </a:solidFill>
            </a:endParaRPr>
          </a:p>
          <a:p>
            <a:pPr eaLnBrk="1"/>
            <a:r>
              <a:rPr lang="en-US" altLang="zh-CN">
                <a:solidFill>
                  <a:schemeClr val="tx1"/>
                </a:solidFill>
              </a:rPr>
              <a:t>Any Questions</a:t>
            </a:r>
            <a:r>
              <a:rPr lang="zh-CN" altLang="en-US">
                <a:solidFill>
                  <a:schemeClr val="tx1"/>
                </a:solidFill>
              </a:rPr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A762CF39-0CDB-1C41-85B3-6CDF089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题目提示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A10031B7-A82E-8340-9654-817814AF1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placement of buf within the stack frame for getbuf depends on the value of compile-time constant BUFFER_SIZE, as well the allocation strategy used by GCC. You will need to examine the disassembled code to determine its position.</a:t>
            </a:r>
          </a:p>
          <a:p>
            <a:endParaRPr lang="en-US" altLang="zh-CN"/>
          </a:p>
          <a:p>
            <a:r>
              <a:rPr lang="en-US" altLang="zh-CN"/>
              <a:t>BUFFER_SIZE</a:t>
            </a:r>
            <a:r>
              <a:rPr lang="zh-CN" altLang="en-US"/>
              <a:t>的大小以及地址需要从汇编代码中得到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A3B9BE9-1B28-1546-9485-C8B9765C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复习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0DA3355F-6889-604E-8817-A95F64688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过程调用指令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call label </a:t>
            </a:r>
            <a:r>
              <a:rPr lang="zh-CN" altLang="en-US"/>
              <a:t>将</a:t>
            </a:r>
            <a:r>
              <a:rPr lang="zh-CN" altLang="en-US" i="1">
                <a:solidFill>
                  <a:srgbClr val="FF0000"/>
                </a:solidFill>
              </a:rPr>
              <a:t>返回地址</a:t>
            </a:r>
            <a:r>
              <a:rPr lang="zh-CN" altLang="en-US"/>
              <a:t>压入栈，程序指针跳转至</a:t>
            </a:r>
            <a:r>
              <a:rPr lang="en-US" altLang="zh-CN"/>
              <a:t>label</a:t>
            </a:r>
          </a:p>
          <a:p>
            <a:r>
              <a:rPr lang="zh-CN" altLang="en-US"/>
              <a:t>返回地址</a:t>
            </a:r>
          </a:p>
          <a:p>
            <a:pPr lvl="1"/>
            <a:r>
              <a:rPr lang="en-US" altLang="zh-CN"/>
              <a:t>Call</a:t>
            </a:r>
            <a:r>
              <a:rPr lang="zh-CN" altLang="en-US"/>
              <a:t>指令的下一条指令地址</a:t>
            </a:r>
          </a:p>
          <a:p>
            <a:r>
              <a:rPr lang="zh-CN" altLang="en-US"/>
              <a:t>过程返回的指令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ret </a:t>
            </a:r>
            <a:r>
              <a:rPr lang="zh-CN" altLang="en-US"/>
              <a:t>跳转至栈顶的返回地址，</a:t>
            </a:r>
            <a:br>
              <a:rPr lang="en-US" altLang="zh-CN"/>
            </a:br>
            <a:r>
              <a:rPr lang="zh-CN" altLang="en-US"/>
              <a:t>并弹出（或理解成删除）</a:t>
            </a:r>
            <a:br>
              <a:rPr lang="en-US" altLang="zh-CN"/>
            </a:br>
            <a:r>
              <a:rPr lang="zh-CN" altLang="en-US"/>
              <a:t>栈顶的返回地址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8196" name="Picture 21">
            <a:extLst>
              <a:ext uri="{FF2B5EF4-FFF2-40B4-BE49-F238E27FC236}">
                <a16:creationId xmlns:a16="http://schemas.microsoft.com/office/drawing/2014/main" id="{946084F7-6F4A-A74E-9C41-9694C7CA2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636838"/>
            <a:ext cx="3652837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1941157-1AC9-E14D-B23D-3055DD0BFAE3}"/>
              </a:ext>
            </a:extLst>
          </p:cNvPr>
          <p:cNvCxnSpPr/>
          <p:nvPr/>
        </p:nvCxnSpPr>
        <p:spPr bwMode="auto">
          <a:xfrm>
            <a:off x="7451725" y="3857625"/>
            <a:ext cx="0" cy="79216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C52C7AB0-9650-0040-91AF-6F81AE28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正常情况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C1F99941-DA2F-A84F-AF73-E0DDCE7F9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9220" name="直接箭头连接符 10">
            <a:extLst>
              <a:ext uri="{FF2B5EF4-FFF2-40B4-BE49-F238E27FC236}">
                <a16:creationId xmlns:a16="http://schemas.microsoft.com/office/drawing/2014/main" id="{4B62B0CF-BEEC-A14C-B530-9D92C75414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15250" y="3784600"/>
            <a:ext cx="792163" cy="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TextBox 11">
            <a:extLst>
              <a:ext uri="{FF2B5EF4-FFF2-40B4-BE49-F238E27FC236}">
                <a16:creationId xmlns:a16="http://schemas.microsoft.com/office/drawing/2014/main" id="{04BE4837-09CF-BE41-9320-1E62E1022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357563"/>
            <a:ext cx="152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栈顶指针</a:t>
            </a:r>
            <a:r>
              <a:rPr lang="en-US" altLang="zh-CN" sz="2000">
                <a:solidFill>
                  <a:schemeClr val="tx1"/>
                </a:solidFill>
              </a:rPr>
              <a:t>rsp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9222" name="Picture 3">
            <a:extLst>
              <a:ext uri="{FF2B5EF4-FFF2-40B4-BE49-F238E27FC236}">
                <a16:creationId xmlns:a16="http://schemas.microsoft.com/office/drawing/2014/main" id="{92580AF7-7D18-8648-88FB-F414828D5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4065588"/>
            <a:ext cx="53530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2">
            <a:extLst>
              <a:ext uri="{FF2B5EF4-FFF2-40B4-BE49-F238E27FC236}">
                <a16:creationId xmlns:a16="http://schemas.microsoft.com/office/drawing/2014/main" id="{54A1B7F5-F817-9748-B0C8-AF8CD0F79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196975"/>
            <a:ext cx="5413375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602377A-F0F8-144C-93C8-AA40F7E0B2CB}"/>
              </a:ext>
            </a:extLst>
          </p:cNvPr>
          <p:cNvSpPr/>
          <p:nvPr/>
        </p:nvSpPr>
        <p:spPr bwMode="auto">
          <a:xfrm>
            <a:off x="468313" y="2133600"/>
            <a:ext cx="4032250" cy="21590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9225" name="组合 15">
            <a:extLst>
              <a:ext uri="{FF2B5EF4-FFF2-40B4-BE49-F238E27FC236}">
                <a16:creationId xmlns:a16="http://schemas.microsoft.com/office/drawing/2014/main" id="{E91FADDB-0623-D949-9AAB-31A12A0F033F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557338"/>
            <a:ext cx="1584325" cy="4967287"/>
            <a:chOff x="5868144" y="1556792"/>
            <a:chExt cx="1584176" cy="4968552"/>
          </a:xfrm>
        </p:grpSpPr>
        <p:sp>
          <p:nvSpPr>
            <p:cNvPr id="9229" name="矩形 4">
              <a:extLst>
                <a:ext uri="{FF2B5EF4-FFF2-40B4-BE49-F238E27FC236}">
                  <a16:creationId xmlns:a16="http://schemas.microsoft.com/office/drawing/2014/main" id="{1014D0BC-DB60-1A47-840D-C1D1A992F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1556792"/>
              <a:ext cx="1584176" cy="4968552"/>
            </a:xfrm>
            <a:prstGeom prst="rect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9230" name="直接连接符 6">
              <a:extLst>
                <a:ext uri="{FF2B5EF4-FFF2-40B4-BE49-F238E27FC236}">
                  <a16:creationId xmlns:a16="http://schemas.microsoft.com/office/drawing/2014/main" id="{5B10044A-B019-7842-B169-BB66CCD5D5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00548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1" name="直接连接符 7">
              <a:extLst>
                <a:ext uri="{FF2B5EF4-FFF2-40B4-BE49-F238E27FC236}">
                  <a16:creationId xmlns:a16="http://schemas.microsoft.com/office/drawing/2014/main" id="{490810A0-ACD8-B94C-817A-16A15C4D98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50953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2" name="直接连接符 8">
              <a:extLst>
                <a:ext uri="{FF2B5EF4-FFF2-40B4-BE49-F238E27FC236}">
                  <a16:creationId xmlns:a16="http://schemas.microsoft.com/office/drawing/2014/main" id="{7A572682-CC40-EB41-98BE-95EB594921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013594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3" name="直接连接符 17">
              <a:extLst>
                <a:ext uri="{FF2B5EF4-FFF2-40B4-BE49-F238E27FC236}">
                  <a16:creationId xmlns:a16="http://schemas.microsoft.com/office/drawing/2014/main" id="{D8B1AA11-6166-5F49-8A98-2D2A4ED277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51723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4" name="直接连接符 18">
              <a:extLst>
                <a:ext uri="{FF2B5EF4-FFF2-40B4-BE49-F238E27FC236}">
                  <a16:creationId xmlns:a16="http://schemas.microsoft.com/office/drawing/2014/main" id="{884B15C0-3685-0546-AACB-EB3AD310AE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602128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226" name="TextBox 20">
            <a:extLst>
              <a:ext uri="{FF2B5EF4-FFF2-40B4-BE49-F238E27FC236}">
                <a16:creationId xmlns:a16="http://schemas.microsoft.com/office/drawing/2014/main" id="{CF2570BE-B71C-E748-970F-55EBDE2E2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557338"/>
            <a:ext cx="954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高地址</a:t>
            </a:r>
          </a:p>
        </p:txBody>
      </p:sp>
      <p:sp>
        <p:nvSpPr>
          <p:cNvPr id="9227" name="TextBox 21">
            <a:extLst>
              <a:ext uri="{FF2B5EF4-FFF2-40B4-BE49-F238E27FC236}">
                <a16:creationId xmlns:a16="http://schemas.microsoft.com/office/drawing/2014/main" id="{3AE12C93-F849-7447-83DF-3506FE75A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6178550"/>
            <a:ext cx="9540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低地址</a:t>
            </a:r>
          </a:p>
        </p:txBody>
      </p:sp>
      <p:sp>
        <p:nvSpPr>
          <p:cNvPr id="9228" name="TextBox 20">
            <a:extLst>
              <a:ext uri="{FF2B5EF4-FFF2-40B4-BE49-F238E27FC236}">
                <a16:creationId xmlns:a16="http://schemas.microsoft.com/office/drawing/2014/main" id="{6BE90B54-76D0-2F43-8A1D-343254464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366713"/>
            <a:ext cx="51149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绿色：程序</a:t>
            </a:r>
            <a:r>
              <a:rPr lang="en-US" altLang="zh-CN" sz="2000">
                <a:solidFill>
                  <a:schemeClr val="tx1"/>
                </a:solidFill>
              </a:rPr>
              <a:t>PC</a:t>
            </a:r>
            <a:r>
              <a:rPr lang="zh-CN" altLang="en-US" sz="2000">
                <a:solidFill>
                  <a:schemeClr val="tx1"/>
                </a:solidFill>
              </a:rPr>
              <a:t>指针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右侧：执行完</a:t>
            </a:r>
            <a:r>
              <a:rPr lang="en-US" altLang="zh-CN" sz="2000">
                <a:solidFill>
                  <a:schemeClr val="tx1"/>
                </a:solidFill>
              </a:rPr>
              <a:t>PC</a:t>
            </a:r>
            <a:r>
              <a:rPr lang="zh-CN" altLang="en-US" sz="2000">
                <a:solidFill>
                  <a:schemeClr val="tx1"/>
                </a:solidFill>
              </a:rPr>
              <a:t>指向的指令后的程序栈结果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15B295E8-D4D0-AB46-AA6A-E3CF49CB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正常情况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A4C4E236-0246-694D-84B9-20F96ADD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0244" name="直接箭头连接符 10">
            <a:extLst>
              <a:ext uri="{FF2B5EF4-FFF2-40B4-BE49-F238E27FC236}">
                <a16:creationId xmlns:a16="http://schemas.microsoft.com/office/drawing/2014/main" id="{AEABA228-0922-9C43-9517-FF60E9235C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15250" y="4221163"/>
            <a:ext cx="792163" cy="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5" name="TextBox 11">
            <a:extLst>
              <a:ext uri="{FF2B5EF4-FFF2-40B4-BE49-F238E27FC236}">
                <a16:creationId xmlns:a16="http://schemas.microsoft.com/office/drawing/2014/main" id="{24F96E0C-E9F9-E44D-8F1F-76FB65A2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794125"/>
            <a:ext cx="152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栈顶指针</a:t>
            </a:r>
            <a:r>
              <a:rPr lang="en-US" altLang="zh-CN" sz="2000">
                <a:solidFill>
                  <a:schemeClr val="tx1"/>
                </a:solidFill>
              </a:rPr>
              <a:t>rsp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10246" name="Picture 3">
            <a:extLst>
              <a:ext uri="{FF2B5EF4-FFF2-40B4-BE49-F238E27FC236}">
                <a16:creationId xmlns:a16="http://schemas.microsoft.com/office/drawing/2014/main" id="{5D097A8A-D9B3-6E44-BC52-665799962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4065588"/>
            <a:ext cx="53530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2">
            <a:extLst>
              <a:ext uri="{FF2B5EF4-FFF2-40B4-BE49-F238E27FC236}">
                <a16:creationId xmlns:a16="http://schemas.microsoft.com/office/drawing/2014/main" id="{56C4C1CA-AAC8-4C40-B2F0-0A04D95DE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196975"/>
            <a:ext cx="5413375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305D702-F1AA-3D43-8522-606F02A2C886}"/>
              </a:ext>
            </a:extLst>
          </p:cNvPr>
          <p:cNvSpPr/>
          <p:nvPr/>
        </p:nvSpPr>
        <p:spPr bwMode="auto">
          <a:xfrm>
            <a:off x="468313" y="2276475"/>
            <a:ext cx="4391025" cy="21590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49" name="TextBox 15">
            <a:extLst>
              <a:ext uri="{FF2B5EF4-FFF2-40B4-BE49-F238E27FC236}">
                <a16:creationId xmlns:a16="http://schemas.microsoft.com/office/drawing/2014/main" id="{53637C84-A3F3-7F43-9958-AB29EBF22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060825"/>
            <a:ext cx="11826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0x401adc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250" name="矩形 5">
            <a:extLst>
              <a:ext uri="{FF2B5EF4-FFF2-40B4-BE49-F238E27FC236}">
                <a16:creationId xmlns:a16="http://schemas.microsoft.com/office/drawing/2014/main" id="{063F78D9-3522-D549-A660-034BC11D8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403225"/>
            <a:ext cx="29940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call label </a:t>
            </a:r>
            <a:r>
              <a:rPr lang="zh-CN" altLang="en-US" sz="2400">
                <a:solidFill>
                  <a:schemeClr val="tx1"/>
                </a:solidFill>
              </a:rPr>
              <a:t>将返回地址压入栈，跳转至</a:t>
            </a:r>
            <a:r>
              <a:rPr lang="en-US" altLang="zh-CN" sz="2400">
                <a:solidFill>
                  <a:schemeClr val="tx1"/>
                </a:solidFill>
              </a:rPr>
              <a:t>label</a:t>
            </a:r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10251" name="组合 16">
            <a:extLst>
              <a:ext uri="{FF2B5EF4-FFF2-40B4-BE49-F238E27FC236}">
                <a16:creationId xmlns:a16="http://schemas.microsoft.com/office/drawing/2014/main" id="{A152DC20-334C-8944-AEFC-0318EF47B1AD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557338"/>
            <a:ext cx="1584325" cy="4967287"/>
            <a:chOff x="5868144" y="1556792"/>
            <a:chExt cx="1584176" cy="4968552"/>
          </a:xfrm>
        </p:grpSpPr>
        <p:sp>
          <p:nvSpPr>
            <p:cNvPr id="10254" name="矩形 17">
              <a:extLst>
                <a:ext uri="{FF2B5EF4-FFF2-40B4-BE49-F238E27FC236}">
                  <a16:creationId xmlns:a16="http://schemas.microsoft.com/office/drawing/2014/main" id="{3D3933E4-D608-CE46-8BC4-F3BFBB31F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1556792"/>
              <a:ext cx="1584176" cy="4968552"/>
            </a:xfrm>
            <a:prstGeom prst="rect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255" name="直接连接符 18">
              <a:extLst>
                <a:ext uri="{FF2B5EF4-FFF2-40B4-BE49-F238E27FC236}">
                  <a16:creationId xmlns:a16="http://schemas.microsoft.com/office/drawing/2014/main" id="{03094778-6A72-0F43-856C-52746FFCF0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00548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6" name="直接连接符 19">
              <a:extLst>
                <a:ext uri="{FF2B5EF4-FFF2-40B4-BE49-F238E27FC236}">
                  <a16:creationId xmlns:a16="http://schemas.microsoft.com/office/drawing/2014/main" id="{115A1A9B-6997-C94B-B6BE-9666F33426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50953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7" name="直接连接符 20">
              <a:extLst>
                <a:ext uri="{FF2B5EF4-FFF2-40B4-BE49-F238E27FC236}">
                  <a16:creationId xmlns:a16="http://schemas.microsoft.com/office/drawing/2014/main" id="{25ED8CB5-C24F-5347-8439-46402E8278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013594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8" name="直接连接符 21">
              <a:extLst>
                <a:ext uri="{FF2B5EF4-FFF2-40B4-BE49-F238E27FC236}">
                  <a16:creationId xmlns:a16="http://schemas.microsoft.com/office/drawing/2014/main" id="{8313A8A9-796B-0947-954B-D629E342C2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51723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直接连接符 22">
              <a:extLst>
                <a:ext uri="{FF2B5EF4-FFF2-40B4-BE49-F238E27FC236}">
                  <a16:creationId xmlns:a16="http://schemas.microsoft.com/office/drawing/2014/main" id="{F3B7C898-04E3-CE4D-9B63-3D51B5E130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602128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52" name="TextBox 23">
            <a:extLst>
              <a:ext uri="{FF2B5EF4-FFF2-40B4-BE49-F238E27FC236}">
                <a16:creationId xmlns:a16="http://schemas.microsoft.com/office/drawing/2014/main" id="{E77E67DE-32D6-ED47-AB04-63F3F7B7B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557338"/>
            <a:ext cx="954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高地址</a:t>
            </a:r>
          </a:p>
        </p:txBody>
      </p:sp>
      <p:sp>
        <p:nvSpPr>
          <p:cNvPr id="10253" name="TextBox 24">
            <a:extLst>
              <a:ext uri="{FF2B5EF4-FFF2-40B4-BE49-F238E27FC236}">
                <a16:creationId xmlns:a16="http://schemas.microsoft.com/office/drawing/2014/main" id="{4739955F-DC34-D94C-8235-FB15B1E0E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6178550"/>
            <a:ext cx="9540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低地址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D1B994AE-97EB-9F46-B0CA-22320703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正常情况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1DEE974A-8FC3-0F44-9B63-93147EF73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1268" name="直接箭头连接符 10">
            <a:extLst>
              <a:ext uri="{FF2B5EF4-FFF2-40B4-BE49-F238E27FC236}">
                <a16:creationId xmlns:a16="http://schemas.microsoft.com/office/drawing/2014/main" id="{6C2FE1CC-3348-AD46-9C77-B53D78764B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15250" y="4221163"/>
            <a:ext cx="792163" cy="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9" name="TextBox 11">
            <a:extLst>
              <a:ext uri="{FF2B5EF4-FFF2-40B4-BE49-F238E27FC236}">
                <a16:creationId xmlns:a16="http://schemas.microsoft.com/office/drawing/2014/main" id="{54A9311F-045E-DF40-A927-7D10B8C83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794125"/>
            <a:ext cx="1524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栈顶指针</a:t>
            </a:r>
            <a:r>
              <a:rPr lang="en-US" altLang="zh-CN" sz="2000">
                <a:solidFill>
                  <a:schemeClr val="tx1"/>
                </a:solidFill>
              </a:rPr>
              <a:t>rsp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11270" name="Picture 3">
            <a:extLst>
              <a:ext uri="{FF2B5EF4-FFF2-40B4-BE49-F238E27FC236}">
                <a16:creationId xmlns:a16="http://schemas.microsoft.com/office/drawing/2014/main" id="{8B794940-7B91-4A49-BB79-815550D9C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4065588"/>
            <a:ext cx="53530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2">
            <a:extLst>
              <a:ext uri="{FF2B5EF4-FFF2-40B4-BE49-F238E27FC236}">
                <a16:creationId xmlns:a16="http://schemas.microsoft.com/office/drawing/2014/main" id="{7C4D2963-70D6-2A45-B4BF-4628B151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196975"/>
            <a:ext cx="5413375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3F56F4B-A2AC-504C-B8D2-C3291C70F126}"/>
              </a:ext>
            </a:extLst>
          </p:cNvPr>
          <p:cNvSpPr/>
          <p:nvPr/>
        </p:nvSpPr>
        <p:spPr bwMode="auto">
          <a:xfrm>
            <a:off x="468313" y="4365625"/>
            <a:ext cx="4824412" cy="28733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273" name="TextBox 15">
            <a:extLst>
              <a:ext uri="{FF2B5EF4-FFF2-40B4-BE49-F238E27FC236}">
                <a16:creationId xmlns:a16="http://schemas.microsoft.com/office/drawing/2014/main" id="{00D74938-2DFD-2C49-9B58-0D06E77C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060825"/>
            <a:ext cx="11826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0x401adc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11274" name="组合 16">
            <a:extLst>
              <a:ext uri="{FF2B5EF4-FFF2-40B4-BE49-F238E27FC236}">
                <a16:creationId xmlns:a16="http://schemas.microsoft.com/office/drawing/2014/main" id="{6075A0FD-1449-5043-92D2-102C78782FCC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557338"/>
            <a:ext cx="1584325" cy="4967287"/>
            <a:chOff x="5868144" y="1556792"/>
            <a:chExt cx="1584176" cy="4968552"/>
          </a:xfrm>
        </p:grpSpPr>
        <p:sp>
          <p:nvSpPr>
            <p:cNvPr id="11277" name="矩形 17">
              <a:extLst>
                <a:ext uri="{FF2B5EF4-FFF2-40B4-BE49-F238E27FC236}">
                  <a16:creationId xmlns:a16="http://schemas.microsoft.com/office/drawing/2014/main" id="{8B88966A-A9D1-BB44-A283-0CEC1ECEA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1556792"/>
              <a:ext cx="1584176" cy="4968552"/>
            </a:xfrm>
            <a:prstGeom prst="rect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1278" name="直接连接符 18">
              <a:extLst>
                <a:ext uri="{FF2B5EF4-FFF2-40B4-BE49-F238E27FC236}">
                  <a16:creationId xmlns:a16="http://schemas.microsoft.com/office/drawing/2014/main" id="{5BF4A6F7-F8E8-4945-A9D9-9F0496E881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00548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9" name="直接连接符 19">
              <a:extLst>
                <a:ext uri="{FF2B5EF4-FFF2-40B4-BE49-F238E27FC236}">
                  <a16:creationId xmlns:a16="http://schemas.microsoft.com/office/drawing/2014/main" id="{F64AC453-25E5-8C4B-9736-F83015DE43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450953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0" name="直接连接符 20">
              <a:extLst>
                <a:ext uri="{FF2B5EF4-FFF2-40B4-BE49-F238E27FC236}">
                  <a16:creationId xmlns:a16="http://schemas.microsoft.com/office/drawing/2014/main" id="{26F2D1F5-F4E9-6C4E-AAFB-B06C0994E0F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013594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1" name="直接连接符 21">
              <a:extLst>
                <a:ext uri="{FF2B5EF4-FFF2-40B4-BE49-F238E27FC236}">
                  <a16:creationId xmlns:a16="http://schemas.microsoft.com/office/drawing/2014/main" id="{6F822194-CB29-FA48-9866-03B65AA683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5517232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2" name="直接连接符 22">
              <a:extLst>
                <a:ext uri="{FF2B5EF4-FFF2-40B4-BE49-F238E27FC236}">
                  <a16:creationId xmlns:a16="http://schemas.microsoft.com/office/drawing/2014/main" id="{602D5DFE-4694-BF44-8765-A3386346C9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8144" y="6021288"/>
              <a:ext cx="1584176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5" name="TextBox 23">
            <a:extLst>
              <a:ext uri="{FF2B5EF4-FFF2-40B4-BE49-F238E27FC236}">
                <a16:creationId xmlns:a16="http://schemas.microsoft.com/office/drawing/2014/main" id="{76489F35-B4D4-EF41-B81E-33F71A488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557338"/>
            <a:ext cx="954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高地址</a:t>
            </a:r>
          </a:p>
        </p:txBody>
      </p:sp>
      <p:sp>
        <p:nvSpPr>
          <p:cNvPr id="11276" name="TextBox 24">
            <a:extLst>
              <a:ext uri="{FF2B5EF4-FFF2-40B4-BE49-F238E27FC236}">
                <a16:creationId xmlns:a16="http://schemas.microsoft.com/office/drawing/2014/main" id="{49DCCCF4-F9D9-404A-9871-944326C51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6178550"/>
            <a:ext cx="9540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低地址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Pages>0</Pages>
  <Words>1760</Words>
  <Characters>0</Characters>
  <Application>Microsoft Macintosh PowerPoint</Application>
  <DocSecurity>0</DocSecurity>
  <PresentationFormat>全屏显示(4:3)</PresentationFormat>
  <Lines>0</Lines>
  <Paragraphs>264</Paragraphs>
  <Slides>42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DejaVu Serif</vt:lpstr>
      <vt:lpstr>Calibri</vt:lpstr>
      <vt:lpstr>Symbol</vt:lpstr>
      <vt:lpstr>Times New Roman</vt:lpstr>
      <vt:lpstr>默认设计模板</vt:lpstr>
      <vt:lpstr>1_默认设计模板</vt:lpstr>
      <vt:lpstr>PowerPoint 演示文稿</vt:lpstr>
      <vt:lpstr>目录</vt:lpstr>
      <vt:lpstr>实验内容</vt:lpstr>
      <vt:lpstr>第1题</vt:lpstr>
      <vt:lpstr>题目提示</vt:lpstr>
      <vt:lpstr>复习</vt:lpstr>
      <vt:lpstr>正常情况</vt:lpstr>
      <vt:lpstr>正常情况</vt:lpstr>
      <vt:lpstr>正常情况</vt:lpstr>
      <vt:lpstr>正常情况</vt:lpstr>
      <vt:lpstr>正常情况</vt:lpstr>
      <vt:lpstr>正常情况</vt:lpstr>
      <vt:lpstr>正常情况</vt:lpstr>
      <vt:lpstr>正常情况</vt:lpstr>
      <vt:lpstr>异常情况</vt:lpstr>
      <vt:lpstr>异常情况</vt:lpstr>
      <vt:lpstr>异常情况</vt:lpstr>
      <vt:lpstr>异常情况</vt:lpstr>
      <vt:lpstr>异常情况</vt:lpstr>
      <vt:lpstr>异常情况</vt:lpstr>
      <vt:lpstr>PowerPoint 演示文稿</vt:lpstr>
      <vt:lpstr>解题思路</vt:lpstr>
      <vt:lpstr>解题过程</vt:lpstr>
      <vt:lpstr>解题过程</vt:lpstr>
      <vt:lpstr>解题过程</vt:lpstr>
      <vt:lpstr>解题过程</vt:lpstr>
      <vt:lpstr>解题过程</vt:lpstr>
      <vt:lpstr>PowerPoint 演示文稿</vt:lpstr>
      <vt:lpstr>目录</vt:lpstr>
      <vt:lpstr>下载 Attack Lab</vt:lpstr>
      <vt:lpstr>实验环境</vt:lpstr>
      <vt:lpstr>Attack Lab文件</vt:lpstr>
      <vt:lpstr>输入格式</vt:lpstr>
      <vt:lpstr>测试方法</vt:lpstr>
      <vt:lpstr>测试方法</vt:lpstr>
      <vt:lpstr>目录</vt:lpstr>
      <vt:lpstr>作业如何提交&amp;批改</vt:lpstr>
      <vt:lpstr>作业如何提交&amp;批改</vt:lpstr>
      <vt:lpstr>注意事项</vt:lpstr>
      <vt:lpstr>提交的文件示例</vt:lpstr>
      <vt:lpstr>关于实验报告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赵 晨阳</cp:lastModifiedBy>
  <cp:revision>122</cp:revision>
  <dcterms:created xsi:type="dcterms:W3CDTF">2014-12-26T13:55:53Z</dcterms:created>
  <dcterms:modified xsi:type="dcterms:W3CDTF">2021-11-12T15:40:10Z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