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19E88-F79E-4E36-B249-930DCB471C5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D0F3F-01CB-4402-8245-9620D2D0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6D0F3F-01CB-4402-8245-9620D2D081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3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857C3-C39F-4391-B6E3-191E58B06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D8EB27-5268-4CC5-BE0A-3F22DCEB1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F7464-AC61-40EB-9E0A-816A8F20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AFC-455E-4A8B-BBD6-E3E6BA6710F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18D67-DC79-4232-B03C-E3D56D54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D2CA0-A803-4649-B0C0-6A34BC0E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36CE-5BD3-44C9-9769-ADC93CFC6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22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AE0C6-7FBA-42B7-A343-4365AE34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577809-FE03-4D0F-994F-D59B4784A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A6951-23FA-4051-9FCF-D477F845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AFC-455E-4A8B-BBD6-E3E6BA6710F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DEE7B-C549-431D-8151-3D1C3CB7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021F4-59D2-40F3-B1F5-116C9A53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36CE-5BD3-44C9-9769-ADC93CFC6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3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5F8749-5B4E-4091-A41E-6305B4CBE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CAF0DB-585B-469E-A10B-1B3F01BD7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B048A-A78F-4336-AC37-8FFCEB7D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AFC-455E-4A8B-BBD6-E3E6BA6710F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E529E-8355-4E57-BF4F-C089A556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4E7E2-F3F0-4DB8-969D-72824BBC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36CE-5BD3-44C9-9769-ADC93CFC6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5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98EF7-0E2D-4676-B422-0A0DBE85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2D04B-61B7-4E15-B855-8BF5D62C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A0A09-C9FA-4D6E-8685-CF8EBE6F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AFC-455E-4A8B-BBD6-E3E6BA6710F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E1E55-6644-497C-8841-2722E796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DF3F9-D021-4574-8725-5D16D3BA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36CE-5BD3-44C9-9769-ADC93CFC6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3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1E87C-98BE-4890-ABD3-4A8DBDC8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82D2F-1773-4827-851F-320DDA1D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F9032-70F7-4A57-9AD6-969CFAE2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AFC-455E-4A8B-BBD6-E3E6BA6710F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E09F5-7DB9-4E97-B23C-DA51AACB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6B87E-42DB-451B-9159-033D4623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36CE-5BD3-44C9-9769-ADC93CFC6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3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E3451-D9AB-411D-8CFD-237483E5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7106D-4B64-482C-9B08-ED11E83F3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E4453-F55C-47FE-B7F4-07E0D3B96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FCEA1A-E555-4782-93CC-E9DB508B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AFC-455E-4A8B-BBD6-E3E6BA6710F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50BEF8-E328-4116-BA2C-EB44D4A0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A180FB-A421-46E1-AD1B-3F2F7FA5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36CE-5BD3-44C9-9769-ADC93CFC6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1D997-83BB-4C3E-AA2F-5AB50908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E8FD7-8F92-4F3D-B329-207ADC0EE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2A97D-A87B-44B9-84DD-F9972E9E2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C44691-DBCF-43FA-8ABB-89587B4AA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090E4D-274E-4A70-9292-2E216280C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7C78F2-F6FB-4220-BD33-AE1CF292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AFC-455E-4A8B-BBD6-E3E6BA6710F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88EC0C-C259-440C-97AF-62B26E86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5B4516-540E-4139-9C8D-E9286152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36CE-5BD3-44C9-9769-ADC93CFC6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1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972BC-D97A-4174-BC02-76E1AD33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720A41-88AF-4BB6-A22B-37ED325F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AFC-455E-4A8B-BBD6-E3E6BA6710F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C0E8EB-FA98-4765-A349-7DD95B74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3C5D9-0810-4F62-959E-FA8C0B72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36CE-5BD3-44C9-9769-ADC93CFC6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9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C564F2-A809-4F6B-A801-0745BB09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AFC-455E-4A8B-BBD6-E3E6BA6710F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325321-C63F-4872-984A-9C8FAA90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765502-76A8-4E21-B9D1-B488BAC7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36CE-5BD3-44C9-9769-ADC93CFC6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5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7EF67-8588-4EAF-AA2A-DBB560E0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F4F0B-9880-4C6C-B46D-F9A7188A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042660-0644-43CD-82C8-C6C0ADCB7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C2E3B7-FF8C-49B5-ADE7-95DE96F2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AFC-455E-4A8B-BBD6-E3E6BA6710F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5FF9F-114E-451F-AAB6-31F08F07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7009D-9D52-4833-A447-BEFC8750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36CE-5BD3-44C9-9769-ADC93CFC6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1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86A4E-D843-4236-8C6E-C8A183D7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DCD3C6-3573-44B9-BE8B-3C4D67999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61EE56-DF1C-4859-9A37-8C45C731D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D1223-8E8E-43EF-9B33-F5CADF23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EAFC-455E-4A8B-BBD6-E3E6BA6710F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2643C1-80AD-46FE-A3C0-01A85558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E28E3-7724-465B-AD1D-9E8BC83D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36CE-5BD3-44C9-9769-ADC93CFC6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3B8501-E565-4D56-B859-2960B622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05CD1-8664-409A-B87F-992FFD7A9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47060"/>
            <a:ext cx="10515600" cy="472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F4657-53AC-43F2-ACF0-79942A56C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EAFC-455E-4A8B-BBD6-E3E6BA6710F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22D13-963C-431B-BF5C-8AED46386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61BC7-74B8-47A1-9315-896602FF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36CE-5BD3-44C9-9769-ADC93CFC6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0FFB1-4500-4361-8956-725AED460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1A47C7-40A7-4F91-8D6E-2D8DBAD4C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张晨</a:t>
            </a:r>
          </a:p>
        </p:txBody>
      </p:sp>
    </p:spTree>
    <p:extLst>
      <p:ext uri="{BB962C8B-B14F-4D97-AF65-F5344CB8AC3E}">
        <p14:creationId xmlns:p14="http://schemas.microsoft.com/office/powerpoint/2010/main" val="45773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5D667-4DD5-4A1C-A1A3-7A396799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 </a:t>
            </a:r>
            <a:r>
              <a:rPr lang="en-US" altLang="zh-CN" dirty="0"/>
              <a:t>3 – </a:t>
            </a:r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91CC7DD-9832-4A53-9EC6-7E89FB8BD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07" y="1429226"/>
            <a:ext cx="7857086" cy="49715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4F5339-2492-4AB0-934F-EAC7487E798E}"/>
              </a:ext>
            </a:extLst>
          </p:cNvPr>
          <p:cNvSpPr txBox="1"/>
          <p:nvPr/>
        </p:nvSpPr>
        <p:spPr>
          <a:xfrm>
            <a:off x="7487921" y="1605280"/>
            <a:ext cx="4551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过程的返回地址是什么，其返回值是多少？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SET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过程的返回地址是调用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的下一条指令，返回值是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2) (A) %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存放的是内存块的起始地址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(B) %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存放的是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的下一条指令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(C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保存当前栈帧的地址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(D) 72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(E)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设置栈帧</a:t>
            </a:r>
            <a:endParaRPr lang="zh-CN" altLang="en-US" sz="18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13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6F667-82B7-4936-AA6C-CEED167F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 </a:t>
            </a:r>
            <a:r>
              <a:rPr lang="en-US" altLang="zh-CN" dirty="0"/>
              <a:t>3 – </a:t>
            </a:r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9D029-6DC7-4DD6-A861-264838B8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课上讲过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90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6732A-A0B8-4165-B5BB-1FAA6CC3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 </a:t>
            </a:r>
            <a:r>
              <a:rPr lang="en-US" altLang="zh-CN" dirty="0"/>
              <a:t>3 – </a:t>
            </a:r>
            <a:r>
              <a:rPr lang="zh-CN" altLang="en-US" dirty="0"/>
              <a:t>第 </a:t>
            </a:r>
            <a:r>
              <a:rPr lang="en-US" altLang="zh-CN" dirty="0"/>
              <a:t>5 </a:t>
            </a:r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52121-50F4-4B8B-8C44-50CC4F7CA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1447060"/>
            <a:ext cx="4617720" cy="4729903"/>
          </a:xfrm>
        </p:spPr>
        <p:txBody>
          <a:bodyPr/>
          <a:lstStyle/>
          <a:p>
            <a:r>
              <a:rPr lang="zh-CN" altLang="en-US" dirty="0"/>
              <a:t>注意区分 </a:t>
            </a:r>
            <a:r>
              <a:rPr lang="en-US" altLang="zh-CN" dirty="0"/>
              <a:t>. </a:t>
            </a:r>
            <a:r>
              <a:rPr lang="zh-CN" altLang="en-US" dirty="0"/>
              <a:t>和 </a:t>
            </a:r>
            <a:r>
              <a:rPr lang="en-US" altLang="zh-CN" dirty="0"/>
              <a:t>-&gt;</a:t>
            </a:r>
          </a:p>
          <a:p>
            <a:r>
              <a:rPr lang="zh-CN" altLang="en-US" dirty="0"/>
              <a:t>如第二问 </a:t>
            </a:r>
            <a:r>
              <a:rPr lang="en-US" altLang="zh-CN" dirty="0" err="1"/>
              <a:t>b.i</a:t>
            </a:r>
            <a:r>
              <a:rPr lang="en-US" altLang="zh-CN" dirty="0"/>
              <a:t>-&gt;f[3]</a:t>
            </a:r>
          </a:p>
          <a:p>
            <a:endParaRPr lang="en-US" altLang="zh-CN" dirty="0"/>
          </a:p>
          <a:p>
            <a:r>
              <a:rPr lang="zh-CN" altLang="en-US" dirty="0"/>
              <a:t>答案：</a:t>
            </a:r>
            <a:endParaRPr lang="en-US" altLang="zh-CN" dirty="0"/>
          </a:p>
          <a:p>
            <a:r>
              <a:rPr lang="en-US" altLang="zh-CN" dirty="0"/>
              <a:t>A: f[1]</a:t>
            </a:r>
          </a:p>
          <a:p>
            <a:r>
              <a:rPr lang="en-US" altLang="zh-CN" dirty="0"/>
              <a:t>B: </a:t>
            </a:r>
            <a:r>
              <a:rPr lang="en-US" altLang="zh-CN" dirty="0" err="1"/>
              <a:t>b.i</a:t>
            </a:r>
            <a:r>
              <a:rPr lang="en-US" altLang="zh-CN" dirty="0"/>
              <a:t>-&gt;f[3]</a:t>
            </a:r>
          </a:p>
          <a:p>
            <a:r>
              <a:rPr lang="en-US" altLang="zh-CN" dirty="0"/>
              <a:t>C: </a:t>
            </a:r>
            <a:r>
              <a:rPr lang="en-US" altLang="zh-CN" dirty="0" err="1"/>
              <a:t>i</a:t>
            </a:r>
            <a:r>
              <a:rPr lang="en-US" altLang="zh-CN" dirty="0"/>
              <a:t>-&gt;e </a:t>
            </a:r>
            <a:r>
              <a:rPr lang="zh-CN" altLang="en-US" dirty="0"/>
              <a:t>或 </a:t>
            </a:r>
            <a:r>
              <a:rPr lang="en-US" altLang="zh-CN" dirty="0"/>
              <a:t>h-&gt;</a:t>
            </a:r>
            <a:r>
              <a:rPr lang="en-US" altLang="zh-CN" dirty="0" err="1"/>
              <a:t>b.j</a:t>
            </a:r>
            <a:endParaRPr lang="en-US" altLang="zh-CN" dirty="0"/>
          </a:p>
          <a:p>
            <a:r>
              <a:rPr lang="en-US" altLang="zh-CN" dirty="0"/>
              <a:t>D: </a:t>
            </a:r>
            <a:r>
              <a:rPr lang="en-US" altLang="zh-CN" dirty="0" err="1"/>
              <a:t>i</a:t>
            </a:r>
            <a:r>
              <a:rPr lang="en-US" altLang="zh-CN" dirty="0"/>
              <a:t>-&gt;g-&gt;d-&gt;a[1]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F5D616-D4D7-4D6B-871E-2F9C0381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07" y="1401551"/>
            <a:ext cx="6066324" cy="24104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7817B0-913E-44F1-8070-4F360FDAE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7" y="4108554"/>
            <a:ext cx="5926773" cy="18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4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377E1-B3F6-4936-907A-3905575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 </a:t>
            </a:r>
            <a:r>
              <a:rPr lang="en-US" altLang="zh-CN" dirty="0"/>
              <a:t>3 – </a:t>
            </a:r>
            <a:r>
              <a:rPr lang="zh-CN" altLang="en-US" dirty="0"/>
              <a:t>第 </a:t>
            </a:r>
            <a:r>
              <a:rPr lang="en-US" altLang="zh-CN" dirty="0"/>
              <a:t>6 </a:t>
            </a:r>
            <a:r>
              <a:rPr lang="zh-CN" altLang="en-US" dirty="0"/>
              <a:t>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23C824-BDCD-4E2F-88B6-49F99C76F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422" y="1500664"/>
            <a:ext cx="2151698" cy="4545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B21FF8-E37D-486D-B1EB-742B5DCB6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227" y="1500663"/>
            <a:ext cx="5332413" cy="45974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FBCAF4-80EB-46BD-914D-8473F536E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240" y="1353351"/>
            <a:ext cx="2648267" cy="27076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CF487E-75D5-4D61-B90F-678D5DCFC101}"/>
              </a:ext>
            </a:extLst>
          </p:cNvPr>
          <p:cNvSpPr txBox="1"/>
          <p:nvPr/>
        </p:nvSpPr>
        <p:spPr>
          <a:xfrm>
            <a:off x="9386595" y="4162595"/>
            <a:ext cx="19672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还原 </a:t>
            </a:r>
            <a:r>
              <a:rPr lang="en-US" altLang="zh-CN" sz="2400" dirty="0"/>
              <a:t>struct A:</a:t>
            </a:r>
          </a:p>
          <a:p>
            <a:r>
              <a:rPr lang="en-US" altLang="zh-CN" sz="2400" dirty="0"/>
              <a:t>T1 short</a:t>
            </a:r>
          </a:p>
          <a:p>
            <a:r>
              <a:rPr lang="en-US" altLang="zh-CN" sz="2400" dirty="0"/>
              <a:t>T2 uint64_t</a:t>
            </a:r>
          </a:p>
          <a:p>
            <a:r>
              <a:rPr lang="en-US" altLang="zh-CN" sz="2400" dirty="0"/>
              <a:t>T3 int64_t</a:t>
            </a:r>
          </a:p>
          <a:p>
            <a:r>
              <a:rPr lang="en-US" altLang="zh-CN" sz="2400" dirty="0"/>
              <a:t>T4 double</a:t>
            </a:r>
          </a:p>
          <a:p>
            <a:r>
              <a:rPr lang="en-US" altLang="zh-CN" sz="2400" dirty="0"/>
              <a:t>N 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9137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C405B-EF28-4A52-95A4-2B1569D9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补充题</a:t>
            </a:r>
            <a:r>
              <a:rPr lang="en-US" altLang="zh-CN" dirty="0"/>
              <a:t>-1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60B9C-9E42-4214-A3CA-359B1BE5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71" y="498370"/>
            <a:ext cx="6201453" cy="605844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x == (int)(float)x </a:t>
            </a:r>
          </a:p>
          <a:p>
            <a:pPr lvl="1"/>
            <a:r>
              <a:rPr lang="zh-CN" altLang="en-US" dirty="0"/>
              <a:t>否，</a:t>
            </a:r>
            <a:r>
              <a:rPr lang="en-US" altLang="zh-CN" dirty="0"/>
              <a:t>float </a:t>
            </a:r>
            <a:r>
              <a:rPr lang="zh-CN" altLang="en-US" dirty="0"/>
              <a:t>尾数为</a:t>
            </a:r>
            <a:r>
              <a:rPr lang="en-US" altLang="zh-CN" dirty="0"/>
              <a:t>23</a:t>
            </a:r>
            <a:r>
              <a:rPr lang="zh-CN" altLang="en-US" dirty="0"/>
              <a:t>位，不足以完整表示 </a:t>
            </a:r>
            <a:r>
              <a:rPr lang="en-US" altLang="zh-CN" dirty="0"/>
              <a:t>int </a:t>
            </a:r>
            <a:r>
              <a:rPr lang="zh-CN" altLang="en-US" dirty="0"/>
              <a:t>，因此会出现精度损失 	</a:t>
            </a:r>
            <a:endParaRPr lang="en-US" dirty="0"/>
          </a:p>
          <a:p>
            <a:r>
              <a:rPr lang="en-US" b="1" dirty="0"/>
              <a:t>(d + f) - d == f 	</a:t>
            </a:r>
          </a:p>
          <a:p>
            <a:pPr lvl="1"/>
            <a:r>
              <a:rPr lang="zh-CN" altLang="en-US" dirty="0"/>
              <a:t>否，</a:t>
            </a:r>
            <a:r>
              <a:rPr lang="en-US" altLang="zh-CN" dirty="0"/>
              <a:t>f=</a:t>
            </a:r>
            <a:r>
              <a:rPr lang="en-US" altLang="zh-CN" dirty="0" err="1"/>
              <a:t>FLT_MIN,d</a:t>
            </a:r>
            <a:r>
              <a:rPr lang="en-US" altLang="zh-CN" dirty="0"/>
              <a:t>=DBL_MAX</a:t>
            </a:r>
            <a:r>
              <a:rPr lang="zh-CN" altLang="en-US" dirty="0"/>
              <a:t>，运算结果为</a:t>
            </a:r>
            <a:r>
              <a:rPr lang="en-US" altLang="zh-CN" dirty="0"/>
              <a:t>0</a:t>
            </a:r>
            <a:endParaRPr lang="en-US" dirty="0"/>
          </a:p>
          <a:p>
            <a:r>
              <a:rPr lang="en-US" b="1" dirty="0"/>
              <a:t>if (x &lt;= 0) then -x &gt;= 0 	</a:t>
            </a:r>
          </a:p>
          <a:p>
            <a:pPr lvl="1"/>
            <a:r>
              <a:rPr lang="zh-CN" altLang="en-US" dirty="0"/>
              <a:t>否，</a:t>
            </a:r>
            <a:r>
              <a:rPr lang="en-US" altLang="zh-CN" dirty="0"/>
              <a:t>0x80000000 (INT_MIN) </a:t>
            </a:r>
            <a:r>
              <a:rPr lang="zh-CN" altLang="en-US" dirty="0"/>
              <a:t>的负值还是 </a:t>
            </a:r>
            <a:r>
              <a:rPr lang="en-US" altLang="zh-CN" dirty="0"/>
              <a:t>INT_MIN</a:t>
            </a:r>
            <a:endParaRPr lang="en-US" dirty="0"/>
          </a:p>
          <a:p>
            <a:r>
              <a:rPr lang="en-US" b="1" dirty="0"/>
              <a:t>x &gt;&gt; 4 == x / 16 	</a:t>
            </a:r>
          </a:p>
          <a:p>
            <a:pPr lvl="1"/>
            <a:r>
              <a:rPr lang="zh-CN" altLang="en-US" dirty="0"/>
              <a:t>否，移位运算不会使结果向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endParaRPr lang="en-US" dirty="0"/>
          </a:p>
          <a:p>
            <a:r>
              <a:rPr lang="en-US" b="1" dirty="0"/>
              <a:t>(x|-x) &gt;&gt; 31 == -1 	</a:t>
            </a:r>
          </a:p>
          <a:p>
            <a:pPr lvl="1"/>
            <a:r>
              <a:rPr lang="zh-CN" altLang="en-US" dirty="0"/>
              <a:t>反例：</a:t>
            </a:r>
            <a:r>
              <a:rPr lang="en-US" altLang="zh-CN" dirty="0"/>
              <a:t>x=0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0E9AC1-0422-4A93-AB40-FE197C80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" y="1325424"/>
            <a:ext cx="5507988" cy="322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4069FE-B469-42FC-B3AA-4506A69B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52" y="-1"/>
            <a:ext cx="6199360" cy="68233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28F1D1-0B85-4828-87FA-825A444163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295"/>
          <a:stretch/>
        </p:blipFill>
        <p:spPr>
          <a:xfrm>
            <a:off x="292124" y="848045"/>
            <a:ext cx="5379850" cy="8450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BE790EB-B50B-4B9F-99BF-0C97B81D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907"/>
            <a:ext cx="10515600" cy="886626"/>
          </a:xfrm>
        </p:spPr>
        <p:txBody>
          <a:bodyPr/>
          <a:lstStyle/>
          <a:p>
            <a:r>
              <a:rPr lang="zh-CN" altLang="en-US" dirty="0"/>
              <a:t>补充题</a:t>
            </a:r>
            <a:r>
              <a:rPr lang="en-US" altLang="zh-CN" dirty="0"/>
              <a:t>-2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DDF47-FC43-4EA8-A848-361A7CBF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7053"/>
            <a:ext cx="6164977" cy="6058445"/>
          </a:xfrm>
        </p:spPr>
        <p:txBody>
          <a:bodyPr>
            <a:noAutofit/>
          </a:bodyPr>
          <a:lstStyle/>
          <a:p>
            <a:r>
              <a:rPr lang="en-US" sz="2200" dirty="0" err="1"/>
              <a:t>Matrix_entry</a:t>
            </a:r>
            <a:r>
              <a:rPr lang="zh-CN" altLang="en-US" sz="2200" dirty="0"/>
              <a:t> 内存布局：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zh-CN" altLang="en-US" sz="2200" dirty="0"/>
              <a:t>参数 </a:t>
            </a:r>
            <a:r>
              <a:rPr lang="en-US" altLang="zh-CN" sz="2200" dirty="0"/>
              <a:t>j </a:t>
            </a:r>
            <a:r>
              <a:rPr lang="zh-CN" altLang="en-US" sz="2200" dirty="0"/>
              <a:t>相关：</a:t>
            </a:r>
            <a:endParaRPr lang="en-US" altLang="zh-CN" sz="2200" dirty="0"/>
          </a:p>
          <a:p>
            <a:pPr lvl="1"/>
            <a:r>
              <a:rPr lang="en-US" sz="2200" dirty="0">
                <a:solidFill>
                  <a:srgbClr val="000000"/>
                </a:solidFill>
                <a:latin typeface="Menlo"/>
              </a:rPr>
              <a:t>%</a:t>
            </a:r>
            <a:r>
              <a:rPr lang="en-US" sz="2200" dirty="0" err="1">
                <a:solidFill>
                  <a:srgbClr val="000000"/>
                </a:solidFill>
                <a:latin typeface="Menlo"/>
              </a:rPr>
              <a:t>esi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 </a:t>
            </a:r>
            <a:r>
              <a:rPr lang="zh-CN" altLang="en-US" sz="2200" dirty="0"/>
              <a:t>扩展</a:t>
            </a:r>
            <a:r>
              <a:rPr lang="zh-CN" altLang="en-US" sz="2200" dirty="0">
                <a:solidFill>
                  <a:srgbClr val="000000"/>
                </a:solidFill>
                <a:latin typeface="Menlo"/>
              </a:rPr>
              <a:t>至 </a:t>
            </a:r>
            <a:r>
              <a:rPr lang="en-US" altLang="zh-CN" sz="2200" dirty="0">
                <a:solidFill>
                  <a:srgbClr val="000000"/>
                </a:solidFill>
                <a:latin typeface="Menlo"/>
              </a:rPr>
              <a:t>%</a:t>
            </a:r>
            <a:r>
              <a:rPr lang="en-US" sz="2200" dirty="0" err="1">
                <a:solidFill>
                  <a:srgbClr val="000000"/>
                </a:solidFill>
                <a:latin typeface="Menlo"/>
              </a:rPr>
              <a:t>rsi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 </a:t>
            </a:r>
          </a:p>
          <a:p>
            <a:pPr lvl="1"/>
            <a:r>
              <a:rPr lang="it-IT" sz="2200" dirty="0">
                <a:solidFill>
                  <a:srgbClr val="000000"/>
                </a:solidFill>
                <a:latin typeface="Menlo"/>
              </a:rPr>
              <a:t>%rax = %rsi + 2 * %rsi = 3 * %</a:t>
            </a:r>
            <a:r>
              <a:rPr lang="it-IT" sz="2200" b="0" i="0" u="none" strike="noStrike" baseline="0" dirty="0">
                <a:solidFill>
                  <a:srgbClr val="000000"/>
                </a:solidFill>
                <a:latin typeface="Menlo"/>
              </a:rPr>
              <a:t>rsi </a:t>
            </a:r>
          </a:p>
          <a:p>
            <a:pPr lvl="1"/>
            <a:r>
              <a:rPr lang="it-IT" sz="2200" b="0" i="0" u="none" strike="noStrike" baseline="0" dirty="0">
                <a:solidFill>
                  <a:srgbClr val="000000"/>
                </a:solidFill>
                <a:latin typeface="Menlo"/>
              </a:rPr>
              <a:t>%rdx = 8*%rax = 8*3*%rsi = 24*rsi </a:t>
            </a:r>
          </a:p>
          <a:p>
            <a:r>
              <a:rPr lang="zh-CN" altLang="en-US" sz="2200" dirty="0">
                <a:solidFill>
                  <a:srgbClr val="000000"/>
                </a:solidFill>
                <a:latin typeface="Menlo"/>
              </a:rPr>
              <a:t>参数 </a:t>
            </a:r>
            <a:r>
              <a:rPr lang="en-US" altLang="zh-CN" sz="22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Menlo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Menlo"/>
              </a:rPr>
              <a:t>相关：</a:t>
            </a:r>
            <a:endParaRPr lang="en-US" sz="2200" b="0" i="0" u="none" strike="noStrike" baseline="0" dirty="0">
              <a:solidFill>
                <a:srgbClr val="000000"/>
              </a:solidFill>
              <a:latin typeface="Menlo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latin typeface="Menlo"/>
              </a:rPr>
              <a:t>%</a:t>
            </a:r>
            <a:r>
              <a:rPr lang="en-US" sz="2200" dirty="0" err="1">
                <a:solidFill>
                  <a:srgbClr val="000000"/>
                </a:solidFill>
                <a:latin typeface="Menlo"/>
              </a:rPr>
              <a:t>edi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Menlo"/>
              </a:rPr>
              <a:t>扩展至 </a:t>
            </a:r>
            <a:r>
              <a:rPr lang="en-US" altLang="zh-CN" sz="2200" dirty="0">
                <a:solidFill>
                  <a:srgbClr val="000000"/>
                </a:solidFill>
                <a:latin typeface="Menlo"/>
              </a:rPr>
              <a:t>%</a:t>
            </a:r>
            <a:r>
              <a:rPr lang="en-US" sz="2200" dirty="0" err="1">
                <a:solidFill>
                  <a:srgbClr val="000000"/>
                </a:solidFill>
                <a:latin typeface="Menlo"/>
              </a:rPr>
              <a:t>rdi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 </a:t>
            </a:r>
          </a:p>
          <a:p>
            <a:pPr lvl="1"/>
            <a:r>
              <a:rPr lang="it-IT" sz="2200" dirty="0">
                <a:solidFill>
                  <a:srgbClr val="000000"/>
                </a:solidFill>
                <a:latin typeface="Menlo"/>
              </a:rPr>
              <a:t>%rax = %rdi + 4 * %rdi = 5 * %rdi </a:t>
            </a:r>
          </a:p>
          <a:p>
            <a:pPr lvl="1"/>
            <a:r>
              <a:rPr lang="it-IT" sz="2200" dirty="0">
                <a:solidFill>
                  <a:srgbClr val="000000"/>
                </a:solidFill>
                <a:latin typeface="Menlo"/>
              </a:rPr>
              <a:t>%rcx = %rdi + 4 * %rax = 21 * %rdi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Menlo"/>
              </a:rPr>
              <a:t>%</a:t>
            </a:r>
            <a:r>
              <a:rPr lang="en-US" sz="2200" dirty="0" err="1">
                <a:solidFill>
                  <a:srgbClr val="000000"/>
                </a:solidFill>
                <a:latin typeface="Menlo"/>
              </a:rPr>
              <a:t>rax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 = 8*%</a:t>
            </a:r>
            <a:r>
              <a:rPr lang="en-US" sz="2200" dirty="0" err="1">
                <a:solidFill>
                  <a:srgbClr val="000000"/>
                </a:solidFill>
                <a:latin typeface="Menlo"/>
              </a:rPr>
              <a:t>rax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=168*%</a:t>
            </a:r>
            <a:r>
              <a:rPr lang="en-US" sz="2200" dirty="0" err="1">
                <a:solidFill>
                  <a:srgbClr val="000000"/>
                </a:solidFill>
                <a:latin typeface="Menlo"/>
              </a:rPr>
              <a:t>rdi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=(7*24)*%</a:t>
            </a:r>
            <a:r>
              <a:rPr lang="en-US" sz="2200" dirty="0" err="1">
                <a:solidFill>
                  <a:srgbClr val="000000"/>
                </a:solidFill>
                <a:latin typeface="Menlo"/>
              </a:rPr>
              <a:t>rdi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 </a:t>
            </a:r>
            <a:endParaRPr lang="en-US" sz="2200" b="0" i="0" u="none" strike="noStrike" baseline="0" dirty="0">
              <a:solidFill>
                <a:srgbClr val="000000"/>
              </a:solidFill>
              <a:latin typeface="Menlo"/>
            </a:endParaRPr>
          </a:p>
          <a:p>
            <a:r>
              <a:rPr lang="zh-CN" altLang="en-US" sz="2200" dirty="0">
                <a:solidFill>
                  <a:srgbClr val="000000"/>
                </a:solidFill>
                <a:latin typeface="Menlo"/>
              </a:rPr>
              <a:t>确定是 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matrix[5][7] </a:t>
            </a:r>
            <a:r>
              <a:rPr lang="zh-CN" altLang="en-US" sz="2200" dirty="0">
                <a:solidFill>
                  <a:srgbClr val="000000"/>
                </a:solidFill>
                <a:latin typeface="Menlo"/>
              </a:rPr>
              <a:t>（空格</a:t>
            </a:r>
            <a:r>
              <a:rPr lang="en-US" altLang="zh-CN" sz="2200" dirty="0">
                <a:solidFill>
                  <a:srgbClr val="000000"/>
                </a:solidFill>
                <a:latin typeface="Menlo"/>
              </a:rPr>
              <a:t>1</a:t>
            </a:r>
            <a:r>
              <a:rPr lang="zh-CN" altLang="en-US" sz="2200" dirty="0">
                <a:solidFill>
                  <a:srgbClr val="000000"/>
                </a:solidFill>
                <a:latin typeface="Menlo"/>
              </a:rPr>
              <a:t>）</a:t>
            </a:r>
            <a:endParaRPr lang="en-US" sz="2200" dirty="0">
              <a:solidFill>
                <a:srgbClr val="000000"/>
              </a:solidFill>
              <a:latin typeface="Menlo"/>
            </a:endParaRPr>
          </a:p>
          <a:p>
            <a:r>
              <a:rPr lang="zh-CN" altLang="en-US" sz="2200" dirty="0">
                <a:solidFill>
                  <a:srgbClr val="000000"/>
                </a:solidFill>
                <a:latin typeface="Menlo"/>
              </a:rPr>
              <a:t>总大小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5 × 7 × 24 = 840 </a:t>
            </a:r>
            <a:r>
              <a:rPr lang="zh-CN" altLang="en-US" sz="2200" dirty="0">
                <a:solidFill>
                  <a:srgbClr val="000000"/>
                </a:solidFill>
                <a:latin typeface="Menlo"/>
              </a:rPr>
              <a:t>（空格</a:t>
            </a:r>
            <a:r>
              <a:rPr lang="en-US" altLang="zh-CN" sz="2200" dirty="0">
                <a:solidFill>
                  <a:srgbClr val="000000"/>
                </a:solidFill>
                <a:latin typeface="Menlo"/>
              </a:rPr>
              <a:t>4</a:t>
            </a:r>
            <a:r>
              <a:rPr lang="zh-CN" altLang="en-US" sz="2200" dirty="0">
                <a:solidFill>
                  <a:srgbClr val="000000"/>
                </a:solidFill>
                <a:latin typeface="Menlo"/>
              </a:rPr>
              <a:t>）</a:t>
            </a:r>
            <a:endParaRPr lang="en-US" altLang="zh-CN" sz="2200" dirty="0">
              <a:solidFill>
                <a:srgbClr val="000000"/>
              </a:solidFill>
              <a:latin typeface="Menlo"/>
            </a:endParaRPr>
          </a:p>
          <a:p>
            <a:r>
              <a:rPr lang="zh-CN" altLang="en-US" sz="2200" dirty="0">
                <a:solidFill>
                  <a:srgbClr val="000000"/>
                </a:solidFill>
                <a:latin typeface="Menlo"/>
              </a:rPr>
              <a:t>空格</a:t>
            </a:r>
            <a:r>
              <a:rPr lang="en-US" altLang="zh-CN" sz="2200" dirty="0">
                <a:solidFill>
                  <a:srgbClr val="000000"/>
                </a:solidFill>
                <a:latin typeface="Menlo"/>
              </a:rPr>
              <a:t>3</a:t>
            </a:r>
            <a:r>
              <a:rPr lang="zh-CN" altLang="en-US" sz="2200" dirty="0">
                <a:solidFill>
                  <a:srgbClr val="000000"/>
                </a:solidFill>
                <a:latin typeface="Menlo"/>
              </a:rPr>
              <a:t>是 </a:t>
            </a:r>
            <a:r>
              <a:rPr lang="en-US" altLang="zh-CN" sz="2200" dirty="0">
                <a:solidFill>
                  <a:srgbClr val="000000"/>
                </a:solidFill>
                <a:latin typeface="Menlo"/>
              </a:rPr>
              <a:t>c </a:t>
            </a:r>
            <a:r>
              <a:rPr lang="zh-CN" altLang="en-US" sz="2200" dirty="0">
                <a:solidFill>
                  <a:srgbClr val="000000"/>
                </a:solidFill>
                <a:latin typeface="Menlo"/>
              </a:rPr>
              <a:t>的偏移量 </a:t>
            </a:r>
            <a:r>
              <a:rPr lang="en-US" altLang="zh-CN" sz="2200" dirty="0">
                <a:solidFill>
                  <a:srgbClr val="000000"/>
                </a:solidFill>
                <a:latin typeface="Menlo"/>
              </a:rPr>
              <a:t>16</a:t>
            </a:r>
          </a:p>
          <a:p>
            <a:r>
              <a:rPr lang="zh-CN" altLang="en-US" sz="2200" dirty="0">
                <a:solidFill>
                  <a:srgbClr val="000000"/>
                </a:solidFill>
                <a:latin typeface="Menlo"/>
              </a:rPr>
              <a:t>空格</a:t>
            </a:r>
            <a:r>
              <a:rPr lang="en-US" altLang="zh-CN" sz="2200" dirty="0">
                <a:solidFill>
                  <a:srgbClr val="000000"/>
                </a:solidFill>
                <a:latin typeface="Menlo"/>
              </a:rPr>
              <a:t>2 </a:t>
            </a:r>
            <a:r>
              <a:rPr lang="en-US" altLang="zh-CN" sz="2200" dirty="0" err="1">
                <a:solidFill>
                  <a:srgbClr val="000000"/>
                </a:solidFill>
                <a:latin typeface="Menlo"/>
              </a:rPr>
              <a:t>leaq</a:t>
            </a:r>
            <a:endParaRPr lang="en-US" altLang="zh-CN" sz="2200" dirty="0">
              <a:solidFill>
                <a:srgbClr val="000000"/>
              </a:solidFill>
              <a:latin typeface="Menlo"/>
            </a:endParaRPr>
          </a:p>
          <a:p>
            <a:endParaRPr lang="en-US" sz="2200" dirty="0">
              <a:solidFill>
                <a:srgbClr val="000000"/>
              </a:solidFill>
              <a:latin typeface="Menlo"/>
            </a:endParaRPr>
          </a:p>
          <a:p>
            <a:endParaRPr lang="en-US" sz="2200" b="0" i="0" u="none" strike="noStrike" baseline="0" dirty="0">
              <a:solidFill>
                <a:srgbClr val="000000"/>
              </a:solidFill>
              <a:latin typeface="Menlo"/>
            </a:endParaRPr>
          </a:p>
          <a:p>
            <a:pPr lvl="1"/>
            <a:endParaRPr lang="it-IT" sz="2200" b="0" i="0" u="none" strike="noStrike" baseline="0" dirty="0">
              <a:solidFill>
                <a:srgbClr val="000000"/>
              </a:solidFill>
              <a:latin typeface="Menlo"/>
            </a:endParaRPr>
          </a:p>
          <a:p>
            <a:endParaRPr lang="en-US" sz="2200" b="0" i="0" u="none" strike="noStrike" baseline="0" dirty="0">
              <a:solidFill>
                <a:srgbClr val="000000"/>
              </a:solidFill>
              <a:latin typeface="Menlo"/>
            </a:endParaRPr>
          </a:p>
          <a:p>
            <a:pPr lvl="1"/>
            <a:endParaRPr lang="it-IT" sz="2200" b="0" i="0" u="none" strike="noStrike" baseline="0" dirty="0">
              <a:solidFill>
                <a:srgbClr val="000000"/>
              </a:solidFill>
              <a:latin typeface="Menlo"/>
            </a:endParaRPr>
          </a:p>
          <a:p>
            <a:endParaRPr lang="en-US" sz="2200" b="0" i="0" u="none" strike="noStrike" baseline="0" dirty="0">
              <a:solidFill>
                <a:srgbClr val="000000"/>
              </a:solidFill>
              <a:latin typeface="Menlo"/>
            </a:endParaRPr>
          </a:p>
          <a:p>
            <a:pPr lvl="1"/>
            <a:endParaRPr lang="en-US" sz="2200" b="0" i="0" u="none" strike="noStrike" baseline="0" dirty="0">
              <a:solidFill>
                <a:srgbClr val="000000"/>
              </a:solidFill>
              <a:latin typeface="Menlo"/>
              <a:ea typeface="微软雅黑" panose="020B0503020204020204" pitchFamily="34" charset="-122"/>
            </a:endParaRPr>
          </a:p>
          <a:p>
            <a:endParaRPr lang="en-US" sz="2200" b="0" i="0" u="none" strike="noStrike" baseline="0" dirty="0">
              <a:solidFill>
                <a:srgbClr val="000000"/>
              </a:solidFill>
              <a:latin typeface="Menlo"/>
              <a:ea typeface="微软雅黑" panose="020B0503020204020204" pitchFamily="34" charset="-122"/>
            </a:endParaRPr>
          </a:p>
          <a:p>
            <a:pPr lvl="1"/>
            <a:endParaRPr lang="it-IT" sz="2200" b="0" i="0" u="none" strike="noStrike" baseline="0" dirty="0">
              <a:solidFill>
                <a:srgbClr val="000000"/>
              </a:solidFill>
              <a:latin typeface="Menlo"/>
            </a:endParaRPr>
          </a:p>
          <a:p>
            <a:endParaRPr lang="en-US" sz="2200" b="0" i="0" u="none" strike="noStrike" baseline="0" dirty="0">
              <a:solidFill>
                <a:srgbClr val="000000"/>
              </a:solidFill>
              <a:latin typeface="Menlo"/>
            </a:endParaRPr>
          </a:p>
          <a:p>
            <a:pPr lvl="1"/>
            <a:endParaRPr lang="it-IT" sz="2200" b="0" i="0" u="none" strike="noStrike" baseline="0" dirty="0">
              <a:solidFill>
                <a:srgbClr val="000000"/>
              </a:solidFill>
              <a:latin typeface="Menlo"/>
            </a:endParaRPr>
          </a:p>
          <a:p>
            <a:endParaRPr lang="en-US" sz="2200" b="0" i="0" u="none" strike="noStrike" baseline="0" dirty="0">
              <a:solidFill>
                <a:srgbClr val="000000"/>
              </a:solidFill>
              <a:latin typeface="Menlo"/>
            </a:endParaRPr>
          </a:p>
          <a:p>
            <a:pPr lvl="1"/>
            <a:endParaRPr lang="en-US" sz="2200" dirty="0"/>
          </a:p>
          <a:p>
            <a:endParaRPr lang="en-US" sz="2200" b="0" i="0" u="none" strike="noStrike" baseline="0" dirty="0">
              <a:solidFill>
                <a:srgbClr val="000000"/>
              </a:solidFill>
              <a:latin typeface="Menlo"/>
              <a:ea typeface="微软雅黑" panose="020B0503020204020204" pitchFamily="34" charset="-122"/>
            </a:endParaRP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271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F4E59-1D26-4FFB-874F-DE6E42D6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4F198-EC20-4854-92F1-377DD75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需要仔细，很多同学算错数</a:t>
            </a:r>
            <a:endParaRPr lang="en-US" altLang="zh-CN" dirty="0"/>
          </a:p>
          <a:p>
            <a:r>
              <a:rPr lang="zh-CN" altLang="en-US" dirty="0"/>
              <a:t>重点讲 </a:t>
            </a:r>
            <a:r>
              <a:rPr lang="en-US" altLang="zh-CN" dirty="0"/>
              <a:t>1 5 6 7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43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77B6F-367E-41CA-9118-FD0A91E9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 </a:t>
            </a:r>
            <a:r>
              <a:rPr lang="en-US" altLang="zh-CN" dirty="0"/>
              <a:t>1 - </a:t>
            </a: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EE45A-E3F9-4AC5-A1C5-ACE56097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在所有由 五 个 </a:t>
            </a:r>
            <a:r>
              <a:rPr lang="en-US" altLang="zh-CN" dirty="0"/>
              <a:t>1 </a:t>
            </a:r>
            <a:r>
              <a:rPr lang="zh-CN" altLang="en-US" dirty="0"/>
              <a:t>和 三 个 </a:t>
            </a:r>
            <a:r>
              <a:rPr lang="en-US" altLang="zh-CN" dirty="0"/>
              <a:t>0 </a:t>
            </a:r>
            <a:r>
              <a:rPr lang="zh-CN" altLang="en-US" dirty="0"/>
              <a:t>组成的 </a:t>
            </a:r>
            <a:r>
              <a:rPr lang="en-US" altLang="zh-CN" dirty="0"/>
              <a:t>8 </a:t>
            </a:r>
            <a:r>
              <a:rPr lang="zh-CN" altLang="en-US" dirty="0"/>
              <a:t>位二进制整数（补码形式）中，最小的数是</a:t>
            </a:r>
            <a:r>
              <a:rPr lang="en-US" altLang="zh-CN" dirty="0"/>
              <a:t>____</a:t>
            </a:r>
            <a:r>
              <a:rPr lang="zh-CN" altLang="en-US" dirty="0"/>
              <a:t>，最大的数是 </a:t>
            </a:r>
            <a:r>
              <a:rPr lang="en-US" altLang="zh-CN" dirty="0"/>
              <a:t>_______</a:t>
            </a:r>
          </a:p>
          <a:p>
            <a:endParaRPr lang="en-US" altLang="zh-CN" dirty="0"/>
          </a:p>
          <a:p>
            <a:r>
              <a:rPr lang="zh-CN" altLang="en-US" dirty="0"/>
              <a:t>解答：</a:t>
            </a:r>
            <a:endParaRPr lang="en-US" altLang="zh-CN" dirty="0"/>
          </a:p>
          <a:p>
            <a:r>
              <a:rPr lang="zh-CN" altLang="en-US" dirty="0"/>
              <a:t>最小的数是 </a:t>
            </a:r>
            <a:r>
              <a:rPr lang="en-US" altLang="zh-CN" dirty="0"/>
              <a:t>-113 (</a:t>
            </a:r>
            <a:r>
              <a:rPr lang="zh-CN" altLang="zh-CN" sz="2800" dirty="0">
                <a:effectLst/>
                <a:ea typeface="Calibri" panose="020F0502020204030204" pitchFamily="34" charset="0"/>
              </a:rPr>
              <a:t>10001111</a:t>
            </a:r>
            <a:r>
              <a:rPr lang="en-US" altLang="zh-CN" sz="2800" dirty="0">
                <a:effectLst/>
                <a:ea typeface="Calibri" panose="020F0502020204030204" pitchFamily="34" charset="0"/>
              </a:rPr>
              <a:t>)</a:t>
            </a:r>
            <a:r>
              <a:rPr lang="zh-CN" altLang="en-US" sz="2800" dirty="0">
                <a:ea typeface="Calibri" panose="020F0502020204030204" pitchFamily="34" charset="0"/>
              </a:rPr>
              <a:t>，最大的数是 </a:t>
            </a:r>
            <a:r>
              <a:rPr lang="zh-CN" altLang="zh-CN" sz="2800" dirty="0">
                <a:effectLst/>
                <a:ea typeface="Calibri" panose="020F0502020204030204" pitchFamily="34" charset="0"/>
              </a:rPr>
              <a:t>124(01111100)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67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3D732-FE0E-4034-8881-F957384F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 </a:t>
            </a:r>
            <a:r>
              <a:rPr lang="en-US" altLang="zh-CN" dirty="0"/>
              <a:t>1 - </a:t>
            </a:r>
            <a:r>
              <a:rPr lang="zh-CN" altLang="en-US" dirty="0"/>
              <a:t>第</a:t>
            </a:r>
            <a:r>
              <a:rPr lang="en-US" altLang="zh-CN" dirty="0"/>
              <a:t> 5 </a:t>
            </a:r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351C2-473B-4F12-91B8-922AE283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给定相同的字长（例如 </a:t>
            </a:r>
            <a:r>
              <a:rPr lang="en-US" altLang="zh-CN" dirty="0"/>
              <a:t>32</a:t>
            </a:r>
            <a:r>
              <a:rPr lang="zh-CN" altLang="en-US" dirty="0"/>
              <a:t>位），能表示的定点数个数多还是浮点数个数多？ 为什么？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解答</a:t>
            </a:r>
            <a:endParaRPr lang="en-US" altLang="zh-CN" dirty="0"/>
          </a:p>
          <a:p>
            <a:r>
              <a:rPr lang="zh-CN" altLang="en-US" dirty="0"/>
              <a:t>定点数多</a:t>
            </a:r>
            <a:endParaRPr lang="en-US" altLang="zh-CN" dirty="0"/>
          </a:p>
          <a:p>
            <a:r>
              <a:rPr lang="zh-CN" altLang="en-US" dirty="0"/>
              <a:t>定点数每个二进制表示对应一个数</a:t>
            </a:r>
            <a:endParaRPr lang="en-US" altLang="zh-CN" dirty="0"/>
          </a:p>
          <a:p>
            <a:r>
              <a:rPr lang="zh-CN" altLang="en-US" dirty="0"/>
              <a:t>浮点数会有多个二进制表示对应一个数，如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nan</a:t>
            </a:r>
            <a:r>
              <a:rPr lang="zh-CN" altLang="en-US" dirty="0"/>
              <a:t>，</a:t>
            </a:r>
            <a:r>
              <a:rPr lang="en-US" altLang="zh-CN" dirty="0"/>
              <a:t>-nan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85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CD597-E481-4B4D-9273-10CAC2C9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 – </a:t>
            </a:r>
            <a:r>
              <a:rPr lang="zh-CN" altLang="en-US" dirty="0"/>
              <a:t>第 </a:t>
            </a:r>
            <a:r>
              <a:rPr lang="en-US" altLang="zh-CN" dirty="0"/>
              <a:t>6 </a:t>
            </a:r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C4B34-9DF6-4578-9515-08CF1056D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假设存在一种 </a:t>
            </a:r>
            <a:r>
              <a:rPr lang="en-US" altLang="zh-CN" dirty="0"/>
              <a:t>16</a:t>
            </a:r>
            <a:r>
              <a:rPr lang="zh-CN" altLang="en-US" dirty="0"/>
              <a:t>位浮点数（符合 </a:t>
            </a:r>
            <a:r>
              <a:rPr lang="en-US" altLang="zh-CN" dirty="0"/>
              <a:t>IEEE</a:t>
            </a:r>
            <a:r>
              <a:rPr lang="zh-CN" altLang="en-US" dirty="0"/>
              <a:t>浮点数标准）， </a:t>
            </a:r>
            <a:r>
              <a:rPr lang="en-US" altLang="zh-CN" dirty="0"/>
              <a:t>exp</a:t>
            </a:r>
            <a:r>
              <a:rPr lang="zh-CN" altLang="en-US" dirty="0"/>
              <a:t>位数是 </a:t>
            </a:r>
            <a:r>
              <a:rPr lang="en-US" altLang="zh-CN" dirty="0"/>
              <a:t>5</a:t>
            </a:r>
            <a:r>
              <a:rPr lang="zh-CN" altLang="en-US" dirty="0"/>
              <a:t>， </a:t>
            </a:r>
            <a:r>
              <a:rPr lang="en-US" altLang="zh-CN" dirty="0"/>
              <a:t>frac</a:t>
            </a:r>
            <a:r>
              <a:rPr lang="zh-CN" altLang="en-US" dirty="0"/>
              <a:t>位数是 </a:t>
            </a:r>
            <a:r>
              <a:rPr lang="en-US" altLang="zh-CN" dirty="0"/>
              <a:t>10</a:t>
            </a:r>
            <a:r>
              <a:rPr lang="zh-CN" altLang="en-US" dirty="0"/>
              <a:t>，符号位数 是 </a:t>
            </a:r>
            <a:r>
              <a:rPr lang="en-US" altLang="zh-CN" dirty="0"/>
              <a:t>1</a:t>
            </a:r>
            <a:r>
              <a:rPr lang="zh-CN" altLang="en-US" dirty="0"/>
              <a:t>。某同学对该格式的一个数 </a:t>
            </a:r>
            <a:r>
              <a:rPr lang="en-US" altLang="zh-CN" dirty="0"/>
              <a:t>x </a:t>
            </a:r>
            <a:r>
              <a:rPr lang="zh-CN" altLang="en-US" dirty="0"/>
              <a:t>执行了 （整数的）按位右移操作，得到了 </a:t>
            </a:r>
            <a:r>
              <a:rPr lang="en-US" altLang="zh-CN" dirty="0"/>
              <a:t>80.5</a:t>
            </a:r>
            <a:r>
              <a:rPr lang="zh-CN" altLang="en-US" dirty="0"/>
              <a:t>。若右移操作按有符号数执行算术右移） 原来的数可能是 </a:t>
            </a:r>
            <a:r>
              <a:rPr lang="en-US" altLang="zh-CN" dirty="0"/>
              <a:t>________</a:t>
            </a:r>
            <a:r>
              <a:rPr lang="zh-CN" altLang="en-US" dirty="0"/>
              <a:t>，若右移操作按无符号数执行（逻辑右移 ），原来的数可能是 </a:t>
            </a:r>
            <a:r>
              <a:rPr lang="en-US" altLang="zh-CN" dirty="0"/>
              <a:t>________</a:t>
            </a:r>
            <a:r>
              <a:rPr lang="zh-CN" altLang="en-US" dirty="0"/>
              <a:t>（列出所有情况或填入“不存在”）可以用小数或分数来表示，必须精确 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解答：</a:t>
            </a:r>
            <a:endParaRPr lang="en-US" altLang="zh-CN" dirty="0"/>
          </a:p>
          <a:p>
            <a:r>
              <a:rPr lang="en-US" altLang="zh-CN" dirty="0"/>
              <a:t>80.5 </a:t>
            </a:r>
            <a:r>
              <a:rPr lang="zh-CN" altLang="en-US" dirty="0"/>
              <a:t>的二进制表示是 </a:t>
            </a:r>
            <a:r>
              <a:rPr lang="en-US" altLang="zh-CN" dirty="0"/>
              <a:t>0 10101 0100001000</a:t>
            </a:r>
          </a:p>
          <a:p>
            <a:r>
              <a:rPr lang="zh-CN" altLang="en-US" dirty="0"/>
              <a:t>算数右移：不存在，因为最高位只可能为 </a:t>
            </a:r>
            <a:r>
              <a:rPr lang="en-US" altLang="zh-CN" dirty="0"/>
              <a:t>00 </a:t>
            </a:r>
            <a:r>
              <a:rPr lang="zh-CN" altLang="en-US" dirty="0"/>
              <a:t>或 </a:t>
            </a:r>
            <a:r>
              <a:rPr lang="en-US" altLang="zh-CN" dirty="0"/>
              <a:t>11</a:t>
            </a:r>
          </a:p>
          <a:p>
            <a:r>
              <a:rPr lang="zh-CN" altLang="en-US" dirty="0"/>
              <a:t>逻辑右移：</a:t>
            </a:r>
            <a:r>
              <a:rPr lang="en-US" altLang="zh-CN" dirty="0"/>
              <a:t>                1 01010 1000010000 </a:t>
            </a:r>
            <a:r>
              <a:rPr lang="zh-CN" altLang="en-US" dirty="0"/>
              <a:t>（</a:t>
            </a:r>
            <a:r>
              <a:rPr lang="zh-CN" altLang="zh-CN" dirty="0"/>
              <a:t> -97/2048 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                              或 </a:t>
            </a:r>
            <a:r>
              <a:rPr lang="en-US" altLang="zh-CN" dirty="0"/>
              <a:t>1 01010 1000010001 </a:t>
            </a:r>
            <a:r>
              <a:rPr lang="zh-CN" altLang="en-US" dirty="0"/>
              <a:t>（</a:t>
            </a:r>
            <a:r>
              <a:rPr lang="zh-CN" altLang="zh-CN" dirty="0"/>
              <a:t> -1553/32768 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4831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91149-2F43-4574-804D-A7C6926D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 </a:t>
            </a:r>
            <a:r>
              <a:rPr lang="en-US" altLang="zh-CN" dirty="0"/>
              <a:t>1 - </a:t>
            </a:r>
            <a:r>
              <a:rPr lang="zh-CN" altLang="en-US" dirty="0"/>
              <a:t>第 </a:t>
            </a:r>
            <a:r>
              <a:rPr lang="en-US" altLang="zh-CN" dirty="0"/>
              <a:t>7 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186E4F-CADB-4D8E-9CCD-5B407BD77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使用不超过 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次位运算或加减运算完成整数运算 </a:t>
                </a:r>
                <a:r>
                  <a:rPr lang="en-US" altLang="zh-CN" dirty="0"/>
                  <a:t>y = x * 85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解答：</a:t>
                </a:r>
                <a:endParaRPr lang="en-US" altLang="zh-CN" dirty="0"/>
              </a:p>
              <a:p>
                <a:r>
                  <a:rPr lang="en-US" altLang="zh-CN" dirty="0"/>
                  <a:t>85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01010101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0101</m:t>
                            </m:r>
                          </m:e>
                        </m:d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10001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x = x + (x &lt;&lt; 2)</a:t>
                </a:r>
              </a:p>
              <a:p>
                <a:r>
                  <a:rPr lang="en-US" altLang="zh-CN" dirty="0"/>
                  <a:t>x = x + (x &lt;&lt; 4)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186E4F-CADB-4D8E-9CCD-5B407BD77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26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040F2-C8FD-4E31-9017-EFC1D673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 3 – </a:t>
            </a: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D8E07-78E7-40CA-AF29-6EE64814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9EED3C-7BEA-494D-80ED-6C5AECFAA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99" y="1447060"/>
            <a:ext cx="9548999" cy="49982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EE73A9-609D-4140-A126-409C24B24644}"/>
              </a:ext>
            </a:extLst>
          </p:cNvPr>
          <p:cNvSpPr txBox="1"/>
          <p:nvPr/>
        </p:nvSpPr>
        <p:spPr>
          <a:xfrm>
            <a:off x="7640299" y="1811769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%</a:t>
            </a:r>
            <a:r>
              <a:rPr lang="en-US" altLang="zh-CN" sz="2800" b="1" dirty="0" err="1"/>
              <a:t>edi</a:t>
            </a:r>
            <a:endParaRPr lang="zh-CN" altLang="en-US" sz="2800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A74BEDC-FAB5-4254-8597-54849E44BE7F}"/>
              </a:ext>
            </a:extLst>
          </p:cNvPr>
          <p:cNvSpPr/>
          <p:nvPr/>
        </p:nvSpPr>
        <p:spPr>
          <a:xfrm>
            <a:off x="1706880" y="1882140"/>
            <a:ext cx="685800" cy="29718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0833E34-5B66-4782-92FF-A77EB8CC8E48}"/>
              </a:ext>
            </a:extLst>
          </p:cNvPr>
          <p:cNvCxnSpPr/>
          <p:nvPr/>
        </p:nvCxnSpPr>
        <p:spPr>
          <a:xfrm>
            <a:off x="2392680" y="2057400"/>
            <a:ext cx="5044440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8E0CE60-0F63-43B6-B3E4-93735EFD7FA5}"/>
              </a:ext>
            </a:extLst>
          </p:cNvPr>
          <p:cNvSpPr txBox="1"/>
          <p:nvPr/>
        </p:nvSpPr>
        <p:spPr>
          <a:xfrm>
            <a:off x="8506242" y="193369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注意不是 </a:t>
            </a:r>
            <a:r>
              <a:rPr lang="en-US" altLang="zh-CN" dirty="0"/>
              <a:t>%</a:t>
            </a:r>
            <a:r>
              <a:rPr lang="en-US" altLang="zh-CN" dirty="0" err="1"/>
              <a:t>rdi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C817E3-5A06-4A00-BB45-EDB7911C1395}"/>
              </a:ext>
            </a:extLst>
          </p:cNvPr>
          <p:cNvSpPr txBox="1"/>
          <p:nvPr/>
        </p:nvSpPr>
        <p:spPr>
          <a:xfrm>
            <a:off x="7724119" y="3452317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%</a:t>
            </a:r>
            <a:r>
              <a:rPr lang="en-US" altLang="zh-CN" sz="2800" b="1" dirty="0" err="1"/>
              <a:t>rax</a:t>
            </a:r>
            <a:endParaRPr lang="zh-CN" altLang="en-US" sz="2800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9D90F9-85B3-4B38-8639-AFC260862784}"/>
              </a:ext>
            </a:extLst>
          </p:cNvPr>
          <p:cNvSpPr/>
          <p:nvPr/>
        </p:nvSpPr>
        <p:spPr>
          <a:xfrm>
            <a:off x="2324100" y="2880360"/>
            <a:ext cx="2522220" cy="29718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C89DAB-57B7-4545-97A1-9A9BC2D71BD2}"/>
              </a:ext>
            </a:extLst>
          </p:cNvPr>
          <p:cNvCxnSpPr>
            <a:stCxn id="11" idx="3"/>
          </p:cNvCxnSpPr>
          <p:nvPr/>
        </p:nvCxnSpPr>
        <p:spPr>
          <a:xfrm>
            <a:off x="4846320" y="3028950"/>
            <a:ext cx="2217420" cy="7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883C36C-CA55-4379-B574-78E1148DFF9C}"/>
              </a:ext>
            </a:extLst>
          </p:cNvPr>
          <p:cNvSpPr txBox="1"/>
          <p:nvPr/>
        </p:nvSpPr>
        <p:spPr>
          <a:xfrm>
            <a:off x="9420838" y="3576837"/>
            <a:ext cx="169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 </a:t>
            </a:r>
            <a:r>
              <a:rPr lang="en-US" altLang="zh-CN" dirty="0"/>
              <a:t>2x+1 </a:t>
            </a:r>
            <a:r>
              <a:rPr lang="zh-CN" altLang="en-US" dirty="0"/>
              <a:t>，注意答案不是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42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BBFDB-99FA-47B3-BB6B-FA999FC9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 </a:t>
            </a:r>
            <a:r>
              <a:rPr lang="en-US" altLang="zh-CN" dirty="0"/>
              <a:t>3 – </a:t>
            </a:r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C0D731-AFE3-45A7-A659-A6FB52CB8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521" y="1601009"/>
            <a:ext cx="6992921" cy="51923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C8E8BB-A2B2-4E48-BEB4-1AE02141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618" y="4638675"/>
            <a:ext cx="7762875" cy="22193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881039-F802-4982-860C-3D4B72610894}"/>
              </a:ext>
            </a:extLst>
          </p:cNvPr>
          <p:cNvSpPr txBox="1"/>
          <p:nvPr/>
        </p:nvSpPr>
        <p:spPr>
          <a:xfrm>
            <a:off x="8083183" y="493964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被优化，无法以在栈中的存储位置给出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1791DB-004C-477C-97E1-B7FD6642E62E}"/>
              </a:ext>
            </a:extLst>
          </p:cNvPr>
          <p:cNvSpPr txBox="1"/>
          <p:nvPr/>
        </p:nvSpPr>
        <p:spPr>
          <a:xfrm>
            <a:off x="8083183" y="524061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被优化，无法以在栈中的存储位置给出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D4E500-AD96-48D6-A829-918B82BC51D3}"/>
              </a:ext>
            </a:extLst>
          </p:cNvPr>
          <p:cNvSpPr txBox="1"/>
          <p:nvPr/>
        </p:nvSpPr>
        <p:spPr>
          <a:xfrm>
            <a:off x="7768223" y="554158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用寄存器存，无法以在栈中的存储位置给出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35BFAE-9677-4748-8A13-E767C5BE250C}"/>
              </a:ext>
            </a:extLst>
          </p:cNvPr>
          <p:cNvSpPr txBox="1"/>
          <p:nvPr/>
        </p:nvSpPr>
        <p:spPr>
          <a:xfrm>
            <a:off x="8663233" y="5816338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-32</a:t>
            </a:r>
          </a:p>
          <a:p>
            <a:r>
              <a:rPr lang="en-US" altLang="zh-CN" dirty="0"/>
              <a:t>-29</a:t>
            </a:r>
          </a:p>
          <a:p>
            <a:r>
              <a:rPr lang="en-US" altLang="zh-CN" dirty="0"/>
              <a:t>-8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56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724F2-8F03-465A-93C3-A5E46501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 </a:t>
            </a:r>
            <a:r>
              <a:rPr lang="en-US" altLang="zh-CN" dirty="0"/>
              <a:t>3 – </a:t>
            </a:r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0691455-BE83-45B9-A6D8-8D1D04927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188" y="1106779"/>
            <a:ext cx="6598764" cy="55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7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870</Words>
  <Application>Microsoft Office PowerPoint</Application>
  <PresentationFormat>宽屏</PresentationFormat>
  <Paragraphs>113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Menlo</vt:lpstr>
      <vt:lpstr>等线</vt:lpstr>
      <vt:lpstr>等线 Light</vt:lpstr>
      <vt:lpstr>宋体</vt:lpstr>
      <vt:lpstr>Arial</vt:lpstr>
      <vt:lpstr>Calibri</vt:lpstr>
      <vt:lpstr>Cambria Math</vt:lpstr>
      <vt:lpstr>Office 主题​​</vt:lpstr>
      <vt:lpstr>作业讲解</vt:lpstr>
      <vt:lpstr>作业 1</vt:lpstr>
      <vt:lpstr>作业 1 - 第 1 题</vt:lpstr>
      <vt:lpstr>作业 1 - 第 5 题</vt:lpstr>
      <vt:lpstr>作业1 – 第 6 题</vt:lpstr>
      <vt:lpstr>作业 1 - 第 7 题</vt:lpstr>
      <vt:lpstr>作业 3 – 第 1 题</vt:lpstr>
      <vt:lpstr>作业 3 – 第 2 题</vt:lpstr>
      <vt:lpstr>作业 3 – 第 3 题</vt:lpstr>
      <vt:lpstr>作业 3 – 第 3 题</vt:lpstr>
      <vt:lpstr>作业 3 – 第 4 题</vt:lpstr>
      <vt:lpstr>作业 3 – 第 5 题</vt:lpstr>
      <vt:lpstr>作业 3 – 第 6 题</vt:lpstr>
      <vt:lpstr>补充题-1</vt:lpstr>
      <vt:lpstr>补充题-2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作业讲解</dc:title>
  <dc:creator>张 晨</dc:creator>
  <cp:lastModifiedBy>张 晨</cp:lastModifiedBy>
  <cp:revision>22</cp:revision>
  <dcterms:created xsi:type="dcterms:W3CDTF">2022-12-20T12:55:26Z</dcterms:created>
  <dcterms:modified xsi:type="dcterms:W3CDTF">2024-01-02T14:14:30Z</dcterms:modified>
</cp:coreProperties>
</file>