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A074-2B66-4704-A88A-355C56D8201D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C89E7-2DDB-4463-B00B-E4845A95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/Users/toddszymanski/Documents/01%20Work/SC22/presenter%20assets/sc22_zoomback@4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57C9D50-CC85-484A-AEB5-459FF92DE6A7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831AE3-A58F-42F5-B5FF-8C8C9992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06637"/>
          </a:xfr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AB0A9-7629-487C-BDEA-6DA43C83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864"/>
            <a:ext cx="9144000" cy="139293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FD95E-B2A2-4802-8ACE-9242EBC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4708-FC24-463B-8ACD-E8C9927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CD766-FE62-4EC4-AB17-E4994B7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290DF-BA97-4F2E-9FE1-C2738FCD8E68}"/>
              </a:ext>
            </a:extLst>
          </p:cNvPr>
          <p:cNvSpPr/>
          <p:nvPr/>
        </p:nvSpPr>
        <p:spPr>
          <a:xfrm>
            <a:off x="0" y="-2912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8304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6620-B45F-4EE3-AB93-9FC9F64B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8C757-B049-4EC8-BDAB-FC032C68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4F115-6D8F-4098-9CC9-AB2BFC0F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2AF60-81F4-4D4C-8E07-E18C130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26B1C-674A-4091-AA97-685BA02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8FEE1-8E02-4FB5-9080-81AD305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E8DE-A570-43BE-968E-511BDE3C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9483E-FB73-46A3-B3C7-B063BA1A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4D72-8C4E-441F-B8A7-441092AC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DEB3-4462-48CB-922B-B0D1AAE2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36D30-AC42-49B5-A063-05715F2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8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42765-995F-42B6-BA64-1B622808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EF42F-07E1-4D26-AF2B-E00CF99D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A3F2-3F7B-4C45-A54F-B8713299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8C40A-89C1-4A9A-8280-862238B1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9CB5B-7E3F-4C6E-991D-B39E324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2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B42E7D-91F2-437C-B554-393179A4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2025748"/>
            <a:ext cx="10128250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4430332"/>
            <a:ext cx="10128250" cy="1884472"/>
          </a:xfrm>
        </p:spPr>
        <p:txBody>
          <a:bodyPr anchor="t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8206-8068-41F7-A347-F94C72A6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74FCC-FE58-4096-A5F5-C2ECE610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23AAA-20BB-4FA4-B58E-72648D8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E082-034A-4159-8538-828DBC1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D03B-8655-4F26-9CF0-A919901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2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6836F04-336D-471C-9922-7096CECE51A0}"/>
              </a:ext>
            </a:extLst>
          </p:cNvPr>
          <p:cNvSpPr/>
          <p:nvPr/>
        </p:nvSpPr>
        <p:spPr>
          <a:xfrm>
            <a:off x="0" y="573088"/>
            <a:ext cx="12192000" cy="571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0D7253-292E-424A-BF71-A360582F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249"/>
            <a:ext cx="10515600" cy="1799752"/>
          </a:xfrm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D5C06-60C7-42E4-A0DC-D7B78976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31544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6AC9-7154-4B4A-9647-FBA90A8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4810C-C573-42B3-8125-3C6CB8C7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6763-01B3-44B2-9EDA-1F3E0D32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32C8B3-7E90-4371-BB89-9307982DF803}"/>
              </a:ext>
            </a:extLst>
          </p:cNvPr>
          <p:cNvSpPr/>
          <p:nvPr/>
        </p:nvSpPr>
        <p:spPr>
          <a:xfrm>
            <a:off x="0" y="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959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6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3C41-0EE4-4A58-AC3A-94866C7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C0556-F3A5-49DE-99A1-2CFF47D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792BE-BE96-479A-BBFE-ED43B916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B307D-A034-46FB-A158-888CD99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CD19-1683-4040-BB89-7D09D9E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D5DE-52E9-4258-BBAB-817E69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B17C7E-2D8A-4F5E-83BD-4C587457A77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3639CC7-CBBA-4035-8E31-3EF8F11E55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41968"/>
            <a:ext cx="5181600" cy="2142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71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0A62-6B4F-438F-85BA-5780AFA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72A0B-2231-438A-BE11-999ACB8A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406A5-5936-43F3-927E-F00629EB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13854-62DE-45EB-BA73-33A9B667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8848D-5493-443C-9CE4-7BAC5993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B1EB2-750E-406D-8B48-D6F78E9B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825F6-902C-403B-AD71-59E9676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456B-D4E2-4F73-9F09-242944CD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3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20F8-4512-4547-9511-56C98860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69CF5-C91A-4475-B9AB-D6B2B69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E147E-07AD-4A7A-895F-D9F1625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5C2B2-CE6E-46AF-8C76-5ACFECA2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2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D65CA-2236-4486-8735-6B01FB0F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4E539-11D7-4703-B3D4-DC75E399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95830-5F72-451B-9BD5-A6D8A642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6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823E-EFC5-434C-8BCF-C76AA29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1E4E0-0BD5-4C56-B11E-0D389F84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3BDD9-89FB-489E-9D0E-5042E764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82442-D3B3-4443-AE46-5E1159E6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76C7-2F7A-425B-A662-13C042FC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1BCA4-A7D2-435A-B4CA-FC24F36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7E81AF6-42A0-425F-9C8C-04D9225C5C20}"/>
              </a:ext>
            </a:extLst>
          </p:cNvPr>
          <p:cNvSpPr/>
          <p:nvPr/>
        </p:nvSpPr>
        <p:spPr>
          <a:xfrm>
            <a:off x="0" y="6282000"/>
            <a:ext cx="12192000" cy="576000"/>
          </a:xfrm>
          <a:prstGeom prst="rect">
            <a:avLst/>
          </a:prstGeom>
          <a:solidFill>
            <a:srgbClr val="725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5C49F-C6A2-4989-976E-C50710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5152-7515-42DE-908A-07FFE0A8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423A6-C600-477C-9A02-3C573487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EF24C9F-3F5C-4BC1-9740-9406CBF9CDC3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F7ED8-8C98-43CD-8115-D9D0CEA9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32006-4C32-4523-B077-2BDF9D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402EE5-2237-4FC0-9A6D-99C43E3E9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F0298-D472-4747-97B6-279136DCD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第二、四、五次作业讲解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5FD5A-08B9-4BF4-B165-2FDAB0E00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王元炜</a:t>
            </a:r>
          </a:p>
        </p:txBody>
      </p:sp>
    </p:spTree>
    <p:extLst>
      <p:ext uri="{BB962C8B-B14F-4D97-AF65-F5344CB8AC3E}">
        <p14:creationId xmlns:p14="http://schemas.microsoft.com/office/powerpoint/2010/main" val="85565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B838-2E93-4623-A6EB-7BFA83E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F2E1D-0435-454D-AAA7-FF4ACD94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7588" cy="4351338"/>
          </a:xfrm>
        </p:spPr>
        <p:txBody>
          <a:bodyPr/>
          <a:lstStyle/>
          <a:p>
            <a:r>
              <a:rPr lang="zh-CN" altLang="en-US" dirty="0"/>
              <a:t>有多种可能，给出任何一种并给出解释即可。注意</a:t>
            </a:r>
            <a:r>
              <a:rPr lang="en-US" altLang="zh-CN" dirty="0"/>
              <a:t>SIGKILL</a:t>
            </a:r>
            <a:r>
              <a:rPr lang="zh-CN" altLang="en-US" dirty="0"/>
              <a:t>无法被</a:t>
            </a:r>
            <a:r>
              <a:rPr lang="en-US" altLang="zh-CN" dirty="0"/>
              <a:t>handler</a:t>
            </a:r>
            <a:r>
              <a:rPr lang="zh-CN" altLang="en-US" dirty="0"/>
              <a:t>捕获。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0A081-7493-4292-8DDC-A9715019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42" y="356214"/>
            <a:ext cx="4314681" cy="58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9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6E98-C0BF-491A-8D9A-690FDB6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5.3 5.4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9E546-E50F-405F-ACBB-FC48D1FF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5.3 fd2=3</a:t>
            </a:r>
          </a:p>
          <a:p>
            <a:r>
              <a:rPr lang="en-US" altLang="zh-CN" dirty="0"/>
              <a:t>5.4 1)2)3) </a:t>
            </a:r>
            <a:r>
              <a:rPr lang="zh-CN" altLang="en-US" dirty="0"/>
              <a:t>标准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4) </a:t>
            </a:r>
            <a:r>
              <a:rPr lang="zh-CN" altLang="en-US" dirty="0"/>
              <a:t>系统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5) 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81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75C1-6221-4A53-89B9-3759C699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补充习题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F90E17-683A-47AE-8F90-3390CAFE4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95" y="1382780"/>
            <a:ext cx="8045534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7779FD-5D58-4303-8C29-9F611AFEA2BE}"/>
              </a:ext>
            </a:extLst>
          </p:cNvPr>
          <p:cNvSpPr txBox="1"/>
          <p:nvPr/>
        </p:nvSpPr>
        <p:spPr>
          <a:xfrm>
            <a:off x="1110343" y="1950098"/>
            <a:ext cx="1660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答案： </a:t>
            </a:r>
            <a:r>
              <a:rPr lang="en-US" altLang="zh-CN" dirty="0"/>
              <a:t>test1, test3, test4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static </a:t>
            </a:r>
            <a:r>
              <a:rPr lang="zh-CN" altLang="en-US" dirty="0"/>
              <a:t>函数需要进行重定位。</a:t>
            </a:r>
          </a:p>
        </p:txBody>
      </p:sp>
    </p:spTree>
    <p:extLst>
      <p:ext uri="{BB962C8B-B14F-4D97-AF65-F5344CB8AC3E}">
        <p14:creationId xmlns:p14="http://schemas.microsoft.com/office/powerpoint/2010/main" val="203958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E6C86-EDD2-4706-888D-9A60F54F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C583D-2297-498F-8850-49373262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345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假设文件 </a:t>
            </a:r>
            <a:r>
              <a:rPr lang="en-US" altLang="zh-CN" dirty="0"/>
              <a:t>file1.txt </a:t>
            </a:r>
            <a:r>
              <a:rPr lang="zh-CN" altLang="en-US" dirty="0"/>
              <a:t>中有一个字符串 </a:t>
            </a:r>
            <a:r>
              <a:rPr lang="en-US" altLang="zh-CN" dirty="0" err="1"/>
              <a:t>aabbccdd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下列</a:t>
            </a:r>
            <a:r>
              <a:rPr lang="en-US" altLang="zh-CN" dirty="0"/>
              <a:t>C</a:t>
            </a:r>
            <a:r>
              <a:rPr lang="zh-CN" altLang="en-US" dirty="0"/>
              <a:t>文件分别被编译成 </a:t>
            </a:r>
            <a:r>
              <a:rPr lang="en-US" altLang="zh-CN" dirty="0"/>
              <a:t>./program1 </a:t>
            </a:r>
            <a:r>
              <a:rPr lang="zh-CN" altLang="en-US" dirty="0"/>
              <a:t>和 </a:t>
            </a:r>
            <a:r>
              <a:rPr lang="en-US" altLang="zh-CN" dirty="0"/>
              <a:t>./program2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program1</a:t>
            </a:r>
            <a:r>
              <a:rPr lang="zh-CN" altLang="en-US" dirty="0"/>
              <a:t>之后，文件中的文本是什么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71F2B0-FEE4-4E18-93CF-D41A6689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4714"/>
            <a:ext cx="3304762" cy="68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5A3A61-3102-45F6-8C20-94EE1EB7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28" y="630896"/>
            <a:ext cx="3304762" cy="17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DB554C-0A1D-475D-B8F9-07C0F649D58F}"/>
              </a:ext>
            </a:extLst>
          </p:cNvPr>
          <p:cNvSpPr txBox="1"/>
          <p:nvPr/>
        </p:nvSpPr>
        <p:spPr>
          <a:xfrm>
            <a:off x="8472196" y="3429000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 ： </a:t>
            </a:r>
            <a:r>
              <a:rPr lang="en-US" altLang="zh-CN" dirty="0" err="1"/>
              <a:t>ddccbbaa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96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9420-CC92-406B-A88E-4236EF8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补充习题答案解析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1E6DD-D7EF-4875-8C97-9F93DBA3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1:execl</a:t>
            </a:r>
            <a:r>
              <a:rPr lang="zh-CN" altLang="en-US" dirty="0"/>
              <a:t>会执行完成之后退出进程。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2:</a:t>
            </a:r>
            <a:r>
              <a:rPr lang="zh-CN" altLang="en-US" dirty="0"/>
              <a:t> 父子进程</a:t>
            </a:r>
            <a:r>
              <a:rPr lang="en-US" altLang="zh-CN" dirty="0" err="1"/>
              <a:t>fd_x</a:t>
            </a:r>
            <a:r>
              <a:rPr lang="en-US" altLang="zh-CN" dirty="0"/>
              <a:t>, </a:t>
            </a:r>
            <a:r>
              <a:rPr lang="en-US" altLang="zh-CN" dirty="0" err="1"/>
              <a:t>fd_y</a:t>
            </a:r>
            <a:r>
              <a:rPr lang="zh-CN" altLang="en-US" dirty="0"/>
              <a:t>虽然是不同的量，但是他们对应的操作系统维护的文件表是同一个文件。故而子进程对于指针位置的修改影响父进程。</a:t>
            </a:r>
            <a:endParaRPr lang="en-US" altLang="zh-CN" dirty="0"/>
          </a:p>
          <a:p>
            <a:r>
              <a:rPr lang="en-US" altLang="zh-CN" dirty="0"/>
              <a:t>fork </a:t>
            </a:r>
            <a:r>
              <a:rPr lang="zh-CN" altLang="en-US" dirty="0"/>
              <a:t>之前父进程： </a:t>
            </a:r>
            <a:r>
              <a:rPr lang="en-US" altLang="zh-CN" dirty="0"/>
              <a:t>(z)aa(x)bb(y)</a:t>
            </a:r>
            <a:r>
              <a:rPr lang="en-US" altLang="zh-CN" dirty="0" err="1"/>
              <a:t>ccdd</a:t>
            </a:r>
            <a:r>
              <a:rPr lang="en-US" altLang="zh-CN" dirty="0"/>
              <a:t> </a:t>
            </a:r>
            <a:r>
              <a:rPr lang="en-US" altLang="zh-CN" dirty="0" err="1"/>
              <a:t>buf:aaaabb</a:t>
            </a:r>
            <a:endParaRPr lang="en-US" altLang="zh-CN" dirty="0"/>
          </a:p>
          <a:p>
            <a:r>
              <a:rPr lang="en-US" altLang="zh-CN" dirty="0"/>
              <a:t>fork </a:t>
            </a:r>
            <a:r>
              <a:rPr lang="zh-CN" altLang="en-US" dirty="0"/>
              <a:t>之中： 字符串被改写为 </a:t>
            </a:r>
            <a:r>
              <a:rPr lang="en-US" altLang="zh-CN" dirty="0" err="1"/>
              <a:t>aaccccdd</a:t>
            </a:r>
            <a:endParaRPr lang="en-US" altLang="zh-CN" dirty="0"/>
          </a:p>
          <a:p>
            <a:r>
              <a:rPr lang="en-US" altLang="zh-CN" dirty="0"/>
              <a:t>fork </a:t>
            </a:r>
            <a:r>
              <a:rPr lang="zh-CN" altLang="en-US" dirty="0"/>
              <a:t>之后父进程： </a:t>
            </a:r>
            <a:r>
              <a:rPr lang="en-US" altLang="zh-CN" dirty="0"/>
              <a:t>(z)</a:t>
            </a:r>
            <a:r>
              <a:rPr lang="en-US" altLang="zh-CN" dirty="0" err="1"/>
              <a:t>aacc</a:t>
            </a:r>
            <a:r>
              <a:rPr lang="en-US" altLang="zh-CN" dirty="0"/>
              <a:t>(x)cc(y)dd </a:t>
            </a:r>
            <a:r>
              <a:rPr lang="en-US" altLang="zh-CN" dirty="0" err="1"/>
              <a:t>buf</a:t>
            </a:r>
            <a:r>
              <a:rPr lang="en-US" altLang="zh-CN" dirty="0"/>
              <a:t>: </a:t>
            </a:r>
            <a:r>
              <a:rPr lang="en-US" altLang="zh-CN" dirty="0" err="1"/>
              <a:t>aaaabb</a:t>
            </a:r>
            <a:endParaRPr lang="en-US" altLang="zh-CN" dirty="0"/>
          </a:p>
          <a:p>
            <a:r>
              <a:rPr lang="zh-CN" altLang="en-US" dirty="0"/>
              <a:t>然后依次执行后续指令。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34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6C675-122E-4319-9C0E-3D5C21BC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E56D6-27C0-4FFE-B87B-46E38578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7857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老师的办公室有一个空白板。老师会在白板为空时往白板上写一道物理题或一道化学题。如果是一道物理题，喜爱</a:t>
            </a:r>
            <a:br>
              <a:rPr lang="zh-CN" altLang="en-US" dirty="0"/>
            </a:br>
            <a:r>
              <a:rPr lang="zh-CN" altLang="en-US" dirty="0"/>
              <a:t>物理的小</a:t>
            </a:r>
            <a:r>
              <a:rPr lang="en-US" altLang="zh-CN" dirty="0"/>
              <a:t>A</a:t>
            </a:r>
            <a:r>
              <a:rPr lang="zh-CN" altLang="en-US" dirty="0"/>
              <a:t>会解答出这道题并把题目擦掉，如果是一道化学题，喜爱化学的小</a:t>
            </a:r>
            <a:r>
              <a:rPr lang="en-US" altLang="zh-CN" dirty="0"/>
              <a:t>B</a:t>
            </a:r>
            <a:r>
              <a:rPr lang="zh-CN" altLang="en-US" dirty="0"/>
              <a:t>会解答出这道题并把题目擦掉，请使</a:t>
            </a:r>
            <a:br>
              <a:rPr lang="zh-CN" altLang="en-US" dirty="0"/>
            </a:br>
            <a:r>
              <a:rPr lang="zh-CN" altLang="en-US" dirty="0"/>
              <a:t>用信号量和 </a:t>
            </a:r>
            <a:r>
              <a:rPr lang="en-US" altLang="zh-CN" dirty="0"/>
              <a:t>P </a:t>
            </a:r>
            <a:r>
              <a:rPr lang="zh-CN" altLang="en-US" dirty="0"/>
              <a:t>、 </a:t>
            </a:r>
            <a:r>
              <a:rPr lang="en-US" altLang="zh-CN" dirty="0"/>
              <a:t>V </a:t>
            </a:r>
            <a:r>
              <a:rPr lang="zh-CN" altLang="en-US" dirty="0"/>
              <a:t>原语实现老师、小</a:t>
            </a:r>
            <a:r>
              <a:rPr lang="en-US" altLang="zh-CN" dirty="0"/>
              <a:t>A</a:t>
            </a:r>
            <a:r>
              <a:rPr lang="zh-CN" altLang="en-US" dirty="0"/>
              <a:t>、小</a:t>
            </a:r>
            <a:r>
              <a:rPr lang="en-US" altLang="zh-CN" dirty="0"/>
              <a:t>B</a:t>
            </a:r>
            <a:r>
              <a:rPr lang="zh-CN" altLang="en-US" dirty="0"/>
              <a:t>三者的同步。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E47A4-2EFF-45A1-A189-4E783EA7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52" y="159540"/>
            <a:ext cx="4695238" cy="633333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4DCEF0-3913-44EA-A495-D743B3C032A4}"/>
              </a:ext>
            </a:extLst>
          </p:cNvPr>
          <p:cNvSpPr txBox="1">
            <a:spLocks/>
          </p:cNvSpPr>
          <p:nvPr/>
        </p:nvSpPr>
        <p:spPr>
          <a:xfrm>
            <a:off x="8654143" y="1464841"/>
            <a:ext cx="3537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E6035A-06D1-45F6-9871-499E243A81C7}"/>
              </a:ext>
            </a:extLst>
          </p:cNvPr>
          <p:cNvSpPr txBox="1">
            <a:spLocks/>
          </p:cNvSpPr>
          <p:nvPr/>
        </p:nvSpPr>
        <p:spPr>
          <a:xfrm>
            <a:off x="8396967" y="1496963"/>
            <a:ext cx="3537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A: 1</a:t>
            </a:r>
          </a:p>
          <a:p>
            <a:r>
              <a:rPr lang="en-US" altLang="zh-CN" dirty="0"/>
              <a:t>B: 0</a:t>
            </a:r>
          </a:p>
          <a:p>
            <a:r>
              <a:rPr lang="en-US" altLang="zh-CN" dirty="0"/>
              <a:t>C: 0</a:t>
            </a:r>
          </a:p>
          <a:p>
            <a:r>
              <a:rPr lang="en-US" altLang="zh-CN" dirty="0"/>
              <a:t>D: P(&amp;board)</a:t>
            </a:r>
          </a:p>
          <a:p>
            <a:r>
              <a:rPr lang="en-US" altLang="zh-CN" dirty="0"/>
              <a:t>E: V(&amp;physics)</a:t>
            </a:r>
          </a:p>
          <a:p>
            <a:r>
              <a:rPr lang="en-US" altLang="zh-CN" dirty="0"/>
              <a:t>F: V(&amp;chemistry)</a:t>
            </a:r>
          </a:p>
          <a:p>
            <a:r>
              <a:rPr lang="en-US" altLang="zh-CN" dirty="0"/>
              <a:t>G: &amp;physics</a:t>
            </a:r>
          </a:p>
          <a:p>
            <a:r>
              <a:rPr lang="en-US" altLang="zh-CN" dirty="0"/>
              <a:t>H: &amp;board</a:t>
            </a:r>
          </a:p>
          <a:p>
            <a:r>
              <a:rPr lang="en-US" altLang="zh-CN" dirty="0"/>
              <a:t>I: &amp;chemistry</a:t>
            </a:r>
          </a:p>
          <a:p>
            <a:r>
              <a:rPr lang="en-US" altLang="zh-CN" dirty="0"/>
              <a:t>J: &amp;board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81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B576-0423-43BF-BDE2-46A7978A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20FA0-F68F-4BE6-A403-517AA2D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三条</a:t>
            </a:r>
            <a:r>
              <a:rPr lang="en-US" altLang="zh-CN" dirty="0" err="1"/>
              <a:t>leaq</a:t>
            </a:r>
            <a:r>
              <a:rPr lang="zh-CN" altLang="en-US" dirty="0"/>
              <a:t>指令。注意以下几点：</a:t>
            </a:r>
            <a:endParaRPr lang="en-US" altLang="zh-CN" dirty="0"/>
          </a:p>
          <a:p>
            <a:pPr lvl="1"/>
            <a:r>
              <a:rPr lang="en-US" altLang="zh-CN" dirty="0" err="1"/>
              <a:t>leaq</a:t>
            </a:r>
            <a:r>
              <a:rPr lang="zh-CN" altLang="en-US" dirty="0"/>
              <a:t>指令常数只有</a:t>
            </a:r>
            <a:r>
              <a:rPr lang="en-US" altLang="zh-CN" dirty="0"/>
              <a:t>1,2,4,8</a:t>
            </a:r>
          </a:p>
          <a:p>
            <a:pPr lvl="1"/>
            <a:r>
              <a:rPr lang="zh-CN" altLang="en-US" dirty="0"/>
              <a:t>不能使用</a:t>
            </a:r>
            <a:r>
              <a:rPr lang="en-US" altLang="zh-CN" dirty="0" err="1"/>
              <a:t>callee_saved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en-US" altLang="zh-CN" dirty="0" err="1"/>
              <a:t>leaq</a:t>
            </a:r>
            <a:r>
              <a:rPr lang="zh-CN" altLang="en-US" dirty="0"/>
              <a:t>指令没有常数偏移量，也没有额外的寄存器偏移量。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B5E9A-720C-437F-881D-98E412BF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88" y="3749626"/>
            <a:ext cx="716190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BFD83-A988-4B8B-ABD4-CB8540A4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678838-EE2A-4561-B267-32B26EF5A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058" y="365127"/>
            <a:ext cx="6590871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35DE87-D4F1-472C-A59E-EE70E111B59C}"/>
              </a:ext>
            </a:extLst>
          </p:cNvPr>
          <p:cNvSpPr txBox="1"/>
          <p:nvPr/>
        </p:nvSpPr>
        <p:spPr>
          <a:xfrm>
            <a:off x="941294" y="2070847"/>
            <a:ext cx="2725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&lt; n</a:t>
            </a:r>
          </a:p>
          <a:p>
            <a:r>
              <a:rPr lang="en-US" altLang="zh-CN" dirty="0"/>
              <a:t>(x+1) &gt;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* 2</a:t>
            </a:r>
          </a:p>
          <a:p>
            <a:r>
              <a:rPr lang="en-US" altLang="zh-CN" dirty="0"/>
              <a:t>x += 1</a:t>
            </a:r>
          </a:p>
          <a:p>
            <a:endParaRPr lang="en-US" altLang="zh-CN" dirty="0"/>
          </a:p>
          <a:p>
            <a:r>
              <a:rPr lang="zh-CN" altLang="en-US" dirty="0"/>
              <a:t>后三条语句有多种等价组合。任意一种皆可。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2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5BC5-F0F6-4476-ABE7-D7BE19EF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13CD-DBDF-4EF2-8D19-D89A5417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 = 13 N = 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F89454-C4BE-4D67-B3F5-0704CEF6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02" y="274457"/>
            <a:ext cx="3733333" cy="55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38EB7D-D443-4C89-9498-93D2FA2C2F9A}"/>
              </a:ext>
            </a:extLst>
          </p:cNvPr>
          <p:cNvSpPr txBox="1"/>
          <p:nvPr/>
        </p:nvSpPr>
        <p:spPr>
          <a:xfrm>
            <a:off x="7819053" y="793102"/>
            <a:ext cx="3534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edi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esi</a:t>
            </a:r>
            <a:r>
              <a:rPr lang="en-US" altLang="zh-CN" dirty="0"/>
              <a:t> = j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= 3j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= 13j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+ 13j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edx</a:t>
            </a:r>
            <a:r>
              <a:rPr lang="en-US" altLang="zh-CN" dirty="0"/>
              <a:t> = mat2[i+13j] =&gt; M = 13;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= 8i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 = 7i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en-US" altLang="zh-CN" dirty="0"/>
              <a:t> = 7i + j</a:t>
            </a:r>
          </a:p>
          <a:p>
            <a:r>
              <a:rPr lang="en-US" altLang="zh-CN" dirty="0"/>
              <a:t>% mat1[7i+j]=</a:t>
            </a:r>
            <a:r>
              <a:rPr lang="en-US" altLang="zh-CN" dirty="0" err="1"/>
              <a:t>edx</a:t>
            </a:r>
            <a:r>
              <a:rPr lang="en-US" altLang="zh-CN" dirty="0"/>
              <a:t>(mat2[i+13j] =&gt; N=7</a:t>
            </a:r>
          </a:p>
        </p:txBody>
      </p:sp>
    </p:spTree>
    <p:extLst>
      <p:ext uri="{BB962C8B-B14F-4D97-AF65-F5344CB8AC3E}">
        <p14:creationId xmlns:p14="http://schemas.microsoft.com/office/powerpoint/2010/main" val="321741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8A7E-4A67-47E9-95FE-B43E84E5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4F209-24CE-410F-B6BA-B1D1C119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en-US" altLang="zh-CN" dirty="0" err="1"/>
              <a:t>jg</a:t>
            </a:r>
            <a:r>
              <a:rPr lang="en-US" altLang="zh-CN" dirty="0"/>
              <a:t> </a:t>
            </a:r>
            <a:r>
              <a:rPr lang="zh-CN" altLang="en-US" dirty="0"/>
              <a:t>是有符号跳转，分情况说明有无溢出对应的判断条件即可。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注意汇编常数符号</a:t>
            </a:r>
            <a:r>
              <a:rPr lang="en-US" altLang="zh-CN" dirty="0"/>
              <a:t>$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的取址符号</a:t>
            </a:r>
            <a:r>
              <a:rPr lang="en-US" altLang="zh-CN" dirty="0"/>
              <a:t>&amp;</a:t>
            </a:r>
          </a:p>
          <a:p>
            <a:r>
              <a:rPr lang="en-US" altLang="zh-CN" dirty="0"/>
              <a:t>2.5 </a:t>
            </a:r>
            <a:r>
              <a:rPr lang="zh-CN" altLang="en-US" dirty="0"/>
              <a:t>多种表达式，等价即可。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57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1473-DBF2-45AD-B841-95396C66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BA33-FD5B-4D78-B2F6-8F225458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可以编译， 输出为 </a:t>
            </a:r>
            <a:r>
              <a:rPr lang="en-US" altLang="zh-CN" dirty="0"/>
              <a:t>0x48(</a:t>
            </a:r>
            <a:r>
              <a:rPr lang="zh-CN" altLang="en-US" dirty="0"/>
              <a:t>上古版本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) 0x55(windows</a:t>
            </a:r>
            <a:r>
              <a:rPr lang="zh-CN" altLang="en-US" dirty="0"/>
              <a:t>操作系统</a:t>
            </a:r>
            <a:r>
              <a:rPr lang="en-US" altLang="zh-CN" dirty="0"/>
              <a:t>) 0xfffffff3(Linux 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输出的是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rgbClr val="FF0000"/>
                </a:solidFill>
              </a:rPr>
              <a:t>第一条指令的第一个字节进行符号扩展</a:t>
            </a:r>
            <a:r>
              <a:rPr lang="zh-CN" altLang="en-US" dirty="0"/>
              <a:t>之后的结果。</a:t>
            </a:r>
            <a:endParaRPr lang="en-US" altLang="zh-CN" dirty="0"/>
          </a:p>
          <a:p>
            <a:pPr lvl="1"/>
            <a:r>
              <a:rPr lang="zh-CN" altLang="en-US" dirty="0"/>
              <a:t>不是地址</a:t>
            </a:r>
            <a:endParaRPr lang="en-US" altLang="zh-CN" dirty="0"/>
          </a:p>
          <a:p>
            <a:r>
              <a:rPr lang="zh-CN" altLang="en-US" dirty="0"/>
              <a:t>第二个理论上是不可编译的（给定了</a:t>
            </a:r>
            <a:r>
              <a:rPr lang="en-US" altLang="zh-CN" dirty="0"/>
              <a:t>c99</a:t>
            </a:r>
            <a:r>
              <a:rPr lang="zh-CN" altLang="en-US" dirty="0"/>
              <a:t>标准的情况下，已经没有了弱符号的概念）但是写强弱符号以及可以编译的同学没有判错。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8A43A-D459-4741-BBFF-A1EF40DB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59" y="811940"/>
            <a:ext cx="5689047" cy="48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11D3-7B78-48B3-A946-0C84BC44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0B66A-890F-468A-85A5-5ED9F2E1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-O0 –</a:t>
            </a:r>
            <a:r>
              <a:rPr lang="en-US" altLang="zh-CN" dirty="0" err="1"/>
              <a:t>Og</a:t>
            </a:r>
            <a:r>
              <a:rPr lang="en-US" altLang="zh-CN" dirty="0"/>
              <a:t> -O2</a:t>
            </a:r>
            <a:r>
              <a:rPr lang="zh-CN" altLang="en-US" dirty="0"/>
              <a:t>的编译选项可能有不同的结果。</a:t>
            </a:r>
            <a:endParaRPr lang="en-US" altLang="zh-CN" dirty="0"/>
          </a:p>
          <a:p>
            <a:r>
              <a:rPr lang="zh-CN" altLang="en-US" dirty="0"/>
              <a:t>使用以下</a:t>
            </a:r>
            <a:r>
              <a:rPr lang="en-US" altLang="zh-CN" dirty="0" err="1"/>
              <a:t>readelf</a:t>
            </a:r>
            <a:r>
              <a:rPr lang="zh-CN" altLang="en-US" dirty="0"/>
              <a:t>工具即可。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en-US" altLang="zh-CN" dirty="0"/>
              <a:t>: </a:t>
            </a:r>
            <a:r>
              <a:rPr lang="en-US" altLang="zh-CN" dirty="0" err="1"/>
              <a:t>a,c</a:t>
            </a:r>
            <a:r>
              <a:rPr lang="en-US" altLang="zh-CN" dirty="0"/>
              <a:t> (</a:t>
            </a:r>
            <a:r>
              <a:rPr lang="zh-CN" altLang="en-US" dirty="0"/>
              <a:t>没有</a:t>
            </a:r>
            <a:r>
              <a:rPr lang="en-US" altLang="zh-CN" dirty="0"/>
              <a:t>b)</a:t>
            </a:r>
          </a:p>
          <a:p>
            <a:r>
              <a:rPr lang="en-US" altLang="zh-CN" dirty="0"/>
              <a:t>.data:</a:t>
            </a:r>
            <a:r>
              <a:rPr lang="zh-CN" altLang="en-US" dirty="0"/>
              <a:t> 无</a:t>
            </a:r>
            <a:endParaRPr lang="en-US" altLang="zh-CN" dirty="0"/>
          </a:p>
          <a:p>
            <a:r>
              <a:rPr lang="en-US" altLang="zh-CN" dirty="0"/>
              <a:t>.text: </a:t>
            </a:r>
            <a:r>
              <a:rPr lang="en-US" altLang="zh-CN" dirty="0" err="1"/>
              <a:t>total_process</a:t>
            </a:r>
            <a:r>
              <a:rPr lang="en-US" altLang="zh-CN" dirty="0"/>
              <a:t>, (process </a:t>
            </a:r>
            <a:r>
              <a:rPr lang="zh-CN" altLang="en-US" dirty="0"/>
              <a:t>可能有可能没有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symtab</a:t>
            </a:r>
            <a:r>
              <a:rPr lang="en-US" altLang="zh-CN" dirty="0"/>
              <a:t>: </a:t>
            </a:r>
            <a:r>
              <a:rPr lang="en-US" altLang="zh-CN" dirty="0" err="1"/>
              <a:t>a,b,c,add,process,total_process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编译期定位：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process </a:t>
            </a:r>
            <a:r>
              <a:rPr lang="zh-CN" altLang="en-US" dirty="0"/>
              <a:t>可有可无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链接期定位：</a:t>
            </a:r>
            <a:r>
              <a:rPr lang="en-US" altLang="zh-CN" dirty="0" err="1"/>
              <a:t>a,b</a:t>
            </a:r>
            <a:r>
              <a:rPr lang="en-US" altLang="zh-CN" dirty="0"/>
              <a:t> (add </a:t>
            </a:r>
            <a:r>
              <a:rPr lang="zh-CN" altLang="en-US" dirty="0"/>
              <a:t>可有可无</a:t>
            </a:r>
            <a:r>
              <a:rPr lang="en-US" altLang="zh-CN" dirty="0"/>
              <a:t>, </a:t>
            </a:r>
            <a:r>
              <a:rPr lang="zh-CN" altLang="en-US" dirty="0"/>
              <a:t>如果无</a:t>
            </a:r>
            <a:r>
              <a:rPr lang="en-US" altLang="zh-CN" dirty="0"/>
              <a:t>add</a:t>
            </a:r>
            <a:r>
              <a:rPr lang="zh-CN" altLang="en-US" dirty="0"/>
              <a:t>上文需要有</a:t>
            </a:r>
            <a:r>
              <a:rPr lang="en-US" altLang="zh-CN" dirty="0"/>
              <a:t>process)</a:t>
            </a:r>
          </a:p>
          <a:p>
            <a:pPr marL="0" indent="0"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此处题目表述不够清晰：</a:t>
            </a:r>
            <a:r>
              <a:rPr lang="en-US" altLang="zh-CN" u="sng" dirty="0">
                <a:solidFill>
                  <a:srgbClr val="FF0000"/>
                </a:solidFill>
              </a:rPr>
              <a:t>c</a:t>
            </a:r>
            <a:r>
              <a:rPr lang="zh-CN" altLang="en-US" u="sng" dirty="0">
                <a:solidFill>
                  <a:srgbClr val="FF0000"/>
                </a:solidFill>
              </a:rPr>
              <a:t>出现在任意一边都可以。如果改为不生成重定位符号的则对应编译期定位，内容过于编译器实现细节，考试中会避免。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83B42B-6725-49A3-8DA7-658EB159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889" y="501841"/>
            <a:ext cx="3665992" cy="4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0EEF-C30E-47E3-8957-23D04892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EF6D0-F364-4BD3-8886-DAE8FF8A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静态链接和动态链接的性能优势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必答：静态链接更优秀，动态链接函数调用需要访问全局偏移表</a:t>
            </a:r>
            <a:r>
              <a:rPr lang="en-US" altLang="zh-CN" dirty="0"/>
              <a:t>(GOT)</a:t>
            </a:r>
            <a:r>
              <a:rPr lang="zh-CN" altLang="en-US" dirty="0"/>
              <a:t>。需要多一次访存操作和跳转操作。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可选：动态链接库节省内存。</a:t>
            </a:r>
          </a:p>
        </p:txBody>
      </p:sp>
    </p:spTree>
    <p:extLst>
      <p:ext uri="{BB962C8B-B14F-4D97-AF65-F5344CB8AC3E}">
        <p14:creationId xmlns:p14="http://schemas.microsoft.com/office/powerpoint/2010/main" val="31744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55F9-555B-4372-9ED7-A606B9D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9BFDB-90E6-4B07-89F2-23C12E6E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4859" cy="4351338"/>
          </a:xfrm>
        </p:spPr>
        <p:txBody>
          <a:bodyPr/>
          <a:lstStyle/>
          <a:p>
            <a:r>
              <a:rPr lang="en-US" altLang="zh-CN" dirty="0"/>
              <a:t>1. 10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2. counter = 1;  counter = 2</a:t>
            </a:r>
          </a:p>
          <a:p>
            <a:r>
              <a:rPr lang="en-US" altLang="zh-CN" dirty="0"/>
              <a:t>3.  </a:t>
            </a:r>
            <a:r>
              <a:rPr lang="zh-CN" altLang="en-US" dirty="0"/>
              <a:t>第二个</a:t>
            </a:r>
            <a:r>
              <a:rPr lang="en-US" altLang="zh-CN" dirty="0"/>
              <a:t>counter = 1; </a:t>
            </a:r>
            <a:r>
              <a:rPr lang="zh-CN" altLang="en-US" dirty="0"/>
              <a:t>可以在</a:t>
            </a:r>
            <a:r>
              <a:rPr lang="en-US" altLang="zh-CN" dirty="0"/>
              <a:t>5</a:t>
            </a:r>
            <a:r>
              <a:rPr lang="zh-CN" altLang="en-US" dirty="0"/>
              <a:t>个位置（</a:t>
            </a:r>
            <a:r>
              <a:rPr lang="en-US" altLang="zh-CN" dirty="0"/>
              <a:t>01234 </a:t>
            </a:r>
            <a:r>
              <a:rPr lang="zh-CN" altLang="en-US" dirty="0"/>
              <a:t>个 </a:t>
            </a:r>
            <a:r>
              <a:rPr lang="en-US" altLang="zh-CN" dirty="0"/>
              <a:t>counter =2</a:t>
            </a:r>
            <a:r>
              <a:rPr lang="zh-CN" altLang="en-US" dirty="0"/>
              <a:t>之后）。</a:t>
            </a:r>
            <a:r>
              <a:rPr lang="en-US" altLang="zh-CN" dirty="0"/>
              <a:t>5</a:t>
            </a:r>
            <a:r>
              <a:rPr lang="zh-CN" altLang="en-US" dirty="0"/>
              <a:t>种。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FCEE2-8CE6-40E7-BFC3-D30BCF34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19" y="492745"/>
            <a:ext cx="6281870" cy="54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man">
  <a:themeElements>
    <a:clrScheme name="自定义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6D81D5"/>
      </a:accent2>
      <a:accent3>
        <a:srgbClr val="36A5E2"/>
      </a:accent3>
      <a:accent4>
        <a:srgbClr val="3ECEC7"/>
      </a:accent4>
      <a:accent5>
        <a:srgbClr val="3BDDA3"/>
      </a:accent5>
      <a:accent6>
        <a:srgbClr val="EBA53D"/>
      </a:accent6>
      <a:hlink>
        <a:srgbClr val="69A020"/>
      </a:hlink>
      <a:folHlink>
        <a:srgbClr val="8C8C8C"/>
      </a:folHlink>
    </a:clrScheme>
    <a:fontScheme name="自定义 3">
      <a:majorFont>
        <a:latin typeface="Trebuchet MS"/>
        <a:ea typeface="等线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man" id="{CB8CF0F5-279E-40C0-B561-CF967840A506}" vid="{E2E308C7-F417-4714-9767-9DEB470D705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pacman</Template>
  <TotalTime>78</TotalTime>
  <Words>863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华文中宋</vt:lpstr>
      <vt:lpstr>Arial</vt:lpstr>
      <vt:lpstr>Cambria</vt:lpstr>
      <vt:lpstr>Trebuchet MS</vt:lpstr>
      <vt:lpstr>pacman</vt:lpstr>
      <vt:lpstr>第二、四、五次作业讲解</vt:lpstr>
      <vt:lpstr>2.1 </vt:lpstr>
      <vt:lpstr>2.4</vt:lpstr>
      <vt:lpstr>2.6</vt:lpstr>
      <vt:lpstr>其他题目</vt:lpstr>
      <vt:lpstr>4.1</vt:lpstr>
      <vt:lpstr>4.2</vt:lpstr>
      <vt:lpstr>4.3</vt:lpstr>
      <vt:lpstr>5.1</vt:lpstr>
      <vt:lpstr>5.2</vt:lpstr>
      <vt:lpstr>5.3 5.4</vt:lpstr>
      <vt:lpstr>补充习题</vt:lpstr>
      <vt:lpstr>补充习题</vt:lpstr>
      <vt:lpstr>补充习题答案解析</vt:lpstr>
      <vt:lpstr>补充习题3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第二、四、五次作业讲解</dc:title>
  <dc:creator>david wang</dc:creator>
  <cp:lastModifiedBy>david wang</cp:lastModifiedBy>
  <cp:revision>14</cp:revision>
  <dcterms:created xsi:type="dcterms:W3CDTF">2024-01-01T11:17:28Z</dcterms:created>
  <dcterms:modified xsi:type="dcterms:W3CDTF">2024-01-03T10:11:24Z</dcterms:modified>
</cp:coreProperties>
</file>