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59" r:id="rId3"/>
    <p:sldId id="260" r:id="rId4"/>
    <p:sldId id="261" r:id="rId5"/>
    <p:sldId id="262" r:id="rId6"/>
    <p:sldId id="263" r:id="rId7"/>
    <p:sldId id="321" r:id="rId8"/>
    <p:sldId id="264" r:id="rId9"/>
    <p:sldId id="265" r:id="rId10"/>
    <p:sldId id="266" r:id="rId11"/>
    <p:sldId id="267" r:id="rId12"/>
    <p:sldId id="316" r:id="rId13"/>
    <p:sldId id="317" r:id="rId14"/>
    <p:sldId id="268" r:id="rId15"/>
    <p:sldId id="31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18" r:id="rId29"/>
    <p:sldId id="281" r:id="rId30"/>
    <p:sldId id="282" r:id="rId31"/>
    <p:sldId id="283" r:id="rId32"/>
    <p:sldId id="320" r:id="rId33"/>
    <p:sldId id="284" r:id="rId34"/>
    <p:sldId id="285" r:id="rId35"/>
    <p:sldId id="286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13" r:id="rId55"/>
    <p:sldId id="314" r:id="rId56"/>
    <p:sldId id="258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2" autoAdjust="0"/>
    <p:restoredTop sz="94673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outlineViewPr>
    <p:cViewPr>
      <p:scale>
        <a:sx n="33" d="100"/>
        <a:sy n="33" d="100"/>
      </p:scale>
      <p:origin x="0" y="-324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6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27F4-92C0-46F0-8A73-6FE31FC833F6}" type="datetimeFigureOut">
              <a:rPr lang="zh-CN" altLang="en-US" smtClean="0"/>
              <a:t>2015/11/5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E0EE8-12A0-4FA3-93A8-2477280D4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3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0E9B87-70FF-4A29-95E3-2A67C444715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0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1CA9C-1E6B-4D68-B37F-6AF1FFDC467F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65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EDD5AE-570D-4377-8957-7D84D401ACAF}" type="slidenum">
              <a:rPr lang="zh-CN" altLang="en-US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762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7A159-3E38-4BEA-A052-9F0789F3337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129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52CD8-CA32-49D7-A3A4-B5742B9C797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1549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2CC68-63B2-4972-BF8A-A8081559DF4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9966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C90BE-FE3A-433C-AE19-96DB804F406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8782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37FFE-D802-4369-8476-C6287C65D49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8410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E5E6A-E3BC-41E6-A085-9696E4C59B7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9599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EDBECC-3315-4F5D-AFAC-17CF3EF3584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7992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B7D6D-7F92-4DFB-ABF5-CD988B61895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342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54203-E300-4066-9DC7-3956959A032E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27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75AA0-8BCE-4E90-96F7-103A8DAF3D6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4814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DEF3C-8A64-4DF3-BC46-85348552303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091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B9A0CD-EE0F-492D-9750-2EE6513EFEE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4845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B5322-8441-41B3-A3B6-A52B00A1276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3996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17F27-8ECC-42AD-BA57-3968809ED6F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2006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17F27-8ECC-42AD-BA57-3968809ED6F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9377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42F3D-C3DE-4FFD-99F7-C8C995B2EC8E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7034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1B524-1DFE-468E-9B6E-FF9F6F68981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4813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101D9-2DE4-444F-A390-2B545690D9D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243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101D9-2DE4-444F-A390-2B545690D9D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876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8AD89-4496-4569-996C-0AB5DF49B828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04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36429-49E6-4123-9B3A-160F041185E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9046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BBC1D7-1D67-4E4B-90C7-BD828F4B938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5337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57990A-AF40-4A78-959F-F0E1DBD0AEB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00946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AD0FC5-568A-4DC4-A8E4-1E11E2D91608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50925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325CEA-0189-4925-91A8-528F21E3C85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6173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1650B5-ECD6-4908-AD7F-BE4F98D414A9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03154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2D9A2-736E-45C6-8E2D-6058AF3E6CB5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576965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4EE3F-23BB-433E-B726-D86ABCAE4145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15469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DB4AC-AEE6-460D-906C-EE8EF358080D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955771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66A66-A297-4310-82A3-5287D8D32D0E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3546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DCBF9-04AE-4A6A-8DDC-381B72681018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0393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715297-A915-4C59-882C-302A4E7DFB5F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165976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3EDE52-FC9A-4D3C-9D91-1430A36B9FA8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521507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72BED-C925-4AB0-B2D1-C5656168E546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486805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517C8-C54B-4CD7-AA32-77B17CF27D6F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55954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307CDD-02FB-469B-B85F-5C486A0B0AA3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509737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ADDDD-D5DA-418B-9F92-BD38002BC417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8701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5AB22-9B59-44DF-B2AE-C7E3BB4D4784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000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42630-315C-4E50-9C5F-5A9585AC3F95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1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42630-315C-4E50-9C5F-5A9585AC3F95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3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B1B4E-40EA-4CF9-8F48-55AFF77AA302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5243F-B7E0-4B48-AB1F-1E1323EC818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12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64A255-A0A1-44D0-A2DB-78787C30F39D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7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3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1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6629-41D1-4A98-BD5A-62456241F9CE}" type="datetime1">
              <a:rPr lang="zh-CN" altLang="en-US" smtClean="0">
                <a:solidFill>
                  <a:prstClr val="white">
                    <a:tint val="9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1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97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CA74-21D4-4825-B596-4072B11662E5}" type="datetime1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BF1C-940A-4811-8AC2-279F275173DA}" type="slidenum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8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8863587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1" y="274646"/>
            <a:ext cx="2540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7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32DB-68BD-462D-8F15-D84C7A13D5BA}" type="datetime1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796" y="6377471"/>
            <a:ext cx="5115205" cy="365125"/>
          </a:xfrm>
        </p:spPr>
        <p:txBody>
          <a:bodyPr/>
          <a:lstStyle/>
          <a:p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BF1C-940A-4811-8AC2-279F275173DA}" type="slidenum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3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5448"/>
            <a:ext cx="10972801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1510-7CB3-449D-AAA4-991B2D154D05}" type="datetime1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BF1C-940A-4811-8AC2-279F275173DA}" type="slidenum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46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1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1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746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2053-0826-4783-BDB5-30204571D5BF}" type="datetime1">
              <a:rPr lang="zh-CN" altLang="en-US" smtClean="0">
                <a:solidFill>
                  <a:prstClr val="white">
                    <a:tint val="9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BF1C-940A-4811-8AC2-279F275173DA}" type="slidenum">
              <a:rPr lang="zh-CN" alt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04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CFAD-CB82-45EE-9BF2-E15B753CF985}" type="datetime1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BF1C-940A-4811-8AC2-279F275173DA}" type="slidenum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6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98990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698990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E952-4E57-4827-B94C-13BC8559F60C}" type="datetime1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BF1C-940A-4811-8AC2-279F275173DA}" type="slidenum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8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5F56-AF1F-4D57-963E-CC57454E1F2C}" type="datetime1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BF1C-940A-4811-8AC2-279F275173DA}" type="slidenum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4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8F7D-EB23-48BA-B1BB-A14510DAE580}" type="datetime1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BF1C-940A-4811-8AC2-279F275173DA}" type="slidenum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1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85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839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86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4FBA-3A9A-41C7-9A06-2C36847ABB34}" type="datetime1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BF1C-940A-4811-8AC2-279F275173DA}" type="slidenum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3807650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3807650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6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7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747" y="1484808"/>
            <a:ext cx="8329862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58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9D01E9D-DA6D-45E5-BCC7-FBD8957E1E30}" type="datetime1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2015/11/5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0765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380765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746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6" cy="201168"/>
          </a:xfrm>
        </p:spPr>
        <p:txBody>
          <a:bodyPr/>
          <a:lstStyle/>
          <a:p>
            <a:fld id="{8991BF1C-940A-4811-8AC2-279F275173DA}" type="slidenum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41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1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3" y="8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72801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775194"/>
            <a:ext cx="10972801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C2C0C37-7AEB-4ED8-824C-207B5389FFD3}" type="datetime1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2015/11/5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803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9196" y="6476999"/>
            <a:ext cx="978486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8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1828800"/>
            <a:ext cx="10769600" cy="1673352"/>
          </a:xfrm>
        </p:spPr>
        <p:txBody>
          <a:bodyPr/>
          <a:lstStyle/>
          <a:p>
            <a:r>
              <a:rPr lang="en-US" altLang="zh-CN" dirty="0" smtClean="0"/>
              <a:t>Uniform Modeling Language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1" y="3489959"/>
            <a:ext cx="10769600" cy="149961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500" dirty="0" smtClean="0"/>
              <a:t>Xiaoying Bai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Department of Computer Science and Technology</a:t>
            </a:r>
          </a:p>
          <a:p>
            <a:r>
              <a:rPr lang="en-US" altLang="zh-CN" dirty="0" smtClean="0"/>
              <a:t>Tsinghua University, Beijing, China</a:t>
            </a:r>
          </a:p>
          <a:p>
            <a:endParaRPr lang="en-US" altLang="zh-CN" dirty="0"/>
          </a:p>
          <a:p>
            <a:r>
              <a:rPr lang="en-US" altLang="zh-CN" smtClean="0"/>
              <a:t>November 5, 2015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white">
                    <a:tint val="9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UML IS…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Unified Modeling Language</a:t>
            </a:r>
            <a:r>
              <a:rPr lang="zh-CN" altLang="en-US" dirty="0"/>
              <a:t>：</a:t>
            </a:r>
            <a:r>
              <a:rPr lang="en-US" altLang="zh-CN" dirty="0"/>
              <a:t>A graphical language for 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Specifying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Visualizing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Constructing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Documenting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/>
              <a:t>The artifacts of software systems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dirty="0"/>
              <a:t>Three Amigos</a:t>
            </a:r>
            <a:endParaRPr lang="zh-CN" altLang="en-US" dirty="0"/>
          </a:p>
          <a:p>
            <a:pPr lvl="1">
              <a:lnSpc>
                <a:spcPct val="80000"/>
              </a:lnSpc>
            </a:pPr>
            <a:r>
              <a:rPr lang="en-US" altLang="zh-CN" dirty="0" err="1"/>
              <a:t>Booch</a:t>
            </a:r>
            <a:r>
              <a:rPr lang="en-US" altLang="zh-CN" dirty="0"/>
              <a:t> (Grady </a:t>
            </a:r>
            <a:r>
              <a:rPr lang="en-US" altLang="zh-CN" dirty="0" err="1"/>
              <a:t>Booch</a:t>
            </a:r>
            <a:r>
              <a:rPr lang="en-US" altLang="zh-CN" dirty="0"/>
              <a:t>) &amp; 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OMT   (</a:t>
            </a:r>
            <a:r>
              <a:rPr lang="en-US" altLang="zh-CN" dirty="0" err="1"/>
              <a:t>Janes</a:t>
            </a:r>
            <a:r>
              <a:rPr lang="en-US" altLang="zh-CN" dirty="0"/>
              <a:t> </a:t>
            </a:r>
            <a:r>
              <a:rPr lang="en-US" altLang="zh-CN" dirty="0" err="1"/>
              <a:t>Rumbaugh</a:t>
            </a:r>
            <a:r>
              <a:rPr lang="en-US" altLang="zh-CN" dirty="0"/>
              <a:t>) &amp; 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OOSE (Ivar Jacobson)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0490-F498-40CF-82F8-DCB535862B89}" type="slidenum">
              <a:rPr lang="zh-CN" altLang="en-US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5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Brief History</a:t>
            </a:r>
          </a:p>
        </p:txBody>
      </p:sp>
      <p:sp>
        <p:nvSpPr>
          <p:cNvPr id="34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D18F5-7E24-4823-8AA1-20384CF19EA5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509955" name="AutoShape 3"/>
          <p:cNvSpPr>
            <a:spLocks noChangeArrowheads="1"/>
          </p:cNvSpPr>
          <p:nvPr/>
        </p:nvSpPr>
        <p:spPr bwMode="auto">
          <a:xfrm>
            <a:off x="732682" y="2125644"/>
            <a:ext cx="1749706" cy="3629173"/>
          </a:xfrm>
          <a:prstGeom prst="chevron">
            <a:avLst>
              <a:gd name="adj" fmla="val 12968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56" name="Line 4"/>
          <p:cNvSpPr>
            <a:spLocks noChangeShapeType="1"/>
          </p:cNvSpPr>
          <p:nvPr/>
        </p:nvSpPr>
        <p:spPr bwMode="auto">
          <a:xfrm>
            <a:off x="9345916" y="3935242"/>
            <a:ext cx="197682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9957" name="Line 5"/>
          <p:cNvSpPr>
            <a:spLocks noChangeShapeType="1"/>
          </p:cNvSpPr>
          <p:nvPr/>
        </p:nvSpPr>
        <p:spPr bwMode="auto">
          <a:xfrm flipH="1">
            <a:off x="3785875" y="3811516"/>
            <a:ext cx="57" cy="1261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9958" name="Line 6"/>
          <p:cNvSpPr>
            <a:spLocks noChangeShapeType="1"/>
          </p:cNvSpPr>
          <p:nvPr/>
        </p:nvSpPr>
        <p:spPr bwMode="auto">
          <a:xfrm>
            <a:off x="5225112" y="3826585"/>
            <a:ext cx="0" cy="10865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9959" name="Line 7"/>
          <p:cNvSpPr>
            <a:spLocks noChangeShapeType="1"/>
          </p:cNvSpPr>
          <p:nvPr/>
        </p:nvSpPr>
        <p:spPr bwMode="auto">
          <a:xfrm>
            <a:off x="6462443" y="3826585"/>
            <a:ext cx="0" cy="10865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9960" name="Line 8"/>
          <p:cNvSpPr>
            <a:spLocks noChangeShapeType="1"/>
          </p:cNvSpPr>
          <p:nvPr/>
        </p:nvSpPr>
        <p:spPr bwMode="auto">
          <a:xfrm>
            <a:off x="7697958" y="3826585"/>
            <a:ext cx="0" cy="10865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9961" name="Line 9"/>
          <p:cNvSpPr>
            <a:spLocks noChangeShapeType="1"/>
          </p:cNvSpPr>
          <p:nvPr/>
        </p:nvSpPr>
        <p:spPr bwMode="auto">
          <a:xfrm>
            <a:off x="10005463" y="3826585"/>
            <a:ext cx="0" cy="10865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9962" name="Line 10"/>
          <p:cNvSpPr>
            <a:spLocks noChangeShapeType="1"/>
          </p:cNvSpPr>
          <p:nvPr/>
        </p:nvSpPr>
        <p:spPr bwMode="auto">
          <a:xfrm>
            <a:off x="10828533" y="3826585"/>
            <a:ext cx="0" cy="10865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9963" name="Line 11"/>
          <p:cNvSpPr>
            <a:spLocks noChangeShapeType="1"/>
          </p:cNvSpPr>
          <p:nvPr/>
        </p:nvSpPr>
        <p:spPr bwMode="auto">
          <a:xfrm flipV="1">
            <a:off x="2482389" y="3935242"/>
            <a:ext cx="5834172" cy="1325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9964" name="Line 12"/>
          <p:cNvSpPr>
            <a:spLocks noChangeShapeType="1"/>
          </p:cNvSpPr>
          <p:nvPr/>
        </p:nvSpPr>
        <p:spPr bwMode="auto">
          <a:xfrm>
            <a:off x="8439266" y="3935242"/>
            <a:ext cx="904833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9965" name="AutoShape 13"/>
          <p:cNvSpPr>
            <a:spLocks noChangeArrowheads="1"/>
          </p:cNvSpPr>
          <p:nvPr/>
        </p:nvSpPr>
        <p:spPr bwMode="auto">
          <a:xfrm>
            <a:off x="3249937" y="2506836"/>
            <a:ext cx="1071990" cy="1207310"/>
          </a:xfrm>
          <a:prstGeom prst="downArrowCallout">
            <a:avLst>
              <a:gd name="adj1" fmla="val 15996"/>
              <a:gd name="adj2" fmla="val 24201"/>
              <a:gd name="adj3" fmla="val 12398"/>
              <a:gd name="adj4" fmla="val 76500"/>
            </a:avLst>
          </a:prstGeom>
          <a:ln w="3810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/>
              <a:t>Fusion </a:t>
            </a:r>
          </a:p>
          <a:p>
            <a:pPr algn="ctr"/>
            <a:r>
              <a:rPr lang="en-US" altLang="zh-CN" sz="2000" b="1"/>
              <a:t>first try</a:t>
            </a:r>
          </a:p>
        </p:txBody>
      </p:sp>
      <p:sp>
        <p:nvSpPr>
          <p:cNvPr id="509966" name="AutoShape 14"/>
          <p:cNvSpPr>
            <a:spLocks noChangeArrowheads="1"/>
          </p:cNvSpPr>
          <p:nvPr/>
        </p:nvSpPr>
        <p:spPr bwMode="auto">
          <a:xfrm>
            <a:off x="4631544" y="2510617"/>
            <a:ext cx="1153752" cy="1207310"/>
          </a:xfrm>
          <a:prstGeom prst="downArrowCallout">
            <a:avLst>
              <a:gd name="adj1" fmla="val 17216"/>
              <a:gd name="adj2" fmla="val 26047"/>
              <a:gd name="adj3" fmla="val 12398"/>
              <a:gd name="adj4" fmla="val 76500"/>
            </a:avLst>
          </a:prstGeom>
          <a:ln w="3810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dirty="0"/>
              <a:t>Unified </a:t>
            </a:r>
          </a:p>
          <a:p>
            <a:pPr algn="ctr"/>
            <a:r>
              <a:rPr lang="en-US" altLang="zh-CN" sz="2000" b="1" dirty="0"/>
              <a:t>Method 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0.8</a:t>
            </a:r>
            <a:endParaRPr lang="en-US" altLang="zh-CN" sz="2000" b="1" dirty="0"/>
          </a:p>
        </p:txBody>
      </p:sp>
      <p:sp>
        <p:nvSpPr>
          <p:cNvPr id="509967" name="AutoShape 15"/>
          <p:cNvSpPr>
            <a:spLocks noChangeArrowheads="1"/>
          </p:cNvSpPr>
          <p:nvPr/>
        </p:nvSpPr>
        <p:spPr bwMode="auto">
          <a:xfrm>
            <a:off x="5886475" y="2489522"/>
            <a:ext cx="1153752" cy="1207310"/>
          </a:xfrm>
          <a:prstGeom prst="downArrowCallout">
            <a:avLst>
              <a:gd name="adj1" fmla="val 17216"/>
              <a:gd name="adj2" fmla="val 26047"/>
              <a:gd name="adj3" fmla="val 12398"/>
              <a:gd name="adj4" fmla="val 76500"/>
            </a:avLst>
          </a:prstGeom>
          <a:ln w="3810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dirty="0"/>
              <a:t>OMG 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RFP</a:t>
            </a:r>
            <a:endParaRPr lang="en-US" altLang="zh-CN" sz="2000" b="1" dirty="0"/>
          </a:p>
        </p:txBody>
      </p:sp>
      <p:sp>
        <p:nvSpPr>
          <p:cNvPr id="509968" name="AutoShape 16"/>
          <p:cNvSpPr>
            <a:spLocks noChangeArrowheads="1"/>
          </p:cNvSpPr>
          <p:nvPr/>
        </p:nvSpPr>
        <p:spPr bwMode="auto">
          <a:xfrm>
            <a:off x="7122444" y="2489522"/>
            <a:ext cx="1153752" cy="1207310"/>
          </a:xfrm>
          <a:prstGeom prst="downArrowCallout">
            <a:avLst>
              <a:gd name="adj1" fmla="val 17216"/>
              <a:gd name="adj2" fmla="val 26047"/>
              <a:gd name="adj3" fmla="val 12398"/>
              <a:gd name="adj4" fmla="val 76500"/>
            </a:avLst>
          </a:prstGeom>
          <a:ln w="3810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dirty="0"/>
              <a:t>UML 1.0</a:t>
            </a:r>
          </a:p>
          <a:p>
            <a:pPr algn="ctr"/>
            <a:r>
              <a:rPr lang="en-US" altLang="zh-CN" sz="2000" b="1" dirty="0"/>
              <a:t>OMG 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Stand</a:t>
            </a:r>
            <a:r>
              <a:rPr lang="en-US" altLang="zh-CN" sz="2000" b="1" dirty="0"/>
              <a:t>.</a:t>
            </a:r>
          </a:p>
        </p:txBody>
      </p:sp>
      <p:sp>
        <p:nvSpPr>
          <p:cNvPr id="509969" name="AutoShape 17"/>
          <p:cNvSpPr>
            <a:spLocks noChangeArrowheads="1"/>
          </p:cNvSpPr>
          <p:nvPr/>
        </p:nvSpPr>
        <p:spPr bwMode="auto">
          <a:xfrm>
            <a:off x="8382663" y="2489522"/>
            <a:ext cx="1153752" cy="1207310"/>
          </a:xfrm>
          <a:prstGeom prst="downArrowCallout">
            <a:avLst>
              <a:gd name="adj1" fmla="val 17216"/>
              <a:gd name="adj2" fmla="val 26047"/>
              <a:gd name="adj3" fmla="val 12398"/>
              <a:gd name="adj4" fmla="val 76500"/>
            </a:avLst>
          </a:prstGeom>
          <a:ln w="3810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/>
              <a:t>UML 1.x</a:t>
            </a:r>
          </a:p>
        </p:txBody>
      </p:sp>
      <p:sp>
        <p:nvSpPr>
          <p:cNvPr id="509970" name="AutoShape 18"/>
          <p:cNvSpPr>
            <a:spLocks noChangeArrowheads="1"/>
          </p:cNvSpPr>
          <p:nvPr/>
        </p:nvSpPr>
        <p:spPr bwMode="auto">
          <a:xfrm>
            <a:off x="10251657" y="2489522"/>
            <a:ext cx="1153752" cy="1207310"/>
          </a:xfrm>
          <a:prstGeom prst="downArrowCallout">
            <a:avLst>
              <a:gd name="adj1" fmla="val 17216"/>
              <a:gd name="adj2" fmla="val 26047"/>
              <a:gd name="adj3" fmla="val 12398"/>
              <a:gd name="adj4" fmla="val 76500"/>
            </a:avLst>
          </a:prstGeom>
          <a:ln w="3810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/>
              <a:t>UML 2.0</a:t>
            </a:r>
          </a:p>
        </p:txBody>
      </p:sp>
      <p:sp>
        <p:nvSpPr>
          <p:cNvPr id="509971" name="AutoShape 19"/>
          <p:cNvSpPr>
            <a:spLocks noChangeArrowheads="1"/>
          </p:cNvSpPr>
          <p:nvPr/>
        </p:nvSpPr>
        <p:spPr bwMode="auto">
          <a:xfrm>
            <a:off x="2932694" y="4374703"/>
            <a:ext cx="1615253" cy="1380114"/>
          </a:xfrm>
          <a:prstGeom prst="upArrowCallout">
            <a:avLst>
              <a:gd name="adj1" fmla="val 12500"/>
              <a:gd name="adj2" fmla="val 14218"/>
              <a:gd name="adj3" fmla="val 11171"/>
              <a:gd name="adj4" fmla="val 78079"/>
            </a:avLst>
          </a:prstGeom>
          <a:ln w="5715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dirty="0" err="1"/>
              <a:t>Booch</a:t>
            </a:r>
            <a:r>
              <a:rPr lang="en-US" altLang="zh-CN" sz="2000" b="1" dirty="0"/>
              <a:t> and </a:t>
            </a:r>
          </a:p>
          <a:p>
            <a:pPr algn="ctr"/>
            <a:r>
              <a:rPr lang="en-US" altLang="zh-CN" sz="2000" b="1" dirty="0" err="1"/>
              <a:t>Rumbaugh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Join Rational</a:t>
            </a:r>
          </a:p>
        </p:txBody>
      </p:sp>
      <p:sp>
        <p:nvSpPr>
          <p:cNvPr id="509972" name="AutoShape 20"/>
          <p:cNvSpPr>
            <a:spLocks noChangeArrowheads="1"/>
          </p:cNvSpPr>
          <p:nvPr/>
        </p:nvSpPr>
        <p:spPr bwMode="auto">
          <a:xfrm>
            <a:off x="4646107" y="4374703"/>
            <a:ext cx="1240368" cy="1380114"/>
          </a:xfrm>
          <a:prstGeom prst="upArrowCallout">
            <a:avLst>
              <a:gd name="adj1" fmla="val 12500"/>
              <a:gd name="adj2" fmla="val 14218"/>
              <a:gd name="adj3" fmla="val 10505"/>
              <a:gd name="adj4" fmla="val 78079"/>
            </a:avLst>
          </a:prstGeom>
          <a:ln w="5715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/>
              <a:t>Jacobson</a:t>
            </a:r>
          </a:p>
          <a:p>
            <a:pPr algn="ctr"/>
            <a:r>
              <a:rPr lang="en-US" altLang="zh-CN" sz="2000" b="1"/>
              <a:t>Join </a:t>
            </a:r>
          </a:p>
          <a:p>
            <a:pPr algn="ctr"/>
            <a:r>
              <a:rPr lang="en-US" altLang="zh-CN" sz="2000" b="1"/>
              <a:t>Rational</a:t>
            </a:r>
          </a:p>
        </p:txBody>
      </p:sp>
      <p:sp>
        <p:nvSpPr>
          <p:cNvPr id="509973" name="AutoShape 21"/>
          <p:cNvSpPr>
            <a:spLocks noChangeArrowheads="1"/>
          </p:cNvSpPr>
          <p:nvPr/>
        </p:nvSpPr>
        <p:spPr bwMode="auto">
          <a:xfrm>
            <a:off x="6956649" y="4374703"/>
            <a:ext cx="1400855" cy="1380114"/>
          </a:xfrm>
          <a:prstGeom prst="upArrowCallout">
            <a:avLst>
              <a:gd name="adj1" fmla="val 12500"/>
              <a:gd name="adj2" fmla="val 14218"/>
              <a:gd name="adj3" fmla="val 10505"/>
              <a:gd name="adj4" fmla="val 78079"/>
            </a:avLst>
          </a:prstGeom>
          <a:ln w="5715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/>
              <a:t>UML</a:t>
            </a:r>
          </a:p>
          <a:p>
            <a:pPr algn="ctr"/>
            <a:r>
              <a:rPr lang="en-US" altLang="zh-CN" sz="2000" b="1"/>
              <a:t>Industry </a:t>
            </a:r>
          </a:p>
          <a:p>
            <a:pPr algn="ctr"/>
            <a:r>
              <a:rPr lang="en-US" altLang="zh-CN" sz="2000" b="1"/>
              <a:t>Standard</a:t>
            </a:r>
          </a:p>
        </p:txBody>
      </p:sp>
      <p:sp>
        <p:nvSpPr>
          <p:cNvPr id="509974" name="Text Box 22"/>
          <p:cNvSpPr txBox="1">
            <a:spLocks noChangeArrowheads="1"/>
          </p:cNvSpPr>
          <p:nvPr/>
        </p:nvSpPr>
        <p:spPr bwMode="auto">
          <a:xfrm>
            <a:off x="3334760" y="3935242"/>
            <a:ext cx="728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/>
              <a:t>1994</a:t>
            </a:r>
          </a:p>
        </p:txBody>
      </p:sp>
      <p:sp>
        <p:nvSpPr>
          <p:cNvPr id="509975" name="Text Box 23"/>
          <p:cNvSpPr txBox="1">
            <a:spLocks noChangeArrowheads="1"/>
          </p:cNvSpPr>
          <p:nvPr/>
        </p:nvSpPr>
        <p:spPr bwMode="auto">
          <a:xfrm>
            <a:off x="4830326" y="3930254"/>
            <a:ext cx="718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/>
              <a:t>1995</a:t>
            </a:r>
          </a:p>
        </p:txBody>
      </p:sp>
      <p:sp>
        <p:nvSpPr>
          <p:cNvPr id="509976" name="Text Box 24"/>
          <p:cNvSpPr txBox="1">
            <a:spLocks noChangeArrowheads="1"/>
          </p:cNvSpPr>
          <p:nvPr/>
        </p:nvSpPr>
        <p:spPr bwMode="auto">
          <a:xfrm>
            <a:off x="6093379" y="3931186"/>
            <a:ext cx="734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/>
              <a:t>1996</a:t>
            </a:r>
          </a:p>
        </p:txBody>
      </p:sp>
      <p:sp>
        <p:nvSpPr>
          <p:cNvPr id="509977" name="Text Box 25"/>
          <p:cNvSpPr txBox="1">
            <a:spLocks noChangeArrowheads="1"/>
          </p:cNvSpPr>
          <p:nvPr/>
        </p:nvSpPr>
        <p:spPr bwMode="auto">
          <a:xfrm>
            <a:off x="7323668" y="3937656"/>
            <a:ext cx="718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b="1"/>
              <a:t>1997</a:t>
            </a:r>
          </a:p>
        </p:txBody>
      </p:sp>
      <p:sp>
        <p:nvSpPr>
          <p:cNvPr id="509978" name="Text Box 26"/>
          <p:cNvSpPr txBox="1">
            <a:spLocks noChangeArrowheads="1"/>
          </p:cNvSpPr>
          <p:nvPr/>
        </p:nvSpPr>
        <p:spPr bwMode="auto">
          <a:xfrm>
            <a:off x="9607554" y="3935242"/>
            <a:ext cx="6860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b="1"/>
              <a:t>2003</a:t>
            </a:r>
          </a:p>
        </p:txBody>
      </p:sp>
      <p:sp>
        <p:nvSpPr>
          <p:cNvPr id="509979" name="Text Box 27"/>
          <p:cNvSpPr txBox="1">
            <a:spLocks noChangeArrowheads="1"/>
          </p:cNvSpPr>
          <p:nvPr/>
        </p:nvSpPr>
        <p:spPr bwMode="auto">
          <a:xfrm>
            <a:off x="10514666" y="3938588"/>
            <a:ext cx="7070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/>
              <a:t>2004</a:t>
            </a:r>
          </a:p>
        </p:txBody>
      </p:sp>
      <p:sp>
        <p:nvSpPr>
          <p:cNvPr id="509980" name="Oval 28"/>
          <p:cNvSpPr>
            <a:spLocks noChangeArrowheads="1"/>
          </p:cNvSpPr>
          <p:nvPr/>
        </p:nvSpPr>
        <p:spPr bwMode="auto">
          <a:xfrm>
            <a:off x="919826" y="2243960"/>
            <a:ext cx="906650" cy="87650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dirty="0" err="1">
                <a:solidFill>
                  <a:srgbClr val="000000"/>
                </a:solidFill>
              </a:rPr>
              <a:t>Schlaer</a:t>
            </a:r>
            <a:r>
              <a:rPr lang="en-US" altLang="zh-CN" sz="1400" b="1" dirty="0">
                <a:solidFill>
                  <a:srgbClr val="000000"/>
                </a:solidFill>
              </a:rPr>
              <a:t>/</a:t>
            </a:r>
          </a:p>
          <a:p>
            <a:pPr algn="ctr"/>
            <a:r>
              <a:rPr lang="en-US" altLang="zh-CN" sz="1400" b="1" dirty="0">
                <a:solidFill>
                  <a:srgbClr val="000000"/>
                </a:solidFill>
              </a:rPr>
              <a:t>Mellor</a:t>
            </a:r>
          </a:p>
        </p:txBody>
      </p:sp>
      <p:sp>
        <p:nvSpPr>
          <p:cNvPr id="509981" name="Oval 29"/>
          <p:cNvSpPr>
            <a:spLocks noChangeArrowheads="1"/>
          </p:cNvSpPr>
          <p:nvPr/>
        </p:nvSpPr>
        <p:spPr bwMode="auto">
          <a:xfrm>
            <a:off x="1497611" y="2900737"/>
            <a:ext cx="824888" cy="76543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dirty="0" err="1">
                <a:solidFill>
                  <a:srgbClr val="000000"/>
                </a:solidFill>
              </a:rPr>
              <a:t>Booch</a:t>
            </a:r>
            <a:endParaRPr lang="en-US" altLang="zh-CN" sz="1400" b="1" dirty="0">
              <a:solidFill>
                <a:srgbClr val="000000"/>
              </a:solidFill>
            </a:endParaRPr>
          </a:p>
        </p:txBody>
      </p:sp>
      <p:sp>
        <p:nvSpPr>
          <p:cNvPr id="509982" name="Oval 30"/>
          <p:cNvSpPr>
            <a:spLocks noChangeArrowheads="1"/>
          </p:cNvSpPr>
          <p:nvPr/>
        </p:nvSpPr>
        <p:spPr bwMode="auto">
          <a:xfrm>
            <a:off x="1085167" y="3446441"/>
            <a:ext cx="906650" cy="87650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>
                <a:solidFill>
                  <a:srgbClr val="000000"/>
                </a:solidFill>
              </a:rPr>
              <a:t>Rumbaugh</a:t>
            </a:r>
          </a:p>
        </p:txBody>
      </p:sp>
      <p:sp>
        <p:nvSpPr>
          <p:cNvPr id="509983" name="Oval 31"/>
          <p:cNvSpPr>
            <a:spLocks noChangeArrowheads="1"/>
          </p:cNvSpPr>
          <p:nvPr/>
        </p:nvSpPr>
        <p:spPr bwMode="auto">
          <a:xfrm>
            <a:off x="1415849" y="4105632"/>
            <a:ext cx="906650" cy="87650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dirty="0">
                <a:solidFill>
                  <a:srgbClr val="000000"/>
                </a:solidFill>
              </a:rPr>
              <a:t>Jacobson</a:t>
            </a:r>
          </a:p>
        </p:txBody>
      </p:sp>
      <p:sp>
        <p:nvSpPr>
          <p:cNvPr id="509984" name="Oval 32"/>
          <p:cNvSpPr>
            <a:spLocks noChangeArrowheads="1"/>
          </p:cNvSpPr>
          <p:nvPr/>
        </p:nvSpPr>
        <p:spPr bwMode="auto">
          <a:xfrm>
            <a:off x="1003405" y="4759994"/>
            <a:ext cx="906650" cy="87650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>
                <a:solidFill>
                  <a:srgbClr val="000000"/>
                </a:solidFill>
              </a:rPr>
              <a:t>Coad/</a:t>
            </a:r>
          </a:p>
          <a:p>
            <a:pPr algn="ctr"/>
            <a:r>
              <a:rPr lang="en-US" altLang="zh-CN" sz="1400" b="1">
                <a:solidFill>
                  <a:srgbClr val="000000"/>
                </a:solidFill>
              </a:rPr>
              <a:t>Yourdon</a:t>
            </a:r>
          </a:p>
        </p:txBody>
      </p:sp>
    </p:spTree>
    <p:extLst>
      <p:ext uri="{BB962C8B-B14F-4D97-AF65-F5344CB8AC3E}">
        <p14:creationId xmlns:p14="http://schemas.microsoft.com/office/powerpoint/2010/main" val="6809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Architecture: “4+1”</a:t>
            </a:r>
            <a:r>
              <a:rPr lang="zh-CN" altLang="en-US"/>
              <a:t> </a:t>
            </a:r>
            <a:r>
              <a:rPr lang="en-US" altLang="zh-CN"/>
              <a:t>View </a:t>
            </a:r>
            <a:endParaRPr lang="zh-CN" altLang="en-US"/>
          </a:p>
        </p:txBody>
      </p:sp>
      <p:graphicFrame>
        <p:nvGraphicFramePr>
          <p:cNvPr id="4403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417576"/>
              </p:ext>
            </p:extLst>
          </p:nvPr>
        </p:nvGraphicFramePr>
        <p:xfrm>
          <a:off x="1629115" y="1596318"/>
          <a:ext cx="8933771" cy="511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位图图像" r:id="rId3" imgW="4525007" imgH="2591162" progId="PBrush">
                  <p:embed/>
                </p:oleObj>
              </mc:Choice>
              <mc:Fallback>
                <p:oleObj name="位图图像" r:id="rId3" imgW="4525007" imgH="259116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115" y="1596318"/>
                        <a:ext cx="8933771" cy="5115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1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UML Building Blocks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Modeling Elements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Structural elements: Class, Interface, use case, etc.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Behavioral elements: action, state, etc.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Grouping elements: package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Annotational</a:t>
            </a:r>
            <a:r>
              <a:rPr lang="en-US" altLang="zh-CN" sz="2400" dirty="0"/>
              <a:t> elements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Relationships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Dependency, association, aggregation, generalization, realization, composition, containment.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Diagram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Structural diagram: static modeling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Class diagram, component diagram, deployment diagram, object diagram, package diagram, composite structure diagram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Behavior diagram: dynamic modeling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Activity diagram, interaction diagram (sequence, communication, interaction overview, timing), use case diagram, </a:t>
            </a:r>
            <a:r>
              <a:rPr lang="en-US" altLang="zh-CN" sz="2000" dirty="0" err="1"/>
              <a:t>statechart</a:t>
            </a:r>
            <a:r>
              <a:rPr lang="en-US" altLang="zh-CN" sz="2000" dirty="0"/>
              <a:t> diagram.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6AF7-30B4-4E6D-88DF-A6DC7BB99D92}" type="slidenum">
              <a:rPr lang="zh-CN" altLang="en-US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5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0699" y="929577"/>
            <a:ext cx="10684256" cy="1636776"/>
          </a:xfrm>
        </p:spPr>
        <p:txBody>
          <a:bodyPr/>
          <a:lstStyle/>
          <a:p>
            <a:r>
              <a:rPr lang="en-US" altLang="zh-CN" dirty="0" smtClean="0"/>
              <a:t>Use Case Diagram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3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Requirements Elicitation</a:t>
            </a:r>
            <a:endParaRPr lang="zh-CN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 difficulties of requirement elicitation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Problems of scope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The boundary of the system is ill-defined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Specify unnecessary technical details that may confuse, rather than clarify, overall system objectives.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Problems of understanding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Unclear of what is needed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Trouble communicating needs to engineers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Conflicting needs from different customer representatives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Ambiguous or </a:t>
            </a:r>
            <a:r>
              <a:rPr lang="en-US" altLang="zh-CN" dirty="0" err="1"/>
              <a:t>untestable</a:t>
            </a:r>
            <a:r>
              <a:rPr lang="en-US" altLang="zh-CN" dirty="0"/>
              <a:t>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Problems of volatility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Requirements change overtime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D4D18C-EB59-47B0-B795-62298A73DB9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5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Case Model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Purpose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Specify the context of a system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Show interactions between the system and the entities external to the system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Capture the requirements of a system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User</a:t>
            </a:r>
            <a:r>
              <a:rPr lang="en-US" altLang="zh-CN" dirty="0">
                <a:latin typeface="Times New Roman"/>
              </a:rPr>
              <a:t>’</a:t>
            </a:r>
            <a:r>
              <a:rPr lang="en-US" altLang="zh-CN" dirty="0"/>
              <a:t>s point of view, black-box representations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Validate a system</a:t>
            </a:r>
            <a:r>
              <a:rPr lang="en-US" altLang="zh-CN" dirty="0">
                <a:latin typeface="Arial"/>
              </a:rPr>
              <a:t>’</a:t>
            </a:r>
            <a:r>
              <a:rPr lang="en-US" altLang="zh-CN" dirty="0"/>
              <a:t>s architecture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Drive implementation and generate test cases</a:t>
            </a:r>
          </a:p>
        </p:txBody>
      </p:sp>
    </p:spTree>
    <p:extLst>
      <p:ext uri="{BB962C8B-B14F-4D97-AF65-F5344CB8AC3E}">
        <p14:creationId xmlns:p14="http://schemas.microsoft.com/office/powerpoint/2010/main" val="2612067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Case Model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General rules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Built in early stages of development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Developed by analysts and domain experts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Confirmed by all the stakeholders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User-Appropriate Level of Detail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User-Appropriate Volume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No more than 70-80 use cases for very large systems, I. Jacobson, OOPSLA 1996, that is, average for 20-50</a:t>
            </a:r>
          </a:p>
        </p:txBody>
      </p:sp>
    </p:spTree>
    <p:extLst>
      <p:ext uri="{BB962C8B-B14F-4D97-AF65-F5344CB8AC3E}">
        <p14:creationId xmlns:p14="http://schemas.microsoft.com/office/powerpoint/2010/main" val="104193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2"/>
          <p:cNvSpPr>
            <a:spLocks noChangeArrowheads="1"/>
          </p:cNvSpPr>
          <p:nvPr/>
        </p:nvSpPr>
        <p:spPr bwMode="auto">
          <a:xfrm>
            <a:off x="4008438" y="2133601"/>
            <a:ext cx="3960812" cy="24479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4000">
                <a:latin typeface="Arial" pitchFamily="34" charset="0"/>
                <a:ea typeface="楷体_GB2312" pitchFamily="49" charset="-122"/>
              </a:rPr>
              <a:t>System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7175500" y="1412875"/>
            <a:ext cx="2089150" cy="863600"/>
          </a:xfrm>
          <a:prstGeom prst="wedgeRoundRectCallout">
            <a:avLst>
              <a:gd name="adj1" fmla="val -53011"/>
              <a:gd name="adj2" fmla="val 81196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楷体_GB2312" pitchFamily="49" charset="-122"/>
              </a:rPr>
              <a:t>System Boundary</a:t>
            </a:r>
          </a:p>
        </p:txBody>
      </p:sp>
      <p:pic>
        <p:nvPicPr>
          <p:cNvPr id="32772" name="Picture 4" descr="j01953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751" y="476251"/>
            <a:ext cx="1762125" cy="1800225"/>
          </a:xfrm>
          <a:prstGeom prst="rect">
            <a:avLst/>
          </a:prstGeom>
          <a:noFill/>
        </p:spPr>
      </p:pic>
      <p:pic>
        <p:nvPicPr>
          <p:cNvPr id="32773" name="Picture 5" descr="j020558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5189" y="4292601"/>
            <a:ext cx="2016125" cy="1851025"/>
          </a:xfrm>
          <a:prstGeom prst="rect">
            <a:avLst/>
          </a:prstGeom>
          <a:noFill/>
        </p:spPr>
      </p:pic>
      <p:pic>
        <p:nvPicPr>
          <p:cNvPr id="32774" name="Picture 6" descr="j0215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56588" y="4508501"/>
            <a:ext cx="1149350" cy="1800225"/>
          </a:xfrm>
          <a:prstGeom prst="rect">
            <a:avLst/>
          </a:prstGeom>
          <a:noFill/>
        </p:spPr>
      </p:pic>
      <p:sp>
        <p:nvSpPr>
          <p:cNvPr id="32775" name="Line 7"/>
          <p:cNvSpPr>
            <a:spLocks noChangeShapeType="1"/>
          </p:cNvSpPr>
          <p:nvPr/>
        </p:nvSpPr>
        <p:spPr bwMode="auto">
          <a:xfrm flipH="1" flipV="1">
            <a:off x="3503613" y="2349500"/>
            <a:ext cx="647700" cy="5032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V="1">
            <a:off x="3935414" y="4221164"/>
            <a:ext cx="504825" cy="574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 flipV="1">
            <a:off x="7464425" y="4221164"/>
            <a:ext cx="719138" cy="5032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2424114" y="2338389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Arial" pitchFamily="34" charset="0"/>
                <a:ea typeface="楷体_GB2312" pitchFamily="49" charset="-122"/>
              </a:rPr>
              <a:t>user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424114" y="6035676"/>
            <a:ext cx="1087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Arial" pitchFamily="34" charset="0"/>
                <a:ea typeface="楷体_GB2312" pitchFamily="49" charset="-122"/>
              </a:rPr>
              <a:t>Other</a:t>
            </a:r>
          </a:p>
          <a:p>
            <a:r>
              <a:rPr lang="en-US" altLang="zh-CN" sz="2000" b="1">
                <a:latin typeface="Arial" pitchFamily="34" charset="0"/>
                <a:ea typeface="楷体_GB2312" pitchFamily="49" charset="-122"/>
              </a:rPr>
              <a:t>System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6889750" y="6040439"/>
            <a:ext cx="1582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latin typeface="Arial" pitchFamily="34" charset="0"/>
                <a:ea typeface="楷体_GB2312" pitchFamily="49" charset="-122"/>
              </a:rPr>
              <a:t>External</a:t>
            </a:r>
          </a:p>
          <a:p>
            <a:r>
              <a:rPr lang="en-US" altLang="zh-CN" sz="2000" b="1">
                <a:latin typeface="Arial" pitchFamily="34" charset="0"/>
                <a:ea typeface="楷体_GB2312" pitchFamily="49" charset="-122"/>
              </a:rPr>
              <a:t>Equipment</a:t>
            </a:r>
          </a:p>
        </p:txBody>
      </p:sp>
    </p:spTree>
    <p:extLst>
      <p:ext uri="{BB962C8B-B14F-4D97-AF65-F5344CB8AC3E}">
        <p14:creationId xmlns:p14="http://schemas.microsoft.com/office/powerpoint/2010/main" val="2632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Case Model Example</a:t>
            </a:r>
          </a:p>
        </p:txBody>
      </p:sp>
      <p:graphicFrame>
        <p:nvGraphicFramePr>
          <p:cNvPr id="3379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536798"/>
              </p:ext>
            </p:extLst>
          </p:nvPr>
        </p:nvGraphicFramePr>
        <p:xfrm>
          <a:off x="1852728" y="1602647"/>
          <a:ext cx="6799953" cy="5255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位图图像" r:id="rId4" imgW="3610479" imgH="2790476" progId="Paint.Picture">
                  <p:embed/>
                </p:oleObj>
              </mc:Choice>
              <mc:Fallback>
                <p:oleObj name="位图图像" r:id="rId4" imgW="3610479" imgH="2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728" y="1602647"/>
                        <a:ext cx="6799953" cy="52553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7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BF1C-940A-4811-8AC2-279F275173DA}" type="slidenum">
              <a:rPr lang="zh-CN" altLang="en-US" smtClean="0">
                <a:solidFill>
                  <a:prstClr val="black">
                    <a:tint val="9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95000"/>
                </a:prstClr>
              </a:solidFill>
            </a:endParaRPr>
          </a:p>
        </p:txBody>
      </p:sp>
      <p:grpSp>
        <p:nvGrpSpPr>
          <p:cNvPr id="52" name="Group 93"/>
          <p:cNvGrpSpPr>
            <a:grpSpLocks/>
          </p:cNvGrpSpPr>
          <p:nvPr/>
        </p:nvGrpSpPr>
        <p:grpSpPr bwMode="auto">
          <a:xfrm>
            <a:off x="-2220440" y="1789746"/>
            <a:ext cx="13131801" cy="4824413"/>
            <a:chOff x="-1509" y="912"/>
            <a:chExt cx="8272" cy="3039"/>
          </a:xfrm>
        </p:grpSpPr>
        <p:sp>
          <p:nvSpPr>
            <p:cNvPr id="53" name="AutoShape 46"/>
            <p:cNvSpPr>
              <a:spLocks noChangeArrowheads="1"/>
            </p:cNvSpPr>
            <p:nvPr/>
          </p:nvSpPr>
          <p:spPr bwMode="ltGray">
            <a:xfrm rot="5400000">
              <a:off x="-1526" y="929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2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0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45490"/>
                    <a:invGamma/>
                  </a:srgbClr>
                </a:gs>
                <a:gs pos="50000">
                  <a:srgbClr val="C0C0C0"/>
                </a:gs>
                <a:gs pos="100000">
                  <a:srgbClr val="C0C0C0">
                    <a:gamma/>
                    <a:tint val="45490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1D528D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AutoShape 47"/>
            <p:cNvSpPr>
              <a:spLocks noChangeArrowheads="1"/>
            </p:cNvSpPr>
            <p:nvPr/>
          </p:nvSpPr>
          <p:spPr bwMode="ltGray">
            <a:xfrm rot="5400000" flipH="1">
              <a:off x="-1270" y="1203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4"/>
                    <a:pt x="10856" y="10769"/>
                    <a:pt x="10856" y="10800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799"/>
                  </a:cubicBezTo>
                  <a:close/>
                </a:path>
              </a:pathLst>
            </a:custGeom>
            <a:gradFill rotWithShape="1">
              <a:gsLst>
                <a:gs pos="0">
                  <a:srgbClr val="399D72">
                    <a:alpha val="56000"/>
                  </a:srgbClr>
                </a:gs>
                <a:gs pos="100000">
                  <a:srgbClr val="399D72">
                    <a:gamma/>
                    <a:tint val="0"/>
                    <a:invGamma/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1D528D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5" name="Group 88"/>
            <p:cNvGrpSpPr>
              <a:grpSpLocks/>
            </p:cNvGrpSpPr>
            <p:nvPr/>
          </p:nvGrpSpPr>
          <p:grpSpPr bwMode="auto">
            <a:xfrm>
              <a:off x="912" y="1147"/>
              <a:ext cx="5427" cy="320"/>
              <a:chOff x="912" y="1147"/>
              <a:chExt cx="5427" cy="320"/>
            </a:xfrm>
          </p:grpSpPr>
          <p:sp>
            <p:nvSpPr>
              <p:cNvPr id="92" name="AutoShape 52"/>
              <p:cNvSpPr>
                <a:spLocks noChangeArrowheads="1"/>
              </p:cNvSpPr>
              <p:nvPr/>
            </p:nvSpPr>
            <p:spPr bwMode="gray">
              <a:xfrm>
                <a:off x="1112" y="1147"/>
                <a:ext cx="5227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kern="0" dirty="0" smtClean="0">
                    <a:solidFill>
                      <a:schemeClr val="bg1">
                        <a:lumMod val="85000"/>
                      </a:schemeClr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Why requirements engineering is critical</a:t>
                </a:r>
                <a:endParaRPr lang="en-US" altLang="zh-CN" sz="2800" b="1" kern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3" name="Group 53"/>
              <p:cNvGrpSpPr>
                <a:grpSpLocks/>
              </p:cNvGrpSpPr>
              <p:nvPr/>
            </p:nvGrpSpPr>
            <p:grpSpPr bwMode="auto">
              <a:xfrm>
                <a:off x="912" y="1203"/>
                <a:ext cx="240" cy="240"/>
                <a:chOff x="2078" y="1680"/>
                <a:chExt cx="1615" cy="1615"/>
              </a:xfrm>
            </p:grpSpPr>
            <p:sp>
              <p:nvSpPr>
                <p:cNvPr id="94" name="Oval 54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5" name="Oval 55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6" name="Oval 5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99FF">
                        <a:gamma/>
                        <a:tint val="0"/>
                        <a:invGamma/>
                      </a:srgbClr>
                    </a:gs>
                    <a:gs pos="50000">
                      <a:srgbClr val="9999FF"/>
                    </a:gs>
                    <a:gs pos="100000">
                      <a:srgbClr val="9999FF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7" name="Oval 57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8" name="Oval 5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99FF">
                        <a:gamma/>
                        <a:shade val="54118"/>
                        <a:invGamma/>
                      </a:srgbClr>
                    </a:gs>
                    <a:gs pos="50000">
                      <a:srgbClr val="9999FF"/>
                    </a:gs>
                    <a:gs pos="100000">
                      <a:srgbClr val="9999FF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9" name="Oval 59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6" name="Group 89"/>
            <p:cNvGrpSpPr>
              <a:grpSpLocks/>
            </p:cNvGrpSpPr>
            <p:nvPr/>
          </p:nvGrpSpPr>
          <p:grpSpPr bwMode="auto">
            <a:xfrm>
              <a:off x="1248" y="1632"/>
              <a:ext cx="5419" cy="320"/>
              <a:chOff x="1248" y="1632"/>
              <a:chExt cx="5419" cy="320"/>
            </a:xfrm>
          </p:grpSpPr>
          <p:sp>
            <p:nvSpPr>
              <p:cNvPr id="84" name="AutoShape 51"/>
              <p:cNvSpPr>
                <a:spLocks noChangeArrowheads="1"/>
              </p:cNvSpPr>
              <p:nvPr/>
            </p:nvSpPr>
            <p:spPr bwMode="gray">
              <a:xfrm>
                <a:off x="1440" y="1632"/>
                <a:ext cx="5227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kern="0" dirty="0" smtClean="0">
                    <a:solidFill>
                      <a:schemeClr val="bg1">
                        <a:lumMod val="85000"/>
                      </a:schemeClr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The basic concepts </a:t>
                </a:r>
                <a:endParaRPr lang="en-US" altLang="zh-CN" sz="2800" b="1" kern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5" name="Group 60"/>
              <p:cNvGrpSpPr>
                <a:grpSpLocks/>
              </p:cNvGrpSpPr>
              <p:nvPr/>
            </p:nvGrpSpPr>
            <p:grpSpPr bwMode="auto">
              <a:xfrm>
                <a:off x="1248" y="1699"/>
                <a:ext cx="240" cy="240"/>
                <a:chOff x="2078" y="1680"/>
                <a:chExt cx="1615" cy="1615"/>
              </a:xfrm>
            </p:grpSpPr>
            <p:sp>
              <p:nvSpPr>
                <p:cNvPr id="86" name="Oval 61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7" name="Oval 62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8" name="Oval 6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99FF">
                        <a:gamma/>
                        <a:tint val="0"/>
                        <a:invGamma/>
                      </a:srgbClr>
                    </a:gs>
                    <a:gs pos="50000">
                      <a:srgbClr val="9999FF"/>
                    </a:gs>
                    <a:gs pos="100000">
                      <a:srgbClr val="9999FF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9" name="Oval 6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0" name="Oval 6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99FF">
                        <a:gamma/>
                        <a:shade val="54118"/>
                        <a:invGamma/>
                      </a:srgbClr>
                    </a:gs>
                    <a:gs pos="50000">
                      <a:srgbClr val="9999FF"/>
                    </a:gs>
                    <a:gs pos="100000">
                      <a:srgbClr val="9999FF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1" name="Oval 6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7" name="Group 90"/>
            <p:cNvGrpSpPr>
              <a:grpSpLocks/>
            </p:cNvGrpSpPr>
            <p:nvPr/>
          </p:nvGrpSpPr>
          <p:grpSpPr bwMode="auto">
            <a:xfrm>
              <a:off x="1344" y="2179"/>
              <a:ext cx="5419" cy="320"/>
              <a:chOff x="1344" y="2179"/>
              <a:chExt cx="5419" cy="320"/>
            </a:xfrm>
          </p:grpSpPr>
          <p:sp>
            <p:nvSpPr>
              <p:cNvPr id="76" name="AutoShape 50"/>
              <p:cNvSpPr>
                <a:spLocks noChangeArrowheads="1"/>
              </p:cNvSpPr>
              <p:nvPr/>
            </p:nvSpPr>
            <p:spPr bwMode="gray">
              <a:xfrm>
                <a:off x="1536" y="2179"/>
                <a:ext cx="5227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kern="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Uniform Modeling Language (UML)</a:t>
                </a:r>
                <a:endParaRPr lang="en-US" altLang="zh-CN" sz="28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7" name="Group 67"/>
              <p:cNvGrpSpPr>
                <a:grpSpLocks/>
              </p:cNvGrpSpPr>
              <p:nvPr/>
            </p:nvGrpSpPr>
            <p:grpSpPr bwMode="auto">
              <a:xfrm>
                <a:off x="1344" y="2227"/>
                <a:ext cx="240" cy="240"/>
                <a:chOff x="2078" y="1680"/>
                <a:chExt cx="1615" cy="1615"/>
              </a:xfrm>
            </p:grpSpPr>
            <p:sp>
              <p:nvSpPr>
                <p:cNvPr id="78" name="Oval 68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" name="Oval 69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0" name="Oval 7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99FF">
                        <a:gamma/>
                        <a:tint val="0"/>
                        <a:invGamma/>
                      </a:srgbClr>
                    </a:gs>
                    <a:gs pos="50000">
                      <a:srgbClr val="9999FF"/>
                    </a:gs>
                    <a:gs pos="100000">
                      <a:srgbClr val="9999FF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1" name="Oval 7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" name="Oval 7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99FF">
                        <a:gamma/>
                        <a:shade val="54118"/>
                        <a:invGamma/>
                      </a:srgbClr>
                    </a:gs>
                    <a:gs pos="50000">
                      <a:srgbClr val="9999FF"/>
                    </a:gs>
                    <a:gs pos="100000">
                      <a:srgbClr val="9999FF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Oval 7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8" name="Group 91"/>
            <p:cNvGrpSpPr>
              <a:grpSpLocks/>
            </p:cNvGrpSpPr>
            <p:nvPr/>
          </p:nvGrpSpPr>
          <p:grpSpPr bwMode="auto">
            <a:xfrm>
              <a:off x="1248" y="2691"/>
              <a:ext cx="5439" cy="320"/>
              <a:chOff x="1248" y="2691"/>
              <a:chExt cx="5439" cy="320"/>
            </a:xfrm>
          </p:grpSpPr>
          <p:sp>
            <p:nvSpPr>
              <p:cNvPr id="68" name="AutoShape 49"/>
              <p:cNvSpPr>
                <a:spLocks noChangeArrowheads="1"/>
              </p:cNvSpPr>
              <p:nvPr/>
            </p:nvSpPr>
            <p:spPr bwMode="gray">
              <a:xfrm>
                <a:off x="1460" y="2691"/>
                <a:ext cx="5227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hlink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kern="0" dirty="0" smtClean="0">
                    <a:solidFill>
                      <a:schemeClr val="bg1">
                        <a:lumMod val="85000"/>
                      </a:schemeClr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Behavior-driven analysis </a:t>
                </a:r>
                <a:endParaRPr lang="en-US" altLang="zh-CN" sz="2800" b="1" kern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9" name="Group 74"/>
              <p:cNvGrpSpPr>
                <a:grpSpLocks/>
              </p:cNvGrpSpPr>
              <p:nvPr/>
            </p:nvGrpSpPr>
            <p:grpSpPr bwMode="auto">
              <a:xfrm>
                <a:off x="1248" y="2755"/>
                <a:ext cx="240" cy="240"/>
                <a:chOff x="2078" y="1680"/>
                <a:chExt cx="1615" cy="1615"/>
              </a:xfrm>
            </p:grpSpPr>
            <p:sp>
              <p:nvSpPr>
                <p:cNvPr id="70" name="Oval 75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Oval 76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" name="Oval 77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99FF">
                        <a:gamma/>
                        <a:tint val="0"/>
                        <a:invGamma/>
                      </a:srgbClr>
                    </a:gs>
                    <a:gs pos="50000">
                      <a:srgbClr val="9999FF"/>
                    </a:gs>
                    <a:gs pos="100000">
                      <a:srgbClr val="9999FF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Oval 7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4" name="Oval 79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99FF">
                        <a:gamma/>
                        <a:shade val="54118"/>
                        <a:invGamma/>
                      </a:srgbClr>
                    </a:gs>
                    <a:gs pos="50000">
                      <a:srgbClr val="9999FF"/>
                    </a:gs>
                    <a:gs pos="100000">
                      <a:srgbClr val="9999FF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Oval 8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9" name="Group 92"/>
            <p:cNvGrpSpPr>
              <a:grpSpLocks/>
            </p:cNvGrpSpPr>
            <p:nvPr/>
          </p:nvGrpSpPr>
          <p:grpSpPr bwMode="auto">
            <a:xfrm>
              <a:off x="960" y="3212"/>
              <a:ext cx="5415" cy="320"/>
              <a:chOff x="960" y="3212"/>
              <a:chExt cx="5415" cy="320"/>
            </a:xfrm>
          </p:grpSpPr>
          <p:sp>
            <p:nvSpPr>
              <p:cNvPr id="60" name="AutoShape 48"/>
              <p:cNvSpPr>
                <a:spLocks noChangeArrowheads="1"/>
              </p:cNvSpPr>
              <p:nvPr/>
            </p:nvSpPr>
            <p:spPr bwMode="gray">
              <a:xfrm>
                <a:off x="1148" y="3212"/>
                <a:ext cx="5227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>
                            <a:gamma/>
                            <a:tint val="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kern="0" dirty="0" smtClean="0">
                    <a:solidFill>
                      <a:schemeClr val="bg1">
                        <a:lumMod val="85000"/>
                      </a:schemeClr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Summary</a:t>
                </a:r>
                <a:endParaRPr lang="en-US" altLang="zh-CN" sz="2800" b="1" kern="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1" name="Group 81"/>
              <p:cNvGrpSpPr>
                <a:grpSpLocks/>
              </p:cNvGrpSpPr>
              <p:nvPr/>
            </p:nvGrpSpPr>
            <p:grpSpPr bwMode="auto">
              <a:xfrm>
                <a:off x="960" y="3243"/>
                <a:ext cx="224" cy="240"/>
                <a:chOff x="2078" y="1680"/>
                <a:chExt cx="1615" cy="1615"/>
              </a:xfrm>
            </p:grpSpPr>
            <p:sp>
              <p:nvSpPr>
                <p:cNvPr id="62" name="Oval 8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Oval 8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4" name="Oval 8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99FF">
                        <a:gamma/>
                        <a:tint val="0"/>
                        <a:invGamma/>
                      </a:srgbClr>
                    </a:gs>
                    <a:gs pos="50000">
                      <a:srgbClr val="9999FF"/>
                    </a:gs>
                    <a:gs pos="100000">
                      <a:srgbClr val="9999FF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5" name="Oval 8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" name="Oval 8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999FF">
                        <a:gamma/>
                        <a:shade val="54118"/>
                        <a:invGamma/>
                      </a:srgbClr>
                    </a:gs>
                    <a:gs pos="50000">
                      <a:srgbClr val="9999FF"/>
                    </a:gs>
                    <a:gs pos="100000">
                      <a:srgbClr val="9999FF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Oval 8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kern="0">
                    <a:solidFill>
                      <a:srgbClr val="1D528D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914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UML Use Case Diagram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use-case diagram is an illustration that shows the relationships among use cases and actors and among related use cases.</a:t>
            </a:r>
          </a:p>
          <a:p>
            <a:pPr lvl="1"/>
            <a:r>
              <a:rPr lang="en-US" altLang="zh-CN" dirty="0"/>
              <a:t>Use Case: System functionality</a:t>
            </a:r>
          </a:p>
          <a:p>
            <a:pPr lvl="1"/>
            <a:r>
              <a:rPr lang="en-US" altLang="zh-CN" dirty="0"/>
              <a:t>Actor: User or interactive system</a:t>
            </a:r>
          </a:p>
          <a:p>
            <a:pPr lvl="1"/>
            <a:r>
              <a:rPr lang="en-US" altLang="zh-CN" dirty="0"/>
              <a:t>System: A black-box of use cases</a:t>
            </a:r>
          </a:p>
        </p:txBody>
      </p:sp>
    </p:spTree>
    <p:extLst>
      <p:ext uri="{BB962C8B-B14F-4D97-AF65-F5344CB8AC3E}">
        <p14:creationId xmlns:p14="http://schemas.microsoft.com/office/powerpoint/2010/main" val="25855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Case Description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Purpose and function briefing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Action sequence</a:t>
            </a:r>
          </a:p>
          <a:p>
            <a:pPr lvl="1">
              <a:lnSpc>
                <a:spcPct val="90000"/>
              </a:lnSpc>
            </a:pPr>
            <a:r>
              <a:rPr lang="en-US" altLang="zh-CN" u="sng" dirty="0"/>
              <a:t>Pre-condition</a:t>
            </a:r>
            <a:r>
              <a:rPr lang="zh-CN" altLang="en-US" dirty="0"/>
              <a:t>：</a:t>
            </a:r>
            <a:r>
              <a:rPr lang="en-US" altLang="zh-CN" dirty="0"/>
              <a:t>An observable status of the system before the use case starts.</a:t>
            </a:r>
          </a:p>
          <a:p>
            <a:pPr lvl="1">
              <a:lnSpc>
                <a:spcPct val="90000"/>
              </a:lnSpc>
            </a:pPr>
            <a:r>
              <a:rPr lang="en-US" altLang="zh-CN" u="sng" dirty="0"/>
              <a:t>Post-condition</a:t>
            </a:r>
            <a:r>
              <a:rPr lang="en-US" altLang="zh-CN" dirty="0"/>
              <a:t>: An observable status of the system after the execution of the use case.</a:t>
            </a:r>
          </a:p>
          <a:p>
            <a:pPr lvl="1">
              <a:lnSpc>
                <a:spcPct val="90000"/>
              </a:lnSpc>
            </a:pPr>
            <a:r>
              <a:rPr lang="en-US" altLang="zh-CN" u="sng" dirty="0"/>
              <a:t>Basic event flow</a:t>
            </a:r>
            <a:r>
              <a:rPr lang="en-US" altLang="zh-CN" dirty="0"/>
              <a:t>: </a:t>
            </a:r>
            <a:r>
              <a:rPr lang="en-US" altLang="zh-CN" dirty="0">
                <a:latin typeface="Arial"/>
              </a:rPr>
              <a:t>“</a:t>
            </a:r>
            <a:r>
              <a:rPr lang="en-US" altLang="zh-CN" dirty="0"/>
              <a:t>Happy Day</a:t>
            </a:r>
            <a:r>
              <a:rPr lang="en-US" altLang="zh-CN" dirty="0">
                <a:latin typeface="Arial"/>
              </a:rPr>
              <a:t>”</a:t>
            </a:r>
            <a:r>
              <a:rPr lang="en-US" altLang="zh-CN" dirty="0"/>
              <a:t> scenario, normal path</a:t>
            </a:r>
          </a:p>
          <a:p>
            <a:pPr lvl="1">
              <a:lnSpc>
                <a:spcPct val="90000"/>
              </a:lnSpc>
            </a:pPr>
            <a:r>
              <a:rPr lang="en-US" altLang="zh-CN" u="sng" dirty="0"/>
              <a:t>Extended event flow</a:t>
            </a:r>
            <a:r>
              <a:rPr lang="en-US" altLang="zh-CN" dirty="0"/>
              <a:t>: abnormal branches</a:t>
            </a:r>
          </a:p>
        </p:txBody>
      </p:sp>
    </p:spTree>
    <p:extLst>
      <p:ext uri="{BB962C8B-B14F-4D97-AF65-F5344CB8AC3E}">
        <p14:creationId xmlns:p14="http://schemas.microsoft.com/office/powerpoint/2010/main" val="1760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No038-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74581" y="-1"/>
            <a:ext cx="8472355" cy="690124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4281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Scenario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Individual instances of use cases that traverse a specific path using specific data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195853" y="3004547"/>
            <a:ext cx="505682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itchFamily="34" charset="0"/>
              </a:rPr>
              <a:t>Scenarios:</a:t>
            </a:r>
          </a:p>
          <a:p>
            <a:r>
              <a:rPr lang="en-US" altLang="zh-CN" sz="2400" dirty="0">
                <a:latin typeface="Arial" pitchFamily="34" charset="0"/>
              </a:rPr>
              <a:t>1</a:t>
            </a:r>
            <a:r>
              <a:rPr lang="zh-CN" altLang="en-US" sz="2400" dirty="0">
                <a:latin typeface="Arial" pitchFamily="34" charset="0"/>
              </a:rPr>
              <a:t>：</a:t>
            </a:r>
            <a:r>
              <a:rPr lang="en-US" altLang="zh-CN" sz="2400" dirty="0">
                <a:latin typeface="Arial" pitchFamily="34" charset="0"/>
              </a:rPr>
              <a:t>basic flow</a:t>
            </a:r>
          </a:p>
          <a:p>
            <a:r>
              <a:rPr lang="en-US" altLang="zh-CN" sz="2400" dirty="0">
                <a:latin typeface="Arial" pitchFamily="34" charset="0"/>
              </a:rPr>
              <a:t>2</a:t>
            </a:r>
            <a:r>
              <a:rPr lang="zh-CN" altLang="en-US" sz="2400" dirty="0">
                <a:latin typeface="Arial" pitchFamily="34" charset="0"/>
              </a:rPr>
              <a:t>：</a:t>
            </a:r>
            <a:r>
              <a:rPr lang="en-US" altLang="zh-CN" sz="2400" dirty="0">
                <a:latin typeface="Arial" pitchFamily="34" charset="0"/>
              </a:rPr>
              <a:t>basic flow, extended flow 1</a:t>
            </a:r>
          </a:p>
          <a:p>
            <a:r>
              <a:rPr lang="en-US" altLang="zh-CN" sz="2400" dirty="0">
                <a:latin typeface="Arial" pitchFamily="34" charset="0"/>
              </a:rPr>
              <a:t>3</a:t>
            </a:r>
            <a:r>
              <a:rPr lang="zh-CN" altLang="en-US" sz="2400" dirty="0">
                <a:latin typeface="Arial" pitchFamily="34" charset="0"/>
              </a:rPr>
              <a:t>：</a:t>
            </a:r>
            <a:r>
              <a:rPr lang="en-US" altLang="zh-CN" sz="2400" dirty="0">
                <a:latin typeface="Arial" pitchFamily="34" charset="0"/>
              </a:rPr>
              <a:t>basic flow, extended flow 1, </a:t>
            </a:r>
          </a:p>
          <a:p>
            <a:r>
              <a:rPr lang="en-US" altLang="zh-CN" sz="2400" dirty="0">
                <a:latin typeface="Arial" pitchFamily="34" charset="0"/>
              </a:rPr>
              <a:t>      extended flow 3</a:t>
            </a:r>
          </a:p>
          <a:p>
            <a:r>
              <a:rPr lang="en-US" altLang="zh-CN" sz="2400" dirty="0">
                <a:latin typeface="Arial" pitchFamily="34" charset="0"/>
              </a:rPr>
              <a:t>4</a:t>
            </a:r>
            <a:r>
              <a:rPr lang="zh-CN" altLang="en-US" sz="2400" dirty="0">
                <a:latin typeface="Arial" pitchFamily="34" charset="0"/>
              </a:rPr>
              <a:t>：</a:t>
            </a:r>
            <a:r>
              <a:rPr lang="en-US" altLang="zh-CN" sz="2400" dirty="0">
                <a:latin typeface="Arial" pitchFamily="34" charset="0"/>
              </a:rPr>
              <a:t>basic flow, extended flow 2</a:t>
            </a:r>
          </a:p>
          <a:p>
            <a:r>
              <a:rPr lang="en-US" altLang="zh-CN" sz="2400" dirty="0">
                <a:latin typeface="Arial" pitchFamily="34" charset="0"/>
              </a:rPr>
              <a:t>5</a:t>
            </a:r>
            <a:r>
              <a:rPr lang="zh-CN" altLang="en-US" sz="2400" dirty="0">
                <a:latin typeface="Arial" pitchFamily="34" charset="0"/>
              </a:rPr>
              <a:t>：</a:t>
            </a:r>
            <a:r>
              <a:rPr lang="en-US" altLang="zh-CN" sz="2400" dirty="0">
                <a:latin typeface="Arial" pitchFamily="34" charset="0"/>
              </a:rPr>
              <a:t>basic flow, extended flow 2,      </a:t>
            </a:r>
          </a:p>
          <a:p>
            <a:r>
              <a:rPr lang="en-US" altLang="zh-CN" sz="2400" dirty="0">
                <a:latin typeface="Arial" pitchFamily="34" charset="0"/>
              </a:rPr>
              <a:t>      extended flow 3</a:t>
            </a:r>
          </a:p>
          <a:p>
            <a:r>
              <a:rPr lang="en-US" altLang="zh-CN" sz="2400" dirty="0">
                <a:latin typeface="Arial" pitchFamily="34" charset="0"/>
              </a:rPr>
              <a:t>6</a:t>
            </a:r>
            <a:r>
              <a:rPr lang="zh-CN" altLang="en-US" sz="2400" dirty="0">
                <a:latin typeface="Arial" pitchFamily="34" charset="0"/>
              </a:rPr>
              <a:t>：</a:t>
            </a:r>
            <a:r>
              <a:rPr lang="en-US" altLang="zh-CN" sz="2400" dirty="0">
                <a:latin typeface="Arial" pitchFamily="34" charset="0"/>
              </a:rPr>
              <a:t>basic flow, extended flow 3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76996" y="2621005"/>
            <a:ext cx="4805330" cy="4150302"/>
            <a:chOff x="113" y="1821"/>
            <a:chExt cx="2404" cy="2382"/>
          </a:xfrm>
        </p:grpSpPr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113" y="1842"/>
              <a:ext cx="2404" cy="235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1111" y="2069"/>
              <a:ext cx="0" cy="1905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>
              <a:off x="898" y="1821"/>
              <a:ext cx="42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start</a:t>
              </a:r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930" y="3938"/>
              <a:ext cx="36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end</a:t>
              </a:r>
            </a:p>
          </p:txBody>
        </p:sp>
        <p:sp>
          <p:nvSpPr>
            <p:cNvPr id="37898" name="AutoShape 10"/>
            <p:cNvSpPr>
              <a:spLocks noChangeArrowheads="1"/>
            </p:cNvSpPr>
            <p:nvPr/>
          </p:nvSpPr>
          <p:spPr bwMode="auto">
            <a:xfrm>
              <a:off x="1156" y="2296"/>
              <a:ext cx="317" cy="765"/>
            </a:xfrm>
            <a:prstGeom prst="curvedLeftArrow">
              <a:avLst>
                <a:gd name="adj1" fmla="val 22077"/>
                <a:gd name="adj2" fmla="val 70342"/>
                <a:gd name="adj3" fmla="val 3333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AutoShape 11"/>
            <p:cNvSpPr>
              <a:spLocks noChangeArrowheads="1"/>
            </p:cNvSpPr>
            <p:nvPr/>
          </p:nvSpPr>
          <p:spPr bwMode="auto">
            <a:xfrm rot="2275242">
              <a:off x="1091" y="3591"/>
              <a:ext cx="595" cy="250"/>
            </a:xfrm>
            <a:prstGeom prst="curvedDownArrow">
              <a:avLst>
                <a:gd name="adj1" fmla="val 18588"/>
                <a:gd name="adj2" fmla="val 66188"/>
                <a:gd name="adj3" fmla="val 33333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1486" y="2422"/>
              <a:ext cx="671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Extended</a:t>
              </a:r>
            </a:p>
            <a:p>
              <a:r>
                <a:rPr lang="en-US" altLang="zh-CN" sz="20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Flow 1</a:t>
              </a:r>
            </a:p>
          </p:txBody>
        </p:sp>
        <p:sp>
          <p:nvSpPr>
            <p:cNvPr id="37901" name="Text Box 13"/>
            <p:cNvSpPr txBox="1">
              <a:spLocks noChangeArrowheads="1"/>
            </p:cNvSpPr>
            <p:nvPr/>
          </p:nvSpPr>
          <p:spPr bwMode="auto">
            <a:xfrm>
              <a:off x="117" y="2915"/>
              <a:ext cx="671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Extended</a:t>
              </a:r>
            </a:p>
            <a:p>
              <a:r>
                <a:rPr lang="en-US" altLang="zh-CN" sz="20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Flow 2</a:t>
              </a:r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1536" y="3513"/>
              <a:ext cx="776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Extended </a:t>
              </a:r>
            </a:p>
            <a:p>
              <a:r>
                <a:rPr lang="en-US" altLang="zh-CN" sz="2000" b="1" dirty="0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Flow 3</a:t>
              </a:r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618" y="2123"/>
              <a:ext cx="470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Basic </a:t>
              </a:r>
            </a:p>
            <a:p>
              <a:pPr algn="ctr"/>
              <a:r>
                <a:rPr lang="en-US" altLang="zh-CN" sz="2000" b="1">
                  <a:solidFill>
                    <a:srgbClr val="000000"/>
                  </a:solidFill>
                  <a:latin typeface="Arial" pitchFamily="34" charset="0"/>
                  <a:ea typeface="楷体_GB2312" pitchFamily="49" charset="-122"/>
                </a:rPr>
                <a:t>flow</a:t>
              </a:r>
            </a:p>
          </p:txBody>
        </p:sp>
        <p:sp>
          <p:nvSpPr>
            <p:cNvPr id="37904" name="AutoShape 16"/>
            <p:cNvSpPr>
              <a:spLocks noChangeArrowheads="1"/>
            </p:cNvSpPr>
            <p:nvPr/>
          </p:nvSpPr>
          <p:spPr bwMode="auto">
            <a:xfrm flipH="1" flipV="1">
              <a:off x="793" y="2659"/>
              <a:ext cx="272" cy="765"/>
            </a:xfrm>
            <a:prstGeom prst="curvedLeftArrow">
              <a:avLst>
                <a:gd name="adj1" fmla="val 25729"/>
                <a:gd name="adj2" fmla="val 81979"/>
                <a:gd name="adj3" fmla="val 33333"/>
              </a:avLst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46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Use Case -- Actor Relationship</a:t>
            </a:r>
          </a:p>
        </p:txBody>
      </p:sp>
      <p:pic>
        <p:nvPicPr>
          <p:cNvPr id="389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16458" y="1554750"/>
            <a:ext cx="6199402" cy="5236887"/>
          </a:xfrm>
          <a:noFill/>
          <a:ln/>
        </p:spPr>
      </p:pic>
      <p:sp>
        <p:nvSpPr>
          <p:cNvPr id="389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1" y="1907830"/>
            <a:ext cx="4379098" cy="453072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Association</a:t>
            </a:r>
          </a:p>
          <a:p>
            <a:pPr lvl="1"/>
            <a:r>
              <a:rPr lang="en-US" altLang="zh-CN" sz="3200" dirty="0"/>
              <a:t>A use case can interact with one or more actors</a:t>
            </a:r>
          </a:p>
          <a:p>
            <a:pPr lvl="2"/>
            <a:r>
              <a:rPr lang="en-US" altLang="zh-CN" sz="2800" dirty="0"/>
              <a:t>Active actor</a:t>
            </a:r>
          </a:p>
          <a:p>
            <a:pPr lvl="2"/>
            <a:r>
              <a:rPr lang="en-US" altLang="zh-CN" sz="2800" dirty="0"/>
              <a:t>Passive actor</a:t>
            </a:r>
          </a:p>
        </p:txBody>
      </p:sp>
    </p:spTree>
    <p:extLst>
      <p:ext uri="{BB962C8B-B14F-4D97-AF65-F5344CB8AC3E}">
        <p14:creationId xmlns:p14="http://schemas.microsoft.com/office/powerpoint/2010/main" val="32885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Case Relationship</a:t>
            </a:r>
            <a:endParaRPr lang="en-US" altLang="zh-CN" dirty="0"/>
          </a:p>
        </p:txBody>
      </p:sp>
      <p:pic>
        <p:nvPicPr>
          <p:cNvPr id="399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091233" y="2029722"/>
            <a:ext cx="7988534" cy="4267236"/>
          </a:xfrm>
        </p:spPr>
      </p:pic>
      <p:sp>
        <p:nvSpPr>
          <p:cNvPr id="399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1" y="1897977"/>
            <a:ext cx="3623034" cy="4530725"/>
          </a:xfrm>
        </p:spPr>
        <p:txBody>
          <a:bodyPr/>
          <a:lstStyle/>
          <a:p>
            <a:r>
              <a:rPr lang="en-US" altLang="zh-CN" dirty="0" smtClean="0"/>
              <a:t>Generalization</a:t>
            </a:r>
          </a:p>
          <a:p>
            <a:r>
              <a:rPr lang="en-US" altLang="zh-CN" dirty="0" smtClean="0"/>
              <a:t>Include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use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Extend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29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Actor </a:t>
            </a:r>
            <a:r>
              <a:rPr lang="en-US" altLang="zh-CN" sz="4000" dirty="0"/>
              <a:t>Relationship</a:t>
            </a:r>
          </a:p>
        </p:txBody>
      </p:sp>
      <p:pic>
        <p:nvPicPr>
          <p:cNvPr id="409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410457" y="1951134"/>
            <a:ext cx="5740438" cy="4530725"/>
          </a:xfrm>
          <a:noFill/>
          <a:ln/>
        </p:spPr>
      </p:pic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1" y="1951134"/>
            <a:ext cx="4033838" cy="4530725"/>
          </a:xfrm>
        </p:spPr>
        <p:txBody>
          <a:bodyPr>
            <a:normAutofit/>
          </a:bodyPr>
          <a:lstStyle/>
          <a:p>
            <a:r>
              <a:rPr lang="en-US" altLang="zh-CN" dirty="0"/>
              <a:t>Association</a:t>
            </a:r>
          </a:p>
          <a:p>
            <a:r>
              <a:rPr lang="en-US" altLang="zh-CN" dirty="0"/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25884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Analysis Process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Identify the Actors</a:t>
            </a:r>
          </a:p>
          <a:p>
            <a:r>
              <a:rPr lang="en-US" altLang="zh-CN" dirty="0"/>
              <a:t>Identify the Use Cases</a:t>
            </a:r>
          </a:p>
          <a:p>
            <a:r>
              <a:rPr lang="en-US" altLang="zh-CN" dirty="0"/>
              <a:t>Create Use Case Diagram</a:t>
            </a:r>
          </a:p>
          <a:p>
            <a:r>
              <a:rPr lang="en-US" altLang="zh-CN" dirty="0"/>
              <a:t>Use Case Review</a:t>
            </a:r>
          </a:p>
        </p:txBody>
      </p:sp>
    </p:spTree>
    <p:extLst>
      <p:ext uri="{BB962C8B-B14F-4D97-AF65-F5344CB8AC3E}">
        <p14:creationId xmlns:p14="http://schemas.microsoft.com/office/powerpoint/2010/main" val="9632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Example-1: The Weather Station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583489"/>
            <a:ext cx="10972801" cy="51189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/>
              <a:t> </a:t>
            </a:r>
            <a:r>
              <a:rPr lang="en-GB" altLang="zh-CN" b="1" dirty="0">
                <a:solidFill>
                  <a:srgbClr val="000000"/>
                </a:solidFill>
              </a:rPr>
              <a:t>A weather </a:t>
            </a:r>
            <a:r>
              <a:rPr lang="en-GB" altLang="zh-CN" b="1" dirty="0" smtClean="0">
                <a:solidFill>
                  <a:srgbClr val="000000"/>
                </a:solidFill>
              </a:rPr>
              <a:t>station is a package of software controlled instruments which collects data, performs some data processing and transmits this data for further processing. The instruments include air and ground thermometers, an anemometer, a wind vane, a barometer and a rain gauge. Data is collected every five minutes.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altLang="zh-CN" b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zh-CN" b="1" dirty="0" smtClean="0">
                <a:solidFill>
                  <a:srgbClr val="000000"/>
                </a:solidFill>
              </a:rPr>
              <a:t>When a command is issued to transmit the weather data, the weather station processes and summarises the collected data. The summarised data is transmitted to the mapping computer when a request is received.</a:t>
            </a:r>
            <a:endParaRPr lang="en-GB" altLang="zh-CN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Example-1: The Weather Station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583489"/>
            <a:ext cx="10972801" cy="51189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/>
              <a:t> </a:t>
            </a:r>
            <a:r>
              <a:rPr lang="en-GB" altLang="zh-CN" b="1" dirty="0">
                <a:solidFill>
                  <a:srgbClr val="000000"/>
                </a:solidFill>
              </a:rPr>
              <a:t>A weather station is a package of software controlled</a:t>
            </a:r>
            <a:r>
              <a:rPr lang="en-GB" altLang="zh-CN" b="1" dirty="0"/>
              <a:t> </a:t>
            </a:r>
            <a:r>
              <a:rPr lang="en-GB" altLang="zh-CN" b="1" dirty="0">
                <a:solidFill>
                  <a:srgbClr val="FF9933"/>
                </a:solidFill>
              </a:rPr>
              <a:t>instruments</a:t>
            </a:r>
            <a:r>
              <a:rPr lang="en-GB" altLang="zh-CN" b="1" dirty="0"/>
              <a:t> </a:t>
            </a:r>
            <a:r>
              <a:rPr lang="en-GB" altLang="zh-CN" b="1" dirty="0">
                <a:solidFill>
                  <a:srgbClr val="000000"/>
                </a:solidFill>
              </a:rPr>
              <a:t>which</a:t>
            </a:r>
            <a:r>
              <a:rPr lang="en-GB" altLang="zh-CN" b="1" dirty="0"/>
              <a:t> </a:t>
            </a:r>
            <a:r>
              <a:rPr lang="en-GB" altLang="zh-CN" b="1" i="1" dirty="0">
                <a:solidFill>
                  <a:srgbClr val="33CCCC"/>
                </a:solidFill>
              </a:rPr>
              <a:t>collects</a:t>
            </a:r>
            <a:r>
              <a:rPr lang="en-GB" altLang="zh-CN" b="1" dirty="0"/>
              <a:t> </a:t>
            </a:r>
            <a:r>
              <a:rPr lang="en-GB" altLang="zh-CN" b="1" dirty="0">
                <a:solidFill>
                  <a:srgbClr val="000000"/>
                </a:solidFill>
              </a:rPr>
              <a:t>data, </a:t>
            </a:r>
            <a:r>
              <a:rPr lang="en-GB" altLang="zh-CN" b="1" i="1" dirty="0">
                <a:solidFill>
                  <a:srgbClr val="000000"/>
                </a:solidFill>
              </a:rPr>
              <a:t>performs</a:t>
            </a:r>
            <a:r>
              <a:rPr lang="en-GB" altLang="zh-CN" b="1" dirty="0">
                <a:solidFill>
                  <a:srgbClr val="000000"/>
                </a:solidFill>
              </a:rPr>
              <a:t> some data</a:t>
            </a:r>
            <a:r>
              <a:rPr lang="en-GB" altLang="zh-CN" b="1" i="1" dirty="0">
                <a:solidFill>
                  <a:srgbClr val="FFFF00"/>
                </a:solidFill>
              </a:rPr>
              <a:t> </a:t>
            </a:r>
            <a:r>
              <a:rPr lang="en-GB" altLang="zh-CN" b="1" i="1" dirty="0">
                <a:solidFill>
                  <a:srgbClr val="33CCCC"/>
                </a:solidFill>
              </a:rPr>
              <a:t>processing</a:t>
            </a:r>
            <a:r>
              <a:rPr lang="en-GB" altLang="zh-CN" b="1" dirty="0"/>
              <a:t> </a:t>
            </a:r>
            <a:r>
              <a:rPr lang="en-GB" altLang="zh-CN" b="1" dirty="0">
                <a:solidFill>
                  <a:srgbClr val="000000"/>
                </a:solidFill>
              </a:rPr>
              <a:t>and</a:t>
            </a:r>
            <a:r>
              <a:rPr lang="en-GB" altLang="zh-CN" b="1" dirty="0"/>
              <a:t> </a:t>
            </a:r>
            <a:r>
              <a:rPr lang="en-GB" altLang="zh-CN" b="1" i="1" dirty="0">
                <a:solidFill>
                  <a:srgbClr val="33CCCC"/>
                </a:solidFill>
              </a:rPr>
              <a:t>transmits</a:t>
            </a:r>
            <a:r>
              <a:rPr lang="en-GB" altLang="zh-CN" b="1" dirty="0"/>
              <a:t> </a:t>
            </a:r>
            <a:r>
              <a:rPr lang="en-GB" altLang="zh-CN" b="1" dirty="0">
                <a:solidFill>
                  <a:srgbClr val="000000"/>
                </a:solidFill>
              </a:rPr>
              <a:t>this data for further processing. The instruments include</a:t>
            </a:r>
            <a:r>
              <a:rPr lang="en-GB" altLang="zh-CN" b="1" dirty="0"/>
              <a:t> </a:t>
            </a:r>
            <a:r>
              <a:rPr lang="en-GB" altLang="zh-CN" b="1" dirty="0">
                <a:solidFill>
                  <a:srgbClr val="FF9900"/>
                </a:solidFill>
              </a:rPr>
              <a:t>air and ground thermometers</a:t>
            </a:r>
            <a:r>
              <a:rPr lang="en-GB" altLang="zh-CN" b="1" dirty="0">
                <a:solidFill>
                  <a:srgbClr val="000000"/>
                </a:solidFill>
              </a:rPr>
              <a:t>,</a:t>
            </a:r>
            <a:r>
              <a:rPr lang="en-GB" altLang="zh-CN" b="1" dirty="0"/>
              <a:t> </a:t>
            </a:r>
            <a:r>
              <a:rPr lang="en-GB" altLang="zh-CN" b="1" dirty="0">
                <a:solidFill>
                  <a:srgbClr val="FF9900"/>
                </a:solidFill>
              </a:rPr>
              <a:t>an anemometer</a:t>
            </a:r>
            <a:r>
              <a:rPr lang="en-GB" altLang="zh-CN" b="1" dirty="0">
                <a:solidFill>
                  <a:srgbClr val="000000"/>
                </a:solidFill>
              </a:rPr>
              <a:t>,</a:t>
            </a:r>
            <a:r>
              <a:rPr lang="en-GB" altLang="zh-CN" b="1" dirty="0">
                <a:solidFill>
                  <a:srgbClr val="FF9900"/>
                </a:solidFill>
              </a:rPr>
              <a:t> a wind vane</a:t>
            </a:r>
            <a:r>
              <a:rPr lang="en-GB" altLang="zh-CN" b="1" dirty="0"/>
              <a:t>,</a:t>
            </a:r>
            <a:r>
              <a:rPr lang="en-GB" altLang="zh-CN" b="1" dirty="0">
                <a:solidFill>
                  <a:srgbClr val="FF9900"/>
                </a:solidFill>
              </a:rPr>
              <a:t> a barometer </a:t>
            </a:r>
            <a:r>
              <a:rPr lang="en-GB" altLang="zh-CN" b="1" dirty="0">
                <a:solidFill>
                  <a:srgbClr val="000000"/>
                </a:solidFill>
              </a:rPr>
              <a:t>and </a:t>
            </a:r>
            <a:r>
              <a:rPr lang="en-GB" altLang="zh-CN" b="1" dirty="0">
                <a:solidFill>
                  <a:srgbClr val="FF9900"/>
                </a:solidFill>
              </a:rPr>
              <a:t>a rain gauge</a:t>
            </a:r>
            <a:r>
              <a:rPr lang="en-GB" altLang="zh-CN" b="1" dirty="0">
                <a:solidFill>
                  <a:srgbClr val="000000"/>
                </a:solidFill>
              </a:rPr>
              <a:t>. Data is collected every five minutes.</a:t>
            </a:r>
            <a:r>
              <a:rPr lang="en-GB" altLang="zh-CN" b="1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altLang="zh-CN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altLang="zh-CN" b="1" dirty="0">
                <a:solidFill>
                  <a:srgbClr val="000000"/>
                </a:solidFill>
              </a:rPr>
              <a:t>When a command is issued to transmit the weather data, the weather station</a:t>
            </a:r>
            <a:r>
              <a:rPr lang="en-GB" altLang="zh-CN" b="1" dirty="0"/>
              <a:t> </a:t>
            </a:r>
            <a:r>
              <a:rPr lang="en-GB" altLang="zh-CN" b="1" i="1" dirty="0">
                <a:solidFill>
                  <a:srgbClr val="33CCCC"/>
                </a:solidFill>
              </a:rPr>
              <a:t>processes</a:t>
            </a:r>
            <a:r>
              <a:rPr lang="en-GB" altLang="zh-CN" b="1" dirty="0"/>
              <a:t> </a:t>
            </a:r>
            <a:r>
              <a:rPr lang="en-GB" altLang="zh-CN" b="1" dirty="0">
                <a:solidFill>
                  <a:srgbClr val="000000"/>
                </a:solidFill>
              </a:rPr>
              <a:t>and </a:t>
            </a:r>
            <a:r>
              <a:rPr lang="en-GB" altLang="zh-CN" b="1" i="1" dirty="0">
                <a:solidFill>
                  <a:srgbClr val="33CCCC"/>
                </a:solidFill>
              </a:rPr>
              <a:t>summarises</a:t>
            </a:r>
            <a:r>
              <a:rPr lang="en-GB" altLang="zh-CN" b="1" dirty="0">
                <a:solidFill>
                  <a:srgbClr val="33CCCC"/>
                </a:solidFill>
              </a:rPr>
              <a:t> </a:t>
            </a:r>
            <a:r>
              <a:rPr lang="en-GB" altLang="zh-CN" b="1" dirty="0">
                <a:solidFill>
                  <a:srgbClr val="000000"/>
                </a:solidFill>
              </a:rPr>
              <a:t>the collected data. The summarised data is</a:t>
            </a:r>
            <a:r>
              <a:rPr lang="en-GB" altLang="zh-CN" b="1" dirty="0"/>
              <a:t> </a:t>
            </a:r>
            <a:r>
              <a:rPr lang="en-GB" altLang="zh-CN" b="1" i="1" dirty="0"/>
              <a:t>t</a:t>
            </a:r>
            <a:r>
              <a:rPr lang="en-GB" altLang="zh-CN" b="1" i="1" dirty="0">
                <a:solidFill>
                  <a:srgbClr val="33CCCC"/>
                </a:solidFill>
              </a:rPr>
              <a:t>ransmitted</a:t>
            </a:r>
            <a:r>
              <a:rPr lang="en-GB" altLang="zh-CN" b="1" dirty="0"/>
              <a:t> </a:t>
            </a:r>
            <a:r>
              <a:rPr lang="en-GB" altLang="zh-CN" b="1" dirty="0">
                <a:solidFill>
                  <a:srgbClr val="000000"/>
                </a:solidFill>
              </a:rPr>
              <a:t>to the</a:t>
            </a:r>
            <a:r>
              <a:rPr lang="en-GB" altLang="zh-CN" b="1" dirty="0"/>
              <a:t> </a:t>
            </a:r>
            <a:r>
              <a:rPr lang="en-GB" altLang="zh-CN" b="1" dirty="0">
                <a:solidFill>
                  <a:srgbClr val="FF9900"/>
                </a:solidFill>
              </a:rPr>
              <a:t>mapping computer</a:t>
            </a:r>
            <a:r>
              <a:rPr lang="en-GB" altLang="zh-CN" b="1" dirty="0"/>
              <a:t> </a:t>
            </a:r>
            <a:r>
              <a:rPr lang="en-GB" altLang="zh-CN" b="1" dirty="0">
                <a:solidFill>
                  <a:srgbClr val="000000"/>
                </a:solidFill>
              </a:rPr>
              <a:t>when a request is</a:t>
            </a:r>
            <a:r>
              <a:rPr lang="en-GB" altLang="zh-CN" b="1" dirty="0"/>
              <a:t> </a:t>
            </a:r>
            <a:r>
              <a:rPr lang="en-GB" altLang="zh-CN" b="1" i="1" dirty="0">
                <a:solidFill>
                  <a:srgbClr val="33CCCC"/>
                </a:solidFill>
              </a:rPr>
              <a:t>received</a:t>
            </a:r>
          </a:p>
        </p:txBody>
      </p:sp>
    </p:spTree>
    <p:extLst>
      <p:ext uri="{BB962C8B-B14F-4D97-AF65-F5344CB8AC3E}">
        <p14:creationId xmlns:p14="http://schemas.microsoft.com/office/powerpoint/2010/main" val="8973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UML?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pPr>
              <a:buFont typeface="Wingdings" pitchFamily="2" charset="2"/>
              <a:buNone/>
            </a:pPr>
            <a:r>
              <a:rPr lang="en-US" altLang="zh-CN" sz="4400" dirty="0"/>
              <a:t>Software Development……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FDC7-AF82-4792-971E-B821C1DCF8DF}" type="slidenum">
              <a:rPr lang="zh-CN" altLang="en-US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3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Example-1: Use Case Diagram</a:t>
            </a:r>
          </a:p>
        </p:txBody>
      </p:sp>
      <p:graphicFrame>
        <p:nvGraphicFramePr>
          <p:cNvPr id="4403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818273"/>
              </p:ext>
            </p:extLst>
          </p:nvPr>
        </p:nvGraphicFramePr>
        <p:xfrm>
          <a:off x="1721572" y="1568515"/>
          <a:ext cx="7563829" cy="52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位图图像" r:id="rId4" imgW="4780952" imgH="3304762" progId="Paint.Picture">
                  <p:embed/>
                </p:oleObj>
              </mc:Choice>
              <mc:Fallback>
                <p:oleObj name="位图图像" r:id="rId4" imgW="4780952" imgH="33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572" y="1568515"/>
                        <a:ext cx="7563829" cy="52293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5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Example-2: A Library Support System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96319"/>
            <a:ext cx="10972801" cy="51438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The library lends books and magazines to borrowers, who are registered in the system.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The library handles purchase of new titles. Popular titles are bought in multiple copies. Old books and magazines are often removed. 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The librarian interacts with the customers. 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A borrower can reserve a book or magazine that is not currently available in the library and will get a notification when the book is returned or purchased. The reservation is canceled in appropriate conditions. 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The library can create, update, and delete information about titles, borrowers, loans, and reservations. 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The system can run on popular technical environment and has a modern GUI.</a:t>
            </a:r>
          </a:p>
        </p:txBody>
      </p:sp>
    </p:spTree>
    <p:extLst>
      <p:ext uri="{BB962C8B-B14F-4D97-AF65-F5344CB8AC3E}">
        <p14:creationId xmlns:p14="http://schemas.microsoft.com/office/powerpoint/2010/main" val="30539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Example-2: </a:t>
            </a:r>
            <a:r>
              <a:rPr lang="en-US" altLang="zh-CN" sz="4000" dirty="0" smtClean="0"/>
              <a:t>A Library Support </a:t>
            </a:r>
            <a:r>
              <a:rPr lang="en-US" altLang="zh-CN" sz="4000" dirty="0"/>
              <a:t>System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b="1" dirty="0"/>
              <a:t>The library lends books and magazines to borrowers.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The borrowers register in the system.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The library handles purchase of new titles. 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The library </a:t>
            </a:r>
            <a:r>
              <a:rPr lang="en-US" altLang="zh-CN" b="1" dirty="0"/>
              <a:t>brings </a:t>
            </a:r>
            <a:r>
              <a:rPr lang="en-US" altLang="zh-CN" b="1" dirty="0"/>
              <a:t>popular titles.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The library </a:t>
            </a:r>
            <a:r>
              <a:rPr lang="en-US" altLang="zh-CN" b="1" dirty="0"/>
              <a:t>removes </a:t>
            </a:r>
            <a:r>
              <a:rPr lang="en-US" altLang="zh-CN" b="1" dirty="0"/>
              <a:t>Old books and magazines. 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The librarian interacts with the customers. 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The librarian </a:t>
            </a:r>
            <a:r>
              <a:rPr lang="en-US" altLang="zh-CN" b="1" dirty="0"/>
              <a:t>reserves </a:t>
            </a:r>
            <a:r>
              <a:rPr lang="en-US" altLang="zh-CN" b="1" dirty="0"/>
              <a:t>a book or </a:t>
            </a:r>
            <a:r>
              <a:rPr lang="en-US" altLang="zh-CN" b="1" dirty="0"/>
              <a:t>magazine.</a:t>
            </a:r>
            <a:endParaRPr lang="en-US" altLang="zh-CN" b="1" dirty="0"/>
          </a:p>
          <a:p>
            <a:pPr>
              <a:lnSpc>
                <a:spcPct val="80000"/>
              </a:lnSpc>
            </a:pPr>
            <a:r>
              <a:rPr lang="en-US" altLang="zh-CN" b="1" dirty="0"/>
              <a:t>The librarian </a:t>
            </a:r>
            <a:r>
              <a:rPr lang="en-US" altLang="zh-CN" b="1" dirty="0"/>
              <a:t>notifies </a:t>
            </a:r>
            <a:r>
              <a:rPr lang="en-US" altLang="zh-CN" b="1" dirty="0"/>
              <a:t>the borrower when the book is returned or purchased. 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A borrower cancel the reservation. 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The library can create, update, and delete inf</a:t>
            </a:r>
            <a:r>
              <a:rPr lang="en-US" altLang="zh-CN" b="1" dirty="0"/>
              <a:t>ormation about titles, borrowers, loans, and reservations. </a:t>
            </a:r>
          </a:p>
        </p:txBody>
      </p:sp>
    </p:spTree>
    <p:extLst>
      <p:ext uri="{BB962C8B-B14F-4D97-AF65-F5344CB8AC3E}">
        <p14:creationId xmlns:p14="http://schemas.microsoft.com/office/powerpoint/2010/main" val="8257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Example-2: </a:t>
            </a:r>
            <a:r>
              <a:rPr lang="en-US" altLang="zh-CN" sz="4000" dirty="0" smtClean="0"/>
              <a:t>A Library Support </a:t>
            </a:r>
            <a:r>
              <a:rPr lang="en-US" altLang="zh-CN" sz="4000" dirty="0"/>
              <a:t>System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library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i="1" dirty="0">
                <a:solidFill>
                  <a:srgbClr val="33CCCC"/>
                </a:solidFill>
              </a:rPr>
              <a:t>lends</a:t>
            </a:r>
            <a:r>
              <a:rPr lang="en-US" altLang="zh-CN" b="1" dirty="0"/>
              <a:t> books and magazines to </a:t>
            </a:r>
            <a:r>
              <a:rPr lang="en-US" altLang="zh-CN" b="1" dirty="0">
                <a:solidFill>
                  <a:srgbClr val="FF9933"/>
                </a:solidFill>
              </a:rPr>
              <a:t>borrowers</a:t>
            </a:r>
            <a:r>
              <a:rPr lang="en-US" altLang="zh-CN" b="1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rgbClr val="FF9933"/>
                </a:solidFill>
              </a:rPr>
              <a:t>borrowers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33CCCC"/>
                </a:solidFill>
              </a:rPr>
              <a:t>register</a:t>
            </a:r>
            <a:r>
              <a:rPr lang="en-US" altLang="zh-CN" b="1" dirty="0"/>
              <a:t> in the system.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library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33CCCC"/>
                </a:solidFill>
              </a:rPr>
              <a:t>handles</a:t>
            </a:r>
            <a:r>
              <a:rPr lang="en-US" altLang="zh-CN" b="1" dirty="0"/>
              <a:t> purchase of new titles. 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library</a:t>
            </a:r>
            <a:r>
              <a:rPr lang="en-US" altLang="zh-CN" b="1" dirty="0"/>
              <a:t> </a:t>
            </a:r>
            <a:r>
              <a:rPr lang="en-US" altLang="zh-CN" b="1" i="1" dirty="0" smtClean="0">
                <a:solidFill>
                  <a:srgbClr val="33CCCC"/>
                </a:solidFill>
              </a:rPr>
              <a:t>brings</a:t>
            </a:r>
            <a:r>
              <a:rPr lang="en-US" altLang="zh-CN" b="1" dirty="0" smtClean="0"/>
              <a:t> </a:t>
            </a:r>
            <a:r>
              <a:rPr lang="en-US" altLang="zh-CN" b="1" dirty="0"/>
              <a:t>popular titles.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rgbClr val="0070C0"/>
                </a:solidFill>
              </a:rPr>
              <a:t>library</a:t>
            </a:r>
            <a:r>
              <a:rPr lang="en-US" altLang="zh-CN" b="1" dirty="0"/>
              <a:t> </a:t>
            </a:r>
            <a:r>
              <a:rPr lang="en-US" altLang="zh-CN" b="1" i="1" dirty="0" smtClean="0">
                <a:solidFill>
                  <a:srgbClr val="33CCCC"/>
                </a:solidFill>
              </a:rPr>
              <a:t>removes</a:t>
            </a:r>
            <a:r>
              <a:rPr lang="en-US" altLang="zh-CN" b="1" dirty="0" smtClean="0"/>
              <a:t> </a:t>
            </a:r>
            <a:r>
              <a:rPr lang="en-US" altLang="zh-CN" b="1" dirty="0"/>
              <a:t>Old books and magazines. 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rgbClr val="FF9933"/>
                </a:solidFill>
              </a:rPr>
              <a:t>librarian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33CCCC"/>
                </a:solidFill>
              </a:rPr>
              <a:t>interacts</a:t>
            </a:r>
            <a:r>
              <a:rPr lang="en-US" altLang="zh-CN" b="1" dirty="0"/>
              <a:t> with the customers. 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rgbClr val="FF9933"/>
                </a:solidFill>
              </a:rPr>
              <a:t>librarian</a:t>
            </a:r>
            <a:r>
              <a:rPr lang="en-US" altLang="zh-CN" b="1" dirty="0"/>
              <a:t> </a:t>
            </a:r>
            <a:r>
              <a:rPr lang="en-US" altLang="zh-CN" b="1" i="1" dirty="0" smtClean="0">
                <a:solidFill>
                  <a:srgbClr val="33CCCC"/>
                </a:solidFill>
              </a:rPr>
              <a:t>reserves</a:t>
            </a:r>
            <a:r>
              <a:rPr lang="en-US" altLang="zh-CN" b="1" dirty="0" smtClean="0"/>
              <a:t> </a:t>
            </a:r>
            <a:r>
              <a:rPr lang="en-US" altLang="zh-CN" b="1" dirty="0"/>
              <a:t>a book or </a:t>
            </a:r>
            <a:r>
              <a:rPr lang="en-US" altLang="zh-CN" b="1" dirty="0" smtClean="0"/>
              <a:t>magazine.</a:t>
            </a:r>
            <a:endParaRPr lang="en-US" altLang="zh-CN" b="1" dirty="0"/>
          </a:p>
          <a:p>
            <a:pPr>
              <a:lnSpc>
                <a:spcPct val="80000"/>
              </a:lnSpc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rgbClr val="FF9933"/>
                </a:solidFill>
              </a:rPr>
              <a:t>librarian</a:t>
            </a:r>
            <a:r>
              <a:rPr lang="en-US" altLang="zh-CN" b="1" dirty="0"/>
              <a:t> </a:t>
            </a:r>
            <a:r>
              <a:rPr lang="en-US" altLang="zh-CN" b="1" i="1" dirty="0" smtClean="0">
                <a:solidFill>
                  <a:srgbClr val="33CCCC"/>
                </a:solidFill>
              </a:rPr>
              <a:t>notifies</a:t>
            </a:r>
            <a:r>
              <a:rPr lang="en-US" altLang="zh-CN" b="1" dirty="0" smtClean="0"/>
              <a:t> </a:t>
            </a:r>
            <a:r>
              <a:rPr lang="en-US" altLang="zh-CN" b="1" dirty="0"/>
              <a:t>the </a:t>
            </a:r>
            <a:r>
              <a:rPr lang="en-US" altLang="zh-CN" b="1" dirty="0">
                <a:solidFill>
                  <a:srgbClr val="FF9933"/>
                </a:solidFill>
              </a:rPr>
              <a:t>borrower</a:t>
            </a:r>
            <a:r>
              <a:rPr lang="en-US" altLang="zh-CN" b="1" dirty="0"/>
              <a:t> when the book is </a:t>
            </a:r>
            <a:r>
              <a:rPr lang="en-US" altLang="zh-CN" b="1" i="1" dirty="0">
                <a:solidFill>
                  <a:srgbClr val="33CCCC"/>
                </a:solidFill>
              </a:rPr>
              <a:t>returned</a:t>
            </a:r>
            <a:r>
              <a:rPr lang="en-US" altLang="zh-CN" b="1" dirty="0"/>
              <a:t> or </a:t>
            </a:r>
            <a:r>
              <a:rPr lang="en-US" altLang="zh-CN" b="1" i="1" dirty="0">
                <a:solidFill>
                  <a:srgbClr val="33CCCC"/>
                </a:solidFill>
              </a:rPr>
              <a:t>purchased</a:t>
            </a:r>
            <a:r>
              <a:rPr lang="en-US" altLang="zh-CN" b="1" dirty="0"/>
              <a:t>. 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A </a:t>
            </a:r>
            <a:r>
              <a:rPr lang="en-US" altLang="zh-CN" b="1" dirty="0">
                <a:solidFill>
                  <a:srgbClr val="FF9933"/>
                </a:solidFill>
              </a:rPr>
              <a:t>borrower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33CCCC"/>
                </a:solidFill>
              </a:rPr>
              <a:t>cancel</a:t>
            </a:r>
            <a:r>
              <a:rPr lang="en-US" altLang="zh-CN" b="1" dirty="0"/>
              <a:t> the reservation. </a:t>
            </a:r>
          </a:p>
          <a:p>
            <a:pPr>
              <a:lnSpc>
                <a:spcPct val="80000"/>
              </a:lnSpc>
            </a:pPr>
            <a:r>
              <a:rPr lang="en-US" altLang="zh-CN" b="1" dirty="0"/>
              <a:t>The library can </a:t>
            </a:r>
            <a:r>
              <a:rPr lang="en-US" altLang="zh-CN" b="1" i="1" dirty="0">
                <a:solidFill>
                  <a:srgbClr val="33CCCC"/>
                </a:solidFill>
              </a:rPr>
              <a:t>create</a:t>
            </a:r>
            <a:r>
              <a:rPr lang="en-US" altLang="zh-CN" b="1" dirty="0"/>
              <a:t>, </a:t>
            </a:r>
            <a:r>
              <a:rPr lang="en-US" altLang="zh-CN" b="1" i="1" dirty="0">
                <a:solidFill>
                  <a:srgbClr val="33CCCC"/>
                </a:solidFill>
              </a:rPr>
              <a:t>update</a:t>
            </a:r>
            <a:r>
              <a:rPr lang="en-US" altLang="zh-CN" b="1" dirty="0"/>
              <a:t>, and </a:t>
            </a:r>
            <a:r>
              <a:rPr lang="en-US" altLang="zh-CN" b="1" i="1" dirty="0">
                <a:solidFill>
                  <a:srgbClr val="33CCCC"/>
                </a:solidFill>
              </a:rPr>
              <a:t>delete</a:t>
            </a:r>
            <a:r>
              <a:rPr lang="en-US" altLang="zh-CN" b="1" dirty="0"/>
              <a:t> information about titles, borrowers, loans, and reservations. </a:t>
            </a:r>
          </a:p>
        </p:txBody>
      </p:sp>
    </p:spTree>
    <p:extLst>
      <p:ext uri="{BB962C8B-B14F-4D97-AF65-F5344CB8AC3E}">
        <p14:creationId xmlns:p14="http://schemas.microsoft.com/office/powerpoint/2010/main" val="37177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Generic Rules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Actor</a:t>
            </a:r>
          </a:p>
          <a:p>
            <a:pPr lvl="1"/>
            <a:r>
              <a:rPr lang="en-US" altLang="zh-CN" sz="3200" dirty="0"/>
              <a:t>All the roles interacted with the system have  been represented by Actors</a:t>
            </a:r>
          </a:p>
          <a:p>
            <a:pPr lvl="1"/>
            <a:r>
              <a:rPr lang="en-US" altLang="zh-CN" sz="3200" dirty="0"/>
              <a:t>Each actor is associated with at least one use case</a:t>
            </a:r>
          </a:p>
          <a:p>
            <a:pPr lvl="1"/>
            <a:r>
              <a:rPr lang="en-US" altLang="zh-CN" sz="3200" dirty="0"/>
              <a:t>Compose the actors if one actor includes the other</a:t>
            </a:r>
          </a:p>
          <a:p>
            <a:pPr lvl="1"/>
            <a:r>
              <a:rPr lang="en-US" altLang="zh-CN" sz="3200" dirty="0"/>
              <a:t>Decompose the actors if they are associated with different unrelated use cases</a:t>
            </a:r>
          </a:p>
        </p:txBody>
      </p:sp>
    </p:spTree>
    <p:extLst>
      <p:ext uri="{BB962C8B-B14F-4D97-AF65-F5344CB8AC3E}">
        <p14:creationId xmlns:p14="http://schemas.microsoft.com/office/powerpoint/2010/main" val="2171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Generic Rules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Use Case</a:t>
            </a:r>
          </a:p>
          <a:p>
            <a:pPr lvl="1"/>
            <a:r>
              <a:rPr lang="en-US" altLang="zh-CN" sz="3200" dirty="0"/>
              <a:t>All the major functionalities of the system have been represented by use cases</a:t>
            </a:r>
          </a:p>
          <a:p>
            <a:pPr lvl="1"/>
            <a:r>
              <a:rPr lang="en-US" altLang="zh-CN" sz="3200" dirty="0"/>
              <a:t>Commonality analysis among use cases to identify new use cases and the extension, generalization and inclusion relationships among use cases</a:t>
            </a:r>
          </a:p>
          <a:p>
            <a:pPr lvl="1"/>
            <a:r>
              <a:rPr lang="en-US" altLang="zh-CN" sz="3200" dirty="0"/>
              <a:t>Decompose complex use cases</a:t>
            </a:r>
          </a:p>
        </p:txBody>
      </p:sp>
    </p:spTree>
    <p:extLst>
      <p:ext uri="{BB962C8B-B14F-4D97-AF65-F5344CB8AC3E}">
        <p14:creationId xmlns:p14="http://schemas.microsoft.com/office/powerpoint/2010/main" val="27431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405" y="939004"/>
            <a:ext cx="10684256" cy="1636776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Behavior Modeling with </a:t>
            </a:r>
            <a:br>
              <a:rPr lang="en-US" altLang="zh-CN" sz="4800" dirty="0"/>
            </a:br>
            <a:r>
              <a:rPr lang="en-US" altLang="zh-CN" sz="4800" dirty="0"/>
              <a:t>UML Dynamic Models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396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Behavior Model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Understand the sequence of interaction within the systems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Identify events that drive the interaction sequence and understand how these events relate to specific classes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Create sequence diagram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Build a state diagram for each class and the system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Review to verify accuracy and consistency</a:t>
            </a:r>
          </a:p>
        </p:txBody>
      </p:sp>
    </p:spTree>
    <p:extLst>
      <p:ext uri="{BB962C8B-B14F-4D97-AF65-F5344CB8AC3E}">
        <p14:creationId xmlns:p14="http://schemas.microsoft.com/office/powerpoint/2010/main" val="41276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UML Dynamic Models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Interaction Diagrams</a:t>
            </a:r>
          </a:p>
          <a:p>
            <a:pPr lvl="1"/>
            <a:r>
              <a:rPr lang="en-US" altLang="zh-CN" dirty="0"/>
              <a:t>Sequence Diagram</a:t>
            </a:r>
          </a:p>
          <a:p>
            <a:pPr lvl="1"/>
            <a:r>
              <a:rPr lang="en-US" altLang="zh-CN" dirty="0"/>
              <a:t>Collaboration Diagram</a:t>
            </a:r>
          </a:p>
          <a:p>
            <a:endParaRPr lang="en-US" altLang="zh-CN" dirty="0"/>
          </a:p>
          <a:p>
            <a:r>
              <a:rPr lang="en-US" altLang="zh-CN" dirty="0"/>
              <a:t>State Machine</a:t>
            </a:r>
          </a:p>
          <a:p>
            <a:pPr lvl="1"/>
            <a:r>
              <a:rPr lang="en-US" altLang="zh-CN" dirty="0" err="1"/>
              <a:t>Statechart</a:t>
            </a:r>
            <a:r>
              <a:rPr lang="en-US" altLang="zh-CN" dirty="0"/>
              <a:t> Diagram</a:t>
            </a:r>
          </a:p>
          <a:p>
            <a:pPr lvl="1"/>
            <a:r>
              <a:rPr lang="en-US" altLang="zh-CN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7254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Interaction Diagram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Shows an interaction, consisting of a set of objects and their relationships, including the message that may be dispatched among them. </a:t>
            </a:r>
          </a:p>
          <a:p>
            <a:pPr eaLnBrk="1" hangingPunct="1">
              <a:defRPr/>
            </a:pPr>
            <a:r>
              <a:rPr lang="en-US" altLang="zh-CN" dirty="0"/>
              <a:t>Sequence diagram shows time ordering of messages</a:t>
            </a:r>
          </a:p>
          <a:p>
            <a:pPr eaLnBrk="1" hangingPunct="1">
              <a:defRPr/>
            </a:pPr>
            <a:r>
              <a:rPr lang="en-US" altLang="zh-CN" dirty="0"/>
              <a:t>Collaboration diagram shows structural organization of objects that send and receive messages </a:t>
            </a:r>
          </a:p>
          <a:p>
            <a:pPr eaLnBrk="1" hangingPunct="1">
              <a:defRPr/>
            </a:pPr>
            <a:r>
              <a:rPr lang="en-US" altLang="zh-CN" dirty="0"/>
              <a:t>Semantically equivalent</a:t>
            </a:r>
          </a:p>
        </p:txBody>
      </p:sp>
    </p:spTree>
    <p:extLst>
      <p:ext uri="{BB962C8B-B14F-4D97-AF65-F5344CB8AC3E}">
        <p14:creationId xmlns:p14="http://schemas.microsoft.com/office/powerpoint/2010/main" val="14872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6264-7BF9-4BA4-BD4B-38C1D0684FE2}" type="slidenum">
              <a:rPr lang="zh-CN" altLang="en-US"/>
              <a:pPr/>
              <a:t>4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8" y="202228"/>
            <a:ext cx="6259192" cy="65490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503" y="211753"/>
            <a:ext cx="6035179" cy="6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5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Sequence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Illustrates the classes that participate in a use case</a:t>
            </a:r>
          </a:p>
          <a:p>
            <a:r>
              <a:rPr lang="en-US" altLang="zh-CN" dirty="0" smtClean="0"/>
              <a:t>Shows the messages that pass between classes over time for one use case</a:t>
            </a:r>
          </a:p>
          <a:p>
            <a:r>
              <a:rPr lang="en-US" altLang="zh-CN" dirty="0" smtClean="0"/>
              <a:t>Can be a generic sequence diagram, but more frequently one is drawn for a single scenario within the use case</a:t>
            </a:r>
          </a:p>
          <a:p>
            <a:r>
              <a:rPr lang="en-US" altLang="zh-CN" dirty="0" smtClean="0"/>
              <a:t>Design diagrams are implementation specific – database objects or specific GUI components serve as classes</a:t>
            </a:r>
          </a:p>
        </p:txBody>
      </p:sp>
    </p:spTree>
    <p:extLst>
      <p:ext uri="{BB962C8B-B14F-4D97-AF65-F5344CB8AC3E}">
        <p14:creationId xmlns:p14="http://schemas.microsoft.com/office/powerpoint/2010/main" val="22333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Sequence Diagram 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Defines event sequences that result in some desired outcome. </a:t>
            </a:r>
          </a:p>
          <a:p>
            <a:pPr lvl="1"/>
            <a:r>
              <a:rPr lang="en-US" altLang="zh-CN" dirty="0" smtClean="0"/>
              <a:t>The messages sent between objects</a:t>
            </a:r>
          </a:p>
          <a:p>
            <a:pPr lvl="1"/>
            <a:r>
              <a:rPr lang="en-US" altLang="zh-CN" dirty="0" smtClean="0"/>
              <a:t>The order in which messages occur </a:t>
            </a:r>
          </a:p>
          <a:p>
            <a:r>
              <a:rPr lang="en-US" altLang="zh-CN" dirty="0" smtClean="0"/>
              <a:t>Two dimensions </a:t>
            </a:r>
          </a:p>
          <a:p>
            <a:pPr lvl="1"/>
            <a:r>
              <a:rPr lang="en-US" altLang="zh-CN" dirty="0" smtClean="0"/>
              <a:t>Vertical, top down, the time sequence of messages/calls as they occur</a:t>
            </a:r>
          </a:p>
          <a:p>
            <a:pPr lvl="1"/>
            <a:r>
              <a:rPr lang="en-US" altLang="zh-CN" dirty="0" smtClean="0"/>
              <a:t>Horizontal, left to right, the object instances that the messages are sent to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1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0"/>
            <a:ext cx="777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39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779590"/>
            <a:ext cx="5842992" cy="4445848"/>
          </a:xfrm>
        </p:spPr>
        <p:txBody>
          <a:bodyPr/>
          <a:lstStyle/>
          <a:p>
            <a:r>
              <a:rPr lang="en-US" altLang="zh-CN" dirty="0" smtClean="0"/>
              <a:t>Lifeline</a:t>
            </a:r>
          </a:p>
          <a:p>
            <a:pPr lvl="1"/>
            <a:r>
              <a:rPr lang="en-US" altLang="zh-CN" dirty="0" smtClean="0"/>
              <a:t>Represents either roles or object instances that participate in the sequence being modeled.</a:t>
            </a:r>
          </a:p>
          <a:p>
            <a:pPr lvl="2"/>
            <a:r>
              <a:rPr lang="en-US" altLang="zh-CN" dirty="0" smtClean="0"/>
              <a:t>Objects should be traced to classes in the class diagram</a:t>
            </a:r>
          </a:p>
          <a:p>
            <a:pPr lvl="1"/>
            <a:r>
              <a:rPr lang="en-US" altLang="zh-CN" dirty="0" smtClean="0"/>
              <a:t>Drawn as a box with a dashed line descending from the center of the bottom edge. </a:t>
            </a:r>
            <a:endParaRPr lang="zh-CN" altLang="en-US" dirty="0"/>
          </a:p>
        </p:txBody>
      </p:sp>
      <p:pic>
        <p:nvPicPr>
          <p:cNvPr id="4" name="图片 3" descr="UML-Sequence-Lifeli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0532" y="1779590"/>
            <a:ext cx="3060421" cy="45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UML-Sequence-Mess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603" y="2591415"/>
            <a:ext cx="9002653" cy="41689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Method/Message call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5368010" y="3398768"/>
            <a:ext cx="1786933" cy="612648"/>
          </a:xfrm>
          <a:prstGeom prst="wedgeRoundRectCallout">
            <a:avLst>
              <a:gd name="adj1" fmla="val -34802"/>
              <a:gd name="adj2" fmla="val 8737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Synchronous call</a:t>
            </a:r>
            <a:endParaRPr lang="zh-CN" altLang="en-US" sz="2000" b="1" dirty="0"/>
          </a:p>
        </p:txBody>
      </p:sp>
      <p:sp>
        <p:nvSpPr>
          <p:cNvPr id="6" name="圆角矩形标注 5"/>
          <p:cNvSpPr/>
          <p:nvPr/>
        </p:nvSpPr>
        <p:spPr>
          <a:xfrm>
            <a:off x="6994689" y="5661598"/>
            <a:ext cx="1824675" cy="612648"/>
          </a:xfrm>
          <a:prstGeom prst="wedgeRoundRectCallout">
            <a:avLst>
              <a:gd name="adj1" fmla="val -33387"/>
              <a:gd name="adj2" fmla="val 8163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Asynchronous call</a:t>
            </a:r>
            <a:endParaRPr lang="zh-CN" altLang="en-US" sz="2000" b="1" dirty="0"/>
          </a:p>
        </p:txBody>
      </p:sp>
      <p:sp>
        <p:nvSpPr>
          <p:cNvPr id="7" name="圆角矩形标注 6"/>
          <p:cNvSpPr/>
          <p:nvPr/>
        </p:nvSpPr>
        <p:spPr>
          <a:xfrm>
            <a:off x="4005942" y="3167479"/>
            <a:ext cx="1150057" cy="617744"/>
          </a:xfrm>
          <a:prstGeom prst="wedgeRoundRectCallout">
            <a:avLst>
              <a:gd name="adj1" fmla="val 5684"/>
              <a:gd name="adj2" fmla="val 8737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Method Name</a:t>
            </a:r>
            <a:endParaRPr lang="zh-CN" altLang="en-US" sz="2000" b="1" dirty="0"/>
          </a:p>
        </p:txBody>
      </p:sp>
      <p:sp>
        <p:nvSpPr>
          <p:cNvPr id="8" name="圆角矩形标注 7"/>
          <p:cNvSpPr/>
          <p:nvPr/>
        </p:nvSpPr>
        <p:spPr>
          <a:xfrm>
            <a:off x="2961156" y="4920343"/>
            <a:ext cx="1368152" cy="1069009"/>
          </a:xfrm>
          <a:prstGeom prst="wedgeRoundRectCallout">
            <a:avLst>
              <a:gd name="adj1" fmla="val 2302"/>
              <a:gd name="adj2" fmla="val 7239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[Optional] Return Message</a:t>
            </a:r>
            <a:endParaRPr lang="zh-CN" altLang="en-US" sz="2000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618375" y="6545728"/>
            <a:ext cx="329422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标注 11"/>
          <p:cNvSpPr/>
          <p:nvPr/>
        </p:nvSpPr>
        <p:spPr>
          <a:xfrm>
            <a:off x="4815238" y="4653388"/>
            <a:ext cx="1728190" cy="612648"/>
          </a:xfrm>
          <a:prstGeom prst="wedgeRoundRectCallout">
            <a:avLst>
              <a:gd name="adj1" fmla="val 38442"/>
              <a:gd name="adj2" fmla="val 8354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Message sent to itself</a:t>
            </a:r>
            <a:endParaRPr lang="zh-CN" altLang="en-US" sz="20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085275" y="1560079"/>
            <a:ext cx="3168350" cy="936104"/>
            <a:chOff x="5364088" y="692696"/>
            <a:chExt cx="2304256" cy="936104"/>
          </a:xfrm>
        </p:grpSpPr>
        <p:sp>
          <p:nvSpPr>
            <p:cNvPr id="13" name="矩形 12"/>
            <p:cNvSpPr/>
            <p:nvPr/>
          </p:nvSpPr>
          <p:spPr>
            <a:xfrm>
              <a:off x="5364088" y="692696"/>
              <a:ext cx="2304256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/>
                <a:t>ReportingSystem</a:t>
              </a:r>
              <a:endParaRPr lang="zh-CN" altLang="en-US" sz="20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64088" y="1052736"/>
              <a:ext cx="2304256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b="1" dirty="0" err="1"/>
                <a:t>getAvailableReports</a:t>
              </a:r>
              <a:r>
                <a:rPr lang="en-US" altLang="zh-CN" sz="2000" b="1" dirty="0"/>
                <a:t>()</a:t>
              </a:r>
            </a:p>
            <a:p>
              <a:r>
                <a:rPr lang="en-US" altLang="zh-CN" sz="2000" b="1" dirty="0" err="1"/>
                <a:t>determinAvailableReports</a:t>
              </a:r>
              <a:r>
                <a:rPr lang="en-US" altLang="zh-CN" sz="2000" b="1" dirty="0"/>
                <a:t>()</a:t>
              </a:r>
              <a:endParaRPr lang="zh-CN" altLang="en-US" sz="20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97646" y="1560080"/>
            <a:ext cx="2543376" cy="936104"/>
            <a:chOff x="5364088" y="692696"/>
            <a:chExt cx="2304256" cy="936104"/>
          </a:xfrm>
        </p:grpSpPr>
        <p:sp>
          <p:nvSpPr>
            <p:cNvPr id="17" name="矩形 16"/>
            <p:cNvSpPr/>
            <p:nvPr/>
          </p:nvSpPr>
          <p:spPr>
            <a:xfrm>
              <a:off x="5364088" y="692696"/>
              <a:ext cx="2304256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/>
                <a:t>SecuritySystem</a:t>
              </a:r>
              <a:endParaRPr lang="zh-CN" altLang="en-US" sz="2000" b="1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364088" y="1052736"/>
              <a:ext cx="2304256" cy="5760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b="1" dirty="0" err="1"/>
                <a:t>getSecurityClearance</a:t>
              </a:r>
              <a:endParaRPr lang="en-US" altLang="zh-CN" sz="2000" b="1" dirty="0"/>
            </a:p>
            <a:p>
              <a:r>
                <a:rPr lang="en-US" altLang="zh-CN" sz="2000" b="1" dirty="0"/>
                <a:t>	(</a:t>
              </a:r>
              <a:r>
                <a:rPr lang="en-US" altLang="zh-CN" sz="2000" b="1" dirty="0" err="1"/>
                <a:t>userId</a:t>
              </a:r>
              <a:r>
                <a:rPr lang="en-US" altLang="zh-CN" sz="2000" b="1" dirty="0"/>
                <a:t>)</a:t>
              </a:r>
            </a:p>
          </p:txBody>
        </p:sp>
      </p:grpSp>
      <p:sp>
        <p:nvSpPr>
          <p:cNvPr id="19" name="Freeform 11"/>
          <p:cNvSpPr>
            <a:spLocks/>
          </p:cNvSpPr>
          <p:nvPr/>
        </p:nvSpPr>
        <p:spPr bwMode="gray">
          <a:xfrm rot="736631">
            <a:off x="4768456" y="2292844"/>
            <a:ext cx="345595" cy="546236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>
            <a:spLocks/>
          </p:cNvSpPr>
          <p:nvPr/>
        </p:nvSpPr>
        <p:spPr bwMode="gray">
          <a:xfrm rot="736631">
            <a:off x="8512880" y="2238649"/>
            <a:ext cx="345595" cy="546236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9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Guards</a:t>
            </a:r>
          </a:p>
          <a:p>
            <a:pPr lvl="1"/>
            <a:r>
              <a:rPr lang="en-US" altLang="zh-CN" dirty="0" smtClean="0"/>
              <a:t>Conditions must be met for a message to be sent to the object</a:t>
            </a:r>
            <a:endParaRPr lang="zh-CN" altLang="en-US" dirty="0"/>
          </a:p>
        </p:txBody>
      </p:sp>
      <p:pic>
        <p:nvPicPr>
          <p:cNvPr id="4" name="图片 3" descr="UML-Sequence-Guar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8707" y="2988297"/>
            <a:ext cx="8885365" cy="3646762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431704" y="5013176"/>
            <a:ext cx="1152128" cy="468632"/>
          </a:xfrm>
          <a:prstGeom prst="wedgeRoundRectCallout">
            <a:avLst>
              <a:gd name="adj1" fmla="val 33354"/>
              <a:gd name="adj2" fmla="val 8354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Guards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828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960252"/>
              </p:ext>
            </p:extLst>
          </p:nvPr>
        </p:nvGraphicFramePr>
        <p:xfrm>
          <a:off x="1078105" y="169681"/>
          <a:ext cx="9928709" cy="612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位图图像" r:id="rId4" imgW="7516274" imgH="4638095" progId="PBrush">
                  <p:embed/>
                </p:oleObj>
              </mc:Choice>
              <mc:Fallback>
                <p:oleObj name="位图图像" r:id="rId4" imgW="7516274" imgH="463809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105" y="169681"/>
                        <a:ext cx="9928709" cy="6127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481775" y="6297104"/>
            <a:ext cx="34499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latin typeface="Arial" charset="0"/>
              </a:rPr>
              <a:t>Example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8437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7B1F01-BC92-4F9E-BD30-5DBF7D8AACDB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4000" dirty="0">
                <a:latin typeface="Times New Roman" pitchFamily="18" charset="0"/>
              </a:rPr>
              <a:t>Example: The ATM System</a:t>
            </a:r>
          </a:p>
        </p:txBody>
      </p:sp>
      <p:pic>
        <p:nvPicPr>
          <p:cNvPr id="14340" name="Picture 3" descr="j02857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5864" y="5013334"/>
            <a:ext cx="1824037" cy="1120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pic>
        <p:nvPicPr>
          <p:cNvPr id="14341" name="Picture 4" descr="j029298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7354" y="2041782"/>
            <a:ext cx="1843088" cy="18192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2933998" y="4040238"/>
            <a:ext cx="7074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Arial" charset="0"/>
              </a:rPr>
              <a:t>ATM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8018556" y="6165851"/>
            <a:ext cx="76976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Arial" charset="0"/>
              </a:rPr>
              <a:t>Bank</a:t>
            </a:r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4799861" y="2852942"/>
            <a:ext cx="3312269" cy="201592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4079777" y="3933064"/>
            <a:ext cx="3311624" cy="194386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6382897" y="3176589"/>
            <a:ext cx="231685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Arial" charset="0"/>
              </a:rPr>
              <a:t>Request </a:t>
            </a:r>
          </a:p>
          <a:p>
            <a:pPr algn="ctr"/>
            <a:r>
              <a:rPr lang="en-US" altLang="zh-CN" sz="2000" dirty="0">
                <a:latin typeface="Arial" charset="0"/>
              </a:rPr>
              <a:t>(inquiry, withdraw )</a:t>
            </a: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4505832" y="4832351"/>
            <a:ext cx="134043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Arial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98791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611398-113A-4288-96C6-836413AFFE82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77145" y="781411"/>
            <a:ext cx="3744912" cy="2735263"/>
            <a:chOff x="113" y="482"/>
            <a:chExt cx="2359" cy="1723"/>
          </a:xfrm>
        </p:grpSpPr>
        <p:sp>
          <p:nvSpPr>
            <p:cNvPr id="22568" name="Rectangle 3"/>
            <p:cNvSpPr>
              <a:spLocks noChangeArrowheads="1"/>
            </p:cNvSpPr>
            <p:nvPr/>
          </p:nvSpPr>
          <p:spPr bwMode="auto">
            <a:xfrm>
              <a:off x="113" y="482"/>
              <a:ext cx="1316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err="1">
                  <a:solidFill>
                    <a:srgbClr val="003300"/>
                  </a:solidFill>
                  <a:latin typeface="Tahoma" pitchFamily="34" charset="0"/>
                </a:rPr>
                <a:t>CardReader</a:t>
              </a:r>
              <a:endParaRPr lang="en-US" altLang="zh-CN" sz="2000" dirty="0">
                <a:solidFill>
                  <a:srgbClr val="003300"/>
                </a:solidFill>
                <a:latin typeface="Tahoma" pitchFamily="34" charset="0"/>
              </a:endParaRPr>
            </a:p>
          </p:txBody>
        </p:sp>
        <p:sp>
          <p:nvSpPr>
            <p:cNvPr id="22569" name="Rectangle 4"/>
            <p:cNvSpPr>
              <a:spLocks noChangeArrowheads="1"/>
            </p:cNvSpPr>
            <p:nvPr/>
          </p:nvSpPr>
          <p:spPr bwMode="auto">
            <a:xfrm>
              <a:off x="113" y="935"/>
              <a:ext cx="1316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3300"/>
                  </a:solidFill>
                  <a:latin typeface="Tahoma" pitchFamily="34" charset="0"/>
                </a:rPr>
                <a:t>CustomerConsole</a:t>
              </a:r>
            </a:p>
          </p:txBody>
        </p:sp>
        <p:sp>
          <p:nvSpPr>
            <p:cNvPr id="22570" name="Rectangle 5"/>
            <p:cNvSpPr>
              <a:spLocks noChangeArrowheads="1"/>
            </p:cNvSpPr>
            <p:nvPr/>
          </p:nvSpPr>
          <p:spPr bwMode="auto">
            <a:xfrm>
              <a:off x="113" y="1434"/>
              <a:ext cx="1316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3300"/>
                  </a:solidFill>
                  <a:latin typeface="Tahoma" pitchFamily="34" charset="0"/>
                </a:rPr>
                <a:t>CashDispenser</a:t>
              </a:r>
            </a:p>
          </p:txBody>
        </p:sp>
        <p:sp>
          <p:nvSpPr>
            <p:cNvPr id="22571" name="Rectangle 6"/>
            <p:cNvSpPr>
              <a:spLocks noChangeArrowheads="1"/>
            </p:cNvSpPr>
            <p:nvPr/>
          </p:nvSpPr>
          <p:spPr bwMode="auto">
            <a:xfrm>
              <a:off x="113" y="1933"/>
              <a:ext cx="1316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 err="1">
                  <a:solidFill>
                    <a:srgbClr val="003300"/>
                  </a:solidFill>
                  <a:latin typeface="Tahoma" pitchFamily="34" charset="0"/>
                </a:rPr>
                <a:t>ReceiptPrinter</a:t>
              </a:r>
              <a:endParaRPr lang="en-US" altLang="zh-CN" sz="2000" dirty="0">
                <a:solidFill>
                  <a:srgbClr val="003300"/>
                </a:solidFill>
                <a:latin typeface="Tahoma" pitchFamily="34" charset="0"/>
              </a:endParaRPr>
            </a:p>
          </p:txBody>
        </p:sp>
        <p:sp>
          <p:nvSpPr>
            <p:cNvPr id="22572" name="AutoShape 7"/>
            <p:cNvSpPr>
              <a:spLocks noChangeArrowheads="1"/>
            </p:cNvSpPr>
            <p:nvPr/>
          </p:nvSpPr>
          <p:spPr bwMode="auto">
            <a:xfrm>
              <a:off x="2109" y="1207"/>
              <a:ext cx="182" cy="91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AutoShape 8"/>
            <p:cNvSpPr>
              <a:spLocks noChangeArrowheads="1"/>
            </p:cNvSpPr>
            <p:nvPr/>
          </p:nvSpPr>
          <p:spPr bwMode="auto">
            <a:xfrm>
              <a:off x="2109" y="1343"/>
              <a:ext cx="181" cy="91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AutoShape 9"/>
            <p:cNvSpPr>
              <a:spLocks noChangeArrowheads="1"/>
            </p:cNvSpPr>
            <p:nvPr/>
          </p:nvSpPr>
          <p:spPr bwMode="auto">
            <a:xfrm>
              <a:off x="2381" y="1071"/>
              <a:ext cx="91" cy="136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5" name="AutoShape 10"/>
            <p:cNvSpPr>
              <a:spLocks noChangeArrowheads="1"/>
            </p:cNvSpPr>
            <p:nvPr/>
          </p:nvSpPr>
          <p:spPr bwMode="auto">
            <a:xfrm>
              <a:off x="2381" y="1434"/>
              <a:ext cx="91" cy="136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6" name="Line 11"/>
            <p:cNvSpPr>
              <a:spLocks noChangeShapeType="1"/>
            </p:cNvSpPr>
            <p:nvPr/>
          </p:nvSpPr>
          <p:spPr bwMode="auto">
            <a:xfrm>
              <a:off x="1429" y="1071"/>
              <a:ext cx="68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7" name="Line 12"/>
            <p:cNvSpPr>
              <a:spLocks noChangeShapeType="1"/>
            </p:cNvSpPr>
            <p:nvPr/>
          </p:nvSpPr>
          <p:spPr bwMode="auto">
            <a:xfrm flipV="1">
              <a:off x="1429" y="1389"/>
              <a:ext cx="68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Line 13"/>
            <p:cNvSpPr>
              <a:spLocks noChangeShapeType="1"/>
            </p:cNvSpPr>
            <p:nvPr/>
          </p:nvSpPr>
          <p:spPr bwMode="auto">
            <a:xfrm>
              <a:off x="1429" y="663"/>
              <a:ext cx="9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Line 14"/>
            <p:cNvSpPr>
              <a:spLocks noChangeShapeType="1"/>
            </p:cNvSpPr>
            <p:nvPr/>
          </p:nvSpPr>
          <p:spPr bwMode="auto">
            <a:xfrm>
              <a:off x="2426" y="663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0" name="Line 15"/>
            <p:cNvSpPr>
              <a:spLocks noChangeShapeType="1"/>
            </p:cNvSpPr>
            <p:nvPr/>
          </p:nvSpPr>
          <p:spPr bwMode="auto">
            <a:xfrm>
              <a:off x="1429" y="1979"/>
              <a:ext cx="9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1" name="Line 16"/>
            <p:cNvSpPr>
              <a:spLocks noChangeShapeType="1"/>
            </p:cNvSpPr>
            <p:nvPr/>
          </p:nvSpPr>
          <p:spPr bwMode="auto">
            <a:xfrm>
              <a:off x="2426" y="1570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908950" y="3516674"/>
            <a:ext cx="1152525" cy="936625"/>
            <a:chOff x="385" y="2205"/>
            <a:chExt cx="726" cy="590"/>
          </a:xfrm>
        </p:grpSpPr>
        <p:sp>
          <p:nvSpPr>
            <p:cNvPr id="22566" name="Rectangle 18"/>
            <p:cNvSpPr>
              <a:spLocks noChangeArrowheads="1"/>
            </p:cNvSpPr>
            <p:nvPr/>
          </p:nvSpPr>
          <p:spPr bwMode="auto">
            <a:xfrm>
              <a:off x="385" y="2568"/>
              <a:ext cx="726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003300"/>
                  </a:solidFill>
                  <a:latin typeface="Tahoma" pitchFamily="34" charset="0"/>
                </a:rPr>
                <a:t>Receipt</a:t>
              </a:r>
            </a:p>
          </p:txBody>
        </p:sp>
        <p:sp>
          <p:nvSpPr>
            <p:cNvPr id="22567" name="Line 19"/>
            <p:cNvSpPr>
              <a:spLocks noChangeShapeType="1"/>
            </p:cNvSpPr>
            <p:nvPr/>
          </p:nvSpPr>
          <p:spPr bwMode="auto">
            <a:xfrm>
              <a:off x="748" y="220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230120" y="3516665"/>
            <a:ext cx="2952750" cy="1008062"/>
            <a:chOff x="3107" y="2205"/>
            <a:chExt cx="1860" cy="635"/>
          </a:xfrm>
        </p:grpSpPr>
        <p:sp>
          <p:nvSpPr>
            <p:cNvPr id="22559" name="AutoShape 21"/>
            <p:cNvSpPr>
              <a:spLocks noChangeArrowheads="1"/>
            </p:cNvSpPr>
            <p:nvPr/>
          </p:nvSpPr>
          <p:spPr bwMode="auto">
            <a:xfrm>
              <a:off x="3924" y="2205"/>
              <a:ext cx="181" cy="9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22"/>
            <p:cNvSpPr>
              <a:spLocks noChangeShapeType="1"/>
            </p:cNvSpPr>
            <p:nvPr/>
          </p:nvSpPr>
          <p:spPr bwMode="auto">
            <a:xfrm>
              <a:off x="4014" y="2295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23"/>
            <p:cNvSpPr>
              <a:spLocks noChangeShapeType="1"/>
            </p:cNvSpPr>
            <p:nvPr/>
          </p:nvSpPr>
          <p:spPr bwMode="auto">
            <a:xfrm>
              <a:off x="3560" y="2477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24"/>
            <p:cNvSpPr>
              <a:spLocks noChangeShapeType="1"/>
            </p:cNvSpPr>
            <p:nvPr/>
          </p:nvSpPr>
          <p:spPr bwMode="auto">
            <a:xfrm>
              <a:off x="3560" y="247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25"/>
            <p:cNvSpPr>
              <a:spLocks noChangeShapeType="1"/>
            </p:cNvSpPr>
            <p:nvPr/>
          </p:nvSpPr>
          <p:spPr bwMode="auto">
            <a:xfrm>
              <a:off x="4513" y="247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Rectangle 26"/>
            <p:cNvSpPr>
              <a:spLocks noChangeArrowheads="1"/>
            </p:cNvSpPr>
            <p:nvPr/>
          </p:nvSpPr>
          <p:spPr bwMode="auto">
            <a:xfrm>
              <a:off x="3107" y="2613"/>
              <a:ext cx="908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003300"/>
                  </a:solidFill>
                  <a:latin typeface="Tahoma" pitchFamily="34" charset="0"/>
                </a:rPr>
                <a:t>Withdrawal</a:t>
              </a:r>
            </a:p>
          </p:txBody>
        </p:sp>
        <p:sp>
          <p:nvSpPr>
            <p:cNvPr id="22565" name="Rectangle 27"/>
            <p:cNvSpPr>
              <a:spLocks noChangeArrowheads="1"/>
            </p:cNvSpPr>
            <p:nvPr/>
          </p:nvSpPr>
          <p:spPr bwMode="auto">
            <a:xfrm>
              <a:off x="4059" y="2614"/>
              <a:ext cx="908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003300"/>
                  </a:solidFill>
                  <a:latin typeface="Tahoma" pitchFamily="34" charset="0"/>
                </a:rPr>
                <a:t>Inquiry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382650" y="997303"/>
            <a:ext cx="2592387" cy="4321175"/>
            <a:chOff x="3833" y="618"/>
            <a:chExt cx="1633" cy="2722"/>
          </a:xfrm>
        </p:grpSpPr>
        <p:sp>
          <p:nvSpPr>
            <p:cNvPr id="22554" name="Rectangle 29"/>
            <p:cNvSpPr>
              <a:spLocks noChangeArrowheads="1"/>
            </p:cNvSpPr>
            <p:nvPr/>
          </p:nvSpPr>
          <p:spPr bwMode="auto">
            <a:xfrm>
              <a:off x="4740" y="3113"/>
              <a:ext cx="726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003300"/>
                  </a:solidFill>
                  <a:latin typeface="Tahoma" pitchFamily="34" charset="0"/>
                </a:rPr>
                <a:t>Account</a:t>
              </a:r>
            </a:p>
          </p:txBody>
        </p:sp>
        <p:sp>
          <p:nvSpPr>
            <p:cNvPr id="22555" name="Line 30"/>
            <p:cNvSpPr>
              <a:spLocks noChangeShapeType="1"/>
            </p:cNvSpPr>
            <p:nvPr/>
          </p:nvSpPr>
          <p:spPr bwMode="auto">
            <a:xfrm>
              <a:off x="4876" y="284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Line 31"/>
            <p:cNvSpPr>
              <a:spLocks noChangeShapeType="1"/>
            </p:cNvSpPr>
            <p:nvPr/>
          </p:nvSpPr>
          <p:spPr bwMode="auto">
            <a:xfrm>
              <a:off x="3833" y="3249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Line 32"/>
            <p:cNvSpPr>
              <a:spLocks noChangeShapeType="1"/>
            </p:cNvSpPr>
            <p:nvPr/>
          </p:nvSpPr>
          <p:spPr bwMode="auto">
            <a:xfrm>
              <a:off x="3833" y="2840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33"/>
            <p:cNvSpPr>
              <a:spLocks noChangeShapeType="1"/>
            </p:cNvSpPr>
            <p:nvPr/>
          </p:nvSpPr>
          <p:spPr bwMode="auto">
            <a:xfrm flipH="1">
              <a:off x="5284" y="618"/>
              <a:ext cx="0" cy="2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933132" y="636949"/>
            <a:ext cx="5329238" cy="2879725"/>
            <a:chOff x="2290" y="391"/>
            <a:chExt cx="3357" cy="1814"/>
          </a:xfrm>
        </p:grpSpPr>
        <p:sp>
          <p:nvSpPr>
            <p:cNvPr id="22545" name="Rectangle 35"/>
            <p:cNvSpPr>
              <a:spLocks noChangeArrowheads="1"/>
            </p:cNvSpPr>
            <p:nvPr/>
          </p:nvSpPr>
          <p:spPr bwMode="auto">
            <a:xfrm>
              <a:off x="2290" y="1207"/>
              <a:ext cx="726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003300"/>
                  </a:solidFill>
                  <a:latin typeface="Tahoma" pitchFamily="34" charset="0"/>
                </a:rPr>
                <a:t>ATM</a:t>
              </a:r>
            </a:p>
          </p:txBody>
        </p:sp>
        <p:sp>
          <p:nvSpPr>
            <p:cNvPr id="22546" name="Rectangle 36"/>
            <p:cNvSpPr>
              <a:spLocks noChangeArrowheads="1"/>
            </p:cNvSpPr>
            <p:nvPr/>
          </p:nvSpPr>
          <p:spPr bwMode="auto">
            <a:xfrm>
              <a:off x="3379" y="1207"/>
              <a:ext cx="726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3300"/>
                  </a:solidFill>
                  <a:latin typeface="Tahoma" pitchFamily="34" charset="0"/>
                </a:rPr>
                <a:t>Session</a:t>
              </a:r>
            </a:p>
          </p:txBody>
        </p:sp>
        <p:sp>
          <p:nvSpPr>
            <p:cNvPr id="22547" name="Rectangle 37"/>
            <p:cNvSpPr>
              <a:spLocks noChangeArrowheads="1"/>
            </p:cNvSpPr>
            <p:nvPr/>
          </p:nvSpPr>
          <p:spPr bwMode="auto">
            <a:xfrm>
              <a:off x="3560" y="1979"/>
              <a:ext cx="908" cy="22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003300"/>
                  </a:solidFill>
                  <a:latin typeface="Tahoma" pitchFamily="34" charset="0"/>
                </a:rPr>
                <a:t>Transaction</a:t>
              </a:r>
            </a:p>
          </p:txBody>
        </p:sp>
        <p:sp>
          <p:nvSpPr>
            <p:cNvPr id="22548" name="Line 38"/>
            <p:cNvSpPr>
              <a:spLocks noChangeShapeType="1"/>
            </p:cNvSpPr>
            <p:nvPr/>
          </p:nvSpPr>
          <p:spPr bwMode="auto">
            <a:xfrm>
              <a:off x="3016" y="134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Line 39"/>
            <p:cNvSpPr>
              <a:spLocks noChangeShapeType="1"/>
            </p:cNvSpPr>
            <p:nvPr/>
          </p:nvSpPr>
          <p:spPr bwMode="auto">
            <a:xfrm>
              <a:off x="3742" y="143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Line 40"/>
            <p:cNvSpPr>
              <a:spLocks noChangeShapeType="1"/>
            </p:cNvSpPr>
            <p:nvPr/>
          </p:nvSpPr>
          <p:spPr bwMode="auto">
            <a:xfrm>
              <a:off x="2789" y="1434"/>
              <a:ext cx="771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Rectangle 41"/>
            <p:cNvSpPr>
              <a:spLocks noChangeArrowheads="1"/>
            </p:cNvSpPr>
            <p:nvPr/>
          </p:nvSpPr>
          <p:spPr bwMode="auto">
            <a:xfrm>
              <a:off x="4921" y="391"/>
              <a:ext cx="726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003300"/>
                  </a:solidFill>
                  <a:latin typeface="Tahoma" pitchFamily="34" charset="0"/>
                </a:rPr>
                <a:t>Bank</a:t>
              </a:r>
            </a:p>
          </p:txBody>
        </p:sp>
        <p:sp>
          <p:nvSpPr>
            <p:cNvPr id="22552" name="Line 42"/>
            <p:cNvSpPr>
              <a:spLocks noChangeShapeType="1"/>
            </p:cNvSpPr>
            <p:nvPr/>
          </p:nvSpPr>
          <p:spPr bwMode="auto">
            <a:xfrm flipV="1">
              <a:off x="4468" y="618"/>
              <a:ext cx="635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Line 43"/>
            <p:cNvSpPr>
              <a:spLocks noChangeShapeType="1"/>
            </p:cNvSpPr>
            <p:nvPr/>
          </p:nvSpPr>
          <p:spPr bwMode="auto">
            <a:xfrm flipV="1">
              <a:off x="4105" y="527"/>
              <a:ext cx="816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7238187" y="636940"/>
            <a:ext cx="1152525" cy="2520950"/>
            <a:chOff x="3742" y="391"/>
            <a:chExt cx="726" cy="1588"/>
          </a:xfrm>
        </p:grpSpPr>
        <p:sp>
          <p:nvSpPr>
            <p:cNvPr id="22542" name="Line 45"/>
            <p:cNvSpPr>
              <a:spLocks noChangeShapeType="1"/>
            </p:cNvSpPr>
            <p:nvPr/>
          </p:nvSpPr>
          <p:spPr bwMode="auto">
            <a:xfrm flipV="1">
              <a:off x="3878" y="618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46"/>
            <p:cNvSpPr>
              <a:spLocks noChangeShapeType="1"/>
            </p:cNvSpPr>
            <p:nvPr/>
          </p:nvSpPr>
          <p:spPr bwMode="auto">
            <a:xfrm flipV="1">
              <a:off x="4332" y="618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Rectangle 47"/>
            <p:cNvSpPr>
              <a:spLocks noChangeArrowheads="1"/>
            </p:cNvSpPr>
            <p:nvPr/>
          </p:nvSpPr>
          <p:spPr bwMode="auto">
            <a:xfrm>
              <a:off x="3742" y="391"/>
              <a:ext cx="726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003300"/>
                  </a:solidFill>
                  <a:latin typeface="Tahoma" pitchFamily="34" charset="0"/>
                </a:rPr>
                <a:t>Message</a:t>
              </a: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3566296" y="636940"/>
            <a:ext cx="3671887" cy="360362"/>
            <a:chOff x="1429" y="391"/>
            <a:chExt cx="2313" cy="227"/>
          </a:xfrm>
        </p:grpSpPr>
        <p:sp>
          <p:nvSpPr>
            <p:cNvPr id="22539" name="Rectangle 49"/>
            <p:cNvSpPr>
              <a:spLocks noChangeArrowheads="1"/>
            </p:cNvSpPr>
            <p:nvPr/>
          </p:nvSpPr>
          <p:spPr bwMode="auto">
            <a:xfrm>
              <a:off x="2517" y="391"/>
              <a:ext cx="545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solidFill>
                    <a:srgbClr val="003300"/>
                  </a:solidFill>
                  <a:latin typeface="Tahoma" pitchFamily="34" charset="0"/>
                </a:rPr>
                <a:t>Card</a:t>
              </a:r>
            </a:p>
          </p:txBody>
        </p:sp>
        <p:sp>
          <p:nvSpPr>
            <p:cNvPr id="22540" name="Line 50"/>
            <p:cNvSpPr>
              <a:spLocks noChangeShapeType="1"/>
            </p:cNvSpPr>
            <p:nvPr/>
          </p:nvSpPr>
          <p:spPr bwMode="auto">
            <a:xfrm flipV="1">
              <a:off x="1429" y="527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51"/>
            <p:cNvSpPr>
              <a:spLocks noChangeShapeType="1"/>
            </p:cNvSpPr>
            <p:nvPr/>
          </p:nvSpPr>
          <p:spPr bwMode="auto">
            <a:xfrm flipH="1">
              <a:off x="3061" y="527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8" name="Text Box 52"/>
          <p:cNvSpPr txBox="1">
            <a:spLocks noChangeArrowheads="1"/>
          </p:cNvSpPr>
          <p:nvPr/>
        </p:nvSpPr>
        <p:spPr bwMode="auto">
          <a:xfrm>
            <a:off x="3287718" y="6163469"/>
            <a:ext cx="55133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ahoma" pitchFamily="34" charset="0"/>
              </a:rPr>
              <a:t>Example class relationships: the ATM Simulator</a:t>
            </a:r>
          </a:p>
        </p:txBody>
      </p:sp>
    </p:spTree>
    <p:extLst>
      <p:ext uri="{BB962C8B-B14F-4D97-AF65-F5344CB8AC3E}">
        <p14:creationId xmlns:p14="http://schemas.microsoft.com/office/powerpoint/2010/main" val="32860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09750" y="346075"/>
            <a:ext cx="8675690" cy="5521325"/>
            <a:chOff x="180" y="170"/>
            <a:chExt cx="5465" cy="3478"/>
          </a:xfrm>
        </p:grpSpPr>
        <p:sp>
          <p:nvSpPr>
            <p:cNvPr id="71684" name="Text Box 3"/>
            <p:cNvSpPr txBox="1">
              <a:spLocks noChangeArrowheads="1"/>
            </p:cNvSpPr>
            <p:nvPr/>
          </p:nvSpPr>
          <p:spPr bwMode="auto">
            <a:xfrm>
              <a:off x="180" y="170"/>
              <a:ext cx="6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/>
                <a:t>：</a:t>
              </a:r>
              <a:r>
                <a:rPr lang="en-US" altLang="zh-CN" sz="2000" b="1" dirty="0"/>
                <a:t>ATM</a:t>
              </a:r>
            </a:p>
          </p:txBody>
        </p:sp>
        <p:sp>
          <p:nvSpPr>
            <p:cNvPr id="71685" name="Text Box 4"/>
            <p:cNvSpPr txBox="1">
              <a:spLocks noChangeArrowheads="1"/>
            </p:cNvSpPr>
            <p:nvPr/>
          </p:nvSpPr>
          <p:spPr bwMode="auto">
            <a:xfrm>
              <a:off x="2203" y="173"/>
              <a:ext cx="9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/>
                <a:t>：</a:t>
              </a:r>
              <a:r>
                <a:rPr lang="en-US" altLang="zh-CN" sz="2000" b="1" dirty="0"/>
                <a:t>Withdraw</a:t>
              </a:r>
            </a:p>
          </p:txBody>
        </p:sp>
        <p:sp>
          <p:nvSpPr>
            <p:cNvPr id="71686" name="Text Box 5"/>
            <p:cNvSpPr txBox="1">
              <a:spLocks noChangeArrowheads="1"/>
            </p:cNvSpPr>
            <p:nvPr/>
          </p:nvSpPr>
          <p:spPr bwMode="auto">
            <a:xfrm>
              <a:off x="5010" y="170"/>
              <a:ext cx="63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/>
                <a:t>：</a:t>
              </a:r>
              <a:r>
                <a:rPr lang="en-US" altLang="zh-CN" sz="2000" b="1" dirty="0"/>
                <a:t>Bank</a:t>
              </a:r>
            </a:p>
          </p:txBody>
        </p:sp>
        <p:sp>
          <p:nvSpPr>
            <p:cNvPr id="71687" name="Line 6"/>
            <p:cNvSpPr>
              <a:spLocks noChangeShapeType="1"/>
            </p:cNvSpPr>
            <p:nvPr/>
          </p:nvSpPr>
          <p:spPr bwMode="auto">
            <a:xfrm flipH="1">
              <a:off x="480" y="432"/>
              <a:ext cx="0" cy="3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1688" name="Line 7"/>
            <p:cNvSpPr>
              <a:spLocks noChangeShapeType="1"/>
            </p:cNvSpPr>
            <p:nvPr/>
          </p:nvSpPr>
          <p:spPr bwMode="auto">
            <a:xfrm>
              <a:off x="2688" y="432"/>
              <a:ext cx="0" cy="3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1689" name="Line 8"/>
            <p:cNvSpPr>
              <a:spLocks noChangeShapeType="1"/>
            </p:cNvSpPr>
            <p:nvPr/>
          </p:nvSpPr>
          <p:spPr bwMode="auto">
            <a:xfrm>
              <a:off x="5328" y="432"/>
              <a:ext cx="0" cy="3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1690" name="Line 9"/>
            <p:cNvSpPr>
              <a:spLocks noChangeShapeType="1"/>
            </p:cNvSpPr>
            <p:nvPr/>
          </p:nvSpPr>
          <p:spPr bwMode="auto">
            <a:xfrm flipH="1">
              <a:off x="480" y="1239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1691" name="Text Box 10"/>
            <p:cNvSpPr txBox="1">
              <a:spLocks noChangeArrowheads="1"/>
            </p:cNvSpPr>
            <p:nvPr/>
          </p:nvSpPr>
          <p:spPr bwMode="auto">
            <a:xfrm>
              <a:off x="576" y="947"/>
              <a:ext cx="13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err="1"/>
                <a:t>getAmount</a:t>
              </a:r>
              <a:r>
                <a:rPr lang="en-US" altLang="zh-CN" sz="2000" b="1" dirty="0"/>
                <a:t> ()</a:t>
              </a:r>
            </a:p>
          </p:txBody>
        </p:sp>
        <p:sp>
          <p:nvSpPr>
            <p:cNvPr id="71692" name="Line 11"/>
            <p:cNvSpPr>
              <a:spLocks noChangeShapeType="1"/>
            </p:cNvSpPr>
            <p:nvPr/>
          </p:nvSpPr>
          <p:spPr bwMode="auto">
            <a:xfrm>
              <a:off x="480" y="1776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1693" name="Text Box 12"/>
            <p:cNvSpPr txBox="1">
              <a:spLocks noChangeArrowheads="1"/>
            </p:cNvSpPr>
            <p:nvPr/>
          </p:nvSpPr>
          <p:spPr bwMode="auto">
            <a:xfrm>
              <a:off x="480" y="1481"/>
              <a:ext cx="22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err="1"/>
                <a:t>checkIfCashAvailable</a:t>
              </a:r>
              <a:r>
                <a:rPr lang="en-US" altLang="zh-CN" sz="2000" b="1" dirty="0"/>
                <a:t> (amount)</a:t>
              </a:r>
            </a:p>
          </p:txBody>
        </p:sp>
        <p:sp>
          <p:nvSpPr>
            <p:cNvPr id="71694" name="Line 13"/>
            <p:cNvSpPr>
              <a:spLocks noChangeShapeType="1"/>
            </p:cNvSpPr>
            <p:nvPr/>
          </p:nvSpPr>
          <p:spPr bwMode="auto">
            <a:xfrm flipH="1">
              <a:off x="2688" y="2111"/>
              <a:ext cx="264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1695" name="Text Box 14"/>
            <p:cNvSpPr txBox="1">
              <a:spLocks noChangeArrowheads="1"/>
            </p:cNvSpPr>
            <p:nvPr/>
          </p:nvSpPr>
          <p:spPr bwMode="auto">
            <a:xfrm>
              <a:off x="3283" y="1644"/>
              <a:ext cx="144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err="1"/>
                <a:t>initiateWithdraw</a:t>
              </a:r>
              <a:r>
                <a:rPr lang="en-US" altLang="zh-CN" sz="2000" b="1" dirty="0"/>
                <a:t> </a:t>
              </a:r>
            </a:p>
            <a:p>
              <a:pPr algn="ctr"/>
              <a:r>
                <a:rPr lang="en-US" altLang="zh-CN" sz="2000" b="1" dirty="0"/>
                <a:t>(account, amount)</a:t>
              </a:r>
            </a:p>
          </p:txBody>
        </p:sp>
        <p:sp>
          <p:nvSpPr>
            <p:cNvPr id="71696" name="Line 15"/>
            <p:cNvSpPr>
              <a:spLocks noChangeShapeType="1"/>
            </p:cNvSpPr>
            <p:nvPr/>
          </p:nvSpPr>
          <p:spPr bwMode="auto">
            <a:xfrm flipH="1">
              <a:off x="480" y="768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1697" name="Text Box 16"/>
            <p:cNvSpPr txBox="1">
              <a:spLocks noChangeArrowheads="1"/>
            </p:cNvSpPr>
            <p:nvPr/>
          </p:nvSpPr>
          <p:spPr bwMode="auto">
            <a:xfrm>
              <a:off x="553" y="475"/>
              <a:ext cx="13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err="1"/>
                <a:t>getAccount</a:t>
              </a:r>
              <a:r>
                <a:rPr lang="en-US" altLang="zh-CN" sz="2000" b="1" dirty="0"/>
                <a:t> ()</a:t>
              </a:r>
            </a:p>
          </p:txBody>
        </p:sp>
        <p:sp>
          <p:nvSpPr>
            <p:cNvPr id="71698" name="Line 17"/>
            <p:cNvSpPr>
              <a:spLocks noChangeShapeType="1"/>
            </p:cNvSpPr>
            <p:nvPr/>
          </p:nvSpPr>
          <p:spPr bwMode="auto">
            <a:xfrm flipH="1">
              <a:off x="480" y="2400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1699" name="Text Box 18"/>
            <p:cNvSpPr txBox="1">
              <a:spLocks noChangeArrowheads="1"/>
            </p:cNvSpPr>
            <p:nvPr/>
          </p:nvSpPr>
          <p:spPr bwMode="auto">
            <a:xfrm>
              <a:off x="529" y="2105"/>
              <a:ext cx="13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err="1"/>
                <a:t>dispenseCash</a:t>
              </a:r>
              <a:r>
                <a:rPr lang="en-US" altLang="zh-CN" sz="2000" b="1" dirty="0"/>
                <a:t> ()</a:t>
              </a:r>
            </a:p>
          </p:txBody>
        </p:sp>
        <p:sp>
          <p:nvSpPr>
            <p:cNvPr id="71700" name="Line 19"/>
            <p:cNvSpPr>
              <a:spLocks noChangeShapeType="1"/>
            </p:cNvSpPr>
            <p:nvPr/>
          </p:nvSpPr>
          <p:spPr bwMode="auto">
            <a:xfrm flipH="1">
              <a:off x="2736" y="2784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1701" name="Text Box 20"/>
            <p:cNvSpPr txBox="1">
              <a:spLocks noChangeArrowheads="1"/>
            </p:cNvSpPr>
            <p:nvPr/>
          </p:nvSpPr>
          <p:spPr bwMode="auto">
            <a:xfrm>
              <a:off x="3409" y="2502"/>
              <a:ext cx="13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err="1"/>
                <a:t>finishWithdraw</a:t>
              </a:r>
              <a:r>
                <a:rPr lang="en-US" altLang="zh-CN" sz="2000" b="1" dirty="0"/>
                <a:t> ()</a:t>
              </a:r>
            </a:p>
          </p:txBody>
        </p:sp>
        <p:sp>
          <p:nvSpPr>
            <p:cNvPr id="71702" name="Line 21"/>
            <p:cNvSpPr>
              <a:spLocks noChangeShapeType="1"/>
            </p:cNvSpPr>
            <p:nvPr/>
          </p:nvSpPr>
          <p:spPr bwMode="auto">
            <a:xfrm flipH="1">
              <a:off x="480" y="3168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1703" name="Text Box 22"/>
            <p:cNvSpPr txBox="1">
              <a:spLocks noChangeArrowheads="1"/>
            </p:cNvSpPr>
            <p:nvPr/>
          </p:nvSpPr>
          <p:spPr bwMode="auto">
            <a:xfrm>
              <a:off x="553" y="2886"/>
              <a:ext cx="139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 err="1"/>
                <a:t>printReciept</a:t>
              </a:r>
              <a:r>
                <a:rPr lang="en-US" altLang="zh-CN" sz="2000" b="1" dirty="0"/>
                <a:t> ()</a:t>
              </a:r>
            </a:p>
          </p:txBody>
        </p:sp>
      </p:grpSp>
      <p:sp>
        <p:nvSpPr>
          <p:cNvPr id="71683" name="Text Box 23"/>
          <p:cNvSpPr txBox="1">
            <a:spLocks noChangeArrowheads="1"/>
          </p:cNvSpPr>
          <p:nvPr/>
        </p:nvSpPr>
        <p:spPr bwMode="auto">
          <a:xfrm>
            <a:off x="3650511" y="6019801"/>
            <a:ext cx="51037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/>
              <a:t>Example ATM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0696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DD2EB-1A4F-4A6D-849E-4C9F1D529488}" type="slidenum">
              <a:rPr lang="zh-CN" altLang="en-US"/>
              <a:pPr/>
              <a:t>5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59" y="356205"/>
            <a:ext cx="5652083" cy="62730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108" y="397149"/>
            <a:ext cx="6273052" cy="627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800" dirty="0">
                <a:latin typeface="Times New Roman" pitchFamily="18" charset="0"/>
              </a:rPr>
              <a:t>A weather data collection system is required to generate weather maps on a regular basis using data collected from remote, unattended weather stations and other data sources such as weather observers, balloons and satellites.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800" dirty="0">
                <a:latin typeface="Times New Roman" pitchFamily="18" charset="0"/>
              </a:rPr>
              <a:t>Weather stations transmit their data to the area computer in response to a request from that machine.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800" dirty="0">
                <a:latin typeface="Times New Roman" pitchFamily="18" charset="0"/>
              </a:rPr>
              <a:t>The area computer validates the collected data and integrates it with the data from different sources.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800" dirty="0">
                <a:latin typeface="Times New Roman" pitchFamily="18" charset="0"/>
              </a:rPr>
              <a:t>The integrated data is archived and, using data from this archive and a digitised map database  a set of local weather maps is created.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800" dirty="0">
                <a:latin typeface="Times New Roman" pitchFamily="18" charset="0"/>
              </a:rPr>
              <a:t>Maps may be printed for distribution on a special-purpose map printer or may be displayed in a number of different formats.</a:t>
            </a:r>
            <a:endParaRPr lang="en-US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400" dirty="0">
                <a:latin typeface="Times New Roman" pitchFamily="18" charset="0"/>
              </a:rPr>
              <a:t>Example: Weather System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800" b="1" dirty="0">
                <a:latin typeface="Times New Roman" pitchFamily="18" charset="0"/>
              </a:rPr>
              <a:t>A 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weather data collection system</a:t>
            </a:r>
            <a:r>
              <a:rPr lang="en-GB" altLang="zh-CN" sz="2800" b="1" dirty="0">
                <a:latin typeface="Times New Roman" pitchFamily="18" charset="0"/>
              </a:rPr>
              <a:t> is required </a:t>
            </a:r>
            <a:r>
              <a:rPr lang="en-GB" altLang="zh-CN" sz="2800" b="1" dirty="0">
                <a:solidFill>
                  <a:srgbClr val="7030A0"/>
                </a:solidFill>
                <a:latin typeface="Times New Roman" pitchFamily="18" charset="0"/>
              </a:rPr>
              <a:t>to </a:t>
            </a:r>
            <a:r>
              <a:rPr lang="en-GB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generate</a:t>
            </a:r>
            <a:r>
              <a:rPr lang="en-GB" altLang="zh-CN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weather maps</a:t>
            </a:r>
            <a:r>
              <a:rPr lang="en-GB" altLang="zh-CN" sz="2800" b="1" dirty="0">
                <a:latin typeface="Times New Roman" pitchFamily="18" charset="0"/>
              </a:rPr>
              <a:t> on a regular basis using 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data</a:t>
            </a:r>
            <a:r>
              <a:rPr lang="en-GB" altLang="zh-CN" sz="2800" b="1" dirty="0">
                <a:latin typeface="Times New Roman" pitchFamily="18" charset="0"/>
              </a:rPr>
              <a:t> </a:t>
            </a:r>
            <a:r>
              <a:rPr lang="en-GB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collected</a:t>
            </a:r>
            <a:r>
              <a:rPr lang="en-GB" altLang="zh-CN" sz="2800" b="1" dirty="0">
                <a:latin typeface="Times New Roman" pitchFamily="18" charset="0"/>
              </a:rPr>
              <a:t> from remote, unattended 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weather stations</a:t>
            </a:r>
            <a:r>
              <a:rPr lang="en-GB" altLang="zh-CN" sz="2800" b="1" dirty="0">
                <a:latin typeface="Times New Roman" pitchFamily="18" charset="0"/>
              </a:rPr>
              <a:t> and other data sources such as 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weather observers</a:t>
            </a:r>
            <a:r>
              <a:rPr lang="en-GB" altLang="zh-CN" sz="2800" b="1" dirty="0">
                <a:latin typeface="Times New Roman" pitchFamily="18" charset="0"/>
              </a:rPr>
              <a:t>, 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balloons</a:t>
            </a:r>
            <a:r>
              <a:rPr lang="en-GB" altLang="zh-CN" sz="2800" b="1" dirty="0">
                <a:latin typeface="Times New Roman" pitchFamily="18" charset="0"/>
              </a:rPr>
              <a:t> and 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satellites</a:t>
            </a:r>
            <a:r>
              <a:rPr lang="en-GB" altLang="zh-CN" sz="2800" b="1" dirty="0"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Weather stations</a:t>
            </a:r>
            <a:r>
              <a:rPr lang="en-GB" altLang="zh-CN" sz="2800" b="1" dirty="0">
                <a:latin typeface="Times New Roman" pitchFamily="18" charset="0"/>
              </a:rPr>
              <a:t> </a:t>
            </a:r>
            <a:r>
              <a:rPr lang="en-GB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transmit</a:t>
            </a:r>
            <a:r>
              <a:rPr lang="en-GB" altLang="zh-CN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GB" altLang="zh-CN" sz="2800" b="1" dirty="0">
                <a:latin typeface="Times New Roman" pitchFamily="18" charset="0"/>
              </a:rPr>
              <a:t>their 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data</a:t>
            </a:r>
            <a:r>
              <a:rPr lang="en-GB" altLang="zh-CN" sz="2800" b="1" dirty="0">
                <a:latin typeface="Times New Roman" pitchFamily="18" charset="0"/>
              </a:rPr>
              <a:t> to the 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area computer</a:t>
            </a:r>
            <a:r>
              <a:rPr lang="en-GB" altLang="zh-CN" sz="2800" b="1" dirty="0">
                <a:latin typeface="Times New Roman" pitchFamily="18" charset="0"/>
              </a:rPr>
              <a:t> </a:t>
            </a:r>
            <a:r>
              <a:rPr lang="en-GB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in response to</a:t>
            </a:r>
            <a:r>
              <a:rPr lang="en-GB" altLang="zh-CN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GB" altLang="zh-CN" sz="2800" b="1" dirty="0">
                <a:latin typeface="Times New Roman" pitchFamily="18" charset="0"/>
              </a:rPr>
              <a:t>a 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request</a:t>
            </a:r>
            <a:r>
              <a:rPr lang="en-GB" altLang="zh-CN" sz="2800" b="1" dirty="0">
                <a:latin typeface="Times New Roman" pitchFamily="18" charset="0"/>
              </a:rPr>
              <a:t> from that machine.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800" b="1" dirty="0">
                <a:latin typeface="Times New Roman" pitchFamily="18" charset="0"/>
              </a:rPr>
              <a:t>The 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area computer</a:t>
            </a:r>
            <a:r>
              <a:rPr lang="en-GB" altLang="zh-CN" sz="2800" b="1" dirty="0">
                <a:latin typeface="Times New Roman" pitchFamily="18" charset="0"/>
              </a:rPr>
              <a:t> </a:t>
            </a:r>
            <a:r>
              <a:rPr lang="en-GB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validates</a:t>
            </a:r>
            <a:r>
              <a:rPr lang="en-GB" altLang="zh-CN" sz="2800" b="1" dirty="0">
                <a:latin typeface="Times New Roman" pitchFamily="18" charset="0"/>
              </a:rPr>
              <a:t> the collected 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data</a:t>
            </a:r>
            <a:r>
              <a:rPr lang="en-GB" altLang="zh-CN" sz="2800" b="1" dirty="0">
                <a:latin typeface="Times New Roman" pitchFamily="18" charset="0"/>
              </a:rPr>
              <a:t> and</a:t>
            </a:r>
            <a:r>
              <a:rPr lang="en-GB" altLang="zh-CN" sz="28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GB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integrates</a:t>
            </a:r>
            <a:r>
              <a:rPr lang="en-GB" altLang="zh-CN" sz="2800" b="1" dirty="0">
                <a:latin typeface="Times New Roman" pitchFamily="18" charset="0"/>
              </a:rPr>
              <a:t> it with the 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data</a:t>
            </a:r>
            <a:r>
              <a:rPr lang="en-GB" altLang="zh-CN" sz="2800" b="1" dirty="0">
                <a:latin typeface="Times New Roman" pitchFamily="18" charset="0"/>
              </a:rPr>
              <a:t> from different sources.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800" b="1" dirty="0">
                <a:latin typeface="Times New Roman" pitchFamily="18" charset="0"/>
              </a:rPr>
              <a:t>The integrated 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data</a:t>
            </a:r>
            <a:r>
              <a:rPr lang="en-GB" altLang="zh-CN" sz="2800" b="1" dirty="0">
                <a:latin typeface="Times New Roman" pitchFamily="18" charset="0"/>
              </a:rPr>
              <a:t> is</a:t>
            </a:r>
            <a:r>
              <a:rPr lang="en-GB" altLang="zh-CN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GB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archived</a:t>
            </a:r>
            <a:r>
              <a:rPr lang="en-GB" altLang="zh-CN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GB" altLang="zh-CN" sz="2800" b="1" dirty="0">
                <a:latin typeface="Times New Roman" pitchFamily="18" charset="0"/>
              </a:rPr>
              <a:t>and, </a:t>
            </a:r>
            <a:r>
              <a:rPr lang="en-GB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using</a:t>
            </a:r>
            <a:r>
              <a:rPr lang="en-GB" altLang="zh-CN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GB" altLang="zh-CN" sz="2800" b="1" dirty="0">
                <a:latin typeface="Times New Roman" pitchFamily="18" charset="0"/>
              </a:rPr>
              <a:t>data from this archive and a digitised 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map database</a:t>
            </a:r>
            <a:r>
              <a:rPr lang="en-GB" altLang="zh-CN" sz="2800" b="1" dirty="0">
                <a:latin typeface="Times New Roman" pitchFamily="18" charset="0"/>
              </a:rPr>
              <a:t>  a set of local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 weather maps</a:t>
            </a:r>
            <a:r>
              <a:rPr lang="en-GB" altLang="zh-CN" sz="2800" b="1" dirty="0">
                <a:latin typeface="Times New Roman" pitchFamily="18" charset="0"/>
              </a:rPr>
              <a:t> is</a:t>
            </a:r>
            <a:r>
              <a:rPr lang="en-GB" altLang="zh-CN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GB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created</a:t>
            </a:r>
            <a:r>
              <a:rPr lang="en-GB" altLang="zh-CN" sz="2800" b="1" dirty="0"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Maps</a:t>
            </a:r>
            <a:r>
              <a:rPr lang="en-GB" altLang="zh-CN" sz="2800" b="1" dirty="0">
                <a:latin typeface="Times New Roman" pitchFamily="18" charset="0"/>
              </a:rPr>
              <a:t> may be </a:t>
            </a:r>
            <a:r>
              <a:rPr lang="en-GB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printed</a:t>
            </a:r>
            <a:r>
              <a:rPr lang="en-GB" altLang="zh-CN" sz="2800" b="1" dirty="0">
                <a:latin typeface="Times New Roman" pitchFamily="18" charset="0"/>
              </a:rPr>
              <a:t> for distribution on a special-purpose </a:t>
            </a:r>
            <a:r>
              <a:rPr lang="en-GB" altLang="zh-CN" sz="2800" b="1" dirty="0">
                <a:solidFill>
                  <a:srgbClr val="FF9933"/>
                </a:solidFill>
                <a:latin typeface="Times New Roman" pitchFamily="18" charset="0"/>
              </a:rPr>
              <a:t>map printer</a:t>
            </a:r>
            <a:r>
              <a:rPr lang="en-GB" altLang="zh-CN" sz="2800" b="1" dirty="0">
                <a:latin typeface="Times New Roman" pitchFamily="18" charset="0"/>
              </a:rPr>
              <a:t> or may be </a:t>
            </a:r>
            <a:r>
              <a:rPr lang="en-GB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displayed</a:t>
            </a:r>
            <a:r>
              <a:rPr lang="en-GB" altLang="zh-CN" sz="28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GB" altLang="zh-CN" sz="2800" b="1" dirty="0">
                <a:latin typeface="Times New Roman" pitchFamily="18" charset="0"/>
              </a:rPr>
              <a:t>in a number of different formats.</a:t>
            </a:r>
            <a:endParaRPr lang="en-US" altLang="zh-CN" sz="2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Example</a:t>
            </a:r>
            <a:r>
              <a:rPr lang="en-US" altLang="zh-CN" sz="4400" dirty="0">
                <a:latin typeface="Times New Roman" pitchFamily="18" charset="0"/>
              </a:rPr>
              <a:t>: Sequence Analysis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Weather stations </a:t>
            </a:r>
            <a:r>
              <a:rPr lang="en-GB" altLang="zh-CN" sz="3600" b="1" i="1" dirty="0">
                <a:solidFill>
                  <a:schemeClr val="accent2"/>
                </a:solidFill>
                <a:latin typeface="Times New Roman" pitchFamily="18" charset="0"/>
              </a:rPr>
              <a:t>collect </a:t>
            </a: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data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area computer </a:t>
            </a:r>
            <a:r>
              <a:rPr lang="en-GB" altLang="zh-CN" sz="3600" b="1" i="1" dirty="0">
                <a:solidFill>
                  <a:schemeClr val="accent2"/>
                </a:solidFill>
                <a:latin typeface="Times New Roman" pitchFamily="18" charset="0"/>
              </a:rPr>
              <a:t>requests</a:t>
            </a:r>
            <a:r>
              <a:rPr lang="en-GB" altLang="zh-CN" sz="36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data </a:t>
            </a:r>
            <a:r>
              <a:rPr lang="en-GB" altLang="zh-CN" sz="3600" b="1" i="1" dirty="0">
                <a:solidFill>
                  <a:schemeClr val="accent2"/>
                </a:solidFill>
                <a:latin typeface="Times New Roman" pitchFamily="18" charset="0"/>
              </a:rPr>
              <a:t>from </a:t>
            </a: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Weather stations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Weather stations</a:t>
            </a:r>
            <a:r>
              <a:rPr lang="en-GB" altLang="zh-CN" sz="3600" b="1" dirty="0">
                <a:latin typeface="Times New Roman" pitchFamily="18" charset="0"/>
              </a:rPr>
              <a:t> </a:t>
            </a:r>
            <a:r>
              <a:rPr lang="en-GB" altLang="zh-CN" sz="3600" b="1" i="1" dirty="0">
                <a:solidFill>
                  <a:schemeClr val="accent2"/>
                </a:solidFill>
                <a:latin typeface="Times New Roman" pitchFamily="18" charset="0"/>
              </a:rPr>
              <a:t>transmit</a:t>
            </a:r>
            <a:r>
              <a:rPr lang="en-GB" altLang="zh-CN" sz="3600" b="1" dirty="0">
                <a:latin typeface="Times New Roman" pitchFamily="18" charset="0"/>
              </a:rPr>
              <a:t> t</a:t>
            </a:r>
            <a:r>
              <a:rPr lang="en-GB" altLang="zh-CN" sz="36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altLang="zh-CN" sz="3600" b="1" dirty="0">
                <a:latin typeface="Times New Roman" pitchFamily="18" charset="0"/>
              </a:rPr>
              <a:t>eir</a:t>
            </a:r>
            <a:r>
              <a:rPr lang="en-GB" altLang="zh-CN" sz="36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data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area computer</a:t>
            </a:r>
            <a:r>
              <a:rPr lang="en-GB" altLang="zh-CN" sz="3600" b="1" dirty="0">
                <a:latin typeface="Times New Roman" pitchFamily="18" charset="0"/>
              </a:rPr>
              <a:t> </a:t>
            </a:r>
            <a:r>
              <a:rPr lang="en-GB" altLang="zh-CN" sz="3600" b="1" i="1" dirty="0">
                <a:solidFill>
                  <a:schemeClr val="accent2"/>
                </a:solidFill>
                <a:latin typeface="Times New Roman" pitchFamily="18" charset="0"/>
              </a:rPr>
              <a:t>validates </a:t>
            </a:r>
            <a:r>
              <a:rPr lang="en-GB" altLang="zh-CN" sz="3600" b="1" dirty="0">
                <a:solidFill>
                  <a:srgbClr val="000000"/>
                </a:solidFill>
                <a:latin typeface="Times New Roman" pitchFamily="18" charset="0"/>
              </a:rPr>
              <a:t>the collected</a:t>
            </a:r>
            <a:r>
              <a:rPr lang="en-GB" altLang="zh-CN" sz="3600" b="1" dirty="0">
                <a:latin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data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area computer</a:t>
            </a:r>
            <a:r>
              <a:rPr lang="en-GB" altLang="zh-CN" sz="3600" b="1" dirty="0">
                <a:latin typeface="Times New Roman" pitchFamily="18" charset="0"/>
              </a:rPr>
              <a:t> </a:t>
            </a:r>
            <a:r>
              <a:rPr lang="en-GB" altLang="zh-CN" sz="3600" b="1" i="1" dirty="0">
                <a:solidFill>
                  <a:schemeClr val="accent2"/>
                </a:solidFill>
                <a:latin typeface="Times New Roman" pitchFamily="18" charset="0"/>
              </a:rPr>
              <a:t>integrates</a:t>
            </a:r>
            <a:r>
              <a:rPr lang="en-GB" altLang="zh-CN" sz="3600" b="1" dirty="0">
                <a:latin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data</a:t>
            </a:r>
            <a:endParaRPr lang="en-GB" altLang="zh-CN" sz="3600" b="1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area computer </a:t>
            </a:r>
            <a:r>
              <a:rPr lang="en-GB" altLang="zh-CN" sz="3600" b="1" i="1" dirty="0">
                <a:solidFill>
                  <a:schemeClr val="accent2"/>
                </a:solidFill>
                <a:latin typeface="Times New Roman" pitchFamily="18" charset="0"/>
              </a:rPr>
              <a:t>archives</a:t>
            </a:r>
            <a:r>
              <a:rPr lang="en-GB" altLang="zh-CN" sz="3600" b="1" i="1" dirty="0">
                <a:solidFill>
                  <a:srgbClr val="993300"/>
                </a:solidFill>
                <a:latin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data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area computer</a:t>
            </a:r>
            <a:r>
              <a:rPr lang="en-GB" altLang="zh-CN" sz="3600" b="1" i="1" dirty="0">
                <a:solidFill>
                  <a:schemeClr val="accent2"/>
                </a:solidFill>
                <a:latin typeface="Times New Roman" pitchFamily="18" charset="0"/>
              </a:rPr>
              <a:t> uses </a:t>
            </a: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map database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area computer</a:t>
            </a:r>
            <a:r>
              <a:rPr lang="en-GB" altLang="zh-CN" sz="3600" b="1" dirty="0">
                <a:latin typeface="Times New Roman" pitchFamily="18" charset="0"/>
              </a:rPr>
              <a:t> </a:t>
            </a:r>
            <a:r>
              <a:rPr lang="en-GB" altLang="zh-CN" sz="3600" b="1" i="1" dirty="0">
                <a:solidFill>
                  <a:schemeClr val="accent2"/>
                </a:solidFill>
                <a:latin typeface="Times New Roman" pitchFamily="18" charset="0"/>
              </a:rPr>
              <a:t>creates</a:t>
            </a:r>
            <a:r>
              <a:rPr lang="en-GB" altLang="zh-CN" sz="36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weather maps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map printer</a:t>
            </a:r>
            <a:r>
              <a:rPr lang="en-GB" altLang="zh-CN" sz="3600" b="1" dirty="0">
                <a:latin typeface="Times New Roman" pitchFamily="18" charset="0"/>
              </a:rPr>
              <a:t> </a:t>
            </a:r>
            <a:r>
              <a:rPr lang="en-GB" altLang="zh-CN" sz="3600" b="1" i="1" dirty="0">
                <a:solidFill>
                  <a:schemeClr val="accent2"/>
                </a:solidFill>
                <a:latin typeface="Times New Roman" pitchFamily="18" charset="0"/>
              </a:rPr>
              <a:t>prints</a:t>
            </a:r>
            <a:r>
              <a:rPr lang="en-GB" altLang="zh-CN" sz="3600" b="1" i="1" dirty="0">
                <a:solidFill>
                  <a:srgbClr val="993300"/>
                </a:solidFill>
                <a:latin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Maps</a:t>
            </a:r>
            <a:r>
              <a:rPr lang="en-GB" altLang="zh-CN" sz="3600" b="1" dirty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area computer</a:t>
            </a:r>
            <a:r>
              <a:rPr lang="en-GB" altLang="zh-CN" sz="36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GB" altLang="zh-CN" sz="3600" b="1" i="1" dirty="0">
                <a:solidFill>
                  <a:schemeClr val="accent2"/>
                </a:solidFill>
                <a:latin typeface="Times New Roman" pitchFamily="18" charset="0"/>
              </a:rPr>
              <a:t>displays</a:t>
            </a:r>
            <a:r>
              <a:rPr lang="en-GB" altLang="zh-CN" sz="36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GB" altLang="zh-CN" sz="3600" b="1" dirty="0">
                <a:solidFill>
                  <a:srgbClr val="FF9933"/>
                </a:solidFill>
                <a:latin typeface="Times New Roman" pitchFamily="18" charset="0"/>
              </a:rPr>
              <a:t>Maps</a:t>
            </a:r>
            <a:endParaRPr lang="en-US" altLang="zh-CN" sz="3600" b="1" dirty="0">
              <a:solidFill>
                <a:srgbClr val="FF9933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224342" y="908050"/>
            <a:ext cx="1792579" cy="433388"/>
            <a:chOff x="1701" y="572"/>
            <a:chExt cx="1134" cy="273"/>
          </a:xfrm>
        </p:grpSpPr>
        <p:sp>
          <p:nvSpPr>
            <p:cNvPr id="78887" name="Line 3"/>
            <p:cNvSpPr>
              <a:spLocks noChangeShapeType="1"/>
            </p:cNvSpPr>
            <p:nvPr/>
          </p:nvSpPr>
          <p:spPr bwMode="auto">
            <a:xfrm flipH="1">
              <a:off x="1701" y="845"/>
              <a:ext cx="11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Text Box 4"/>
            <p:cNvSpPr txBox="1">
              <a:spLocks noChangeArrowheads="1"/>
            </p:cNvSpPr>
            <p:nvPr/>
          </p:nvSpPr>
          <p:spPr bwMode="auto">
            <a:xfrm>
              <a:off x="1713" y="572"/>
              <a:ext cx="9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Collect 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536998" y="182776"/>
            <a:ext cx="8399458" cy="5899149"/>
            <a:chOff x="26" y="32"/>
            <a:chExt cx="5291" cy="3716"/>
          </a:xfrm>
        </p:grpSpPr>
        <p:sp>
          <p:nvSpPr>
            <p:cNvPr id="78877" name="Text Box 6"/>
            <p:cNvSpPr txBox="1">
              <a:spLocks noChangeArrowheads="1"/>
            </p:cNvSpPr>
            <p:nvPr/>
          </p:nvSpPr>
          <p:spPr bwMode="auto">
            <a:xfrm>
              <a:off x="26" y="32"/>
              <a:ext cx="81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/>
                <a:t>:Area </a:t>
              </a:r>
            </a:p>
            <a:p>
              <a:pPr algn="ctr"/>
              <a:r>
                <a:rPr lang="en-US" altLang="zh-CN" sz="2000" b="1" dirty="0"/>
                <a:t>Computer</a:t>
              </a:r>
            </a:p>
          </p:txBody>
        </p:sp>
        <p:sp>
          <p:nvSpPr>
            <p:cNvPr id="78878" name="Text Box 7"/>
            <p:cNvSpPr txBox="1">
              <a:spLocks noChangeArrowheads="1"/>
            </p:cNvSpPr>
            <p:nvPr/>
          </p:nvSpPr>
          <p:spPr bwMode="auto">
            <a:xfrm>
              <a:off x="1274" y="32"/>
              <a:ext cx="796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/>
                <a:t>:Weather </a:t>
              </a:r>
            </a:p>
            <a:p>
              <a:pPr algn="ctr"/>
              <a:r>
                <a:rPr lang="en-US" altLang="zh-CN" sz="2000" b="1"/>
                <a:t>Station</a:t>
              </a:r>
            </a:p>
          </p:txBody>
        </p:sp>
        <p:sp>
          <p:nvSpPr>
            <p:cNvPr id="78879" name="Text Box 8"/>
            <p:cNvSpPr txBox="1">
              <a:spLocks noChangeArrowheads="1"/>
            </p:cNvSpPr>
            <p:nvPr/>
          </p:nvSpPr>
          <p:spPr bwMode="auto">
            <a:xfrm>
              <a:off x="2513" y="169"/>
              <a:ext cx="50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/>
                <a:t>:Data</a:t>
              </a:r>
            </a:p>
          </p:txBody>
        </p:sp>
        <p:sp>
          <p:nvSpPr>
            <p:cNvPr id="78880" name="Line 9"/>
            <p:cNvSpPr>
              <a:spLocks noChangeShapeType="1"/>
            </p:cNvSpPr>
            <p:nvPr/>
          </p:nvSpPr>
          <p:spPr bwMode="auto">
            <a:xfrm flipH="1">
              <a:off x="476" y="480"/>
              <a:ext cx="17" cy="3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8881" name="Line 10"/>
            <p:cNvSpPr>
              <a:spLocks noChangeShapeType="1"/>
            </p:cNvSpPr>
            <p:nvPr/>
          </p:nvSpPr>
          <p:spPr bwMode="auto">
            <a:xfrm flipH="1">
              <a:off x="1701" y="480"/>
              <a:ext cx="12" cy="3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8882" name="Line 11"/>
            <p:cNvSpPr>
              <a:spLocks noChangeShapeType="1"/>
            </p:cNvSpPr>
            <p:nvPr/>
          </p:nvSpPr>
          <p:spPr bwMode="auto">
            <a:xfrm>
              <a:off x="2829" y="482"/>
              <a:ext cx="6" cy="32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8883" name="Text Box 12"/>
            <p:cNvSpPr txBox="1">
              <a:spLocks noChangeArrowheads="1"/>
            </p:cNvSpPr>
            <p:nvPr/>
          </p:nvSpPr>
          <p:spPr bwMode="auto">
            <a:xfrm>
              <a:off x="3669" y="176"/>
              <a:ext cx="4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/>
                <a:t>:Map</a:t>
              </a:r>
            </a:p>
          </p:txBody>
        </p:sp>
        <p:sp>
          <p:nvSpPr>
            <p:cNvPr id="78884" name="Line 13"/>
            <p:cNvSpPr>
              <a:spLocks noChangeShapeType="1"/>
            </p:cNvSpPr>
            <p:nvPr/>
          </p:nvSpPr>
          <p:spPr bwMode="auto">
            <a:xfrm flipH="1">
              <a:off x="3923" y="489"/>
              <a:ext cx="45" cy="32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8885" name="Text Box 14"/>
            <p:cNvSpPr txBox="1">
              <a:spLocks noChangeArrowheads="1"/>
            </p:cNvSpPr>
            <p:nvPr/>
          </p:nvSpPr>
          <p:spPr bwMode="auto">
            <a:xfrm>
              <a:off x="4669" y="176"/>
              <a:ext cx="6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/>
                <a:t>:Printer</a:t>
              </a:r>
            </a:p>
          </p:txBody>
        </p:sp>
        <p:sp>
          <p:nvSpPr>
            <p:cNvPr id="78886" name="Line 15"/>
            <p:cNvSpPr>
              <a:spLocks noChangeShapeType="1"/>
            </p:cNvSpPr>
            <p:nvPr/>
          </p:nvSpPr>
          <p:spPr bwMode="auto">
            <a:xfrm flipH="1">
              <a:off x="5103" y="489"/>
              <a:ext cx="0" cy="32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279650" y="1333500"/>
            <a:ext cx="1944688" cy="433388"/>
            <a:chOff x="476" y="840"/>
            <a:chExt cx="1225" cy="273"/>
          </a:xfrm>
        </p:grpSpPr>
        <p:sp>
          <p:nvSpPr>
            <p:cNvPr id="78875" name="Line 17"/>
            <p:cNvSpPr>
              <a:spLocks noChangeShapeType="1"/>
            </p:cNvSpPr>
            <p:nvPr/>
          </p:nvSpPr>
          <p:spPr bwMode="auto">
            <a:xfrm flipH="1" flipV="1">
              <a:off x="476" y="1113"/>
              <a:ext cx="1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6" name="Text Box 18"/>
            <p:cNvSpPr txBox="1">
              <a:spLocks noChangeArrowheads="1"/>
            </p:cNvSpPr>
            <p:nvPr/>
          </p:nvSpPr>
          <p:spPr bwMode="auto">
            <a:xfrm>
              <a:off x="612" y="840"/>
              <a:ext cx="9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/>
                <a:t>Request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279650" y="1844675"/>
            <a:ext cx="1925638" cy="433388"/>
            <a:chOff x="476" y="1162"/>
            <a:chExt cx="1213" cy="273"/>
          </a:xfrm>
        </p:grpSpPr>
        <p:sp>
          <p:nvSpPr>
            <p:cNvPr id="78873" name="Line 20"/>
            <p:cNvSpPr>
              <a:spLocks noChangeShapeType="1"/>
            </p:cNvSpPr>
            <p:nvPr/>
          </p:nvSpPr>
          <p:spPr bwMode="auto">
            <a:xfrm flipH="1" flipV="1">
              <a:off x="476" y="1434"/>
              <a:ext cx="121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4" name="Text Box 21"/>
            <p:cNvSpPr txBox="1">
              <a:spLocks noChangeArrowheads="1"/>
            </p:cNvSpPr>
            <p:nvPr/>
          </p:nvSpPr>
          <p:spPr bwMode="auto">
            <a:xfrm>
              <a:off x="567" y="1162"/>
              <a:ext cx="9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Transmit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279654" y="2347920"/>
            <a:ext cx="3729007" cy="433387"/>
            <a:chOff x="476" y="1479"/>
            <a:chExt cx="2359" cy="273"/>
          </a:xfrm>
        </p:grpSpPr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 flipH="1" flipV="1">
              <a:off x="476" y="1752"/>
              <a:ext cx="23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2" name="Text Box 24"/>
            <p:cNvSpPr txBox="1">
              <a:spLocks noChangeArrowheads="1"/>
            </p:cNvSpPr>
            <p:nvPr/>
          </p:nvSpPr>
          <p:spPr bwMode="auto">
            <a:xfrm>
              <a:off x="612" y="1479"/>
              <a:ext cx="9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Validate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279654" y="2851150"/>
            <a:ext cx="3729007" cy="433388"/>
            <a:chOff x="476" y="1796"/>
            <a:chExt cx="2359" cy="273"/>
          </a:xfrm>
        </p:grpSpPr>
        <p:sp>
          <p:nvSpPr>
            <p:cNvPr id="78869" name="Line 26"/>
            <p:cNvSpPr>
              <a:spLocks noChangeShapeType="1"/>
            </p:cNvSpPr>
            <p:nvPr/>
          </p:nvSpPr>
          <p:spPr bwMode="auto">
            <a:xfrm flipH="1" flipV="1">
              <a:off x="476" y="2069"/>
              <a:ext cx="23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0" name="Text Box 27"/>
            <p:cNvSpPr txBox="1">
              <a:spLocks noChangeArrowheads="1"/>
            </p:cNvSpPr>
            <p:nvPr/>
          </p:nvSpPr>
          <p:spPr bwMode="auto">
            <a:xfrm>
              <a:off x="612" y="1796"/>
              <a:ext cx="9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Integrate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279654" y="3355975"/>
            <a:ext cx="3729007" cy="433388"/>
            <a:chOff x="476" y="2114"/>
            <a:chExt cx="2359" cy="273"/>
          </a:xfrm>
        </p:grpSpPr>
        <p:sp>
          <p:nvSpPr>
            <p:cNvPr id="78867" name="Line 29"/>
            <p:cNvSpPr>
              <a:spLocks noChangeShapeType="1"/>
            </p:cNvSpPr>
            <p:nvPr/>
          </p:nvSpPr>
          <p:spPr bwMode="auto">
            <a:xfrm flipH="1" flipV="1">
              <a:off x="476" y="2387"/>
              <a:ext cx="23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8" name="Text Box 30"/>
            <p:cNvSpPr txBox="1">
              <a:spLocks noChangeArrowheads="1"/>
            </p:cNvSpPr>
            <p:nvPr/>
          </p:nvSpPr>
          <p:spPr bwMode="auto">
            <a:xfrm>
              <a:off x="612" y="2114"/>
              <a:ext cx="9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Archive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2351088" y="3859214"/>
            <a:ext cx="5372394" cy="433387"/>
            <a:chOff x="521" y="2431"/>
            <a:chExt cx="3448" cy="273"/>
          </a:xfrm>
        </p:grpSpPr>
        <p:sp>
          <p:nvSpPr>
            <p:cNvPr id="78865" name="Line 32"/>
            <p:cNvSpPr>
              <a:spLocks noChangeShapeType="1"/>
            </p:cNvSpPr>
            <p:nvPr/>
          </p:nvSpPr>
          <p:spPr bwMode="auto">
            <a:xfrm flipH="1" flipV="1">
              <a:off x="521" y="2704"/>
              <a:ext cx="3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6" name="Text Box 33"/>
            <p:cNvSpPr txBox="1">
              <a:spLocks noChangeArrowheads="1"/>
            </p:cNvSpPr>
            <p:nvPr/>
          </p:nvSpPr>
          <p:spPr bwMode="auto">
            <a:xfrm>
              <a:off x="657" y="2431"/>
              <a:ext cx="9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Create</a:t>
              </a: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2279655" y="4724400"/>
            <a:ext cx="5444068" cy="433388"/>
            <a:chOff x="476" y="2976"/>
            <a:chExt cx="3494" cy="273"/>
          </a:xfrm>
        </p:grpSpPr>
        <p:sp>
          <p:nvSpPr>
            <p:cNvPr id="78863" name="Line 35"/>
            <p:cNvSpPr>
              <a:spLocks noChangeShapeType="1"/>
            </p:cNvSpPr>
            <p:nvPr/>
          </p:nvSpPr>
          <p:spPr bwMode="auto">
            <a:xfrm flipH="1">
              <a:off x="476" y="3245"/>
              <a:ext cx="349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4" name="Text Box 36"/>
            <p:cNvSpPr txBox="1">
              <a:spLocks noChangeArrowheads="1"/>
            </p:cNvSpPr>
            <p:nvPr/>
          </p:nvSpPr>
          <p:spPr bwMode="auto">
            <a:xfrm>
              <a:off x="612" y="2976"/>
              <a:ext cx="9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Display</a:t>
              </a:r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7824789" y="4291020"/>
            <a:ext cx="1800225" cy="433387"/>
            <a:chOff x="3969" y="2703"/>
            <a:chExt cx="1134" cy="273"/>
          </a:xfrm>
        </p:grpSpPr>
        <p:sp>
          <p:nvSpPr>
            <p:cNvPr id="78861" name="Line 38"/>
            <p:cNvSpPr>
              <a:spLocks noChangeShapeType="1"/>
            </p:cNvSpPr>
            <p:nvPr/>
          </p:nvSpPr>
          <p:spPr bwMode="auto">
            <a:xfrm flipH="1">
              <a:off x="3969" y="2976"/>
              <a:ext cx="11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2" name="Text Box 39"/>
            <p:cNvSpPr txBox="1">
              <a:spLocks noChangeArrowheads="1"/>
            </p:cNvSpPr>
            <p:nvPr/>
          </p:nvSpPr>
          <p:spPr bwMode="auto">
            <a:xfrm>
              <a:off x="3981" y="2703"/>
              <a:ext cx="9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Print </a:t>
              </a:r>
            </a:p>
          </p:txBody>
        </p:sp>
      </p:grpSp>
      <p:sp>
        <p:nvSpPr>
          <p:cNvPr id="78860" name="Text Box 40"/>
          <p:cNvSpPr txBox="1">
            <a:spLocks noChangeArrowheads="1"/>
          </p:cNvSpPr>
          <p:nvPr/>
        </p:nvSpPr>
        <p:spPr bwMode="auto">
          <a:xfrm>
            <a:off x="3258798" y="6206207"/>
            <a:ext cx="5901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Example Weather System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08439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UML provides a standard notation for Specifying, Visualizing, Constructing, Documenting modeling elements.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Use-Cases capture the system functionalities from the actors</a:t>
            </a:r>
            <a:r>
              <a:rPr lang="en-US" altLang="zh-CN" dirty="0">
                <a:latin typeface="Arial"/>
              </a:rPr>
              <a:t>’</a:t>
            </a:r>
            <a:r>
              <a:rPr lang="en-US" altLang="zh-CN" dirty="0"/>
              <a:t> point of view. An actor is a role that people or devices plan as they interact with the software.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The behavior diagrams models the interactions between objects that realize a use case. </a:t>
            </a:r>
          </a:p>
        </p:txBody>
      </p:sp>
    </p:spTree>
    <p:extLst>
      <p:ext uri="{BB962C8B-B14F-4D97-AF65-F5344CB8AC3E}">
        <p14:creationId xmlns:p14="http://schemas.microsoft.com/office/powerpoint/2010/main" val="42281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Readings 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latin typeface="Arial"/>
              </a:rPr>
              <a:t>“</a:t>
            </a:r>
            <a:r>
              <a:rPr lang="en-US" altLang="zh-CN" sz="2000" dirty="0"/>
              <a:t>UML 2 and the Unified Process: </a:t>
            </a:r>
            <a:r>
              <a:rPr lang="en-US" altLang="zh-CN" sz="2000" dirty="0" err="1"/>
              <a:t>Practial</a:t>
            </a:r>
            <a:r>
              <a:rPr lang="en-US" altLang="zh-CN" sz="2000" dirty="0"/>
              <a:t> Object-Oriented Analysis and Design</a:t>
            </a:r>
            <a:r>
              <a:rPr lang="en-US" altLang="zh-CN" sz="2000" dirty="0">
                <a:latin typeface="Arial"/>
              </a:rPr>
              <a:t>”</a:t>
            </a:r>
            <a:r>
              <a:rPr lang="en-US" altLang="zh-CN" sz="2000" dirty="0"/>
              <a:t>, (2</a:t>
            </a:r>
            <a:r>
              <a:rPr lang="en-US" altLang="zh-CN" sz="2000" baseline="30000" dirty="0"/>
              <a:t>nd</a:t>
            </a:r>
            <a:r>
              <a:rPr lang="en-US" altLang="zh-CN" sz="2000" dirty="0"/>
              <a:t> ed.),</a:t>
            </a:r>
            <a:r>
              <a:rPr lang="en-US" altLang="zh-CN" sz="1800" dirty="0"/>
              <a:t> </a:t>
            </a:r>
            <a:r>
              <a:rPr lang="en-US" altLang="zh-CN" sz="2000" dirty="0"/>
              <a:t>Jim </a:t>
            </a:r>
            <a:r>
              <a:rPr lang="en-US" altLang="zh-CN" sz="2000" dirty="0" err="1"/>
              <a:t>Arlow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Ila</a:t>
            </a:r>
            <a:r>
              <a:rPr lang="en-US" altLang="zh-CN" sz="2000" dirty="0"/>
              <a:t> Neustadt, 2005, Addison Wesley,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影印版，人民邮电出版社，</a:t>
            </a:r>
            <a:r>
              <a:rPr lang="en-US" altLang="zh-CN" sz="2000" dirty="0"/>
              <a:t>2006.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latin typeface="Arial"/>
              </a:rPr>
              <a:t>“</a:t>
            </a:r>
            <a:r>
              <a:rPr lang="en-US" altLang="zh-CN" sz="2000" dirty="0"/>
              <a:t>UML 2.0 in a nutshell</a:t>
            </a:r>
            <a:r>
              <a:rPr lang="en-US" altLang="zh-CN" sz="2000" dirty="0">
                <a:latin typeface="Arial"/>
              </a:rPr>
              <a:t>”</a:t>
            </a:r>
            <a:r>
              <a:rPr lang="en-US" altLang="zh-CN" sz="2000" dirty="0"/>
              <a:t>,</a:t>
            </a:r>
            <a:r>
              <a:rPr lang="en-US" altLang="zh-CN" sz="1800" dirty="0"/>
              <a:t> </a:t>
            </a:r>
            <a:r>
              <a:rPr lang="en-US" altLang="zh-CN" sz="2000" dirty="0"/>
              <a:t>Dan </a:t>
            </a:r>
            <a:r>
              <a:rPr lang="en-US" altLang="zh-CN" sz="2000" dirty="0" err="1"/>
              <a:t>Pilone</a:t>
            </a:r>
            <a:r>
              <a:rPr lang="en-US" altLang="zh-CN" sz="2000" dirty="0"/>
              <a:t> and Neil Pitman, 2005, O</a:t>
            </a:r>
            <a:r>
              <a:rPr lang="en-US" altLang="zh-CN" sz="2000" dirty="0">
                <a:latin typeface="Arial"/>
              </a:rPr>
              <a:t>’</a:t>
            </a:r>
            <a:r>
              <a:rPr lang="en-US" altLang="zh-CN" sz="2000" dirty="0"/>
              <a:t>Reilly,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影印版，东南大学出版社，</a:t>
            </a:r>
            <a:r>
              <a:rPr lang="en-US" altLang="zh-CN" sz="2000" dirty="0"/>
              <a:t>2006.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OMG Unified Modeling Language Specification v2.0, 2005.</a:t>
            </a:r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Philippe </a:t>
            </a:r>
            <a:r>
              <a:rPr lang="en-US" altLang="zh-CN" sz="2000" dirty="0" err="1"/>
              <a:t>Kruchten</a:t>
            </a:r>
            <a:r>
              <a:rPr lang="en-US" altLang="zh-CN" sz="2000" dirty="0"/>
              <a:t>, Architectural Blueprints </a:t>
            </a:r>
            <a:r>
              <a:rPr lang="en-US" altLang="zh-CN" sz="2000" dirty="0">
                <a:latin typeface="Arial"/>
              </a:rPr>
              <a:t>–</a:t>
            </a:r>
            <a:r>
              <a:rPr lang="en-US" altLang="zh-CN" sz="2000" dirty="0"/>
              <a:t> The </a:t>
            </a:r>
            <a:r>
              <a:rPr lang="en-US" altLang="zh-CN" sz="2000" dirty="0">
                <a:latin typeface="Arial"/>
              </a:rPr>
              <a:t>“</a:t>
            </a:r>
            <a:r>
              <a:rPr lang="en-US" altLang="zh-CN" sz="2000" dirty="0"/>
              <a:t>4+1</a:t>
            </a:r>
            <a:r>
              <a:rPr lang="en-US" altLang="zh-CN" sz="2000" dirty="0">
                <a:latin typeface="Arial"/>
              </a:rPr>
              <a:t>”</a:t>
            </a:r>
            <a:r>
              <a:rPr lang="en-US" altLang="zh-CN" sz="2000" dirty="0"/>
              <a:t> View model of Software Architecture, </a:t>
            </a:r>
            <a:r>
              <a:rPr lang="en-US" altLang="zh-CN" sz="2000" i="1" dirty="0"/>
              <a:t>IEEE Software,</a:t>
            </a:r>
            <a:r>
              <a:rPr lang="en-US" altLang="zh-CN" sz="2000" dirty="0"/>
              <a:t> 12 (6), Nov. 1995, pp. 42-50.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Thomas Behrens, Capturing Business Requirements Using Use Cases, IBM </a:t>
            </a:r>
            <a:r>
              <a:rPr lang="en-US" altLang="zh-CN" sz="2000" dirty="0" err="1"/>
              <a:t>developerworks</a:t>
            </a:r>
            <a:r>
              <a:rPr lang="en-US" altLang="zh-CN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796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81158" y="1428736"/>
            <a:ext cx="5357850" cy="1543048"/>
          </a:xfrm>
        </p:spPr>
        <p:txBody>
          <a:bodyPr>
            <a:normAutofit/>
          </a:bodyPr>
          <a:lstStyle/>
          <a:p>
            <a:pPr algn="l"/>
            <a:r>
              <a:rPr lang="en-US" altLang="zh-CN" sz="7200" dirty="0"/>
              <a:t>Thank you!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81158" y="3110844"/>
            <a:ext cx="5357850" cy="1942423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</a:rPr>
              <a:t>Xiaoying Bai</a:t>
            </a:r>
          </a:p>
          <a:p>
            <a:pPr algn="l">
              <a:lnSpc>
                <a:spcPct val="80000"/>
              </a:lnSpc>
            </a:pPr>
            <a:endParaRPr lang="en-US" altLang="zh-CN" sz="1600" b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altLang="zh-CN" sz="1800" dirty="0" err="1">
                <a:solidFill>
                  <a:schemeClr val="tx1"/>
                </a:solidFill>
              </a:rPr>
              <a:t>Ph.D</a:t>
            </a:r>
            <a:r>
              <a:rPr lang="en-US" altLang="zh-CN" sz="1800" dirty="0">
                <a:solidFill>
                  <a:schemeClr val="tx1"/>
                </a:solidFill>
              </a:rPr>
              <a:t>, Associate Professor</a:t>
            </a:r>
          </a:p>
          <a:p>
            <a:pPr algn="l">
              <a:lnSpc>
                <a:spcPct val="8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Dept. DS&amp;T, INLIST</a:t>
            </a:r>
          </a:p>
          <a:p>
            <a:pPr algn="l">
              <a:lnSpc>
                <a:spcPct val="80000"/>
              </a:lnSpc>
            </a:pPr>
            <a:r>
              <a:rPr lang="en-US" altLang="zh-CN" sz="1800" dirty="0" err="1">
                <a:solidFill>
                  <a:schemeClr val="tx1"/>
                </a:solidFill>
              </a:rPr>
              <a:t>Tsinghua</a:t>
            </a:r>
            <a:r>
              <a:rPr lang="en-US" altLang="zh-CN" sz="1800" dirty="0">
                <a:solidFill>
                  <a:schemeClr val="tx1"/>
                </a:solidFill>
              </a:rPr>
              <a:t> University</a:t>
            </a:r>
          </a:p>
          <a:p>
            <a:pPr algn="l">
              <a:lnSpc>
                <a:spcPct val="8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Beijing, China, 100084</a:t>
            </a:r>
          </a:p>
          <a:p>
            <a:pPr algn="l">
              <a:lnSpc>
                <a:spcPct val="8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Phone: 86-10-62794935</a:t>
            </a:r>
          </a:p>
          <a:p>
            <a:pPr algn="l">
              <a:lnSpc>
                <a:spcPct val="8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Email: baixy@tsinghua.edu.cn  </a:t>
            </a:r>
          </a:p>
        </p:txBody>
      </p:sp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6628" y="1428737"/>
            <a:ext cx="2267286" cy="366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501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3446-4DCD-4B65-A638-6E208CFA89A6}" type="slidenum">
              <a:rPr lang="zh-CN" altLang="en-US"/>
              <a:pPr/>
              <a:t>6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5" y="259308"/>
            <a:ext cx="6221045" cy="63964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00" y="368492"/>
            <a:ext cx="6800465" cy="639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02C3-C294-44CA-B12D-67C7C0BCEB77}" type="slidenum">
              <a:rPr lang="zh-CN" altLang="en-US"/>
              <a:pPr/>
              <a:t>7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61" y="1421970"/>
            <a:ext cx="3970726" cy="35518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84" y="1421970"/>
            <a:ext cx="3177203" cy="355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7796" y="2453753"/>
            <a:ext cx="9553173" cy="237755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6">
                    <a:lumMod val="75000"/>
                  </a:schemeClr>
                </a:solidFill>
              </a:rPr>
              <a:t>The diversity of OOAD Notations …….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02C3-C294-44CA-B12D-67C7C0BCEB77}" type="slidenum">
              <a:rPr lang="zh-CN" altLang="en-US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4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EDDF-C6BE-4106-B64B-B4F2E91D9D3B}" type="slidenum">
              <a:rPr lang="zh-CN" altLang="en-US"/>
              <a:pPr/>
              <a:t>9</a:t>
            </a:fld>
            <a:endParaRPr lang="en-US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0" y="1"/>
            <a:ext cx="6718300" cy="2466975"/>
            <a:chOff x="0" y="0"/>
            <a:chExt cx="4232" cy="1554"/>
          </a:xfrm>
        </p:grpSpPr>
        <p:pic>
          <p:nvPicPr>
            <p:cNvPr id="594951" name="Picture 7" descr="boochke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3456" cy="1554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594952" name="Text Box 8"/>
            <p:cNvSpPr txBox="1">
              <a:spLocks noChangeArrowheads="1"/>
            </p:cNvSpPr>
            <p:nvPr/>
          </p:nvSpPr>
          <p:spPr bwMode="auto">
            <a:xfrm>
              <a:off x="3470" y="0"/>
              <a:ext cx="762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OOD, </a:t>
              </a:r>
            </a:p>
            <a:p>
              <a:r>
                <a:rPr lang="en-US" altLang="zh-CN"/>
                <a:t>Booch [91]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216275" y="908051"/>
            <a:ext cx="6897688" cy="2466975"/>
            <a:chOff x="1066" y="572"/>
            <a:chExt cx="4345" cy="1554"/>
          </a:xfrm>
        </p:grpSpPr>
        <p:pic>
          <p:nvPicPr>
            <p:cNvPr id="594953" name="Picture 9" descr="coadkey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66" y="572"/>
              <a:ext cx="3456" cy="1554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594955" name="Text Box 11"/>
            <p:cNvSpPr txBox="1">
              <a:spLocks noChangeArrowheads="1"/>
            </p:cNvSpPr>
            <p:nvPr/>
          </p:nvSpPr>
          <p:spPr bwMode="auto">
            <a:xfrm>
              <a:off x="4513" y="572"/>
              <a:ext cx="898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OOA, </a:t>
              </a:r>
            </a:p>
            <a:p>
              <a:r>
                <a:rPr lang="en-US" altLang="zh-CN"/>
                <a:t>Coad/</a:t>
              </a:r>
            </a:p>
            <a:p>
              <a:r>
                <a:rPr lang="en-US" altLang="zh-CN"/>
                <a:t>Yourdon [90]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24000" y="1557338"/>
            <a:ext cx="4464050" cy="3022600"/>
            <a:chOff x="22" y="1253"/>
            <a:chExt cx="2812" cy="1904"/>
          </a:xfrm>
        </p:grpSpPr>
        <p:pic>
          <p:nvPicPr>
            <p:cNvPr id="594956" name="Picture 12" descr="crcke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8" y="1253"/>
              <a:ext cx="2676" cy="1461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594957" name="Text Box 13"/>
            <p:cNvSpPr txBox="1">
              <a:spLocks noChangeArrowheads="1"/>
            </p:cNvSpPr>
            <p:nvPr/>
          </p:nvSpPr>
          <p:spPr bwMode="auto">
            <a:xfrm>
              <a:off x="22" y="2750"/>
              <a:ext cx="703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CRC, </a:t>
              </a:r>
            </a:p>
            <a:p>
              <a:r>
                <a:rPr lang="en-US" altLang="zh-CN"/>
                <a:t>Wirfs [90]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519739" y="2276476"/>
            <a:ext cx="4778375" cy="2430463"/>
            <a:chOff x="2517" y="1525"/>
            <a:chExt cx="3010" cy="1531"/>
          </a:xfrm>
        </p:grpSpPr>
        <p:pic>
          <p:nvPicPr>
            <p:cNvPr id="594958" name="Picture 14" descr="hoodke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17" y="2024"/>
              <a:ext cx="2994" cy="1032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594959" name="Text Box 15"/>
            <p:cNvSpPr txBox="1">
              <a:spLocks noChangeArrowheads="1"/>
            </p:cNvSpPr>
            <p:nvPr/>
          </p:nvSpPr>
          <p:spPr bwMode="auto">
            <a:xfrm>
              <a:off x="4577" y="1525"/>
              <a:ext cx="950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HOOD</a:t>
              </a:r>
            </a:p>
            <a:p>
              <a:r>
                <a:rPr lang="en-US" altLang="zh-CN"/>
                <a:t>Robinson [92]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835151" y="3573464"/>
            <a:ext cx="6723063" cy="2514600"/>
            <a:chOff x="196" y="2523"/>
            <a:chExt cx="4235" cy="1584"/>
          </a:xfrm>
        </p:grpSpPr>
        <p:pic>
          <p:nvPicPr>
            <p:cNvPr id="594960" name="Picture 16" descr="rumbke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75" y="2523"/>
              <a:ext cx="3456" cy="1554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594961" name="Text Box 17"/>
            <p:cNvSpPr txBox="1">
              <a:spLocks noChangeArrowheads="1"/>
            </p:cNvSpPr>
            <p:nvPr/>
          </p:nvSpPr>
          <p:spPr bwMode="auto">
            <a:xfrm>
              <a:off x="196" y="3525"/>
              <a:ext cx="805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OMT,</a:t>
              </a:r>
            </a:p>
            <a:p>
              <a:r>
                <a:rPr lang="en-US" altLang="zh-CN" dirty="0"/>
                <a:t>Rumbaugh </a:t>
              </a:r>
            </a:p>
            <a:p>
              <a:r>
                <a:rPr lang="en-US" altLang="zh-CN" dirty="0"/>
                <a:t>[91]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403725" y="4848226"/>
            <a:ext cx="6008688" cy="2009775"/>
            <a:chOff x="1837" y="2931"/>
            <a:chExt cx="3785" cy="1266"/>
          </a:xfrm>
        </p:grpSpPr>
        <p:pic>
          <p:nvPicPr>
            <p:cNvPr id="594962" name="Picture 18" descr="shlakey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837" y="2931"/>
              <a:ext cx="2994" cy="1266"/>
            </a:xfrm>
            <a:prstGeom prst="rect">
              <a:avLst/>
            </a:prstGeom>
            <a:noFill/>
            <a:ln w="57150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594963" name="Text Box 19"/>
            <p:cNvSpPr txBox="1">
              <a:spLocks noChangeArrowheads="1"/>
            </p:cNvSpPr>
            <p:nvPr/>
          </p:nvSpPr>
          <p:spPr bwMode="auto">
            <a:xfrm>
              <a:off x="4850" y="3612"/>
              <a:ext cx="772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OODLE, </a:t>
              </a:r>
            </a:p>
            <a:p>
              <a:r>
                <a:rPr lang="en-US" altLang="zh-CN"/>
                <a:t>Shlaer [92]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5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2260</Words>
  <Application>Microsoft Office PowerPoint</Application>
  <PresentationFormat>宽屏</PresentationFormat>
  <Paragraphs>441</Paragraphs>
  <Slides>56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华文楷体</vt:lpstr>
      <vt:lpstr>楷体_GB2312</vt:lpstr>
      <vt:lpstr>宋体</vt:lpstr>
      <vt:lpstr>Arial</vt:lpstr>
      <vt:lpstr>Calibri</vt:lpstr>
      <vt:lpstr>Corbel</vt:lpstr>
      <vt:lpstr>Tahoma</vt:lpstr>
      <vt:lpstr>Times New Roman</vt:lpstr>
      <vt:lpstr>Wingdings</vt:lpstr>
      <vt:lpstr>Wingdings 2</vt:lpstr>
      <vt:lpstr>Wingdings 3</vt:lpstr>
      <vt:lpstr>1_模块</vt:lpstr>
      <vt:lpstr>位图图像</vt:lpstr>
      <vt:lpstr>Uniform Modeling Language</vt:lpstr>
      <vt:lpstr>Outline</vt:lpstr>
      <vt:lpstr>Why UML?</vt:lpstr>
      <vt:lpstr>PowerPoint 演示文稿</vt:lpstr>
      <vt:lpstr>PowerPoint 演示文稿</vt:lpstr>
      <vt:lpstr>PowerPoint 演示文稿</vt:lpstr>
      <vt:lpstr>PowerPoint 演示文稿</vt:lpstr>
      <vt:lpstr>The diversity of OOAD Notations …….</vt:lpstr>
      <vt:lpstr>PowerPoint 演示文稿</vt:lpstr>
      <vt:lpstr>UML IS…</vt:lpstr>
      <vt:lpstr>A Brief History</vt:lpstr>
      <vt:lpstr>Architecture: “4+1” View </vt:lpstr>
      <vt:lpstr>UML Building Blocks</vt:lpstr>
      <vt:lpstr>Use Case Diagram</vt:lpstr>
      <vt:lpstr>Requirements Elicitation</vt:lpstr>
      <vt:lpstr>Use Case Model</vt:lpstr>
      <vt:lpstr>Use Case Model</vt:lpstr>
      <vt:lpstr>PowerPoint 演示文稿</vt:lpstr>
      <vt:lpstr>Use Case Model Example</vt:lpstr>
      <vt:lpstr>UML Use Case Diagram</vt:lpstr>
      <vt:lpstr>Use Case Description</vt:lpstr>
      <vt:lpstr>PowerPoint 演示文稿</vt:lpstr>
      <vt:lpstr>Scenario</vt:lpstr>
      <vt:lpstr>Use Case -- Actor Relationship</vt:lpstr>
      <vt:lpstr>Use Case Relationship</vt:lpstr>
      <vt:lpstr>Actor Relationship</vt:lpstr>
      <vt:lpstr>Analysis Process</vt:lpstr>
      <vt:lpstr>Example-1: The Weather Station</vt:lpstr>
      <vt:lpstr>Example-1: The Weather Station</vt:lpstr>
      <vt:lpstr>Example-1: Use Case Diagram</vt:lpstr>
      <vt:lpstr>Example-2: A Library Support System</vt:lpstr>
      <vt:lpstr>Example-2: A Library Support System</vt:lpstr>
      <vt:lpstr>Example-2: A Library Support System</vt:lpstr>
      <vt:lpstr>Generic Rules</vt:lpstr>
      <vt:lpstr>Generic Rules</vt:lpstr>
      <vt:lpstr>Behavior Modeling with  UML Dynamic Models</vt:lpstr>
      <vt:lpstr>Behavior Model</vt:lpstr>
      <vt:lpstr>UML Dynamic Models</vt:lpstr>
      <vt:lpstr>Interaction Diagram</vt:lpstr>
      <vt:lpstr>Sequence Diagram</vt:lpstr>
      <vt:lpstr>Sequence Diagram Notations</vt:lpstr>
      <vt:lpstr>PowerPoint 演示文稿</vt:lpstr>
      <vt:lpstr>Basic Notations</vt:lpstr>
      <vt:lpstr>Basic Notations</vt:lpstr>
      <vt:lpstr>Basic Notations</vt:lpstr>
      <vt:lpstr>PowerPoint 演示文稿</vt:lpstr>
      <vt:lpstr>Example: The ATM System</vt:lpstr>
      <vt:lpstr>PowerPoint 演示文稿</vt:lpstr>
      <vt:lpstr>PowerPoint 演示文稿</vt:lpstr>
      <vt:lpstr>Example</vt:lpstr>
      <vt:lpstr>Example: Weather System</vt:lpstr>
      <vt:lpstr>Example: Sequence Analysis</vt:lpstr>
      <vt:lpstr>PowerPoint 演示文稿</vt:lpstr>
      <vt:lpstr>Summary</vt:lpstr>
      <vt:lpstr>Readings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SEGroup</dc:creator>
  <cp:lastModifiedBy>Administrator</cp:lastModifiedBy>
  <cp:revision>50</cp:revision>
  <dcterms:created xsi:type="dcterms:W3CDTF">2014-08-22T01:46:54Z</dcterms:created>
  <dcterms:modified xsi:type="dcterms:W3CDTF">2015-11-05T01:16:39Z</dcterms:modified>
</cp:coreProperties>
</file>