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7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2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5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5C50-A1ED-4E18-BEE4-BC6F7E1F4FD0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A781-7206-4D57-B58B-288552326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wmf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Relationship Id="rId22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形式语言与自动机 中厅讲座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设计上下文无关文法</a:t>
            </a:r>
            <a:endParaRPr lang="en-US" altLang="zh-CN" dirty="0" smtClean="0"/>
          </a:p>
          <a:p>
            <a:pPr lvl="1"/>
            <a:r>
              <a:rPr lang="zh-CN" altLang="en-US" dirty="0"/>
              <a:t>极端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double check</a:t>
            </a:r>
          </a:p>
          <a:p>
            <a:r>
              <a:rPr lang="zh-CN" altLang="en-US" dirty="0" smtClean="0"/>
              <a:t>文法的二义消除</a:t>
            </a:r>
            <a:endParaRPr lang="en-US" altLang="zh-CN" dirty="0" smtClean="0"/>
          </a:p>
          <a:p>
            <a:r>
              <a:rPr lang="zh-CN" altLang="en-US" dirty="0" smtClean="0"/>
              <a:t>*证明某个文法的语言是某种串集合</a:t>
            </a:r>
            <a:endParaRPr lang="en-US" altLang="zh-CN" dirty="0" smtClean="0"/>
          </a:p>
          <a:p>
            <a:pPr lvl="1"/>
            <a:r>
              <a:rPr lang="zh-CN" altLang="en-US" dirty="0"/>
              <a:t>两边</a:t>
            </a:r>
            <a:r>
              <a:rPr lang="zh-CN" altLang="en-US" dirty="0" smtClean="0"/>
              <a:t>证，一边归纳于串长度，一边归纳于推导步数</a:t>
            </a:r>
            <a:endParaRPr lang="en-US" altLang="zh-CN" dirty="0" smtClean="0"/>
          </a:p>
          <a:p>
            <a:pPr lvl="1"/>
            <a:r>
              <a:rPr lang="zh-CN" altLang="en-US" dirty="0"/>
              <a:t>有时要</a:t>
            </a:r>
            <a:r>
              <a:rPr lang="zh-CN" altLang="en-US" dirty="0" smtClean="0"/>
              <a:t>用互归纳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烦！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3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第三讲</a:t>
            </a:r>
            <a:r>
              <a:rPr lang="en-US" altLang="zh-CN" dirty="0" smtClean="0"/>
              <a:t>RE</a:t>
            </a:r>
            <a:r>
              <a:rPr lang="zh-CN" altLang="en-US" dirty="0" smtClean="0"/>
              <a:t>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正规表达式定义：归纳定义</a:t>
            </a:r>
            <a:endParaRPr lang="en-US" altLang="zh-CN" dirty="0" smtClean="0"/>
          </a:p>
          <a:p>
            <a:r>
              <a:rPr lang="zh-CN" altLang="en-US" dirty="0"/>
              <a:t>正规语言</a:t>
            </a:r>
            <a:r>
              <a:rPr lang="zh-CN" altLang="en-US" dirty="0" smtClean="0"/>
              <a:t>定义（类似）</a:t>
            </a:r>
            <a:endParaRPr lang="en-US" altLang="zh-CN" dirty="0" smtClean="0"/>
          </a:p>
          <a:p>
            <a:r>
              <a:rPr lang="zh-CN" altLang="en-US" dirty="0" smtClean="0"/>
              <a:t>代数定律具体化及其推论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E.g.L</a:t>
            </a:r>
            <a:r>
              <a:rPr lang="en-US" altLang="zh-CN" dirty="0" smtClean="0"/>
              <a:t>(M+N)=LM+LN-&gt;a(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ab+ac</a:t>
            </a:r>
            <a:endParaRPr lang="en-US" altLang="zh-CN" dirty="0"/>
          </a:p>
          <a:p>
            <a:pPr lvl="1"/>
            <a:r>
              <a:rPr lang="zh-CN" altLang="en-US" dirty="0" smtClean="0"/>
              <a:t>给出验证带变量的正则表达式抽象定律的方法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第三讲 题目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设计正规表达式</a:t>
            </a:r>
            <a:endParaRPr lang="en-US" altLang="zh-CN" dirty="0" smtClean="0"/>
          </a:p>
          <a:p>
            <a:pPr lvl="1"/>
            <a:r>
              <a:rPr lang="zh-CN" altLang="en-US" dirty="0"/>
              <a:t>极端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ε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善用</a:t>
            </a:r>
            <a:r>
              <a:rPr lang="en-US" altLang="zh-CN" dirty="0" err="1" smtClean="0"/>
              <a:t>ε+a</a:t>
            </a:r>
            <a:endParaRPr lang="en-US" altLang="zh-CN" dirty="0" smtClean="0"/>
          </a:p>
          <a:p>
            <a:r>
              <a:rPr lang="zh-CN" altLang="en-US" dirty="0" smtClean="0"/>
              <a:t>证明或否定关于正规表达式的命题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先具体化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2"/>
            <a:r>
              <a:rPr lang="zh-CN" altLang="en-US" dirty="0"/>
              <a:t>简单</a:t>
            </a:r>
            <a:r>
              <a:rPr lang="zh-CN" altLang="en-US" dirty="0" smtClean="0"/>
              <a:t>的直接写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带*</a:t>
            </a:r>
            <a:r>
              <a:rPr lang="en-US" altLang="zh-CN" dirty="0" smtClean="0"/>
              <a:t>/</a:t>
            </a:r>
            <a:r>
              <a:rPr lang="zh-CN" altLang="en-US" dirty="0" smtClean="0"/>
              <a:t>复杂一点的可归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特殊情况（</a:t>
            </a:r>
            <a:r>
              <a:rPr lang="en-US" altLang="zh-CN" dirty="0" smtClean="0"/>
              <a:t>ε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7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第四讲</a:t>
            </a:r>
            <a:r>
              <a:rPr lang="en-US" altLang="zh-CN" dirty="0" smtClean="0"/>
              <a:t>FA</a:t>
            </a:r>
            <a:r>
              <a:rPr lang="zh-CN" altLang="en-US" dirty="0" smtClean="0"/>
              <a:t>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56052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三个</a:t>
            </a:r>
            <a:r>
              <a:rPr lang="en-US" altLang="zh-CN" dirty="0" smtClean="0"/>
              <a:t>FA</a:t>
            </a:r>
            <a:r>
              <a:rPr lang="zh-CN" altLang="en-US" dirty="0" smtClean="0"/>
              <a:t>的定义及其区别</a:t>
            </a:r>
            <a:r>
              <a:rPr lang="en-US" altLang="zh-CN" dirty="0" smtClean="0"/>
              <a:t>A=(Q,Σ,δ,q0,f)</a:t>
            </a:r>
          </a:p>
          <a:p>
            <a:r>
              <a:rPr lang="zh-CN" altLang="en-US" dirty="0" smtClean="0"/>
              <a:t>区别：</a:t>
            </a:r>
            <a:r>
              <a:rPr lang="en-US" altLang="zh-CN" dirty="0" smtClean="0"/>
              <a:t>δ</a:t>
            </a:r>
          </a:p>
          <a:p>
            <a:r>
              <a:rPr lang="zh-CN" altLang="en-US" dirty="0"/>
              <a:t>扩充</a:t>
            </a:r>
            <a:r>
              <a:rPr lang="zh-CN" altLang="en-US" dirty="0" smtClean="0"/>
              <a:t>定义：</a:t>
            </a:r>
            <a:r>
              <a:rPr lang="en-US" altLang="zh-CN" dirty="0" smtClean="0"/>
              <a:t>δ’</a:t>
            </a:r>
          </a:p>
          <a:p>
            <a:r>
              <a:rPr lang="en-US" altLang="zh-CN" dirty="0" smtClean="0"/>
              <a:t>ENCLOSE(q)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ε</a:t>
            </a:r>
            <a:r>
              <a:rPr lang="zh-CN" altLang="en-US" dirty="0" smtClean="0"/>
              <a:t>边能到的所有状态</a:t>
            </a:r>
            <a:endParaRPr lang="en-US" altLang="zh-CN" dirty="0" smtClean="0"/>
          </a:p>
          <a:p>
            <a:r>
              <a:rPr lang="zh-CN" altLang="en-US" dirty="0"/>
              <a:t>子集构造</a:t>
            </a:r>
            <a:r>
              <a:rPr lang="zh-CN" altLang="en-US" dirty="0" smtClean="0"/>
              <a:t>法</a:t>
            </a:r>
            <a:r>
              <a:rPr lang="en-US" altLang="zh-CN" dirty="0" smtClean="0"/>
              <a:t>vs</a:t>
            </a:r>
            <a:r>
              <a:rPr lang="zh-CN" altLang="en-US" dirty="0" smtClean="0"/>
              <a:t>修改的子集构造法</a:t>
            </a:r>
            <a:endParaRPr lang="en-US" altLang="zh-CN" dirty="0" smtClean="0"/>
          </a:p>
          <a:p>
            <a:r>
              <a:rPr lang="en-US" altLang="zh-CN" dirty="0" smtClean="0"/>
              <a:t>DFA</a:t>
            </a:r>
            <a:r>
              <a:rPr lang="zh-CN" altLang="en-US" dirty="0" smtClean="0"/>
              <a:t>最小化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状态的等价</a:t>
            </a:r>
            <a:r>
              <a:rPr lang="en-US" altLang="zh-CN" dirty="0" smtClean="0"/>
              <a:t>vs</a:t>
            </a:r>
            <a:r>
              <a:rPr lang="zh-CN" altLang="en-US" dirty="0" smtClean="0"/>
              <a:t>可区别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填表算法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倒着来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基础：终态与非终态可区别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归纳：终点可区别则起点可区别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先删不可达状态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填表算状态集合</a:t>
            </a:r>
            <a:endParaRPr lang="en-US" altLang="zh-CN" dirty="0" smtClean="0"/>
          </a:p>
          <a:p>
            <a:pPr lvl="3"/>
            <a:r>
              <a:rPr lang="zh-CN" altLang="en-US" dirty="0"/>
              <a:t>重新画图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第四讲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DFA</a:t>
            </a:r>
          </a:p>
          <a:p>
            <a:pPr lvl="1"/>
            <a:r>
              <a:rPr lang="zh-CN" altLang="en-US" dirty="0"/>
              <a:t>子集构造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顺着捋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∅∅∅</a:t>
            </a:r>
          </a:p>
          <a:p>
            <a:pPr lvl="1"/>
            <a:r>
              <a:rPr lang="zh-CN" altLang="en-US" dirty="0" smtClean="0"/>
              <a:t>文本搜索专用方法</a:t>
            </a:r>
            <a:endParaRPr lang="en-US" altLang="zh-CN" dirty="0" smtClean="0"/>
          </a:p>
          <a:p>
            <a:r>
              <a:rPr lang="zh-CN" altLang="en-US" dirty="0" smtClean="0"/>
              <a:t>修改的子集构造法（</a:t>
            </a:r>
            <a:r>
              <a:rPr lang="en-US" altLang="zh-CN" dirty="0" smtClean="0"/>
              <a:t>enclosed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DFA</a:t>
            </a:r>
            <a:r>
              <a:rPr lang="zh-CN" altLang="en-US" dirty="0" smtClean="0"/>
              <a:t>最小化</a:t>
            </a:r>
            <a:endParaRPr lang="en-US" altLang="zh-CN" dirty="0" smtClean="0"/>
          </a:p>
          <a:p>
            <a:r>
              <a:rPr lang="zh-CN" altLang="en-US" dirty="0" smtClean="0"/>
              <a:t>构造</a:t>
            </a:r>
            <a:r>
              <a:rPr lang="en-US" altLang="zh-CN" dirty="0" smtClean="0"/>
              <a:t>DFA</a:t>
            </a:r>
          </a:p>
          <a:p>
            <a:pPr lvl="1"/>
            <a:r>
              <a:rPr lang="zh-CN" altLang="en-US" dirty="0"/>
              <a:t>实在</a:t>
            </a:r>
            <a:r>
              <a:rPr lang="zh-CN" altLang="en-US" dirty="0" smtClean="0"/>
              <a:t>不行就先设计正规表达式？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注意是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：对于每个状态和每个字符都有且仅有一条出边</a:t>
            </a:r>
            <a:endParaRPr lang="en-US" altLang="zh-CN" dirty="0" smtClean="0"/>
          </a:p>
          <a:p>
            <a:r>
              <a:rPr lang="zh-CN" altLang="en-US" dirty="0" smtClean="0"/>
              <a:t>证明某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的语言是某（类似上下文无关文法，两边证）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trike="sngStrike" dirty="0" smtClean="0"/>
              <a:t>我猜不考（雾）</a:t>
            </a:r>
            <a:endParaRPr lang="en-US" altLang="zh-CN" strike="sngStrike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5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第五讲 </a:t>
            </a:r>
            <a:r>
              <a:rPr lang="en-US" altLang="zh-CN" dirty="0" smtClean="0"/>
              <a:t>RE</a:t>
            </a:r>
            <a:r>
              <a:rPr lang="en-US" altLang="zh-CN" dirty="0" smtClean="0">
                <a:sym typeface="Wingdings" panose="05000000000000000000" pitchFamily="2" charset="2"/>
              </a:rPr>
              <a:t>&lt;--&gt;FA </a:t>
            </a:r>
            <a:r>
              <a:rPr lang="zh-CN" altLang="en-US" dirty="0" smtClean="0">
                <a:sym typeface="Wingdings" panose="05000000000000000000" pitchFamily="2" charset="2"/>
              </a:rPr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RE-</a:t>
            </a:r>
            <a:r>
              <a:rPr lang="en-US" altLang="zh-CN" dirty="0" err="1" smtClean="0"/>
              <a:t>εNFA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Thompson</a:t>
            </a:r>
            <a:r>
              <a:rPr lang="zh-CN" altLang="en-US" dirty="0" smtClean="0"/>
              <a:t>构造法</a:t>
            </a:r>
            <a:endParaRPr lang="en-US" altLang="zh-CN" dirty="0"/>
          </a:p>
          <a:p>
            <a:r>
              <a:rPr lang="en-US" altLang="zh-CN" dirty="0" smtClean="0"/>
              <a:t>DFA-&gt;RE</a:t>
            </a:r>
          </a:p>
          <a:p>
            <a:pPr lvl="1"/>
            <a:r>
              <a:rPr lang="zh-CN" altLang="en-US" dirty="0" smtClean="0"/>
              <a:t>路径迭代法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</a:t>
            </a:r>
            <a:r>
              <a:rPr lang="zh-CN" altLang="en-US" dirty="0"/>
              <a:t>消去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将输入扩充至正则表达式</a:t>
            </a:r>
            <a:endParaRPr lang="en-US" altLang="zh-CN" dirty="0" smtClean="0"/>
          </a:p>
          <a:p>
            <a:pPr lvl="2"/>
            <a:r>
              <a:rPr lang="zh-CN" altLang="en-US" dirty="0"/>
              <a:t>对于每</a:t>
            </a:r>
            <a:r>
              <a:rPr lang="zh-CN" altLang="en-US" dirty="0" smtClean="0"/>
              <a:t>一终态单独计算，结果为其和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6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279651" y="2420938"/>
            <a:ext cx="381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基础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1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2705100" y="3070225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，构造为</a:t>
            </a:r>
            <a:endParaRPr lang="zh-CN" altLang="en-US" sz="2400" b="1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7493000" y="2917825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6134100" y="2806701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2914193" imgH="949147" progId="Visio.Drawing.11">
                  <p:embed/>
                </p:oleObj>
              </mc:Choice>
              <mc:Fallback>
                <p:oleObj name="Visio" r:id="rId3" imgW="2914193" imgH="9491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06701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705100" y="52038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，构造为</a:t>
            </a:r>
            <a:endParaRPr lang="zh-CN" altLang="en-US" sz="2400" b="1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7550151" y="52022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</a:p>
        </p:txBody>
      </p:sp>
      <p:graphicFrame>
        <p:nvGraphicFramePr>
          <p:cNvPr id="165903" name="Object 15"/>
          <p:cNvGraphicFramePr>
            <a:graphicFrameLocks noChangeAspect="1"/>
          </p:cNvGraphicFramePr>
          <p:nvPr/>
        </p:nvGraphicFramePr>
        <p:xfrm>
          <a:off x="6115050" y="5127626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5" imgW="2914200" imgH="948960" progId="Visio.Drawing.11">
                  <p:embed/>
                </p:oleObj>
              </mc:Choice>
              <mc:Fallback>
                <p:oleObj name="VISIO" r:id="rId5" imgW="2914200" imgH="948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127626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2705101" y="4060825"/>
            <a:ext cx="288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zh-CN" altLang="en-US" sz="2400" b="1"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r>
              <a:rPr lang="zh-CN" altLang="en-US" sz="24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，构造为</a:t>
            </a: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6115050" y="3984626"/>
          <a:ext cx="2914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7" imgW="2914200" imgH="948960" progId="Visio.Drawing.11">
                  <p:embed/>
                </p:oleObj>
              </mc:Choice>
              <mc:Fallback>
                <p:oleObj name="VISIO" r:id="rId7" imgW="2914200" imgH="9489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984626"/>
                        <a:ext cx="2914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1992313" y="1196976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99"/>
                </a:solidFill>
              </a:rPr>
              <a:t>    </a:t>
            </a:r>
            <a:r>
              <a:rPr lang="zh-CN" altLang="en-US" sz="2800" b="1" dirty="0">
                <a:solidFill>
                  <a:srgbClr val="333399"/>
                </a:solidFill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 dirty="0">
                <a:solidFill>
                  <a:srgbClr val="333399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73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2357439" y="2420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归纳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967038" y="3332163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E+F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，构造为</a:t>
            </a:r>
            <a:endParaRPr lang="zh-CN" altLang="en-US" sz="2400" b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3454401" y="4486275"/>
          <a:ext cx="42973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4297985" imgH="1606296" progId="Visio.Drawing.11">
                  <p:embed/>
                </p:oleObj>
              </mc:Choice>
              <mc:Fallback>
                <p:oleObj name="Visio" r:id="rId3" imgW="4297985" imgH="1606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1" y="4486275"/>
                        <a:ext cx="42973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70358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70358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4356100" y="53800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4356100" y="4694238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1992313" y="1196976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    </a:t>
            </a:r>
            <a:r>
              <a:rPr lang="zh-CN" altLang="en-US" sz="2800" b="1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>
                <a:solidFill>
                  <a:srgbClr val="333399"/>
                </a:solidFill>
              </a:rPr>
              <a:t> 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>
                <a:solidFill>
                  <a:srgbClr val="333399"/>
                </a:solidFill>
              </a:rPr>
              <a:t>）</a:t>
            </a:r>
          </a:p>
        </p:txBody>
      </p:sp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7207250" y="2257426"/>
          <a:ext cx="25606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2670658" imgH="1606296" progId="Visio.Drawing.11">
                  <p:embed/>
                </p:oleObj>
              </mc:Choice>
              <mc:Fallback>
                <p:oleObj name="Visio" r:id="rId5" imgW="2670658" imgH="1606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2257426"/>
                        <a:ext cx="256063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4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/>
      <p:bldP spid="166921" grpId="0"/>
      <p:bldP spid="166922" grpId="0"/>
      <p:bldP spid="166923" grpId="0"/>
      <p:bldP spid="1669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2819400" y="30607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，构造为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3667126" y="3898900"/>
          <a:ext cx="54006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5400142" imgH="653796" progId="Visio.Drawing.11">
                  <p:embed/>
                </p:oleObj>
              </mc:Choice>
              <mc:Fallback>
                <p:oleObj name="Visio" r:id="rId3" imgW="5400142" imgH="6537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3898900"/>
                        <a:ext cx="54006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6388100" y="38671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3946526" y="5343526"/>
          <a:ext cx="42973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5" imgW="4297985" imgH="1394460" progId="Visio.Drawing.11">
                  <p:embed/>
                </p:oleObj>
              </mc:Choice>
              <mc:Fallback>
                <p:oleObj name="Visio" r:id="rId5" imgW="4297985" imgH="13944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6" y="5343526"/>
                        <a:ext cx="429736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2819400" y="4756151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对于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E*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，构造为</a:t>
            </a:r>
            <a:endParaRPr lang="zh-CN" altLang="en-US" sz="2400" b="1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48641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5321300" y="6356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6692900" y="5213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7467600" y="559435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Arial" pitchFamily="34" charset="0"/>
                <a:ea typeface="华文行楷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2357439" y="2166938"/>
            <a:ext cx="1438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归纳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1992313" y="1196976"/>
            <a:ext cx="853281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归纳构造过程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从正规表达式构造等价的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- </a:t>
            </a:r>
            <a:r>
              <a:rPr lang="en-US" altLang="zh-CN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NFA)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333399"/>
                </a:solidFill>
              </a:rPr>
              <a:t>    </a:t>
            </a:r>
            <a:r>
              <a:rPr lang="zh-CN" altLang="en-US" sz="2800" b="1">
                <a:solidFill>
                  <a:srgbClr val="333399"/>
                </a:solidFill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Arial" pitchFamily="34" charset="0"/>
              </a:rPr>
              <a:t>Thompson</a:t>
            </a:r>
            <a:r>
              <a:rPr lang="en-US" altLang="zh-CN" sz="2800" b="1">
                <a:solidFill>
                  <a:srgbClr val="333399"/>
                </a:solidFill>
              </a:rPr>
              <a:t> </a:t>
            </a:r>
            <a:r>
              <a:rPr lang="zh-CN" altLang="en-US" sz="2800" b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构造法</a:t>
            </a:r>
            <a:r>
              <a:rPr lang="zh-CN" altLang="en-US" sz="2800" b="1">
                <a:solidFill>
                  <a:srgbClr val="333399"/>
                </a:solidFill>
              </a:rPr>
              <a:t>）</a:t>
            </a:r>
          </a:p>
        </p:txBody>
      </p:sp>
      <p:graphicFrame>
        <p:nvGraphicFramePr>
          <p:cNvPr id="167956" name="Object 20"/>
          <p:cNvGraphicFramePr>
            <a:graphicFrameLocks noChangeAspect="1"/>
          </p:cNvGraphicFramePr>
          <p:nvPr/>
        </p:nvGraphicFramePr>
        <p:xfrm>
          <a:off x="7351714" y="1897064"/>
          <a:ext cx="25606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7" imgW="2670658" imgH="1606296" progId="Visio.Drawing.11">
                  <p:embed/>
                </p:oleObj>
              </mc:Choice>
              <mc:Fallback>
                <p:oleObj name="Visio" r:id="rId7" imgW="2670658" imgH="1606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4" y="1897064"/>
                        <a:ext cx="256063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5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19288" y="1125539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计算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3200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的迭代过程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300289" y="1685926"/>
            <a:ext cx="2211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基础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= 0</a:t>
            </a:r>
            <a:endParaRPr lang="en-US" altLang="zh-CN" sz="2800" b="1" dirty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562225" y="2205038"/>
            <a:ext cx="2020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Case 1   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</a:rPr>
              <a:t>i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</a:t>
            </a:r>
            <a:r>
              <a:rPr lang="en-US" altLang="zh-CN" sz="2800" b="1" dirty="0" err="1">
                <a:solidFill>
                  <a:srgbClr val="333399"/>
                </a:solidFill>
                <a:ea typeface="华文行楷" pitchFamily="2" charset="-122"/>
              </a:rPr>
              <a:t>j</a:t>
            </a:r>
            <a:endParaRPr lang="en-US" altLang="zh-CN" sz="2800" b="1" dirty="0">
              <a:solidFill>
                <a:srgbClr val="333399"/>
              </a:solidFill>
              <a:ea typeface="华文行楷" pitchFamily="2" charset="-122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2711451" y="27432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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2711450" y="3152775"/>
            <a:ext cx="769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若仅存在一条从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2735264" y="3533776"/>
            <a:ext cx="7464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若存在多条从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的弧，且标记为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则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 … 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2566989" y="4292601"/>
            <a:ext cx="2033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2   </a:t>
            </a:r>
            <a:r>
              <a:rPr lang="en-US" altLang="zh-CN" sz="28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8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2725738" y="4724400"/>
            <a:ext cx="718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若不存在从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2711451" y="5149850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若存在一个从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2698751" y="5661026"/>
            <a:ext cx="75739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若存在多个从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到自身的圈，且标记为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 … , a</a:t>
            </a:r>
            <a:r>
              <a:rPr lang="en-US" altLang="zh-CN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 则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=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1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2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 …  a</a:t>
            </a:r>
            <a:r>
              <a:rPr lang="en-US" altLang="zh-CN" sz="2400" b="1" baseline="-250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；</a:t>
            </a: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</p:spTree>
    <p:extLst>
      <p:ext uri="{BB962C8B-B14F-4D97-AF65-F5344CB8AC3E}">
        <p14:creationId xmlns:p14="http://schemas.microsoft.com/office/powerpoint/2010/main" val="10743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utoUpdateAnimBg="0"/>
      <p:bldP spid="137226" grpId="0" autoUpdateAnimBg="0"/>
      <p:bldP spid="137227" grpId="0" autoUpdateAnimBg="0"/>
      <p:bldP spid="137229" grpId="0" autoUpdateAnimBg="0"/>
      <p:bldP spid="137230" grpId="0" autoUpdateAnimBg="0"/>
      <p:bldP spid="1372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点多、碎</a:t>
            </a:r>
            <a:endParaRPr lang="en-US" altLang="zh-CN" dirty="0" smtClean="0"/>
          </a:p>
          <a:p>
            <a:r>
              <a:rPr lang="zh-CN" altLang="en-US" dirty="0" smtClean="0"/>
              <a:t>时间有限，捋主要思路</a:t>
            </a:r>
            <a:endParaRPr lang="en-US" altLang="zh-CN" dirty="0" smtClean="0"/>
          </a:p>
          <a:p>
            <a:r>
              <a:rPr lang="zh-CN" altLang="en-US" dirty="0" smtClean="0"/>
              <a:t>可能有些概念过的比较快，我个人可能语速比较快，所以有什么问题你们就随时打断</a:t>
            </a:r>
            <a:endParaRPr lang="en-US" altLang="zh-CN" dirty="0" smtClean="0"/>
          </a:p>
          <a:p>
            <a:r>
              <a:rPr lang="zh-CN" altLang="en-US" dirty="0" smtClean="0"/>
              <a:t>似乎可不太注意第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章的那几个算法？</a:t>
            </a:r>
            <a:endParaRPr lang="en-US" altLang="zh-CN" dirty="0" smtClean="0"/>
          </a:p>
          <a:p>
            <a:r>
              <a:rPr lang="zh-CN" altLang="en-US" dirty="0" smtClean="0"/>
              <a:t>概念（判断题）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zh-CN" altLang="en-US" dirty="0" smtClean="0"/>
              <a:t>算法（简答题）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zh-CN" altLang="en-US" dirty="0"/>
              <a:t>证明</a:t>
            </a:r>
            <a:r>
              <a:rPr lang="zh-CN" altLang="en-US" dirty="0" smtClean="0"/>
              <a:t>思路（证明题）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主要看课上证明，辅以作业中证明题</a:t>
            </a:r>
            <a:endParaRPr lang="en-US" altLang="zh-CN" dirty="0" smtClean="0"/>
          </a:p>
          <a:p>
            <a:r>
              <a:rPr lang="zh-CN" altLang="en-US" dirty="0" smtClean="0"/>
              <a:t>构造方法（构造题）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作业答案，课上例题</a:t>
            </a:r>
            <a:endParaRPr lang="en-US" altLang="zh-CN" dirty="0" smtClean="0"/>
          </a:p>
          <a:p>
            <a:r>
              <a:rPr lang="zh-CN" altLang="en-US" dirty="0" smtClean="0"/>
              <a:t>细节（所有题）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欢迎补充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2127250" y="1144589"/>
            <a:ext cx="8001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计算 </a:t>
            </a: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3200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3200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3200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的迭代过程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2362200" y="1844676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归纳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假设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j = 1, 2, … , n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）已经求出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则迭代</a:t>
            </a:r>
          </a:p>
          <a:p>
            <a:pPr>
              <a:buFont typeface="Symbol" pitchFamily="18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公式为  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= 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640013" y="3656014"/>
            <a:ext cx="7554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1 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路径不经过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 .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此时，标记该路径的字符串属</a:t>
            </a:r>
          </a:p>
          <a:p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于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);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2640013" y="4494214"/>
            <a:ext cx="77771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Case 2 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路径经过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至少一次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此时，标记该路径的字符</a:t>
            </a:r>
          </a:p>
          <a:p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串属于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L(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)* 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 k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-</a:t>
            </a:r>
            <a:r>
              <a:rPr lang="en-US" altLang="zh-CN" b="1" baseline="-25000" dirty="0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1 )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).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如下图所示：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640013" y="2741614"/>
            <a:ext cx="784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分析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考虑从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的路径（除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之外的所有状态的</a:t>
            </a:r>
          </a:p>
          <a:p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编号不大于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3065464" y="5503864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3" imgW="516240" imgH="516240" progId="Visio.Drawing.11">
                  <p:embed/>
                </p:oleObj>
              </mc:Choice>
              <mc:Fallback>
                <p:oleObj name="VISIO" r:id="rId3" imgW="516240" imgH="5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4" y="5503864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429001" y="5486400"/>
          <a:ext cx="974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5" imgW="974520" imgH="508320" progId="Visio.Drawing.11">
                  <p:embed/>
                </p:oleObj>
              </mc:Choice>
              <mc:Fallback>
                <p:oleObj name="VISIO" r:id="rId5" imgW="974520" imgH="508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5486400"/>
                        <a:ext cx="974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208464" y="5503864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7" imgW="516240" imgH="516240" progId="Visio.Drawing.11">
                  <p:embed/>
                </p:oleObj>
              </mc:Choice>
              <mc:Fallback>
                <p:oleObj name="VISIO" r:id="rId7" imgW="516240" imgH="5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4" y="5503864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4567238" y="5511800"/>
          <a:ext cx="995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9" imgW="995760" imgH="431640" progId="Visio.Drawing.11">
                  <p:embed/>
                </p:oleObj>
              </mc:Choice>
              <mc:Fallback>
                <p:oleObj name="VISIO" r:id="rId9" imgW="995760" imgH="431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5511800"/>
                        <a:ext cx="995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5351464" y="5503864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11" imgW="516240" imgH="516240" progId="Visio.Drawing.11">
                  <p:embed/>
                </p:oleObj>
              </mc:Choice>
              <mc:Fallback>
                <p:oleObj name="VISIO" r:id="rId11" imgW="516240" imgH="5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5503864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5791200" y="5486401"/>
          <a:ext cx="852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12" imgW="853560" imgH="391680" progId="Visio.Drawing.11">
                  <p:embed/>
                </p:oleObj>
              </mc:Choice>
              <mc:Fallback>
                <p:oleObj name="VISIO" r:id="rId12" imgW="853560" imgH="391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1"/>
                        <a:ext cx="852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6494464" y="5503864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14" imgW="516240" imgH="516240" progId="Visio.Drawing.11">
                  <p:embed/>
                </p:oleObj>
              </mc:Choice>
              <mc:Fallback>
                <p:oleObj name="VISIO" r:id="rId14" imgW="516240" imgH="5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4" y="5503864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6858001" y="5562600"/>
          <a:ext cx="974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15" imgW="974520" imgH="415080" progId="Visio.Drawing.11">
                  <p:embed/>
                </p:oleObj>
              </mc:Choice>
              <mc:Fallback>
                <p:oleObj name="VISIO" r:id="rId15" imgW="974520" imgH="41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5562600"/>
                        <a:ext cx="9747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/>
        </p:nvGraphicFramePr>
        <p:xfrm>
          <a:off x="7637464" y="5503864"/>
          <a:ext cx="515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17" imgW="516240" imgH="516240" progId="Visio.Drawing.11">
                  <p:embed/>
                </p:oleObj>
              </mc:Choice>
              <mc:Fallback>
                <p:oleObj name="VISIO" r:id="rId17" imgW="516240" imgH="5162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4" y="5503864"/>
                        <a:ext cx="5159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0" name="Group 20"/>
          <p:cNvGrpSpPr>
            <a:grpSpLocks/>
          </p:cNvGrpSpPr>
          <p:nvPr/>
        </p:nvGrpSpPr>
        <p:grpSpPr bwMode="auto">
          <a:xfrm>
            <a:off x="3276601" y="6096006"/>
            <a:ext cx="1063625" cy="614363"/>
            <a:chOff x="1104" y="3840"/>
            <a:chExt cx="670" cy="387"/>
          </a:xfrm>
        </p:grpSpPr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1104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VISIO" r:id="rId19" imgW="1063440" imgH="257760" progId="Visio.Drawing.11">
                    <p:embed/>
                  </p:oleObj>
                </mc:Choice>
                <mc:Fallback>
                  <p:oleObj name="VISIO" r:id="rId19" imgW="1063440" imgH="257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1131" y="3936"/>
              <a:ext cx="5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i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grpSp>
        <p:nvGrpSpPr>
          <p:cNvPr id="138263" name="Group 23"/>
          <p:cNvGrpSpPr>
            <a:grpSpLocks/>
          </p:cNvGrpSpPr>
          <p:nvPr/>
        </p:nvGrpSpPr>
        <p:grpSpPr bwMode="auto">
          <a:xfrm>
            <a:off x="4537076" y="6143630"/>
            <a:ext cx="2092325" cy="566738"/>
            <a:chOff x="1898" y="3870"/>
            <a:chExt cx="1318" cy="357"/>
          </a:xfrm>
        </p:grpSpPr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1898" y="3870"/>
            <a:ext cx="131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VISIO" r:id="rId21" imgW="2091960" imgH="257760" progId="Visio.Drawing.11">
                    <p:embed/>
                  </p:oleObj>
                </mc:Choice>
                <mc:Fallback>
                  <p:oleObj name="VISIO" r:id="rId21" imgW="2091960" imgH="257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870"/>
                          <a:ext cx="131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2160" y="3936"/>
              <a:ext cx="8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(</a:t>
              </a:r>
              <a:r>
                <a:rPr lang="en-US" altLang="zh-CN" sz="2400" b="1" dirty="0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 dirty="0">
                  <a:ea typeface="华文行楷" pitchFamily="2" charset="-122"/>
                </a:rPr>
                <a:t>( k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-</a:t>
              </a:r>
              <a:r>
                <a:rPr lang="en-US" altLang="zh-CN" b="1" baseline="-25000" dirty="0">
                  <a:ea typeface="华文行楷" pitchFamily="2" charset="-122"/>
                </a:rPr>
                <a:t>k</a:t>
              </a:r>
              <a:r>
                <a:rPr lang="en-US" altLang="zh-CN" b="1" baseline="30000" dirty="0">
                  <a:ea typeface="华文行楷" pitchFamily="2" charset="-122"/>
                </a:rPr>
                <a:t>1 ) </a:t>
              </a:r>
              <a:r>
                <a:rPr lang="en-US" altLang="zh-CN" sz="2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)*</a:t>
              </a:r>
            </a:p>
          </p:txBody>
        </p:sp>
      </p:grpSp>
      <p:grpSp>
        <p:nvGrpSpPr>
          <p:cNvPr id="138266" name="Group 26"/>
          <p:cNvGrpSpPr>
            <a:grpSpLocks/>
          </p:cNvGrpSpPr>
          <p:nvPr/>
        </p:nvGrpSpPr>
        <p:grpSpPr bwMode="auto">
          <a:xfrm>
            <a:off x="6858001" y="6096006"/>
            <a:ext cx="1063625" cy="614363"/>
            <a:chOff x="3360" y="3840"/>
            <a:chExt cx="670" cy="387"/>
          </a:xfrm>
        </p:grpSpPr>
        <p:graphicFrame>
          <p:nvGraphicFramePr>
            <p:cNvPr id="138267" name="Object 27"/>
            <p:cNvGraphicFramePr>
              <a:graphicFrameLocks noChangeAspect="1"/>
            </p:cNvGraphicFramePr>
            <p:nvPr/>
          </p:nvGraphicFramePr>
          <p:xfrm>
            <a:off x="3360" y="3840"/>
            <a:ext cx="67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VISIO" r:id="rId23" imgW="1063440" imgH="257760" progId="Visio.Drawing.11">
                    <p:embed/>
                  </p:oleObj>
                </mc:Choice>
                <mc:Fallback>
                  <p:oleObj name="VISIO" r:id="rId23" imgW="1063440" imgH="2577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0"/>
                          <a:ext cx="670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3387" y="3936"/>
              <a:ext cx="5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Arial" pitchFamily="34" charset="0"/>
                  <a:ea typeface="华文行楷" pitchFamily="2" charset="-122"/>
                </a:rPr>
                <a:t>R</a:t>
              </a:r>
              <a:r>
                <a:rPr lang="en-US" altLang="zh-CN" b="1" baseline="30000">
                  <a:ea typeface="华文行楷" pitchFamily="2" charset="-122"/>
                </a:rPr>
                <a:t>( k</a:t>
              </a:r>
              <a:r>
                <a:rPr lang="en-US" altLang="zh-CN" b="1" baseline="-25000">
                  <a:ea typeface="华文行楷" pitchFamily="2" charset="-122"/>
                </a:rPr>
                <a:t>k</a:t>
              </a:r>
              <a:r>
                <a:rPr lang="en-US" altLang="zh-CN" b="1" baseline="30000">
                  <a:ea typeface="华文行楷" pitchFamily="2" charset="-122"/>
                </a:rPr>
                <a:t>-</a:t>
              </a:r>
              <a:r>
                <a:rPr lang="en-US" altLang="zh-CN" b="1" baseline="-25000">
                  <a:ea typeface="华文行楷" pitchFamily="2" charset="-122"/>
                </a:rPr>
                <a:t>j</a:t>
              </a:r>
              <a:r>
                <a:rPr lang="en-US" altLang="zh-CN" b="1" baseline="30000">
                  <a:ea typeface="华文行楷" pitchFamily="2" charset="-122"/>
                </a:rPr>
                <a:t>1 )</a:t>
              </a:r>
            </a:p>
          </p:txBody>
        </p:sp>
      </p:grp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</p:spTree>
    <p:extLst>
      <p:ext uri="{BB962C8B-B14F-4D97-AF65-F5344CB8AC3E}">
        <p14:creationId xmlns:p14="http://schemas.microsoft.com/office/powerpoint/2010/main" val="32054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 autoUpdateAnimBg="0"/>
      <p:bldP spid="138249" grpId="0" autoUpdateAnimBg="0"/>
      <p:bldP spid="1382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713038" y="1700213"/>
            <a:ext cx="71993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Symbol" pitchFamily="18" charset="2"/>
              <a:buChar char="-"/>
            </a:pP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pitchFamily="34" charset="0"/>
                <a:ea typeface="楷体_GB2312" pitchFamily="49" charset="-122"/>
              </a:rPr>
              <a:t>步骤</a:t>
            </a:r>
            <a:r>
              <a:rPr lang="en-US" altLang="zh-CN" sz="2800" b="1" dirty="0">
                <a:latin typeface="Arial" pitchFamily="34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(1)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 D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的状态集用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{1, 2, … , n}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表达，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且初态为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(2)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对所有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i, j </a:t>
            </a:r>
            <a:r>
              <a:rPr lang="en-US" altLang="zh-CN" sz="2400" b="1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b="1" dirty="0">
                <a:solidFill>
                  <a:srgbClr val="333399"/>
                </a:solidFill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</a:rPr>
              <a:t>n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sym typeface="Symbol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Arial" pitchFamily="34" charset="0"/>
                <a:ea typeface="楷体_GB2312" pitchFamily="49" charset="-122"/>
              </a:rPr>
              <a:t>迭代计算</a:t>
            </a:r>
            <a:r>
              <a:rPr lang="en-US" altLang="zh-CN" sz="2400" b="1" dirty="0"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；</a:t>
            </a:r>
          </a:p>
          <a:p>
            <a:pPr algn="just"/>
            <a:r>
              <a:rPr lang="zh-CN" altLang="en-US" sz="2400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   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这里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为表示如下语言的正规表达式：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L(R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 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iff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从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到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有一条标记为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w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路径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且这条路径上除 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和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之外的所有状态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的编号均不大于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(3)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通过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的迭代过程，最终可计算出</a:t>
            </a:r>
          </a:p>
          <a:p>
            <a:pPr algn="just"/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b="1" baseline="30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b="1" baseline="-25000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 err="1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j = 1, 2, … , n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endParaRPr lang="en-US" altLang="zh-CN" sz="2400" b="1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just"/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(4)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将所有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R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b="1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b="1" baseline="30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为任一终态）相“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  <a:sym typeface="Symbol" pitchFamily="18" charset="2"/>
              </a:rPr>
              <a:t>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”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424114" y="1125539"/>
            <a:ext cx="7559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Arial" pitchFamily="34" charset="0"/>
                <a:ea typeface="楷体_GB2312" pitchFamily="49" charset="-122"/>
              </a:rPr>
              <a:t>路径迭代法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（从 </a:t>
            </a:r>
            <a:r>
              <a:rPr lang="en-US" altLang="zh-CN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DFA </a:t>
            </a:r>
            <a:r>
              <a:rPr lang="zh-CN" altLang="en-US" sz="2400" b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构造等价的正规表达式）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11450" y="188913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ea typeface="华文行楷" pitchFamily="2" charset="-122"/>
              </a:rPr>
              <a:t>有限自动机与正规表达式的关系</a:t>
            </a:r>
          </a:p>
        </p:txBody>
      </p:sp>
    </p:spTree>
    <p:extLst>
      <p:ext uri="{BB962C8B-B14F-4D97-AF65-F5344CB8AC3E}">
        <p14:creationId xmlns:p14="http://schemas.microsoft.com/office/powerpoint/2010/main" val="29586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第六讲 </a:t>
            </a:r>
            <a:r>
              <a:rPr lang="zh-CN" altLang="en-US" dirty="0" smtClean="0">
                <a:sym typeface="Wingdings" panose="05000000000000000000" pitchFamily="2" charset="2"/>
              </a:rPr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Pumping</a:t>
            </a:r>
            <a:r>
              <a:rPr lang="zh-CN" altLang="en-US" dirty="0" smtClean="0"/>
              <a:t>引理</a:t>
            </a:r>
            <a:endParaRPr lang="en-US" altLang="zh-CN" dirty="0" smtClean="0"/>
          </a:p>
          <a:p>
            <a:r>
              <a:rPr lang="zh-CN" altLang="en-US" dirty="0"/>
              <a:t>几个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判定正规语言是否为空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判定是否含特殊字符串</a:t>
            </a:r>
            <a:endParaRPr lang="en-US" altLang="zh-CN" dirty="0" smtClean="0"/>
          </a:p>
          <a:p>
            <a:pPr lvl="1"/>
            <a:r>
              <a:rPr lang="zh-CN" altLang="en-US" dirty="0"/>
              <a:t>判定是否</a:t>
            </a:r>
            <a:r>
              <a:rPr lang="zh-CN" altLang="en-US" dirty="0" smtClean="0"/>
              <a:t>相等</a:t>
            </a:r>
            <a:endParaRPr lang="en-US" altLang="zh-CN" dirty="0" smtClean="0"/>
          </a:p>
          <a:p>
            <a:r>
              <a:rPr lang="zh-CN" altLang="en-US" dirty="0" smtClean="0"/>
              <a:t>封闭运算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闭包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同态</a:t>
            </a:r>
            <a:endParaRPr lang="en-US" altLang="zh-CN" dirty="0" smtClean="0"/>
          </a:p>
          <a:p>
            <a:pPr lvl="1"/>
            <a:r>
              <a:rPr lang="zh-CN" altLang="en-US" dirty="0"/>
              <a:t>逆同态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9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063750" y="11969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Arial" pitchFamily="34" charset="0"/>
                <a:ea typeface="楷体_GB2312" pitchFamily="49" charset="-122"/>
              </a:rPr>
              <a:t>  Pumping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引理的一个应用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279576" y="1989138"/>
            <a:ext cx="83329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用于证明某个语言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不是正规语言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Pumping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引理的条件可形式表示为：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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nwxyzk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dirty="0"/>
              <a:t>n</a:t>
            </a:r>
            <a:r>
              <a:rPr lang="pt-BR" altLang="zh-CN" dirty="0">
                <a:sym typeface="Symbol" pitchFamily="18" charset="2"/>
              </a:rPr>
              <a:t></a:t>
            </a:r>
            <a:r>
              <a:rPr lang="pt-BR" altLang="zh-CN" dirty="0"/>
              <a:t>1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(</a:t>
            </a:r>
            <a:r>
              <a:rPr lang="en-US" altLang="zh-CN" dirty="0" err="1">
                <a:sym typeface="Symbol" pitchFamily="18" charset="2"/>
              </a:rPr>
              <a:t>wL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|w|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n  w=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xyz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 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(k 0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baseline="30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L)))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该命题的否定形式为：</a:t>
            </a:r>
          </a:p>
          <a:p>
            <a:pPr eaLnBrk="0" hangingPunct="0"/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zh-CN" altLang="en-US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nwxyzk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dirty="0"/>
              <a:t>n</a:t>
            </a:r>
            <a:r>
              <a:rPr lang="pt-BR" altLang="zh-CN" dirty="0">
                <a:sym typeface="Symbol" pitchFamily="18" charset="2"/>
              </a:rPr>
              <a:t></a:t>
            </a:r>
            <a:r>
              <a:rPr lang="pt-BR" altLang="zh-CN" dirty="0"/>
              <a:t>1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(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wL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|w|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n(w=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xyz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 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dirty="0" err="1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 k 0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baseline="30000" dirty="0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dirty="0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L)))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424114" y="4402138"/>
            <a:ext cx="795813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证明步骤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　</a:t>
            </a:r>
          </a:p>
          <a:p>
            <a:pPr eaLnBrk="0" hangingPunct="0"/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1.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考虑任意的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pt-BR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</a:t>
            </a:r>
            <a:r>
              <a:rPr lang="pt-BR" altLang="zh-CN" sz="2400" dirty="0">
                <a:latin typeface="Arial" pitchFamily="34" charset="0"/>
                <a:ea typeface="楷体_GB2312" pitchFamily="49" charset="-122"/>
              </a:rPr>
              <a:t>1</a:t>
            </a:r>
            <a:r>
              <a:rPr lang="pt-BR" altLang="zh-CN" dirty="0"/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2.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找到一个满足以下条件的串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w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L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(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长度至少为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n)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3.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任选满足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w=xyz 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 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x,y,z</a:t>
            </a:r>
            <a:endParaRPr lang="en-US" altLang="zh-CN" sz="24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4.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找到一个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k 0,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使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xy</a:t>
            </a:r>
            <a:r>
              <a:rPr lang="en-US" altLang="zh-CN" sz="2400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 L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2711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  <p:extLst>
      <p:ext uri="{BB962C8B-B14F-4D97-AF65-F5344CB8AC3E}">
        <p14:creationId xmlns:p14="http://schemas.microsoft.com/office/powerpoint/2010/main" val="238499718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第六讲 </a:t>
            </a:r>
            <a:r>
              <a:rPr lang="zh-CN" altLang="en-US" dirty="0" smtClean="0">
                <a:sym typeface="Wingdings" panose="05000000000000000000" pitchFamily="2" charset="2"/>
              </a:rPr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证明某语言不是正规语言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利用性质</a:t>
            </a:r>
            <a:endParaRPr lang="en-US" altLang="zh-CN" dirty="0" smtClean="0"/>
          </a:p>
          <a:p>
            <a:r>
              <a:rPr lang="zh-CN" altLang="en-US" dirty="0" smtClean="0"/>
              <a:t>证明新运算封闭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用已有运算性质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</a:t>
            </a:r>
            <a:r>
              <a:rPr lang="en-US" altLang="zh-CN" dirty="0" smtClean="0"/>
              <a:t>DFA/RE</a:t>
            </a:r>
          </a:p>
        </p:txBody>
      </p:sp>
    </p:spTree>
    <p:extLst>
      <p:ext uri="{BB962C8B-B14F-4D97-AF65-F5344CB8AC3E}">
        <p14:creationId xmlns:p14="http://schemas.microsoft.com/office/powerpoint/2010/main" val="23725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第七讲 </a:t>
            </a:r>
            <a:r>
              <a:rPr lang="zh-CN" altLang="en-US" dirty="0" smtClean="0">
                <a:sym typeface="Wingdings" panose="05000000000000000000" pitchFamily="2" charset="2"/>
              </a:rPr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下推自动机的定义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表示当前格局（</a:t>
            </a:r>
            <a:r>
              <a:rPr lang="en-US" altLang="zh-CN" dirty="0" err="1" smtClean="0"/>
              <a:t>q,w,γ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终态接受</a:t>
            </a:r>
            <a:r>
              <a:rPr lang="en-US" altLang="zh-CN" dirty="0" smtClean="0"/>
              <a:t>L(P) vs </a:t>
            </a:r>
            <a:r>
              <a:rPr lang="zh-CN" altLang="en-US" dirty="0" smtClean="0"/>
              <a:t>空栈接受</a:t>
            </a:r>
            <a:r>
              <a:rPr lang="en-US" altLang="zh-CN" dirty="0" smtClean="0"/>
              <a:t>N(P) </a:t>
            </a:r>
          </a:p>
          <a:p>
            <a:r>
              <a:rPr lang="zh-CN" altLang="en-US" dirty="0" smtClean="0"/>
              <a:t>互相转化（加初态、栈顶符）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86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第七讲 </a:t>
            </a:r>
            <a:r>
              <a:rPr lang="zh-CN" altLang="en-US" dirty="0">
                <a:sym typeface="Wingdings" panose="05000000000000000000" pitchFamily="2" charset="2"/>
              </a:rPr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PDA</a:t>
            </a:r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栈</a:t>
            </a:r>
            <a:r>
              <a:rPr lang="en-US" altLang="zh-CN" dirty="0" smtClean="0"/>
              <a:t>or</a:t>
            </a:r>
            <a:r>
              <a:rPr lang="zh-CN" altLang="en-US" dirty="0" smtClean="0"/>
              <a:t>终态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说清</a:t>
            </a:r>
            <a:endParaRPr lang="en-US" altLang="zh-CN" dirty="0" smtClean="0"/>
          </a:p>
          <a:p>
            <a:pPr lvl="1"/>
            <a:r>
              <a:rPr lang="zh-CN" altLang="en-US" dirty="0"/>
              <a:t>实在</a:t>
            </a:r>
            <a:r>
              <a:rPr lang="zh-CN" altLang="en-US" dirty="0" smtClean="0"/>
              <a:t>不行设计</a:t>
            </a:r>
            <a:r>
              <a:rPr lang="en-US" altLang="zh-CN" dirty="0" smtClean="0"/>
              <a:t>CFG</a:t>
            </a:r>
            <a:r>
              <a:rPr lang="zh-CN" altLang="en-US" dirty="0" smtClean="0"/>
              <a:t>再转换（可操作性高于上一个）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90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第八讲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的互相转化</a:t>
            </a:r>
            <a:endParaRPr lang="en-US" altLang="zh-CN" dirty="0" smtClean="0"/>
          </a:p>
          <a:p>
            <a:r>
              <a:rPr lang="en-US" altLang="zh-CN" dirty="0" smtClean="0"/>
              <a:t>CFG-PDA</a:t>
            </a:r>
            <a:r>
              <a:rPr lang="zh-CN" altLang="en-US" dirty="0" smtClean="0"/>
              <a:t>简单，</a:t>
            </a:r>
            <a:r>
              <a:rPr lang="en-US" altLang="zh-CN" dirty="0" smtClean="0"/>
              <a:t>PDA-CFG</a:t>
            </a:r>
            <a:r>
              <a:rPr lang="zh-CN" altLang="en-US" dirty="0" smtClean="0"/>
              <a:t>繁</a:t>
            </a:r>
            <a:endParaRPr lang="en-US" altLang="zh-CN" dirty="0" smtClean="0"/>
          </a:p>
          <a:p>
            <a:r>
              <a:rPr lang="zh-CN" altLang="en-US" dirty="0" smtClean="0"/>
              <a:t>通过设计</a:t>
            </a:r>
            <a:r>
              <a:rPr lang="en-US" altLang="zh-CN" dirty="0" smtClean="0"/>
              <a:t>CFG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PDA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6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8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9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0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1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1981200" y="1371601"/>
            <a:ext cx="8610600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一种构造方法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设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40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= (</a:t>
            </a:r>
            <a:r>
              <a:rPr lang="en-US" altLang="zh-CN" sz="2400" i="1" dirty="0">
                <a:ea typeface="楷体_GB2312" pitchFamily="49" charset="-122"/>
              </a:rPr>
              <a:t>V,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, S 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构造一个空栈接受方式的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E = ( {q} , T, V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ea typeface="楷体_GB2312" pitchFamily="49" charset="-122"/>
              </a:rPr>
              <a:t> T,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, q, S</a:t>
            </a:r>
            <a:r>
              <a:rPr lang="en-US" altLang="zh-CN" sz="2400" i="1" dirty="0">
                <a:ea typeface="楷体_GB2312" pitchFamily="49" charset="-122"/>
              </a:rPr>
              <a:t> )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转移函数 </a:t>
            </a:r>
            <a:r>
              <a:rPr lang="zh-CN" altLang="en-US" sz="28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</a:t>
            </a:r>
            <a:r>
              <a:rPr lang="zh-CN" altLang="en-US" sz="2800" i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定义如下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V,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(q,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, A) = {(q,)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"A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”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 };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ea typeface="楷体_GB2312" pitchFamily="49" charset="-122"/>
              </a:rPr>
              <a:t>对每一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(q, a, a) = { (q,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 }.</a:t>
            </a:r>
          </a:p>
        </p:txBody>
      </p:sp>
      <p:sp>
        <p:nvSpPr>
          <p:cNvPr id="161867" name="Rectangle 75"/>
          <p:cNvSpPr>
            <a:spLocks noChangeArrowheads="1"/>
          </p:cNvSpPr>
          <p:nvPr/>
        </p:nvSpPr>
        <p:spPr bwMode="auto">
          <a:xfrm>
            <a:off x="2667000" y="304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dirty="0"/>
              <a:t>从上下文无关文法构造等价的下推自动机</a:t>
            </a:r>
          </a:p>
        </p:txBody>
      </p:sp>
    </p:spTree>
    <p:extLst>
      <p:ext uri="{BB962C8B-B14F-4D97-AF65-F5344CB8AC3E}">
        <p14:creationId xmlns:p14="http://schemas.microsoft.com/office/powerpoint/2010/main" val="21190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4" name="AutoShape 4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5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6" name="AutoShape 5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7" name="AutoShape 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2057400" y="1295400"/>
            <a:ext cx="8534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一种构造方法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设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PDA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E = (Q,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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</a:t>
            </a:r>
            <a:r>
              <a:rPr lang="en-US" altLang="zh-CN" sz="2400" i="1" dirty="0">
                <a:ea typeface="楷体_GB2312" pitchFamily="49" charset="-122"/>
              </a:rPr>
              <a:t>, q</a:t>
            </a:r>
            <a:r>
              <a:rPr lang="en-US" altLang="zh-CN" sz="2400" i="1" baseline="-25000" dirty="0">
                <a:ea typeface="楷体_GB2312" pitchFamily="49" charset="-122"/>
              </a:rPr>
              <a:t>0 </a:t>
            </a:r>
            <a:r>
              <a:rPr lang="en-US" altLang="zh-CN" sz="2400" i="1" dirty="0">
                <a:ea typeface="楷体_GB2312" pitchFamily="49" charset="-122"/>
              </a:rPr>
              <a:t>, Z</a:t>
            </a:r>
            <a:r>
              <a:rPr lang="en-US" altLang="zh-CN" sz="2400" i="1" baseline="-25000" dirty="0">
                <a:ea typeface="楷体_GB2312" pitchFamily="49" charset="-122"/>
              </a:rPr>
              <a:t>0 </a:t>
            </a:r>
            <a:r>
              <a:rPr lang="en-US" altLang="zh-CN" sz="2400" i="1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构造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CFG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40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= (</a:t>
            </a:r>
            <a:r>
              <a:rPr lang="en-US" altLang="zh-CN" sz="2400" i="1" dirty="0">
                <a:ea typeface="楷体_GB2312" pitchFamily="49" charset="-122"/>
              </a:rPr>
              <a:t>V,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</a:t>
            </a:r>
            <a:r>
              <a:rPr lang="en-US" altLang="zh-CN" sz="2400" i="1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baseline="-25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, S 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，其中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ea typeface="楷体_GB2312" pitchFamily="49" charset="-122"/>
              </a:rPr>
              <a:t>     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V = {S} 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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{ [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</a:rPr>
              <a:t>pXq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</a:t>
            </a:r>
            <a:r>
              <a:rPr lang="en-US" altLang="zh-CN" sz="2400" i="1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p,q</a:t>
            </a:r>
            <a:r>
              <a:rPr lang="en-US" altLang="zh-CN" sz="24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QX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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62882" name="Rectangle 66"/>
          <p:cNvSpPr>
            <a:spLocks noChangeArrowheads="1"/>
          </p:cNvSpPr>
          <p:nvPr/>
        </p:nvSpPr>
        <p:spPr bwMode="auto">
          <a:xfrm>
            <a:off x="1981200" y="2898775"/>
            <a:ext cx="5029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产生式集合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定义如下：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i="1" dirty="0">
                <a:ea typeface="楷体_GB2312" pitchFamily="49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(1)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对每一 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dirty="0" err="1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,  G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包含产生式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 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Z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p]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;</a:t>
            </a:r>
            <a:endParaRPr lang="en-US" altLang="zh-CN" sz="24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i="1" dirty="0">
                <a:ea typeface="楷体_GB2312" pitchFamily="49" charset="-122"/>
              </a:rPr>
              <a:t>     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(2)</a:t>
            </a: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若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(q,X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…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(p, a,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, 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   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则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G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包含产生式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</a:t>
            </a:r>
            <a:r>
              <a:rPr lang="en-US" altLang="zh-CN" sz="2000" i="1" dirty="0" err="1">
                <a:solidFill>
                  <a:srgbClr val="333399"/>
                </a:solidFill>
                <a:ea typeface="楷体_GB2312" pitchFamily="49" charset="-122"/>
              </a:rPr>
              <a:t>pXp</a:t>
            </a:r>
            <a:r>
              <a:rPr lang="en-US" altLang="zh-CN" sz="2000" i="1" baseline="-25000" dirty="0" err="1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[qX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 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2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]…[p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k-1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X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k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]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其中，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</a:t>
            </a:r>
            <a:r>
              <a:rPr lang="en-US" altLang="zh-CN" sz="2400" i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   </a:t>
            </a: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或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= 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，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参见右图，其中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>
                <a:solidFill>
                  <a:srgbClr val="333399"/>
                </a:solidFill>
                <a:ea typeface="楷体_GB2312" pitchFamily="49" charset="-122"/>
              </a:rPr>
              <a:t>0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</a:rPr>
              <a:t>=q</a:t>
            </a:r>
            <a:r>
              <a:rPr lang="en-US" altLang="zh-CN" sz="2000" i="1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333399"/>
                </a:solidFill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62883" name="Object 67"/>
          <p:cNvGraphicFramePr>
            <a:graphicFrameLocks noChangeAspect="1"/>
          </p:cNvGraphicFramePr>
          <p:nvPr/>
        </p:nvGraphicFramePr>
        <p:xfrm>
          <a:off x="6934201" y="3276601"/>
          <a:ext cx="352266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3521964" imgH="2880360" progId="Visio.Drawing.11">
                  <p:embed/>
                </p:oleObj>
              </mc:Choice>
              <mc:Fallback>
                <p:oleObj name="Visio" r:id="rId3" imgW="3521964" imgH="2880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3276601"/>
                        <a:ext cx="352266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87" name="Rectangle 71"/>
          <p:cNvSpPr>
            <a:spLocks noChangeArrowheads="1"/>
          </p:cNvSpPr>
          <p:nvPr/>
        </p:nvSpPr>
        <p:spPr bwMode="auto">
          <a:xfrm>
            <a:off x="2590800" y="3048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900"/>
              <a:t>从下推自动机构造等价的上下文无关文法</a:t>
            </a:r>
          </a:p>
        </p:txBody>
      </p:sp>
    </p:spTree>
    <p:extLst>
      <p:ext uri="{BB962C8B-B14F-4D97-AF65-F5344CB8AC3E}">
        <p14:creationId xmlns:p14="http://schemas.microsoft.com/office/powerpoint/2010/main" val="5564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字母表</a:t>
            </a:r>
            <a:endParaRPr lang="en-US" altLang="zh-CN" dirty="0" smtClean="0"/>
          </a:p>
          <a:p>
            <a:r>
              <a:rPr lang="zh-CN" altLang="en-US" dirty="0" smtClean="0"/>
              <a:t>运算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/>
              <a:t>归纳</a:t>
            </a:r>
            <a:r>
              <a:rPr lang="zh-CN" altLang="en-US" dirty="0" smtClean="0"/>
              <a:t>与互归纳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5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第九讲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DPDA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最多包含一个元素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可以转移，则</a:t>
            </a:r>
            <a:r>
              <a:rPr lang="en-US" altLang="zh-CN" dirty="0" smtClean="0"/>
              <a:t>ε</a:t>
            </a:r>
            <a:r>
              <a:rPr lang="zh-CN" altLang="en-US" dirty="0" smtClean="0"/>
              <a:t>不可转移</a:t>
            </a:r>
            <a:endParaRPr lang="en-US" altLang="zh-CN" dirty="0" smtClean="0"/>
          </a:p>
          <a:p>
            <a:r>
              <a:rPr lang="zh-CN" altLang="en-US" dirty="0" smtClean="0"/>
              <a:t>能力强于</a:t>
            </a:r>
            <a:r>
              <a:rPr lang="en-US" altLang="zh-CN" dirty="0" smtClean="0"/>
              <a:t>DFA</a:t>
            </a:r>
          </a:p>
          <a:p>
            <a:r>
              <a:rPr lang="zh-CN" altLang="en-US" dirty="0" smtClean="0"/>
              <a:t>前缀性质</a:t>
            </a:r>
            <a:r>
              <a:rPr lang="en-US" altLang="zh-CN" dirty="0" smtClean="0"/>
              <a:t>&lt;--&gt;</a:t>
            </a:r>
            <a:r>
              <a:rPr lang="zh-CN" altLang="en-US" dirty="0" smtClean="0"/>
              <a:t>空栈接受</a:t>
            </a:r>
            <a:r>
              <a:rPr lang="en-US" altLang="zh-CN" dirty="0" smtClean="0"/>
              <a:t>DPDA</a:t>
            </a:r>
          </a:p>
          <a:p>
            <a:r>
              <a:rPr lang="zh-CN" altLang="en-US" dirty="0"/>
              <a:t>空栈</a:t>
            </a:r>
            <a:r>
              <a:rPr lang="zh-CN" altLang="en-US" dirty="0" smtClean="0"/>
              <a:t>接受和终态接受的</a:t>
            </a:r>
            <a:r>
              <a:rPr lang="en-US" altLang="zh-CN" dirty="0" smtClean="0"/>
              <a:t>DPDA</a:t>
            </a:r>
            <a:r>
              <a:rPr lang="zh-CN" altLang="en-US" dirty="0" smtClean="0"/>
              <a:t>不等价！</a:t>
            </a:r>
            <a:endParaRPr lang="en-US" altLang="zh-CN" dirty="0" smtClean="0"/>
          </a:p>
          <a:p>
            <a:r>
              <a:rPr lang="zh-CN" altLang="en-US" dirty="0"/>
              <a:t>讲义</a:t>
            </a:r>
            <a:r>
              <a:rPr lang="zh-CN" altLang="en-US" dirty="0" smtClean="0"/>
              <a:t>中的例子（</a:t>
            </a:r>
            <a:r>
              <a:rPr lang="en-US" altLang="zh-CN" dirty="0" err="1" smtClean="0"/>
              <a:t>wwR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wcwR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4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第九讲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DPDA</a:t>
            </a:r>
          </a:p>
          <a:p>
            <a:pPr lvl="1"/>
            <a:r>
              <a:rPr lang="zh-CN" altLang="en-US" dirty="0"/>
              <a:t>注意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DPDA</a:t>
            </a:r>
          </a:p>
          <a:p>
            <a:r>
              <a:rPr lang="zh-CN" altLang="en-US" dirty="0"/>
              <a:t>选择填空</a:t>
            </a:r>
          </a:p>
        </p:txBody>
      </p:sp>
    </p:spTree>
    <p:extLst>
      <p:ext uri="{BB962C8B-B14F-4D97-AF65-F5344CB8AC3E}">
        <p14:creationId xmlns:p14="http://schemas.microsoft.com/office/powerpoint/2010/main" val="30465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67" t="12875" r="18296"/>
          <a:stretch/>
        </p:blipFill>
        <p:spPr>
          <a:xfrm>
            <a:off x="1353311" y="365125"/>
            <a:ext cx="8156449" cy="61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第十讲 概念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有用符号、无用符号、生成符号、可达符号</a:t>
            </a:r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smtClean="0"/>
              <a:t>ε</a:t>
            </a:r>
            <a:r>
              <a:rPr lang="zh-CN" altLang="en-US" dirty="0" smtClean="0"/>
              <a:t>产生式</a:t>
            </a:r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产生式</a:t>
            </a:r>
            <a:endParaRPr lang="en-US" altLang="zh-CN" dirty="0" smtClean="0"/>
          </a:p>
          <a:p>
            <a:r>
              <a:rPr lang="zh-CN" altLang="en-US" dirty="0" smtClean="0"/>
              <a:t>消除无用符号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Chomsky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顺序不能乱</a:t>
            </a:r>
            <a:endParaRPr lang="en-US" altLang="zh-CN" dirty="0" smtClean="0"/>
          </a:p>
          <a:p>
            <a:r>
              <a:rPr lang="zh-CN" altLang="en-US" dirty="0" smtClean="0"/>
              <a:t>重要！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46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第十一讲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上下文无关语言的</a:t>
            </a:r>
            <a:r>
              <a:rPr lang="en-US" altLang="zh-CN" dirty="0" smtClean="0"/>
              <a:t>Pumping</a:t>
            </a:r>
            <a:r>
              <a:rPr lang="zh-CN" altLang="en-US" dirty="0" smtClean="0"/>
              <a:t>引理</a:t>
            </a:r>
            <a:endParaRPr lang="en-US" altLang="zh-CN" dirty="0" smtClean="0"/>
          </a:p>
          <a:p>
            <a:r>
              <a:rPr lang="en-US" altLang="zh-CN" dirty="0" smtClean="0"/>
              <a:t>CYK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不可</a:t>
            </a:r>
            <a:r>
              <a:rPr lang="zh-CN" altLang="en-US" dirty="0" smtClean="0"/>
              <a:t>判定问题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r>
              <a:rPr lang="zh-CN" altLang="en-US" dirty="0" smtClean="0"/>
              <a:t>是否无二义？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r>
              <a:rPr lang="zh-CN" altLang="en-US" dirty="0" smtClean="0"/>
              <a:t>是否固有二义？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r>
              <a:rPr lang="zh-CN" altLang="en-US" dirty="0" smtClean="0"/>
              <a:t>相交是否为空？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r>
              <a:rPr lang="zh-CN" altLang="en-US" dirty="0" smtClean="0"/>
              <a:t>是否相等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CFG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Σ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590800" y="194945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用于证明某个语言 </a:t>
            </a:r>
            <a:r>
              <a:rPr lang="en-US" altLang="zh-CN" sz="2800" i="1">
                <a:latin typeface="Arial" pitchFamily="34" charset="0"/>
                <a:ea typeface="楷体_GB2312" pitchFamily="49" charset="-122"/>
                <a:sym typeface="Symbol" pitchFamily="18" charset="2"/>
              </a:rPr>
              <a:t>L </a:t>
            </a: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不是上下文无关语言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  <a:ea typeface="楷体_GB2312" pitchFamily="49" charset="-122"/>
                <a:sym typeface="Symbol" pitchFamily="18" charset="2"/>
              </a:rPr>
              <a:t>   （接上页）</a:t>
            </a: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2590800" y="2971800"/>
            <a:ext cx="73914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证明步骤</a:t>
            </a:r>
            <a:r>
              <a:rPr lang="zh-CN" altLang="en-US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　</a:t>
            </a:r>
          </a:p>
          <a:p>
            <a:pPr eaLnBrk="0" hangingPunct="0"/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考虑任意的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&gt;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2.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找到一个满足以下条件的串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8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(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长度至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少为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n)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3.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任选满足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z=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uvwxy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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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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vwx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|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    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u,v,w,x,y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4.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找到一个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k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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0, 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使 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uv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wx</a:t>
            </a:r>
            <a:r>
              <a:rPr lang="en-US" altLang="zh-CN" sz="2800" i="1" baseline="30000" dirty="0" err="1">
                <a:latin typeface="Arial" pitchFamily="34" charset="0"/>
                <a:ea typeface="楷体_GB2312" pitchFamily="49" charset="-122"/>
              </a:rPr>
              <a:t>k</a:t>
            </a:r>
            <a:r>
              <a:rPr lang="en-US" altLang="zh-CN" sz="2800" i="1" dirty="0" err="1">
                <a:latin typeface="Arial" pitchFamily="34" charset="0"/>
                <a:ea typeface="楷体_GB2312" pitchFamily="49" charset="-122"/>
              </a:rPr>
              <a:t>y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 </a:t>
            </a:r>
            <a:r>
              <a:rPr lang="en-US" altLang="zh-CN" sz="2800" i="1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.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2667000" y="228600"/>
            <a:ext cx="693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latin typeface="Arial" pitchFamily="34" charset="0"/>
                <a:ea typeface="华文行楷" pitchFamily="2" charset="-122"/>
              </a:rPr>
              <a:t>针对上下文无关语言的</a:t>
            </a:r>
            <a:r>
              <a:rPr lang="en-US" altLang="zh-CN" sz="3200" i="1">
                <a:latin typeface="Arial" pitchFamily="34" charset="0"/>
                <a:ea typeface="华文行楷" pitchFamily="2" charset="-122"/>
              </a:rPr>
              <a:t>Pumping</a:t>
            </a:r>
            <a:r>
              <a:rPr lang="zh-CN" altLang="en-US" sz="320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2209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1">
                <a:latin typeface="Arial" pitchFamily="34" charset="0"/>
                <a:ea typeface="楷体_GB2312" pitchFamily="49" charset="-122"/>
              </a:rPr>
              <a:t>  Pumping </a:t>
            </a:r>
            <a:r>
              <a:rPr lang="zh-CN" altLang="en-US" sz="3200">
                <a:latin typeface="Arial" pitchFamily="34" charset="0"/>
                <a:ea typeface="楷体_GB2312" pitchFamily="49" charset="-122"/>
              </a:rPr>
              <a:t>引理的一个应用</a:t>
            </a:r>
          </a:p>
        </p:txBody>
      </p:sp>
    </p:spTree>
    <p:extLst>
      <p:ext uri="{BB962C8B-B14F-4D97-AF65-F5344CB8AC3E}">
        <p14:creationId xmlns:p14="http://schemas.microsoft.com/office/powerpoint/2010/main" val="33854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第十一讲 概念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封闭运算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替换：</a:t>
            </a:r>
            <a:r>
              <a:rPr lang="en-US" altLang="zh-CN" dirty="0" smtClean="0"/>
              <a:t>Σ-&gt;</a:t>
            </a:r>
            <a:r>
              <a:rPr lang="zh-CN" altLang="en-US" dirty="0" smtClean="0"/>
              <a:t>语言集合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endParaRPr lang="en-US" altLang="zh-CN" dirty="0" smtClean="0"/>
          </a:p>
          <a:p>
            <a:r>
              <a:rPr lang="zh-CN" altLang="en-US" dirty="0" smtClean="0"/>
              <a:t>闭包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同态</a:t>
            </a:r>
            <a:endParaRPr lang="en-US" altLang="zh-CN" dirty="0" smtClean="0"/>
          </a:p>
          <a:p>
            <a:r>
              <a:rPr lang="zh-CN" altLang="en-US" dirty="0" smtClean="0"/>
              <a:t>反向</a:t>
            </a:r>
            <a:endParaRPr lang="en-US" altLang="zh-CN" dirty="0" smtClean="0"/>
          </a:p>
          <a:p>
            <a:r>
              <a:rPr lang="zh-CN" altLang="en-US" dirty="0" smtClean="0"/>
              <a:t>与正规语言的交</a:t>
            </a:r>
            <a:endParaRPr lang="en-US" altLang="zh-CN" dirty="0" smtClean="0"/>
          </a:p>
          <a:p>
            <a:r>
              <a:rPr lang="zh-CN" altLang="en-US" dirty="0" smtClean="0"/>
              <a:t>反同态</a:t>
            </a:r>
            <a:endParaRPr lang="en-US" altLang="zh-CN" dirty="0" smtClean="0"/>
          </a:p>
          <a:p>
            <a:r>
              <a:rPr lang="zh-CN" altLang="en-US" dirty="0" smtClean="0"/>
              <a:t>不是封闭运算</a:t>
            </a:r>
            <a:r>
              <a:rPr lang="en-US" altLang="zh-CN" dirty="0" smtClean="0"/>
              <a:t>-CFG</a:t>
            </a:r>
            <a:r>
              <a:rPr lang="zh-CN" altLang="en-US" dirty="0" smtClean="0"/>
              <a:t>间交、补、差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0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第十一讲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en-US" altLang="zh-CN" dirty="0" smtClean="0"/>
              <a:t>CYK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先转换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chomsky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每个都要枚举分隔</a:t>
            </a:r>
            <a:endParaRPr lang="en-US" altLang="zh-CN" dirty="0" smtClean="0"/>
          </a:p>
          <a:p>
            <a:r>
              <a:rPr lang="en-US" altLang="zh-CN" dirty="0" smtClean="0"/>
              <a:t>Pumping</a:t>
            </a:r>
            <a:r>
              <a:rPr lang="zh-CN" altLang="en-US" dirty="0" smtClean="0"/>
              <a:t>引理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endParaRPr lang="en-US" altLang="zh-CN" dirty="0" smtClean="0"/>
          </a:p>
          <a:p>
            <a:pPr lvl="1"/>
            <a:r>
              <a:rPr lang="zh-CN" altLang="en-US" dirty="0"/>
              <a:t>间接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4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第十二讲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83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基本图灵机</a:t>
            </a:r>
            <a:endParaRPr lang="en-US" altLang="zh-CN" dirty="0" smtClean="0"/>
          </a:p>
          <a:p>
            <a:r>
              <a:rPr lang="zh-CN" altLang="en-US" dirty="0" smtClean="0"/>
              <a:t>格局</a:t>
            </a:r>
            <a:endParaRPr lang="en-US" altLang="zh-CN" dirty="0" smtClean="0"/>
          </a:p>
          <a:p>
            <a:r>
              <a:rPr lang="zh-CN" altLang="en-US" dirty="0"/>
              <a:t>推导</a:t>
            </a:r>
            <a:r>
              <a:rPr lang="zh-CN" altLang="en-US" dirty="0" smtClean="0"/>
              <a:t>关系及其特殊情况</a:t>
            </a:r>
            <a:endParaRPr lang="en-US" altLang="zh-CN" dirty="0" smtClean="0"/>
          </a:p>
          <a:p>
            <a:r>
              <a:rPr lang="zh-CN" altLang="en-US" dirty="0" smtClean="0"/>
              <a:t>递归可枚举语言</a:t>
            </a:r>
            <a:endParaRPr lang="en-US" altLang="zh-CN" dirty="0" smtClean="0"/>
          </a:p>
          <a:p>
            <a:r>
              <a:rPr lang="zh-CN" altLang="en-US" dirty="0" smtClean="0"/>
              <a:t>停机</a:t>
            </a:r>
            <a:endParaRPr lang="en-US" altLang="zh-CN" dirty="0" smtClean="0"/>
          </a:p>
          <a:p>
            <a:r>
              <a:rPr lang="zh-CN" altLang="en-US" dirty="0" smtClean="0"/>
              <a:t>递归语言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1"/>
            <a:r>
              <a:rPr lang="zh-CN" altLang="en-US" dirty="0"/>
              <a:t>存储</a:t>
            </a:r>
            <a:r>
              <a:rPr lang="zh-CN" altLang="en-US" dirty="0" smtClean="0"/>
              <a:t>区状态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子例程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第十二讲 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扩展的图灵机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只有一带为初始输入</a:t>
            </a:r>
            <a:endParaRPr lang="en-US" altLang="zh-CN" dirty="0" smtClean="0"/>
          </a:p>
          <a:p>
            <a:pPr lvl="2"/>
            <a:r>
              <a:rPr lang="zh-CN" altLang="en-US" dirty="0"/>
              <a:t>可不</a:t>
            </a:r>
            <a:r>
              <a:rPr lang="zh-CN" altLang="en-US" dirty="0" smtClean="0"/>
              <a:t>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可用</a:t>
            </a:r>
            <a:r>
              <a:rPr lang="en-US" altLang="zh-CN" dirty="0" smtClean="0"/>
              <a:t>2k</a:t>
            </a:r>
            <a:r>
              <a:rPr lang="zh-CN" altLang="en-US" dirty="0" smtClean="0"/>
              <a:t>多道模拟</a:t>
            </a:r>
            <a:endParaRPr lang="en-US" altLang="zh-CN" dirty="0" smtClean="0"/>
          </a:p>
          <a:p>
            <a:pPr lvl="1"/>
            <a:r>
              <a:rPr lang="zh-CN" altLang="en-US" dirty="0"/>
              <a:t>非</a:t>
            </a:r>
            <a:r>
              <a:rPr lang="zh-CN" altLang="en-US" dirty="0" smtClean="0"/>
              <a:t>确定</a:t>
            </a:r>
            <a:endParaRPr lang="en-US" altLang="zh-CN" dirty="0" smtClean="0"/>
          </a:p>
          <a:p>
            <a:pPr lvl="2"/>
            <a:r>
              <a:rPr lang="zh-CN" altLang="en-US" dirty="0"/>
              <a:t>下一</a:t>
            </a:r>
            <a:r>
              <a:rPr lang="zh-CN" altLang="en-US" dirty="0" smtClean="0"/>
              <a:t>状态有多种选择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及队列模拟</a:t>
            </a:r>
            <a:endParaRPr lang="en-US" altLang="zh-CN" dirty="0" smtClean="0"/>
          </a:p>
          <a:p>
            <a:r>
              <a:rPr lang="zh-CN" altLang="en-US" dirty="0" smtClean="0"/>
              <a:t>受限的图灵机</a:t>
            </a:r>
            <a:endParaRPr lang="en-US" altLang="zh-CN" dirty="0" smtClean="0"/>
          </a:p>
          <a:p>
            <a:pPr lvl="1"/>
            <a:r>
              <a:rPr lang="zh-CN" altLang="en-US" dirty="0"/>
              <a:t>半无穷</a:t>
            </a:r>
            <a:r>
              <a:rPr lang="zh-CN" altLang="en-US" dirty="0" smtClean="0"/>
              <a:t>带</a:t>
            </a:r>
            <a:endParaRPr lang="en-US" altLang="zh-CN" dirty="0" smtClean="0"/>
          </a:p>
          <a:p>
            <a:pPr lvl="1"/>
            <a:r>
              <a:rPr lang="zh-CN" altLang="en-US" dirty="0"/>
              <a:t>多栈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zh-CN" altLang="en-US" dirty="0"/>
              <a:t>计数器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r>
              <a:rPr lang="zh-CN" altLang="en-US" dirty="0" smtClean="0"/>
              <a:t>计算机</a:t>
            </a:r>
            <a:endParaRPr lang="en-US" altLang="zh-CN" dirty="0" smtClean="0"/>
          </a:p>
          <a:p>
            <a:r>
              <a:rPr lang="zh-CN" altLang="en-US" dirty="0" smtClean="0"/>
              <a:t>除单计数器机外，都等价！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r>
              <a:rPr lang="en-US" altLang="zh-CN" dirty="0" smtClean="0"/>
              <a:t>CFG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CFL 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上下文无关语言的定义</a:t>
            </a:r>
            <a:r>
              <a:rPr lang="en-US" altLang="zh-CN" dirty="0" smtClean="0"/>
              <a:t>G=(V,T,P,S)</a:t>
            </a:r>
          </a:p>
          <a:p>
            <a:r>
              <a:rPr lang="zh-CN" altLang="en-US" dirty="0" smtClean="0"/>
              <a:t>归约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推导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最左推导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最右推导</a:t>
            </a:r>
            <a:endParaRPr lang="en-US" altLang="zh-CN" dirty="0" smtClean="0"/>
          </a:p>
          <a:p>
            <a:r>
              <a:rPr lang="en-US" altLang="zh-CN" dirty="0" smtClean="0"/>
              <a:t>L(CFG)=CFL</a:t>
            </a:r>
          </a:p>
          <a:p>
            <a:r>
              <a:rPr lang="en-US" altLang="zh-CN" dirty="0" smtClean="0"/>
              <a:t>Chomsky</a:t>
            </a:r>
            <a:r>
              <a:rPr lang="zh-CN" altLang="en-US" dirty="0" smtClean="0"/>
              <a:t>四型语法分类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区别在于产生式的箭头左边和右边字符串的限制</a:t>
            </a:r>
            <a:endParaRPr lang="en-US" altLang="zh-CN" dirty="0" smtClean="0"/>
          </a:p>
          <a:p>
            <a:r>
              <a:rPr lang="zh-CN" altLang="en-US" dirty="0" smtClean="0"/>
              <a:t>语法分析树及其果实</a:t>
            </a:r>
            <a:endParaRPr lang="en-US" altLang="zh-CN" dirty="0" smtClean="0"/>
          </a:p>
          <a:p>
            <a:r>
              <a:rPr lang="zh-CN" altLang="en-US" dirty="0" smtClean="0"/>
              <a:t>归约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推导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推导</a:t>
            </a:r>
            <a:endParaRPr lang="en-US" altLang="zh-CN" dirty="0" smtClean="0"/>
          </a:p>
          <a:p>
            <a:pPr lvl="1"/>
            <a:r>
              <a:rPr lang="zh-CN" altLang="en-US" dirty="0"/>
              <a:t>证明</a:t>
            </a:r>
            <a:r>
              <a:rPr lang="zh-CN" altLang="en-US" dirty="0" smtClean="0"/>
              <a:t>时善用第一个产生式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57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第十二讲 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构造图灵机及其变种（多栈，计数器）</a:t>
            </a:r>
            <a:endParaRPr lang="en-US" altLang="zh-CN" dirty="0" smtClean="0"/>
          </a:p>
          <a:p>
            <a:r>
              <a:rPr lang="zh-CN" altLang="en-US" dirty="0" smtClean="0"/>
              <a:t>概念判断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第十三讲 概念（可判定部分）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图灵机二进制编码</a:t>
            </a:r>
            <a:endParaRPr lang="en-US" altLang="zh-CN" dirty="0" smtClean="0"/>
          </a:p>
          <a:p>
            <a:r>
              <a:rPr lang="zh-CN" altLang="en-US" dirty="0" smtClean="0"/>
              <a:t>对角语言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并非递归可枚举</a:t>
            </a:r>
            <a:endParaRPr lang="en-US" altLang="zh-CN" dirty="0" smtClean="0"/>
          </a:p>
          <a:p>
            <a:r>
              <a:rPr lang="zh-CN" altLang="en-US" dirty="0" smtClean="0"/>
              <a:t>递归语言补运算封闭</a:t>
            </a:r>
            <a:endParaRPr lang="en-US" altLang="zh-CN" dirty="0" smtClean="0"/>
          </a:p>
          <a:p>
            <a:r>
              <a:rPr lang="zh-CN" altLang="en-US" dirty="0" smtClean="0"/>
              <a:t>递归可枚举语言补运算不封闭</a:t>
            </a:r>
            <a:endParaRPr lang="en-US" altLang="zh-CN" dirty="0" smtClean="0"/>
          </a:p>
          <a:p>
            <a:r>
              <a:rPr lang="zh-CN" altLang="en-US" dirty="0" smtClean="0"/>
              <a:t>通用语言</a:t>
            </a:r>
            <a:endParaRPr lang="en-US" altLang="zh-CN" dirty="0" smtClean="0"/>
          </a:p>
          <a:p>
            <a:r>
              <a:rPr lang="zh-CN" altLang="en-US" dirty="0" smtClean="0"/>
              <a:t>问题与语言</a:t>
            </a:r>
            <a:endParaRPr lang="en-US" altLang="zh-CN" dirty="0" smtClean="0"/>
          </a:p>
          <a:p>
            <a:r>
              <a:rPr lang="zh-CN" altLang="en-US" dirty="0"/>
              <a:t>问题</a:t>
            </a:r>
            <a:r>
              <a:rPr lang="zh-CN" altLang="en-US" dirty="0" smtClean="0"/>
              <a:t>的可判定性</a:t>
            </a:r>
            <a:endParaRPr lang="en-US" altLang="zh-CN" dirty="0" smtClean="0"/>
          </a:p>
          <a:p>
            <a:r>
              <a:rPr lang="zh-CN" altLang="en-US" dirty="0"/>
              <a:t>问题</a:t>
            </a:r>
            <a:r>
              <a:rPr lang="zh-CN" altLang="en-US" dirty="0" smtClean="0"/>
              <a:t>的归纳</a:t>
            </a:r>
            <a:endParaRPr lang="en-US" altLang="zh-CN" dirty="0" smtClean="0"/>
          </a:p>
          <a:p>
            <a:r>
              <a:rPr lang="en-US" altLang="zh-CN" dirty="0" smtClean="0"/>
              <a:t>Rice</a:t>
            </a:r>
            <a:r>
              <a:rPr lang="zh-CN" altLang="en-US" dirty="0" smtClean="0"/>
              <a:t>定理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对应问题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第十三讲 概念（计算复杂性部分）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图灵机与非确定图灵机的时间复杂度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最多在</a:t>
            </a:r>
            <a:r>
              <a:rPr lang="en-US" altLang="zh-CN" dirty="0" smtClean="0"/>
              <a:t>T(n)</a:t>
            </a:r>
            <a:r>
              <a:rPr lang="zh-CN" altLang="en-US" dirty="0" smtClean="0"/>
              <a:t>步停机</a:t>
            </a:r>
            <a:endParaRPr lang="en-US" altLang="zh-CN" dirty="0" smtClean="0"/>
          </a:p>
          <a:p>
            <a:r>
              <a:rPr lang="en-US" altLang="zh-CN" dirty="0" smtClean="0"/>
              <a:t>P vs NP vs NP</a:t>
            </a:r>
            <a:r>
              <a:rPr lang="zh-CN" altLang="en-US" dirty="0" smtClean="0"/>
              <a:t>难 </a:t>
            </a:r>
            <a:r>
              <a:rPr lang="en-US" altLang="zh-CN" dirty="0" smtClean="0"/>
              <a:t>vs NP</a:t>
            </a:r>
            <a:r>
              <a:rPr lang="zh-CN" altLang="en-US" dirty="0" smtClean="0"/>
              <a:t>完全</a:t>
            </a:r>
            <a:endParaRPr lang="en-US" altLang="zh-CN" dirty="0" smtClean="0"/>
          </a:p>
          <a:p>
            <a:r>
              <a:rPr lang="en-US" altLang="zh-CN" dirty="0" smtClean="0"/>
              <a:t>SAT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208213" y="1412876"/>
            <a:ext cx="82804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0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= (V,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 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,  (VT)*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，但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中至少包含一个非终结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     符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800" dirty="0"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结论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型文法的能力相当于图灵机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（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Turing machines</a:t>
            </a:r>
            <a:r>
              <a:rPr lang="zh-CN" altLang="en-US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8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2703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  <p:extLst>
      <p:ext uri="{BB962C8B-B14F-4D97-AF65-F5344CB8AC3E}">
        <p14:creationId xmlns:p14="http://schemas.microsoft.com/office/powerpoint/2010/main" val="5560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2136776" y="1362075"/>
            <a:ext cx="8207375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1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= (V,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  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满足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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，仅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  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例外，且要求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S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不得出现在任何产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生式的右部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型文法也称谓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上下文有关文法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context-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sensitive grammars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型语言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或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上下文有关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1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型文法的能力相当的一种状态机模型为线性有界自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动机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703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dirty="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 dirty="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 dirty="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  <p:extLst>
      <p:ext uri="{BB962C8B-B14F-4D97-AF65-F5344CB8AC3E}">
        <p14:creationId xmlns:p14="http://schemas.microsoft.com/office/powerpoint/2010/main" val="30340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2208213" y="134143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2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= (V,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 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AV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 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(VT)*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 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型文法即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上下文无关文法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上下文无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关语言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与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型文法的能力相当的一种状态机模型为下推自动机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（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Pushdown Automata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703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  <p:extLst>
      <p:ext uri="{BB962C8B-B14F-4D97-AF65-F5344CB8AC3E}">
        <p14:creationId xmlns:p14="http://schemas.microsoft.com/office/powerpoint/2010/main" val="1890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06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9601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296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0210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209800" y="1519238"/>
            <a:ext cx="8153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3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型文法</a:t>
            </a:r>
            <a:endParaRPr lang="zh-CN" altLang="en-US" sz="32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G = (V,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, S )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的产生式形如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 </a:t>
            </a:r>
            <a:r>
              <a:rPr lang="en-US" altLang="zh-CN" sz="2400" dirty="0" err="1">
                <a:latin typeface="Arial" pitchFamily="34" charset="0"/>
                <a:ea typeface="楷体_GB2312" pitchFamily="49" charset="-122"/>
                <a:sym typeface="Symbol" pitchFamily="18" charset="2"/>
              </a:rPr>
              <a:t>aB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或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 a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其中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A, BV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a  T  {}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3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型文法也称为正规文法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型语言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，即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正规语言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Arial" pitchFamily="34" charset="0"/>
                <a:ea typeface="楷体_GB2312" pitchFamily="49" charset="-122"/>
              </a:rPr>
              <a:t>  </a:t>
            </a:r>
            <a:r>
              <a:rPr lang="zh-CN" altLang="en-US" sz="3200" dirty="0">
                <a:latin typeface="Arial" pitchFamily="34" charset="0"/>
                <a:ea typeface="楷体_GB2312" pitchFamily="49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型文法的能力等价于有限状态自动机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.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2703513" y="266700"/>
            <a:ext cx="6661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>
                <a:latin typeface="Arial" pitchFamily="34" charset="0"/>
                <a:ea typeface="华文行楷" pitchFamily="2" charset="-122"/>
              </a:rPr>
              <a:t>文法与语言的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Chomsky</a:t>
            </a:r>
            <a:r>
              <a:rPr lang="zh-CN" altLang="en-US" sz="3600">
                <a:latin typeface="Arial" pitchFamily="34" charset="0"/>
                <a:ea typeface="华文行楷" pitchFamily="2" charset="-122"/>
              </a:rPr>
              <a:t>分类方法</a:t>
            </a:r>
          </a:p>
        </p:txBody>
      </p:sp>
    </p:spTree>
    <p:extLst>
      <p:ext uri="{BB962C8B-B14F-4D97-AF65-F5344CB8AC3E}">
        <p14:creationId xmlns:p14="http://schemas.microsoft.com/office/powerpoint/2010/main" val="27976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二义文法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文法</a:t>
            </a:r>
            <a:r>
              <a:rPr lang="zh-CN" altLang="en-US" dirty="0" smtClean="0"/>
              <a:t>的无二义性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二义性和</a:t>
            </a:r>
            <a:r>
              <a:rPr lang="zh-CN" altLang="en-US" dirty="0" smtClean="0">
                <a:solidFill>
                  <a:srgbClr val="FF0000"/>
                </a:solidFill>
              </a:rPr>
              <a:t>语言</a:t>
            </a:r>
            <a:r>
              <a:rPr lang="zh-CN" altLang="en-US" dirty="0" smtClean="0"/>
              <a:t>的固有二义性</a:t>
            </a:r>
            <a:endParaRPr lang="en-US" altLang="zh-CN" dirty="0" smtClean="0"/>
          </a:p>
          <a:p>
            <a:r>
              <a:rPr lang="zh-CN" altLang="en-US" dirty="0" smtClean="0"/>
              <a:t>消除二义性的方法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算符优先级联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左结合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最近嵌套法解决悬挂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二义性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35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2525</Words>
  <Application>Microsoft Office PowerPoint</Application>
  <PresentationFormat>宽屏</PresentationFormat>
  <Paragraphs>393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Visio</vt:lpstr>
      <vt:lpstr>VISIO</vt:lpstr>
      <vt:lpstr>形式语言与自动机 中厅讲座</vt:lpstr>
      <vt:lpstr>引言</vt:lpstr>
      <vt:lpstr>第一讲</vt:lpstr>
      <vt:lpstr>第二讲CFG与CFL 概念</vt:lpstr>
      <vt:lpstr>PowerPoint 演示文稿</vt:lpstr>
      <vt:lpstr>PowerPoint 演示文稿</vt:lpstr>
      <vt:lpstr>PowerPoint 演示文稿</vt:lpstr>
      <vt:lpstr>PowerPoint 演示文稿</vt:lpstr>
      <vt:lpstr>第二讲 概念</vt:lpstr>
      <vt:lpstr>第二章 题目</vt:lpstr>
      <vt:lpstr>第三讲RE 概念</vt:lpstr>
      <vt:lpstr>第三讲 题目 </vt:lpstr>
      <vt:lpstr>第四讲FA 概念</vt:lpstr>
      <vt:lpstr>第四讲 题目</vt:lpstr>
      <vt:lpstr>第五讲 RE&lt;--&gt;FA 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第六讲 概念</vt:lpstr>
      <vt:lpstr>PowerPoint 演示文稿</vt:lpstr>
      <vt:lpstr>第六讲 题目</vt:lpstr>
      <vt:lpstr>第七讲 概念</vt:lpstr>
      <vt:lpstr>第七讲 题目</vt:lpstr>
      <vt:lpstr>第八讲 题目</vt:lpstr>
      <vt:lpstr>PowerPoint 演示文稿</vt:lpstr>
      <vt:lpstr>PowerPoint 演示文稿</vt:lpstr>
      <vt:lpstr>第九讲 概念</vt:lpstr>
      <vt:lpstr>第九讲 题目</vt:lpstr>
      <vt:lpstr>PowerPoint 演示文稿</vt:lpstr>
      <vt:lpstr>第十讲 概念/题目</vt:lpstr>
      <vt:lpstr>第十一讲 概念</vt:lpstr>
      <vt:lpstr>PowerPoint 演示文稿</vt:lpstr>
      <vt:lpstr>第十一讲 概念-封闭运算</vt:lpstr>
      <vt:lpstr>第十一讲 题目</vt:lpstr>
      <vt:lpstr>第十二讲 概念</vt:lpstr>
      <vt:lpstr>第十二讲 概念</vt:lpstr>
      <vt:lpstr>第十二讲 题目</vt:lpstr>
      <vt:lpstr>第十三讲 概念（可判定部分）</vt:lpstr>
      <vt:lpstr>第十三讲 概念（计算复杂性部分）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中厅讲座</dc:title>
  <dc:creator>李 文浩</dc:creator>
  <cp:lastModifiedBy>李 文浩</cp:lastModifiedBy>
  <cp:revision>13</cp:revision>
  <dcterms:created xsi:type="dcterms:W3CDTF">2018-06-27T12:08:38Z</dcterms:created>
  <dcterms:modified xsi:type="dcterms:W3CDTF">2018-06-27T17:27:20Z</dcterms:modified>
</cp:coreProperties>
</file>