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5" r:id="rId3"/>
    <p:sldId id="394" r:id="rId4"/>
    <p:sldId id="395" r:id="rId5"/>
    <p:sldId id="397" r:id="rId6"/>
    <p:sldId id="396" r:id="rId7"/>
    <p:sldId id="279" r:id="rId8"/>
    <p:sldId id="375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>
      <p:cViewPr varScale="1">
        <p:scale>
          <a:sx n="105" d="100"/>
          <a:sy n="105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7896F2-8585-48D6-997C-D79A1D2621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7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CF391-CC18-485D-9DB7-2E813DA707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1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3555C-82DB-48A3-BB90-68FD7708A3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3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7" y="1125538"/>
            <a:ext cx="8497193" cy="5256212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7A27F-6A22-47B2-88EE-A21B3A708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5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73DEA-E6E1-45D3-A518-59AC54B535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6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63BE-3543-439C-926F-B59731369A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7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2DB8F-A7F6-4332-9363-102AB4EA4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44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D6116-590E-4EDD-AD46-E97025CA18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2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02955-B121-48F4-903C-43204DFB83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01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4000A-C3CB-45E1-A964-6FFCECDBF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56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02F9F-F3B7-4D88-BFA3-3AF56AAF39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5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singhua-ppt-template-bg副本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71378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F855735-8F9C-4E01-A9C2-604640BDAA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399.com/flash/55486_4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2339752" y="1628800"/>
            <a:ext cx="6659562" cy="1656184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第</a:t>
            </a:r>
            <a:r>
              <a:rPr lang="en-US" altLang="zh-CN" sz="4400" dirty="0"/>
              <a:t>1</a:t>
            </a:r>
            <a:r>
              <a:rPr lang="zh-CN" altLang="en-US" sz="4400" dirty="0"/>
              <a:t>周大作业：贪吃蛇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4968031" cy="792162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137152" cy="5256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贪吃蛇的游戏界面为</a:t>
            </a:r>
            <a:r>
              <a:rPr lang="en-US" altLang="zh-CN" sz="2400" dirty="0"/>
              <a:t>40*40</a:t>
            </a:r>
            <a:r>
              <a:rPr lang="zh-CN" altLang="en-US" sz="2400" dirty="0"/>
              <a:t>的网格。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游戏界面上包括菜单栏、工具栏和按钮，三者均实现开始游戏、暂停游戏、继续游戏、重新开始、退出游戏、保存游戏、载入游戏的功能。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首次打开游戏，用户处于</a:t>
            </a:r>
            <a:r>
              <a:rPr lang="zh-CN" altLang="en-US" sz="2400" dirty="0">
                <a:solidFill>
                  <a:srgbClr val="7030A0"/>
                </a:solidFill>
              </a:rPr>
              <a:t>未开始状态</a:t>
            </a:r>
            <a:r>
              <a:rPr lang="zh-CN" altLang="en-US" sz="2400" dirty="0"/>
              <a:t>，游戏界面上只存在初始</a:t>
            </a:r>
            <a:r>
              <a:rPr lang="zh-CN" altLang="en-US" sz="2400" dirty="0">
                <a:solidFill>
                  <a:srgbClr val="00B050"/>
                </a:solidFill>
              </a:rPr>
              <a:t>贪食蛇</a:t>
            </a:r>
            <a:r>
              <a:rPr lang="zh-CN" altLang="en-US" sz="2400" dirty="0"/>
              <a:t>，初始贪吃蛇长度为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个网格，自行设定初始位置。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用户处于</a:t>
            </a:r>
            <a:r>
              <a:rPr lang="zh-CN" altLang="en-US" sz="2400" dirty="0">
                <a:solidFill>
                  <a:srgbClr val="7030A0"/>
                </a:solidFill>
              </a:rPr>
              <a:t>未开始状态</a:t>
            </a:r>
            <a:r>
              <a:rPr lang="zh-CN" altLang="en-US" sz="2400" dirty="0"/>
              <a:t>时，通过鼠标点击空白网格，可以将对应网格置为</a:t>
            </a:r>
            <a:r>
              <a:rPr lang="zh-CN" altLang="en-US" sz="2400" dirty="0">
                <a:solidFill>
                  <a:srgbClr val="00B050"/>
                </a:solidFill>
              </a:rPr>
              <a:t>障碍</a:t>
            </a:r>
            <a:r>
              <a:rPr lang="zh-CN" altLang="en-US" sz="2400" dirty="0"/>
              <a:t>，再次点击</a:t>
            </a:r>
            <a:r>
              <a:rPr lang="zh-CN" altLang="en-US" sz="2400" dirty="0">
                <a:solidFill>
                  <a:srgbClr val="00B050"/>
                </a:solidFill>
              </a:rPr>
              <a:t>障碍</a:t>
            </a:r>
            <a:r>
              <a:rPr lang="zh-CN" altLang="en-US" sz="2400" dirty="0"/>
              <a:t>将其重置为空白网格。</a:t>
            </a:r>
            <a:endParaRPr lang="en-US" altLang="zh-CN" sz="2400" dirty="0"/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7F476-E323-490F-ABCF-F6324B669A4E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59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4968031" cy="792162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192" cy="5256212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2400" dirty="0"/>
              <a:t>点击</a:t>
            </a:r>
            <a:r>
              <a:rPr lang="zh-CN" altLang="en-US" sz="2400" dirty="0">
                <a:solidFill>
                  <a:srgbClr val="0070C0"/>
                </a:solidFill>
              </a:rPr>
              <a:t>开始游戏</a:t>
            </a:r>
            <a:r>
              <a:rPr lang="zh-CN" altLang="en-US" sz="2400" dirty="0"/>
              <a:t>后</a:t>
            </a:r>
            <a:endParaRPr lang="en-US" altLang="zh-CN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用户处于</a:t>
            </a:r>
            <a:r>
              <a:rPr lang="zh-CN" altLang="en-US" sz="2000" dirty="0">
                <a:solidFill>
                  <a:srgbClr val="7030A0"/>
                </a:solidFill>
              </a:rPr>
              <a:t>游戏状态</a:t>
            </a:r>
            <a:r>
              <a:rPr lang="zh-CN" altLang="en-US" sz="2000" dirty="0"/>
              <a:t>，程序随机选择一个空白网格生成一个</a:t>
            </a:r>
            <a:r>
              <a:rPr lang="zh-CN" altLang="en-US" sz="2000" dirty="0">
                <a:solidFill>
                  <a:srgbClr val="00B050"/>
                </a:solidFill>
              </a:rPr>
              <a:t>果实</a:t>
            </a:r>
            <a:r>
              <a:rPr lang="zh-CN" altLang="en-US" sz="2000" dirty="0"/>
              <a:t>。此后，按任意方向键，贪吃蛇将向对应方向移动，并开始计时，移动速度由程序自行确定。要求游戏过程中，实时</a:t>
            </a:r>
            <a:r>
              <a:rPr lang="zh-CN" altLang="en-US" sz="2000" dirty="0">
                <a:solidFill>
                  <a:srgbClr val="0070C0"/>
                </a:solidFill>
              </a:rPr>
              <a:t>显示时间，即贪吃</a:t>
            </a:r>
            <a:r>
              <a:rPr lang="zh-CN" altLang="en-US" sz="2000" dirty="0" smtClean="0">
                <a:solidFill>
                  <a:srgbClr val="0070C0"/>
                </a:solidFill>
              </a:rPr>
              <a:t>蛇头部</a:t>
            </a:r>
            <a:r>
              <a:rPr lang="zh-CN" altLang="en-US" sz="2000" dirty="0">
                <a:solidFill>
                  <a:srgbClr val="0070C0"/>
                </a:solidFill>
              </a:rPr>
              <a:t>移动的格子数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贪吃蛇吃到果实后，在接下来的</a:t>
            </a:r>
            <a:r>
              <a:rPr lang="en-US" altLang="zh-CN" sz="2000" dirty="0"/>
              <a:t>3</a:t>
            </a:r>
            <a:r>
              <a:rPr lang="zh-CN" altLang="en-US" sz="2000" dirty="0"/>
              <a:t>步中，头部延长</a:t>
            </a:r>
            <a:r>
              <a:rPr lang="en-US" altLang="zh-CN" sz="2000" dirty="0"/>
              <a:t>3</a:t>
            </a:r>
            <a:r>
              <a:rPr lang="zh-CN" altLang="en-US" sz="2000" dirty="0"/>
              <a:t>个格子，与此同时尾部保持不变。</a:t>
            </a:r>
            <a:endParaRPr lang="en-US" altLang="zh-CN" sz="20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点击</a:t>
            </a:r>
            <a:r>
              <a:rPr lang="zh-CN" altLang="en-US" sz="2000" dirty="0">
                <a:solidFill>
                  <a:srgbClr val="0070C0"/>
                </a:solidFill>
              </a:rPr>
              <a:t>暂停游戏</a:t>
            </a:r>
            <a:r>
              <a:rPr lang="zh-CN" altLang="en-US" sz="2000" dirty="0"/>
              <a:t>后，游戏处于</a:t>
            </a:r>
            <a:r>
              <a:rPr lang="zh-CN" altLang="en-US" sz="2000" dirty="0">
                <a:solidFill>
                  <a:srgbClr val="7030A0"/>
                </a:solidFill>
              </a:rPr>
              <a:t>暂停状态，</a:t>
            </a:r>
            <a:r>
              <a:rPr lang="zh-CN" altLang="en-US" sz="2000" dirty="0"/>
              <a:t>贪吃蛇的移动停止，游戏时间停止。</a:t>
            </a:r>
            <a:endParaRPr lang="en-US" altLang="zh-C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2400" dirty="0"/>
              <a:t>当处于</a:t>
            </a:r>
            <a:r>
              <a:rPr lang="zh-CN" altLang="en-US" sz="2400" dirty="0">
                <a:solidFill>
                  <a:srgbClr val="7030A0"/>
                </a:solidFill>
              </a:rPr>
              <a:t>暂停状态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点击</a:t>
            </a:r>
            <a:r>
              <a:rPr lang="zh-CN" altLang="en-US" sz="2000" dirty="0">
                <a:solidFill>
                  <a:srgbClr val="0070C0"/>
                </a:solidFill>
              </a:rPr>
              <a:t>保存游戏</a:t>
            </a:r>
            <a:r>
              <a:rPr lang="zh-CN" altLang="en-US" sz="2000" dirty="0"/>
              <a:t>，可以保存当前格局。由用户指定保存文件的名称与位置。文件格式自行设计，需包含贪吃蛇的状态，贪吃蛇的移动方向，障碍和果实位置，以及当前时间。</a:t>
            </a:r>
            <a:endParaRPr lang="en-US" altLang="zh-CN" sz="20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点击</a:t>
            </a:r>
            <a:r>
              <a:rPr lang="zh-CN" altLang="en-US" sz="2000" dirty="0">
                <a:solidFill>
                  <a:srgbClr val="0070C0"/>
                </a:solidFill>
              </a:rPr>
              <a:t>继续游戏</a:t>
            </a:r>
            <a:r>
              <a:rPr lang="zh-CN" altLang="en-US" sz="2000" dirty="0"/>
              <a:t>后，贪吃蛇恢复移动，恢复计时，进入</a:t>
            </a:r>
            <a:r>
              <a:rPr lang="zh-CN" altLang="en-US" sz="2000" dirty="0">
                <a:solidFill>
                  <a:srgbClr val="7030A0"/>
                </a:solidFill>
              </a:rPr>
              <a:t>游戏状态</a:t>
            </a:r>
            <a:r>
              <a:rPr lang="zh-CN" altLang="en-US" sz="2000" dirty="0"/>
              <a:t> 。</a:t>
            </a:r>
            <a:endParaRPr lang="en-US" altLang="zh-CN" sz="2000" dirty="0"/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7F476-E323-490F-ABCF-F6324B669A4E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22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4968031" cy="792162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200" cy="5256212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2400" dirty="0"/>
              <a:t>当处于</a:t>
            </a:r>
            <a:r>
              <a:rPr lang="zh-CN" altLang="en-US" sz="2400" dirty="0">
                <a:solidFill>
                  <a:srgbClr val="7030A0"/>
                </a:solidFill>
              </a:rPr>
              <a:t>未开始状态时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点击</a:t>
            </a:r>
            <a:r>
              <a:rPr lang="zh-CN" altLang="en-US" sz="2000" dirty="0">
                <a:solidFill>
                  <a:srgbClr val="0070C0"/>
                </a:solidFill>
              </a:rPr>
              <a:t>载入游戏</a:t>
            </a:r>
            <a:r>
              <a:rPr lang="zh-CN" altLang="en-US" sz="2000" dirty="0"/>
              <a:t>，可以选择文件，载入一个已保存的格局，此时游戏进入</a:t>
            </a:r>
            <a:r>
              <a:rPr lang="zh-CN" altLang="en-US" sz="2000" dirty="0">
                <a:solidFill>
                  <a:srgbClr val="7030A0"/>
                </a:solidFill>
              </a:rPr>
              <a:t>暂停状态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2400" dirty="0"/>
              <a:t>满足失败条件时，游戏进入</a:t>
            </a:r>
            <a:r>
              <a:rPr lang="zh-CN" altLang="en-US" sz="2400" dirty="0">
                <a:solidFill>
                  <a:srgbClr val="7030A0"/>
                </a:solidFill>
              </a:rPr>
              <a:t>终止状态</a:t>
            </a:r>
            <a:r>
              <a:rPr lang="zh-CN" altLang="en-US" sz="2400" dirty="0"/>
              <a:t>，提示游戏失败，游戏计时停止，贪吃蛇无法移动。失败条件：</a:t>
            </a:r>
            <a:endParaRPr lang="en-US" altLang="zh-CN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贪吃蛇碰到周围边界</a:t>
            </a:r>
            <a:endParaRPr lang="en-US" altLang="zh-CN" sz="20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碰到障碍</a:t>
            </a:r>
            <a:endParaRPr lang="en-US" altLang="zh-CN" sz="20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 dirty="0"/>
              <a:t>碰到自己的身体</a:t>
            </a:r>
            <a:endParaRPr lang="en-US" altLang="zh-C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2400" dirty="0"/>
              <a:t>当处于</a:t>
            </a:r>
            <a:r>
              <a:rPr lang="zh-CN" altLang="en-US" sz="2400" dirty="0">
                <a:solidFill>
                  <a:srgbClr val="7030A0"/>
                </a:solidFill>
              </a:rPr>
              <a:t>暂停状态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7030A0"/>
                </a:solidFill>
              </a:rPr>
              <a:t>终止状态</a:t>
            </a:r>
            <a:r>
              <a:rPr lang="zh-CN" altLang="en-US" sz="2400" dirty="0"/>
              <a:t>时，点击</a:t>
            </a:r>
            <a:r>
              <a:rPr lang="zh-CN" altLang="en-US" sz="2400" dirty="0">
                <a:solidFill>
                  <a:srgbClr val="0070C0"/>
                </a:solidFill>
              </a:rPr>
              <a:t>重新开始</a:t>
            </a:r>
            <a:r>
              <a:rPr lang="zh-CN" altLang="en-US" sz="2400" dirty="0"/>
              <a:t>，用户变为</a:t>
            </a:r>
            <a:r>
              <a:rPr lang="zh-CN" altLang="en-US" sz="2400" dirty="0">
                <a:solidFill>
                  <a:srgbClr val="7030A0"/>
                </a:solidFill>
              </a:rPr>
              <a:t>未开始状态</a:t>
            </a:r>
            <a:r>
              <a:rPr lang="zh-CN" altLang="en-US" sz="2400" dirty="0"/>
              <a:t>，计时清零，格局恢复为初始状态</a:t>
            </a:r>
            <a:endParaRPr lang="en-US" altLang="zh-CN" sz="2400" dirty="0"/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7F476-E323-490F-ABCF-F6324B669A4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0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4968031" cy="792162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200" cy="525621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/>
              <a:t>游戏处于任何状态时，点击</a:t>
            </a:r>
            <a:r>
              <a:rPr lang="zh-CN" altLang="en-US" sz="2400" dirty="0">
                <a:solidFill>
                  <a:srgbClr val="0070C0"/>
                </a:solidFill>
              </a:rPr>
              <a:t>退出游戏</a:t>
            </a:r>
            <a:r>
              <a:rPr lang="zh-CN" altLang="en-US" sz="2400" dirty="0"/>
              <a:t>，游戏直接关闭。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/>
              <a:t>本次大作业要求，特定状态下，某些按钮处于不可用状态：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/>
              <a:t>未开始状态：</a:t>
            </a:r>
            <a:r>
              <a:rPr lang="zh-CN" altLang="en-US" sz="2000" dirty="0">
                <a:solidFill>
                  <a:srgbClr val="C00000"/>
                </a:solidFill>
              </a:rPr>
              <a:t>暂停游戏、继续游戏、重新开始、保存游戏</a:t>
            </a:r>
            <a:r>
              <a:rPr lang="zh-CN" altLang="en-US" sz="2000" dirty="0"/>
              <a:t>处于不可用状态，</a:t>
            </a:r>
            <a:r>
              <a:rPr lang="zh-CN" altLang="en-US" sz="2000" dirty="0">
                <a:solidFill>
                  <a:srgbClr val="C00000"/>
                </a:solidFill>
              </a:rPr>
              <a:t>开始游戏、退出游戏、载入游戏</a:t>
            </a:r>
            <a:r>
              <a:rPr lang="zh-CN" altLang="en-US" sz="2000" dirty="0"/>
              <a:t>处于可用状态。</a:t>
            </a:r>
            <a:endParaRPr lang="en-US" altLang="zh-CN" sz="20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/>
              <a:t>游戏状态：</a:t>
            </a:r>
            <a:r>
              <a:rPr lang="zh-CN" altLang="en-US" sz="2000" dirty="0">
                <a:solidFill>
                  <a:srgbClr val="C00000"/>
                </a:solidFill>
              </a:rPr>
              <a:t>开始游戏、载入游戏、继续游戏、重新开始、保存游戏</a:t>
            </a:r>
            <a:r>
              <a:rPr lang="zh-CN" altLang="en-US" sz="2000" dirty="0"/>
              <a:t>处于不可用状态，</a:t>
            </a:r>
            <a:r>
              <a:rPr lang="zh-CN" altLang="en-US" sz="2000" dirty="0">
                <a:solidFill>
                  <a:srgbClr val="C00000"/>
                </a:solidFill>
              </a:rPr>
              <a:t>退出游戏、暂停游戏</a:t>
            </a:r>
            <a:r>
              <a:rPr lang="zh-CN" altLang="en-US" sz="2000" dirty="0"/>
              <a:t>处于可用状态。</a:t>
            </a:r>
            <a:endParaRPr lang="en-US" altLang="zh-CN" sz="20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/>
              <a:t>暂停状态：</a:t>
            </a:r>
            <a:r>
              <a:rPr lang="zh-CN" altLang="en-US" sz="2000" dirty="0">
                <a:solidFill>
                  <a:srgbClr val="C00000"/>
                </a:solidFill>
              </a:rPr>
              <a:t>开始游戏、暂停游戏、载入游戏</a:t>
            </a:r>
            <a:r>
              <a:rPr lang="zh-CN" altLang="en-US" sz="2000" dirty="0"/>
              <a:t>处于不可用状态，</a:t>
            </a:r>
            <a:r>
              <a:rPr lang="zh-CN" altLang="en-US" sz="2000" dirty="0">
                <a:solidFill>
                  <a:srgbClr val="C00000"/>
                </a:solidFill>
              </a:rPr>
              <a:t>退出游戏、继续游戏、重新开始、保存游戏</a:t>
            </a:r>
            <a:r>
              <a:rPr lang="zh-CN" altLang="en-US" sz="2000" dirty="0"/>
              <a:t>处于可用状态。</a:t>
            </a:r>
            <a:endParaRPr lang="en-US" altLang="zh-CN" sz="20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/>
              <a:t>终止状态：</a:t>
            </a:r>
            <a:r>
              <a:rPr lang="zh-CN" altLang="en-US" sz="2000" dirty="0">
                <a:solidFill>
                  <a:srgbClr val="C00000"/>
                </a:solidFill>
              </a:rPr>
              <a:t>开始游戏、暂停游戏、继续游戏、载入游戏、保存游戏</a:t>
            </a:r>
            <a:r>
              <a:rPr lang="zh-CN" altLang="en-US" sz="2000" dirty="0"/>
              <a:t>处于不可用状态，</a:t>
            </a:r>
            <a:r>
              <a:rPr lang="zh-CN" altLang="en-US" sz="2000" dirty="0">
                <a:solidFill>
                  <a:srgbClr val="C00000"/>
                </a:solidFill>
              </a:rPr>
              <a:t>退出游戏、重新开始</a:t>
            </a:r>
            <a:r>
              <a:rPr lang="zh-CN" altLang="en-US" sz="2000" dirty="0"/>
              <a:t>处于可用状态。</a:t>
            </a:r>
            <a:endParaRPr lang="en-US" altLang="zh-CN" sz="2000" dirty="0"/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sz="20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sz="20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400" dirty="0"/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7F476-E323-490F-ABCF-F6324B669A4E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1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4968031" cy="792162"/>
          </a:xfrm>
        </p:spPr>
        <p:txBody>
          <a:bodyPr/>
          <a:lstStyle/>
          <a:p>
            <a:pPr algn="ctr"/>
            <a:r>
              <a:rPr lang="zh-CN" altLang="en-US" dirty="0"/>
              <a:t>状态转移关系</a:t>
            </a:r>
            <a:endParaRPr lang="en-US" altLang="zh-CN" dirty="0"/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F67F476-E323-490F-ABCF-F6324B669A4E}" type="slidenum">
              <a:rPr lang="en-US" altLang="zh-CN"/>
              <a:pPr algn="ctr" eaLnBrk="1" hangingPunct="1"/>
              <a:t>6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403648" y="2276872"/>
            <a:ext cx="1800200" cy="64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未开始状态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5760132" y="2276872"/>
            <a:ext cx="1800200" cy="64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游戏状态</a:t>
            </a:r>
          </a:p>
        </p:txBody>
      </p:sp>
      <p:sp>
        <p:nvSpPr>
          <p:cNvPr id="8" name="矩形 7"/>
          <p:cNvSpPr/>
          <p:nvPr/>
        </p:nvSpPr>
        <p:spPr>
          <a:xfrm>
            <a:off x="5772732" y="4473836"/>
            <a:ext cx="1800200" cy="64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暂停状态</a:t>
            </a:r>
          </a:p>
        </p:txBody>
      </p:sp>
      <p:sp>
        <p:nvSpPr>
          <p:cNvPr id="9" name="矩形 8"/>
          <p:cNvSpPr/>
          <p:nvPr/>
        </p:nvSpPr>
        <p:spPr>
          <a:xfrm>
            <a:off x="1403648" y="4471822"/>
            <a:ext cx="1800200" cy="64807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终止状态</a:t>
            </a:r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>
            <a:off x="179512" y="2564904"/>
            <a:ext cx="1224136" cy="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3772" y="2163494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打开程序</a:t>
            </a:r>
          </a:p>
        </p:txBody>
      </p:sp>
      <p:cxnSp>
        <p:nvCxnSpPr>
          <p:cNvPr id="13" name="直接箭头连接符 12"/>
          <p:cNvCxnSpPr>
            <a:stCxn id="2" idx="3"/>
            <a:endCxn id="7" idx="1"/>
          </p:cNvCxnSpPr>
          <p:nvPr/>
        </p:nvCxnSpPr>
        <p:spPr>
          <a:xfrm>
            <a:off x="3203848" y="2600908"/>
            <a:ext cx="2556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98168" y="2096902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开始游戏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156176" y="2924944"/>
            <a:ext cx="12600" cy="1548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33876" y="3402144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暂停游戏</a:t>
            </a:r>
          </a:p>
        </p:txBody>
      </p:sp>
      <p:cxnSp>
        <p:nvCxnSpPr>
          <p:cNvPr id="18" name="直接箭头连接符 17"/>
          <p:cNvCxnSpPr>
            <a:endCxn id="8" idx="1"/>
          </p:cNvCxnSpPr>
          <p:nvPr/>
        </p:nvCxnSpPr>
        <p:spPr>
          <a:xfrm>
            <a:off x="2724421" y="2924944"/>
            <a:ext cx="3048311" cy="187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48856" y="3233550"/>
            <a:ext cx="9590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载入游戏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7164288" y="2924944"/>
            <a:ext cx="12600" cy="1548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69718" y="3807974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继续游戏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203848" y="2924944"/>
            <a:ext cx="2556284" cy="1556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203848" y="2788419"/>
            <a:ext cx="2772060" cy="1666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19246" y="3795453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重新开始</a:t>
            </a:r>
          </a:p>
        </p:txBody>
      </p:sp>
      <p:cxnSp>
        <p:nvCxnSpPr>
          <p:cNvPr id="46" name="直接箭头连接符 45"/>
          <p:cNvCxnSpPr>
            <a:stCxn id="9" idx="0"/>
            <a:endCxn id="2" idx="2"/>
          </p:cNvCxnSpPr>
          <p:nvPr/>
        </p:nvCxnSpPr>
        <p:spPr>
          <a:xfrm flipV="1">
            <a:off x="2303748" y="2924944"/>
            <a:ext cx="0" cy="154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835696" y="3795453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重新开始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806032" y="3003235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失败条件</a:t>
            </a:r>
          </a:p>
        </p:txBody>
      </p:sp>
      <p:cxnSp>
        <p:nvCxnSpPr>
          <p:cNvPr id="50" name="曲线连接符 49"/>
          <p:cNvCxnSpPr>
            <a:stCxn id="7" idx="3"/>
            <a:endCxn id="7" idx="0"/>
          </p:cNvCxnSpPr>
          <p:nvPr/>
        </p:nvCxnSpPr>
        <p:spPr>
          <a:xfrm flipH="1" flipV="1">
            <a:off x="6660232" y="2276872"/>
            <a:ext cx="900100" cy="324036"/>
          </a:xfrm>
          <a:prstGeom prst="curvedConnector4">
            <a:avLst>
              <a:gd name="adj1" fmla="val -15238"/>
              <a:gd name="adj2" fmla="val 1987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876256" y="1741026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游戏操作</a:t>
            </a:r>
          </a:p>
        </p:txBody>
      </p:sp>
      <p:cxnSp>
        <p:nvCxnSpPr>
          <p:cNvPr id="30" name="曲线连接符 49">
            <a:extLst>
              <a:ext uri="{FF2B5EF4-FFF2-40B4-BE49-F238E27FC236}">
                <a16:creationId xmlns:a16="http://schemas.microsoft.com/office/drawing/2014/main" id="{8B0C62E8-1F60-4F6A-A9C9-BEDDAD4647C3}"/>
              </a:ext>
            </a:extLst>
          </p:cNvPr>
          <p:cNvCxnSpPr>
            <a:cxnSpLocks/>
            <a:stCxn id="8" idx="2"/>
            <a:endCxn id="8" idx="3"/>
          </p:cNvCxnSpPr>
          <p:nvPr/>
        </p:nvCxnSpPr>
        <p:spPr>
          <a:xfrm rot="5400000" flipH="1" flipV="1">
            <a:off x="6960864" y="4509840"/>
            <a:ext cx="324036" cy="900100"/>
          </a:xfrm>
          <a:prstGeom prst="curvedConnector4">
            <a:avLst>
              <a:gd name="adj1" fmla="val -118075"/>
              <a:gd name="adj2" fmla="val 1253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02524" y="5335776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保存游戏</a:t>
            </a:r>
          </a:p>
        </p:txBody>
      </p:sp>
      <p:cxnSp>
        <p:nvCxnSpPr>
          <p:cNvPr id="28" name="直接箭头连接符 27"/>
          <p:cNvCxnSpPr>
            <a:stCxn id="9" idx="2"/>
          </p:cNvCxnSpPr>
          <p:nvPr/>
        </p:nvCxnSpPr>
        <p:spPr>
          <a:xfrm>
            <a:off x="2303748" y="5119894"/>
            <a:ext cx="0" cy="60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745940" y="5248428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退出游戏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011910" y="5116698"/>
            <a:ext cx="0" cy="60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454102" y="5245232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退出游戏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35" name="直接箭头连接符 34"/>
          <p:cNvCxnSpPr>
            <a:stCxn id="2" idx="0"/>
          </p:cNvCxnSpPr>
          <p:nvPr/>
        </p:nvCxnSpPr>
        <p:spPr>
          <a:xfrm flipV="1">
            <a:off x="2303748" y="1702900"/>
            <a:ext cx="0" cy="573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781388" y="1879474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退出游戏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6066976" y="1708665"/>
            <a:ext cx="0" cy="573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544616" y="1885239"/>
            <a:ext cx="1115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退出游戏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6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评分考核指标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8425308" cy="5256212"/>
          </a:xfrm>
        </p:spPr>
        <p:txBody>
          <a:bodyPr/>
          <a:lstStyle/>
          <a:p>
            <a:pPr eaLnBrk="1" hangingPunct="1"/>
            <a:r>
              <a:rPr lang="zh-CN" altLang="en-US" dirty="0"/>
              <a:t>考核要求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完成图形界面要求的基本功能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详细设计</a:t>
            </a:r>
            <a:r>
              <a:rPr lang="zh-CN" altLang="en-US" dirty="0" smtClean="0"/>
              <a:t>文档（</a:t>
            </a:r>
            <a:r>
              <a:rPr lang="en-US" altLang="zh-CN" dirty="0"/>
              <a:t>doc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贪吃</a:t>
            </a:r>
            <a:r>
              <a:rPr lang="zh-CN" altLang="en-US" dirty="0" smtClean="0"/>
              <a:t>蛇游戏</a:t>
            </a:r>
            <a:r>
              <a:rPr lang="en-US" altLang="zh-CN" dirty="0">
                <a:hlinkClick r:id="rId2"/>
              </a:rPr>
              <a:t>http://www.4399.com/flash/55486_4.htm</a:t>
            </a:r>
            <a:endParaRPr lang="en-US" altLang="zh-CN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0B0D6D-CDA9-4D4B-948E-AF59692AA4AB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568952" cy="1224210"/>
          </a:xfrm>
        </p:spPr>
        <p:txBody>
          <a:bodyPr/>
          <a:lstStyle/>
          <a:p>
            <a:r>
              <a:rPr lang="zh-CN" altLang="en-US" dirty="0"/>
              <a:t>相关的问题，请与助教联系：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冀伟清：</a:t>
            </a:r>
            <a:br>
              <a:rPr lang="zh-CN" altLang="en-US" dirty="0"/>
            </a:br>
            <a:r>
              <a:rPr lang="en-US" altLang="zh-CN" dirty="0"/>
              <a:t>Email: 674725808@qq.com</a:t>
            </a:r>
            <a:br>
              <a:rPr lang="en-US" altLang="zh-CN" dirty="0"/>
            </a:br>
            <a:r>
              <a:rPr lang="zh-CN" altLang="en-US" dirty="0"/>
              <a:t>电话：</a:t>
            </a:r>
            <a:r>
              <a:rPr lang="en-US" altLang="zh-CN" dirty="0"/>
              <a:t>17801050047</a:t>
            </a:r>
            <a:br>
              <a:rPr lang="en-US" altLang="zh-CN" dirty="0"/>
            </a:br>
            <a:r>
              <a:rPr lang="zh-CN" altLang="en-US" dirty="0"/>
              <a:t>实验室：东主楼</a:t>
            </a:r>
            <a:r>
              <a:rPr lang="en-US" altLang="zh-CN" dirty="0"/>
              <a:t>8</a:t>
            </a:r>
            <a:r>
              <a:rPr lang="zh-CN" altLang="en-US" dirty="0"/>
              <a:t>区</a:t>
            </a:r>
            <a:r>
              <a:rPr lang="en-US" altLang="zh-CN" dirty="0"/>
              <a:t>408</a:t>
            </a:r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67F476-E323-490F-ABCF-F6324B669A4E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715762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5322</TotalTime>
  <Words>627</Words>
  <Application>Microsoft Office PowerPoint</Application>
  <PresentationFormat>全屏显示(4:3)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宋体</vt:lpstr>
      <vt:lpstr>Arial</vt:lpstr>
      <vt:lpstr>tsinghua-template</vt:lpstr>
      <vt:lpstr>第1周大作业：贪吃蛇</vt:lpstr>
      <vt:lpstr>功能要求</vt:lpstr>
      <vt:lpstr>功能要求</vt:lpstr>
      <vt:lpstr>功能要求</vt:lpstr>
      <vt:lpstr>功能要求</vt:lpstr>
      <vt:lpstr>状态转移关系</vt:lpstr>
      <vt:lpstr>评分考核指标</vt:lpstr>
      <vt:lpstr>相关的问题，请与助教联系：  冀伟清： Email: 674725808@qq.com 电话：17801050047 实验室：东主楼8区408</vt:lpstr>
    </vt:vector>
  </TitlesOfParts>
  <Company>MSPRC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冷 念欢</cp:lastModifiedBy>
  <cp:revision>498</cp:revision>
  <dcterms:created xsi:type="dcterms:W3CDTF">2010-07-18T08:18:18Z</dcterms:created>
  <dcterms:modified xsi:type="dcterms:W3CDTF">2020-08-23T09:22:11Z</dcterms:modified>
</cp:coreProperties>
</file>