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95" r:id="rId5"/>
    <p:sldId id="259" r:id="rId6"/>
    <p:sldId id="260" r:id="rId7"/>
    <p:sldId id="296" r:id="rId8"/>
    <p:sldId id="297" r:id="rId9"/>
    <p:sldId id="298" r:id="rId10"/>
    <p:sldId id="299" r:id="rId11"/>
    <p:sldId id="261" r:id="rId12"/>
    <p:sldId id="269" r:id="rId13"/>
    <p:sldId id="300" r:id="rId14"/>
    <p:sldId id="270" r:id="rId15"/>
    <p:sldId id="271" r:id="rId16"/>
    <p:sldId id="288" r:id="rId17"/>
    <p:sldId id="301" r:id="rId18"/>
    <p:sldId id="262" r:id="rId19"/>
    <p:sldId id="273" r:id="rId20"/>
    <p:sldId id="276" r:id="rId21"/>
    <p:sldId id="275" r:id="rId22"/>
    <p:sldId id="274" r:id="rId23"/>
    <p:sldId id="302" r:id="rId24"/>
    <p:sldId id="277" r:id="rId25"/>
    <p:sldId id="287" r:id="rId26"/>
    <p:sldId id="278" r:id="rId27"/>
    <p:sldId id="279" r:id="rId28"/>
    <p:sldId id="303" r:id="rId29"/>
    <p:sldId id="304" r:id="rId30"/>
    <p:sldId id="263" r:id="rId31"/>
    <p:sldId id="305" r:id="rId32"/>
    <p:sldId id="280" r:id="rId33"/>
    <p:sldId id="264" r:id="rId34"/>
    <p:sldId id="282" r:id="rId35"/>
    <p:sldId id="283" r:id="rId36"/>
    <p:sldId id="306" r:id="rId37"/>
    <p:sldId id="307" r:id="rId38"/>
    <p:sldId id="265" r:id="rId39"/>
    <p:sldId id="284" r:id="rId40"/>
    <p:sldId id="308" r:id="rId41"/>
    <p:sldId id="266" r:id="rId42"/>
    <p:sldId id="289" r:id="rId43"/>
    <p:sldId id="290" r:id="rId44"/>
    <p:sldId id="291" r:id="rId45"/>
    <p:sldId id="292" r:id="rId46"/>
    <p:sldId id="293" r:id="rId47"/>
    <p:sldId id="267" r:id="rId48"/>
    <p:sldId id="268" r:id="rId49"/>
    <p:sldId id="286" r:id="rId50"/>
    <p:sldId id="294" r:id="rId51"/>
    <p:sldId id="285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868"/>
  </p:normalViewPr>
  <p:slideViewPr>
    <p:cSldViewPr snapToGrid="0" snapToObjects="1">
      <p:cViewPr varScale="1">
        <p:scale>
          <a:sx n="105" d="100"/>
          <a:sy n="105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0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38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3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18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65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90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45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8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50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6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20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20FB-794A-5E4A-A86A-C5F2F6DA500B}" type="datetimeFigureOut">
              <a:rPr kumimoji="1" lang="zh-CN" altLang="en-US" smtClean="0"/>
              <a:t>2019/6/17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AC73-E6F7-FB40-A378-69B32B8E8C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51562-5E0C-A148-B9B5-95E8F9018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2019</a:t>
            </a:r>
            <a:r>
              <a:rPr kumimoji="1" lang="zh-CN" altLang="en-US" b="1" dirty="0"/>
              <a:t>系统结构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906C2-7128-3D45-B3FC-81EA79CC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杨杨乐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教材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thu</a:t>
            </a:r>
            <a:r>
              <a:rPr kumimoji="1" lang="en-US" altLang="zh-CN" i="1" dirty="0"/>
              <a:t>-</a:t>
            </a:r>
            <a:r>
              <a:rPr kumimoji="1" lang="en-US" altLang="zh-CN" i="1" dirty="0" err="1"/>
              <a:t>cst</a:t>
            </a:r>
            <a:r>
              <a:rPr kumimoji="1" lang="en-US" altLang="zh-CN" i="1" dirty="0"/>
              <a:t>-cracker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56635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设程序中只能由一个处理机执行的部分占</a:t>
            </a:r>
            <a:r>
              <a:rPr lang="en-US" altLang="zh-CN" dirty="0"/>
              <a:t>x</a:t>
            </a:r>
            <a:r>
              <a:rPr lang="zh-CN" altLang="en-US" dirty="0"/>
              <a:t>，则有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Chapter1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基础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4CEF2D-F728-FD48-8645-C13796E3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74" y="2529443"/>
            <a:ext cx="19780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A1CB0A5-AFF1-C046-84F8-9281DE771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74480"/>
              </p:ext>
            </p:extLst>
          </p:nvPr>
        </p:nvGraphicFramePr>
        <p:xfrm>
          <a:off x="1666174" y="2529444"/>
          <a:ext cx="5886532" cy="183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r:id="rId3" imgW="1778000" imgH="546100" progId="Equation.DSMT4">
                  <p:embed/>
                </p:oleObj>
              </mc:Choice>
              <mc:Fallback>
                <p:oleObj r:id="rId3" imgW="17780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174" y="2529444"/>
                        <a:ext cx="5886532" cy="1836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62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指令系统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分类</a:t>
            </a:r>
            <a:endParaRPr kumimoji="1" lang="en-US" altLang="zh-CN" dirty="0"/>
          </a:p>
          <a:p>
            <a:r>
              <a:rPr kumimoji="1" lang="zh-CN" altLang="en-US" dirty="0"/>
              <a:t>寻址</a:t>
            </a:r>
            <a:endParaRPr kumimoji="1" lang="en-US" altLang="zh-CN" dirty="0"/>
          </a:p>
          <a:p>
            <a:r>
              <a:rPr kumimoji="1" lang="zh-CN" altLang="en-US" dirty="0"/>
              <a:t>指令系统设计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81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编址方式（如何为数据确定存储位置？）</a:t>
            </a:r>
            <a:endParaRPr lang="en-US" altLang="zh-CN" dirty="0"/>
          </a:p>
          <a:p>
            <a:pPr lvl="1"/>
            <a:r>
              <a:rPr lang="zh-CN" altLang="en-US" dirty="0"/>
              <a:t>编址单位：字编址、字节编址等</a:t>
            </a:r>
            <a:endParaRPr lang="en-US" altLang="zh-CN" dirty="0"/>
          </a:p>
          <a:p>
            <a:pPr lvl="1"/>
            <a:r>
              <a:rPr lang="zh-CN" altLang="en-US" dirty="0"/>
              <a:t>访问方式：地址对齐</a:t>
            </a:r>
            <a:endParaRPr lang="en-US" altLang="zh-CN" dirty="0"/>
          </a:p>
          <a:p>
            <a:pPr lvl="1"/>
            <a:r>
              <a:rPr lang="zh-CN" altLang="en-US" dirty="0"/>
              <a:t>大端小端问题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寻址方式（如何找到这些数据呢？）</a:t>
            </a:r>
            <a:endParaRPr lang="en-US" altLang="zh-CN" dirty="0"/>
          </a:p>
          <a:p>
            <a:pPr lvl="1"/>
            <a:r>
              <a:rPr lang="zh-CN" altLang="en-US" dirty="0"/>
              <a:t>寄存器寻址</a:t>
            </a:r>
            <a:endParaRPr lang="en-US" altLang="zh-CN" dirty="0"/>
          </a:p>
          <a:p>
            <a:pPr lvl="1"/>
            <a:r>
              <a:rPr lang="zh-CN" altLang="en-US" dirty="0"/>
              <a:t>主存寻址（直接、间接、变址、相对等方法）</a:t>
            </a:r>
            <a:endParaRPr lang="en-US" altLang="zh-CN" dirty="0"/>
          </a:p>
          <a:p>
            <a:pPr lvl="1"/>
            <a:r>
              <a:rPr lang="zh-CN" altLang="en-US" dirty="0"/>
              <a:t>堆栈寻址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Chapter2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指令系统 </a:t>
            </a:r>
          </a:p>
        </p:txBody>
      </p:sp>
    </p:spTree>
    <p:extLst>
      <p:ext uri="{BB962C8B-B14F-4D97-AF65-F5344CB8AC3E}">
        <p14:creationId xmlns:p14="http://schemas.microsoft.com/office/powerpoint/2010/main" val="4135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指令组成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en-US" altLang="zh-CN" dirty="0"/>
              <a:t>OPC[</a:t>
            </a:r>
            <a:r>
              <a:rPr lang="zh-CN" altLang="en-US" dirty="0"/>
              <a:t>操作码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A[</a:t>
            </a:r>
            <a:r>
              <a:rPr lang="zh-CN" altLang="en-US" dirty="0"/>
              <a:t>地址码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操作码：规定操作种类</a:t>
            </a:r>
            <a:endParaRPr lang="en-US" altLang="zh-CN" dirty="0"/>
          </a:p>
          <a:p>
            <a:pPr lvl="1"/>
            <a:r>
              <a:rPr lang="zh-CN" altLang="en-US" dirty="0"/>
              <a:t>地址码：确定在哪里寻址，地址码在哪里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操作码优化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固定长度操作码</a:t>
            </a:r>
            <a:endParaRPr lang="en-US" altLang="zh-CN" dirty="0"/>
          </a:p>
          <a:p>
            <a:pPr lvl="1"/>
            <a:r>
              <a:rPr lang="en-US" altLang="zh-CN" dirty="0"/>
              <a:t>Huffman</a:t>
            </a:r>
            <a:r>
              <a:rPr lang="zh-CN" altLang="en-US" dirty="0"/>
              <a:t>编码（如何计算信息冗余量？）</a:t>
            </a:r>
            <a:endParaRPr lang="en-US" altLang="zh-CN" dirty="0"/>
          </a:p>
          <a:p>
            <a:pPr lvl="1"/>
            <a:r>
              <a:rPr lang="zh-CN" altLang="en-US" dirty="0"/>
              <a:t>不等长扩展编码法（</a:t>
            </a:r>
            <a:r>
              <a:rPr lang="en-US" altLang="zh-CN" dirty="0"/>
              <a:t>2-4</a:t>
            </a:r>
            <a:r>
              <a:rPr lang="zh-CN" altLang="en-US" dirty="0"/>
              <a:t>编码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1-2-3-5</a:t>
            </a:r>
            <a:r>
              <a:rPr lang="zh-CN" altLang="en-US" dirty="0"/>
              <a:t>编码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地址码优化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个、</a:t>
            </a:r>
            <a:r>
              <a:rPr lang="en-US" altLang="zh-CN" dirty="0"/>
              <a:t>2</a:t>
            </a:r>
            <a:r>
              <a:rPr lang="zh-CN" altLang="en-US" dirty="0"/>
              <a:t>个、</a:t>
            </a:r>
            <a:r>
              <a:rPr lang="en-US" altLang="zh-CN" dirty="0"/>
              <a:t>1</a:t>
            </a:r>
            <a:r>
              <a:rPr lang="zh-CN" altLang="en-US" dirty="0"/>
              <a:t>个、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X,A,B</a:t>
            </a:r>
            <a:r>
              <a:rPr lang="zh-CN" altLang="en-US" dirty="0"/>
              <a:t>   </a:t>
            </a:r>
            <a:r>
              <a:rPr lang="en-US" altLang="zh-CN" dirty="0"/>
              <a:t>/</a:t>
            </a:r>
            <a:r>
              <a:rPr lang="zh-CN" altLang="en-US" dirty="0"/>
              <a:t>   </a:t>
            </a:r>
            <a:r>
              <a:rPr lang="en-US" altLang="zh-CN" dirty="0"/>
              <a:t>MUL</a:t>
            </a:r>
            <a:r>
              <a:rPr lang="zh-CN" altLang="en-US" dirty="0"/>
              <a:t>  </a:t>
            </a:r>
            <a:r>
              <a:rPr lang="en-US" altLang="zh-CN" dirty="0"/>
              <a:t>X,A</a:t>
            </a:r>
            <a:r>
              <a:rPr lang="zh-CN" altLang="en-US" dirty="0"/>
              <a:t>   </a:t>
            </a:r>
            <a:r>
              <a:rPr lang="en-US" altLang="zh-CN" dirty="0"/>
              <a:t>/</a:t>
            </a:r>
            <a:r>
              <a:rPr lang="zh-CN" altLang="en-US" dirty="0"/>
              <a:t> 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  </a:t>
            </a:r>
            <a:r>
              <a:rPr lang="en-US" altLang="zh-CN" dirty="0"/>
              <a:t>/</a:t>
            </a:r>
            <a:r>
              <a:rPr lang="zh-CN" altLang="en-US" dirty="0"/>
              <a:t>    </a:t>
            </a:r>
            <a:r>
              <a:rPr lang="en-US" altLang="zh-CN" dirty="0"/>
              <a:t>POP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Chapter2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指令系统 </a:t>
            </a:r>
          </a:p>
        </p:txBody>
      </p:sp>
    </p:spTree>
    <p:extLst>
      <p:ext uri="{BB962C8B-B14F-4D97-AF65-F5344CB8AC3E}">
        <p14:creationId xmlns:p14="http://schemas.microsoft.com/office/powerpoint/2010/main" val="399551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指令系统设计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2817627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作业题</a:t>
            </a:r>
            <a:r>
              <a:rPr lang="en-US" altLang="zh-CN" dirty="0"/>
              <a:t>】</a:t>
            </a:r>
            <a:r>
              <a:rPr lang="zh-CN" altLang="zh-CN" dirty="0"/>
              <a:t>某指令系统，有三地址指令</a:t>
            </a:r>
            <a:r>
              <a:rPr lang="en-US" altLang="zh-CN" dirty="0"/>
              <a:t>4</a:t>
            </a:r>
            <a:r>
              <a:rPr lang="zh-CN" altLang="zh-CN" dirty="0"/>
              <a:t>条，单地址指令</a:t>
            </a:r>
            <a:r>
              <a:rPr lang="en-US" altLang="zh-CN" dirty="0"/>
              <a:t>255</a:t>
            </a:r>
            <a:r>
              <a:rPr lang="zh-CN" altLang="zh-CN" dirty="0"/>
              <a:t>条，零地址指令</a:t>
            </a:r>
            <a:r>
              <a:rPr lang="en-US" altLang="zh-CN" dirty="0"/>
              <a:t>16</a:t>
            </a:r>
            <a:r>
              <a:rPr lang="zh-CN" altLang="zh-CN" dirty="0"/>
              <a:t>条。其指令字长</a:t>
            </a:r>
            <a:r>
              <a:rPr lang="en-US" altLang="zh-CN" dirty="0"/>
              <a:t>12</a:t>
            </a:r>
            <a:r>
              <a:rPr lang="zh-CN" altLang="zh-CN" dirty="0"/>
              <a:t>位，地址码</a:t>
            </a:r>
            <a:r>
              <a:rPr lang="en-US" altLang="zh-CN" dirty="0"/>
              <a:t>3</a:t>
            </a:r>
            <a:r>
              <a:rPr lang="zh-CN" altLang="zh-CN" dirty="0"/>
              <a:t>位。请问扩展编码是否可行？如果单地址指令是</a:t>
            </a:r>
            <a:r>
              <a:rPr lang="en-US" altLang="zh-CN" dirty="0"/>
              <a:t>254</a:t>
            </a:r>
            <a:r>
              <a:rPr lang="zh-CN" altLang="zh-CN" dirty="0"/>
              <a:t>条呢？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Chapter2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指令系统 </a:t>
            </a:r>
          </a:p>
        </p:txBody>
      </p:sp>
    </p:spTree>
    <p:extLst>
      <p:ext uri="{BB962C8B-B14F-4D97-AF65-F5344CB8AC3E}">
        <p14:creationId xmlns:p14="http://schemas.microsoft.com/office/powerpoint/2010/main" val="391485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指令系统设计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指令字长</a:t>
            </a:r>
            <a:r>
              <a:rPr lang="en-US" altLang="zh-CN" dirty="0"/>
              <a:t>16</a:t>
            </a:r>
            <a:r>
              <a:rPr lang="zh-CN" altLang="zh-CN" dirty="0"/>
              <a:t>位，有双地址指令、单地址指令、零地址指令。地址都是</a:t>
            </a:r>
            <a:r>
              <a:rPr lang="en-US" altLang="zh-CN" dirty="0"/>
              <a:t>6</a:t>
            </a:r>
            <a:r>
              <a:rPr lang="zh-CN" altLang="zh-CN" dirty="0"/>
              <a:t>位。双地址指令</a:t>
            </a:r>
            <a:r>
              <a:rPr lang="en-US" altLang="zh-CN" dirty="0"/>
              <a:t>15</a:t>
            </a:r>
            <a:r>
              <a:rPr lang="zh-CN" altLang="zh-CN" dirty="0"/>
              <a:t>条。单地址与零地址条数相同。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单地址与零地址指令最多能有多少条？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给这三种指令分配操作码。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Chapter2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指令系统 </a:t>
            </a:r>
          </a:p>
        </p:txBody>
      </p:sp>
    </p:spTree>
    <p:extLst>
      <p:ext uri="{BB962C8B-B14F-4D97-AF65-F5344CB8AC3E}">
        <p14:creationId xmlns:p14="http://schemas.microsoft.com/office/powerpoint/2010/main" val="96634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指令系统设计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有一指令系统，共有</a:t>
            </a:r>
            <a:r>
              <a:rPr lang="en-US" altLang="zh-CN" dirty="0"/>
              <a:t>7</a:t>
            </a:r>
            <a:r>
              <a:rPr lang="zh-CN" altLang="zh-CN" dirty="0"/>
              <a:t>条指令</a:t>
            </a:r>
            <a:r>
              <a:rPr lang="en-US" altLang="zh-CN" dirty="0"/>
              <a:t>(</a:t>
            </a:r>
            <a:r>
              <a:rPr lang="zh-CN" altLang="zh-CN" dirty="0"/>
              <a:t>至少有一种指令为</a:t>
            </a:r>
            <a:r>
              <a:rPr lang="en-US" altLang="zh-CN" dirty="0"/>
              <a:t>3</a:t>
            </a:r>
            <a:r>
              <a:rPr lang="zh-CN" altLang="zh-CN" dirty="0"/>
              <a:t>位</a:t>
            </a:r>
            <a:r>
              <a:rPr lang="en-US" altLang="zh-CN" dirty="0"/>
              <a:t>opcode)</a:t>
            </a:r>
            <a:r>
              <a:rPr lang="zh-CN" altLang="zh-CN" dirty="0"/>
              <a:t>。</a:t>
            </a:r>
            <a:r>
              <a:rPr lang="en-US" altLang="zh-CN" dirty="0"/>
              <a:t>【</a:t>
            </a:r>
            <a:r>
              <a:rPr lang="en-US" altLang="zh-CN" b="1" dirty="0">
                <a:solidFill>
                  <a:srgbClr val="7030A0"/>
                </a:solidFill>
              </a:rPr>
              <a:t>7</a:t>
            </a:r>
            <a:r>
              <a:rPr lang="zh-CN" altLang="en-US" b="1" dirty="0">
                <a:solidFill>
                  <a:srgbClr val="7030A0"/>
                </a:solidFill>
              </a:rPr>
              <a:t>个指令码</a:t>
            </a:r>
            <a:r>
              <a:rPr lang="en-US" altLang="zh-CN" dirty="0"/>
              <a:t>】</a:t>
            </a:r>
          </a:p>
          <a:p>
            <a:r>
              <a:rPr lang="zh-CN" altLang="zh-CN" dirty="0"/>
              <a:t>有两种类型，一种为寄存器－寄存器型，一种为寄存器－存储器型。</a:t>
            </a:r>
            <a:r>
              <a:rPr lang="en-US" altLang="zh-CN" dirty="0"/>
              <a:t>【</a:t>
            </a:r>
            <a:r>
              <a:rPr lang="zh-CN" altLang="en-US" b="1" dirty="0">
                <a:solidFill>
                  <a:srgbClr val="7030A0"/>
                </a:solidFill>
              </a:rPr>
              <a:t>每条指令两个地址码</a:t>
            </a:r>
            <a:r>
              <a:rPr lang="en-US" altLang="zh-CN" dirty="0"/>
              <a:t>】</a:t>
            </a:r>
          </a:p>
          <a:p>
            <a:r>
              <a:rPr lang="zh-CN" altLang="zh-CN" dirty="0"/>
              <a:t>指令字长为</a:t>
            </a:r>
            <a:r>
              <a:rPr lang="en-US" altLang="zh-CN" dirty="0"/>
              <a:t>8</a:t>
            </a:r>
            <a:r>
              <a:rPr lang="zh-CN" altLang="zh-CN" dirty="0"/>
              <a:t>位或</a:t>
            </a:r>
            <a:r>
              <a:rPr lang="en-US" altLang="zh-CN" dirty="0"/>
              <a:t>16</a:t>
            </a:r>
            <a:r>
              <a:rPr lang="zh-CN" altLang="zh-CN" dirty="0"/>
              <a:t>位，不同类型指令字长不同。要求变址范围－</a:t>
            </a:r>
            <a:r>
              <a:rPr lang="en-US" altLang="zh-CN" dirty="0"/>
              <a:t>127</a:t>
            </a:r>
            <a:r>
              <a:rPr lang="zh-CN" altLang="zh-CN" dirty="0"/>
              <a:t>到</a:t>
            </a:r>
            <a:r>
              <a:rPr lang="en-US" altLang="zh-CN" dirty="0"/>
              <a:t>128(</a:t>
            </a:r>
            <a:r>
              <a:rPr lang="zh-CN" altLang="zh-CN" dirty="0"/>
              <a:t>即立即数</a:t>
            </a:r>
            <a:r>
              <a:rPr lang="en-US" altLang="zh-CN" dirty="0"/>
              <a:t>8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。则该指令系统最多可以编址</a:t>
            </a:r>
            <a:r>
              <a:rPr lang="en-US" altLang="zh-CN" u="sng" dirty="0"/>
              <a:t>      </a:t>
            </a:r>
            <a:r>
              <a:rPr lang="zh-CN" altLang="zh-CN" dirty="0"/>
              <a:t>个通用寄存器，这时，最多可以编址</a:t>
            </a:r>
            <a:r>
              <a:rPr lang="en-US" altLang="zh-CN" u="sng" dirty="0"/>
              <a:t>      </a:t>
            </a:r>
            <a:r>
              <a:rPr lang="zh-CN" altLang="zh-CN" dirty="0"/>
              <a:t>个变址寄存器。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Chapter2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指令系统 </a:t>
            </a:r>
          </a:p>
        </p:txBody>
      </p:sp>
    </p:spTree>
    <p:extLst>
      <p:ext uri="{BB962C8B-B14F-4D97-AF65-F5344CB8AC3E}">
        <p14:creationId xmlns:p14="http://schemas.microsoft.com/office/powerpoint/2010/main" val="363829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指令系统设计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位：编</a:t>
            </a:r>
            <a:r>
              <a:rPr lang="en-US" altLang="zh-CN" dirty="0"/>
              <a:t>3</a:t>
            </a:r>
            <a:r>
              <a:rPr lang="zh-CN" altLang="en-US" dirty="0"/>
              <a:t>条</a:t>
            </a:r>
            <a:r>
              <a:rPr lang="en-US" altLang="zh-CN" dirty="0"/>
              <a:t>R-R</a:t>
            </a:r>
            <a:r>
              <a:rPr lang="zh-CN" altLang="en-US" dirty="0"/>
              <a:t>（寄存器</a:t>
            </a:r>
            <a:r>
              <a:rPr lang="en-US" altLang="zh-CN" dirty="0"/>
              <a:t>-</a:t>
            </a:r>
            <a:r>
              <a:rPr lang="zh-CN" altLang="en-US" dirty="0"/>
              <a:t>寄存器）</a:t>
            </a:r>
            <a:endParaRPr lang="en-US" altLang="zh-CN" dirty="0"/>
          </a:p>
          <a:p>
            <a:pPr lvl="1"/>
            <a:r>
              <a:rPr lang="en-US" altLang="zh-CN" dirty="0"/>
              <a:t>[OPC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位</a:t>
            </a:r>
            <a:r>
              <a:rPr lang="en-US" altLang="zh-CN" dirty="0"/>
              <a:t>][Reg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][Reg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u="sng" dirty="0"/>
              <a:t>OPC</a:t>
            </a:r>
            <a:r>
              <a:rPr lang="zh-CN" altLang="en-US" u="sng" dirty="0"/>
              <a:t> ： </a:t>
            </a:r>
            <a:r>
              <a:rPr lang="en-US" altLang="zh-CN" u="sng" dirty="0"/>
              <a:t>00</a:t>
            </a:r>
            <a:r>
              <a:rPr lang="zh-CN" altLang="en-US" u="sng" dirty="0"/>
              <a:t> ，</a:t>
            </a:r>
            <a:r>
              <a:rPr lang="en-US" altLang="zh-CN" u="sng" dirty="0"/>
              <a:t>01</a:t>
            </a:r>
            <a:r>
              <a:rPr lang="zh-CN" altLang="en-US" u="sng" dirty="0"/>
              <a:t>，</a:t>
            </a:r>
            <a:r>
              <a:rPr lang="en-US" altLang="zh-CN" u="sng" dirty="0"/>
              <a:t>10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位：编</a:t>
            </a:r>
            <a:r>
              <a:rPr lang="en-US" altLang="zh-CN" dirty="0"/>
              <a:t>4</a:t>
            </a:r>
            <a:r>
              <a:rPr lang="zh-CN" altLang="en-US" dirty="0"/>
              <a:t>条</a:t>
            </a:r>
            <a:r>
              <a:rPr lang="en-US" altLang="zh-CN" dirty="0"/>
              <a:t>R-A</a:t>
            </a:r>
            <a:r>
              <a:rPr lang="zh-CN" altLang="en-US" dirty="0"/>
              <a:t> （寄存器</a:t>
            </a:r>
            <a:r>
              <a:rPr lang="en-US" altLang="zh-CN" dirty="0"/>
              <a:t>-</a:t>
            </a:r>
            <a:r>
              <a:rPr lang="zh-CN" altLang="en-US" dirty="0"/>
              <a:t>存储器）</a:t>
            </a:r>
            <a:endParaRPr lang="en-US" altLang="zh-CN" dirty="0"/>
          </a:p>
          <a:p>
            <a:pPr lvl="1"/>
            <a:r>
              <a:rPr lang="zh-CN" altLang="en-US" dirty="0"/>
              <a:t>变址寻址：</a:t>
            </a:r>
            <a:r>
              <a:rPr lang="zh-CN" altLang="en-US" b="1" dirty="0">
                <a:solidFill>
                  <a:srgbClr val="FF0000"/>
                </a:solidFill>
              </a:rPr>
              <a:t>目标寄存器 </a:t>
            </a:r>
            <a:r>
              <a:rPr lang="en-US" altLang="zh-CN" dirty="0"/>
              <a:t>+</a:t>
            </a:r>
            <a:r>
              <a:rPr lang="zh-CN" altLang="en-US" b="1" dirty="0">
                <a:solidFill>
                  <a:srgbClr val="7030A0"/>
                </a:solidFill>
              </a:rPr>
              <a:t> 变址寄存器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70C0"/>
                </a:solidFill>
              </a:rPr>
              <a:t>立即数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[OPC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][</a:t>
            </a:r>
            <a:r>
              <a:rPr lang="zh-CN" altLang="en-US" b="1" dirty="0">
                <a:solidFill>
                  <a:srgbClr val="FF0000"/>
                </a:solidFill>
              </a:rPr>
              <a:t>目标</a:t>
            </a:r>
            <a:r>
              <a:rPr lang="en-US" altLang="zh-CN" b="1" dirty="0">
                <a:solidFill>
                  <a:srgbClr val="FF0000"/>
                </a:solidFill>
              </a:rPr>
              <a:t>Reg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r>
              <a:rPr lang="en-US" altLang="zh-CN" dirty="0"/>
              <a:t>][</a:t>
            </a:r>
            <a:r>
              <a:rPr lang="zh-CN" altLang="en-US" b="1" dirty="0">
                <a:solidFill>
                  <a:srgbClr val="0070C0"/>
                </a:solidFill>
              </a:rPr>
              <a:t>立即数 </a:t>
            </a:r>
            <a:r>
              <a:rPr lang="en-US" altLang="zh-CN" b="1" dirty="0">
                <a:solidFill>
                  <a:srgbClr val="0070C0"/>
                </a:solidFill>
              </a:rPr>
              <a:t>8</a:t>
            </a:r>
            <a:r>
              <a:rPr lang="zh-CN" altLang="en-US" b="1" dirty="0">
                <a:solidFill>
                  <a:srgbClr val="0070C0"/>
                </a:solidFill>
              </a:rPr>
              <a:t>位</a:t>
            </a:r>
            <a:r>
              <a:rPr lang="en-US" altLang="zh-CN" dirty="0"/>
              <a:t>][</a:t>
            </a:r>
            <a:r>
              <a:rPr lang="zh-CN" altLang="en-US" b="1" dirty="0">
                <a:solidFill>
                  <a:srgbClr val="7030A0"/>
                </a:solidFill>
              </a:rPr>
              <a:t>变址寄存器 </a:t>
            </a:r>
            <a:r>
              <a:rPr lang="en-US" altLang="zh-CN" b="1" dirty="0">
                <a:solidFill>
                  <a:srgbClr val="7030A0"/>
                </a:solidFill>
              </a:rPr>
              <a:t>1</a:t>
            </a:r>
            <a:r>
              <a:rPr lang="zh-CN" altLang="en-US" b="1" dirty="0">
                <a:solidFill>
                  <a:srgbClr val="7030A0"/>
                </a:solidFill>
              </a:rPr>
              <a:t>位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u="sng" dirty="0"/>
              <a:t>OPC</a:t>
            </a:r>
            <a:r>
              <a:rPr lang="zh-CN" altLang="en-US" u="sng" dirty="0"/>
              <a:t>：</a:t>
            </a:r>
            <a:r>
              <a:rPr lang="en-US" altLang="zh-CN" u="sng" dirty="0"/>
              <a:t>1100</a:t>
            </a:r>
            <a:r>
              <a:rPr lang="zh-CN" altLang="en-US" u="sng" dirty="0"/>
              <a:t>，</a:t>
            </a:r>
            <a:r>
              <a:rPr lang="en-US" altLang="zh-CN" u="sng" dirty="0"/>
              <a:t>1101</a:t>
            </a:r>
            <a:r>
              <a:rPr lang="zh-CN" altLang="en-US" u="sng" dirty="0"/>
              <a:t>，</a:t>
            </a:r>
            <a:r>
              <a:rPr lang="en-US" altLang="zh-CN" u="sng" dirty="0"/>
              <a:t>1110</a:t>
            </a:r>
            <a:r>
              <a:rPr lang="zh-CN" altLang="en-US" u="sng" dirty="0"/>
              <a:t>，</a:t>
            </a:r>
            <a:r>
              <a:rPr lang="en-US" altLang="zh-CN" u="sng" dirty="0"/>
              <a:t>1111</a:t>
            </a:r>
          </a:p>
          <a:p>
            <a:r>
              <a:rPr lang="zh-CN" altLang="en-US" dirty="0"/>
              <a:t>故最多编</a:t>
            </a:r>
            <a:r>
              <a:rPr lang="en-US" altLang="zh-CN" dirty="0"/>
              <a:t>8</a:t>
            </a:r>
            <a:r>
              <a:rPr lang="zh-CN" altLang="en-US" dirty="0"/>
              <a:t>个通用，</a:t>
            </a:r>
            <a:r>
              <a:rPr lang="en-US" altLang="zh-CN" dirty="0"/>
              <a:t>2</a:t>
            </a:r>
            <a:r>
              <a:rPr lang="zh-CN" altLang="en-US" dirty="0"/>
              <a:t>个变址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？可能有问题</a:t>
            </a:r>
            <a:endParaRPr lang="zh-CN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Chapter2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指令系统 </a:t>
            </a:r>
          </a:p>
        </p:txBody>
      </p:sp>
    </p:spTree>
    <p:extLst>
      <p:ext uri="{BB962C8B-B14F-4D97-AF65-F5344CB8AC3E}">
        <p14:creationId xmlns:p14="http://schemas.microsoft.com/office/powerpoint/2010/main" val="277351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Chapter3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流水线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流水线性能</a:t>
            </a:r>
            <a:endParaRPr kumimoji="1" lang="en-US" altLang="zh-CN" dirty="0"/>
          </a:p>
          <a:p>
            <a:r>
              <a:rPr kumimoji="1" lang="zh-CN" altLang="en-US" dirty="0"/>
              <a:t>相关与冲突</a:t>
            </a:r>
            <a:endParaRPr kumimoji="1" lang="en-US" altLang="zh-CN" dirty="0"/>
          </a:p>
          <a:p>
            <a:r>
              <a:rPr kumimoji="1" lang="zh-CN" altLang="en-US" dirty="0"/>
              <a:t>非线性流水线调度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57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流水线性能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03" y="1837500"/>
            <a:ext cx="839659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时空图</a:t>
            </a:r>
            <a:endParaRPr lang="en-US" altLang="zh-CN" dirty="0"/>
          </a:p>
          <a:p>
            <a:r>
              <a:rPr lang="zh-CN" altLang="en-US" dirty="0"/>
              <a:t>时钟周期数</a:t>
            </a:r>
            <a:endParaRPr lang="en-US" altLang="zh-CN" dirty="0"/>
          </a:p>
          <a:p>
            <a:r>
              <a:rPr lang="zh-CN" altLang="en-US" dirty="0"/>
              <a:t>吞吐率：单位时间完成的任务数量</a:t>
            </a:r>
            <a:endParaRPr lang="en-US" altLang="zh-CN" dirty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n(</a:t>
            </a:r>
            <a:r>
              <a:rPr lang="zh-CN" altLang="en-US" dirty="0"/>
              <a:t>任务数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 err="1"/>
              <a:t>Tk</a:t>
            </a:r>
            <a:r>
              <a:rPr lang="en-US" altLang="zh-CN" dirty="0"/>
              <a:t>(</a:t>
            </a:r>
            <a:r>
              <a:rPr lang="zh-CN" altLang="en-US" dirty="0"/>
              <a:t>全部时间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加速比：顺序处理与流水线处理的时间之比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Ts</a:t>
            </a:r>
            <a:r>
              <a:rPr lang="en-US" altLang="zh-CN" dirty="0"/>
              <a:t>(</a:t>
            </a:r>
            <a:r>
              <a:rPr lang="zh-CN" altLang="en-US" dirty="0"/>
              <a:t>顺序时间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 err="1"/>
              <a:t>Tk</a:t>
            </a:r>
            <a:r>
              <a:rPr lang="en-US" altLang="zh-CN" dirty="0"/>
              <a:t>(</a:t>
            </a:r>
            <a:r>
              <a:rPr lang="zh-CN" altLang="en-US" dirty="0"/>
              <a:t>流水线时间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/</a:t>
            </a:r>
            <a:r>
              <a:rPr lang="zh-CN" altLang="en-US" dirty="0"/>
              <a:t>利用率：设备实际时间与整个运行时间的比值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占用时空区的面积 </a:t>
            </a:r>
            <a:r>
              <a:rPr lang="en-US" altLang="zh-CN" dirty="0"/>
              <a:t>/</a:t>
            </a:r>
            <a:r>
              <a:rPr lang="zh-CN" altLang="en-US" dirty="0"/>
              <a:t> 整个时空区的面积</a:t>
            </a:r>
            <a:endParaRPr lang="en-US" altLang="zh-CN" dirty="0"/>
          </a:p>
          <a:p>
            <a:pPr lvl="1"/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0DF6F8-175B-4945-B82F-3C5C326A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5891"/>
              </p:ext>
            </p:extLst>
          </p:nvPr>
        </p:nvGraphicFramePr>
        <p:xfrm>
          <a:off x="3778665" y="330994"/>
          <a:ext cx="5035135" cy="16323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72913">
                  <a:extLst>
                    <a:ext uri="{9D8B030D-6E8A-4147-A177-3AD203B41FA5}">
                      <a16:colId xmlns:a16="http://schemas.microsoft.com/office/drawing/2014/main" val="1853334883"/>
                    </a:ext>
                  </a:extLst>
                </a:gridCol>
                <a:gridCol w="472913">
                  <a:extLst>
                    <a:ext uri="{9D8B030D-6E8A-4147-A177-3AD203B41FA5}">
                      <a16:colId xmlns:a16="http://schemas.microsoft.com/office/drawing/2014/main" val="136007709"/>
                    </a:ext>
                  </a:extLst>
                </a:gridCol>
                <a:gridCol w="472913">
                  <a:extLst>
                    <a:ext uri="{9D8B030D-6E8A-4147-A177-3AD203B41FA5}">
                      <a16:colId xmlns:a16="http://schemas.microsoft.com/office/drawing/2014/main" val="213590507"/>
                    </a:ext>
                  </a:extLst>
                </a:gridCol>
                <a:gridCol w="472913">
                  <a:extLst>
                    <a:ext uri="{9D8B030D-6E8A-4147-A177-3AD203B41FA5}">
                      <a16:colId xmlns:a16="http://schemas.microsoft.com/office/drawing/2014/main" val="315719120"/>
                    </a:ext>
                  </a:extLst>
                </a:gridCol>
                <a:gridCol w="472913">
                  <a:extLst>
                    <a:ext uri="{9D8B030D-6E8A-4147-A177-3AD203B41FA5}">
                      <a16:colId xmlns:a16="http://schemas.microsoft.com/office/drawing/2014/main" val="1680311220"/>
                    </a:ext>
                  </a:extLst>
                </a:gridCol>
                <a:gridCol w="472913">
                  <a:extLst>
                    <a:ext uri="{9D8B030D-6E8A-4147-A177-3AD203B41FA5}">
                      <a16:colId xmlns:a16="http://schemas.microsoft.com/office/drawing/2014/main" val="3344278402"/>
                    </a:ext>
                  </a:extLst>
                </a:gridCol>
                <a:gridCol w="472913">
                  <a:extLst>
                    <a:ext uri="{9D8B030D-6E8A-4147-A177-3AD203B41FA5}">
                      <a16:colId xmlns:a16="http://schemas.microsoft.com/office/drawing/2014/main" val="4107495294"/>
                    </a:ext>
                  </a:extLst>
                </a:gridCol>
                <a:gridCol w="472913">
                  <a:extLst>
                    <a:ext uri="{9D8B030D-6E8A-4147-A177-3AD203B41FA5}">
                      <a16:colId xmlns:a16="http://schemas.microsoft.com/office/drawing/2014/main" val="2048701812"/>
                    </a:ext>
                  </a:extLst>
                </a:gridCol>
                <a:gridCol w="563066">
                  <a:extLst>
                    <a:ext uri="{9D8B030D-6E8A-4147-A177-3AD203B41FA5}">
                      <a16:colId xmlns:a16="http://schemas.microsoft.com/office/drawing/2014/main" val="1456132513"/>
                    </a:ext>
                  </a:extLst>
                </a:gridCol>
                <a:gridCol w="688765">
                  <a:extLst>
                    <a:ext uri="{9D8B030D-6E8A-4147-A177-3AD203B41FA5}">
                      <a16:colId xmlns:a16="http://schemas.microsoft.com/office/drawing/2014/main" val="48046672"/>
                    </a:ext>
                  </a:extLst>
                </a:gridCol>
              </a:tblGrid>
              <a:tr h="233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136562"/>
                  </a:ext>
                </a:extLst>
              </a:tr>
              <a:tr h="233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249829"/>
                  </a:ext>
                </a:extLst>
              </a:tr>
              <a:tr h="233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stall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5953"/>
                  </a:ext>
                </a:extLst>
              </a:tr>
              <a:tr h="233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436441"/>
                  </a:ext>
                </a:extLst>
              </a:tr>
              <a:tr h="233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486522"/>
                  </a:ext>
                </a:extLst>
              </a:tr>
              <a:tr h="233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stall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698945"/>
                  </a:ext>
                </a:extLst>
              </a:tr>
              <a:tr h="233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42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1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DE25-73FB-C946-890E-C4148C44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6509F-4410-EF49-AF05-0666A917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基础知识</a:t>
            </a:r>
            <a:endParaRPr kumimoji="1" lang="en-US" altLang="zh-CN" dirty="0"/>
          </a:p>
          <a:p>
            <a:r>
              <a:rPr kumimoji="1" lang="zh-CN" altLang="en-US" dirty="0"/>
              <a:t>指令系统</a:t>
            </a:r>
            <a:endParaRPr kumimoji="1" lang="en-US" altLang="zh-CN" dirty="0"/>
          </a:p>
          <a:p>
            <a:r>
              <a:rPr kumimoji="1" lang="zh-CN" altLang="en-US" dirty="0"/>
              <a:t>流水线</a:t>
            </a:r>
            <a:endParaRPr kumimoji="1" lang="en-US" altLang="zh-CN" dirty="0"/>
          </a:p>
          <a:p>
            <a:r>
              <a:rPr kumimoji="1" lang="zh-CN" altLang="en-US" dirty="0"/>
              <a:t>向量处理机</a:t>
            </a:r>
            <a:endParaRPr kumimoji="1" lang="en-US" altLang="zh-CN" dirty="0"/>
          </a:p>
          <a:p>
            <a:r>
              <a:rPr kumimoji="1" lang="zh-CN" altLang="en-US" dirty="0"/>
              <a:t>指令级并行开发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硬件</a:t>
            </a:r>
            <a:endParaRPr kumimoji="1" lang="en-US" altLang="zh-CN" dirty="0"/>
          </a:p>
          <a:p>
            <a:r>
              <a:rPr kumimoji="1" lang="zh-CN" altLang="en-US" dirty="0"/>
              <a:t>指令级并行开发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软件</a:t>
            </a:r>
            <a:endParaRPr kumimoji="1" lang="en-US" altLang="zh-CN" dirty="0"/>
          </a:p>
          <a:p>
            <a:r>
              <a:rPr kumimoji="1" lang="zh-CN" altLang="en-US" dirty="0"/>
              <a:t>存储系统</a:t>
            </a:r>
            <a:endParaRPr kumimoji="1" lang="en-US" altLang="zh-CN" dirty="0"/>
          </a:p>
          <a:p>
            <a:r>
              <a:rPr kumimoji="1" lang="zh-CN" altLang="en-US" dirty="0"/>
              <a:t>输入输出系统</a:t>
            </a:r>
            <a:endParaRPr kumimoji="1" lang="en-US" altLang="zh-CN" dirty="0"/>
          </a:p>
          <a:p>
            <a:r>
              <a:rPr kumimoji="1" lang="zh-CN" altLang="en-US" dirty="0"/>
              <a:t>互连网络</a:t>
            </a:r>
          </a:p>
        </p:txBody>
      </p:sp>
    </p:spTree>
    <p:extLst>
      <p:ext uri="{BB962C8B-B14F-4D97-AF65-F5344CB8AC3E}">
        <p14:creationId xmlns:p14="http://schemas.microsoft.com/office/powerpoint/2010/main" val="1992556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流水线性能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sum(Xi</a:t>
            </a:r>
            <a:r>
              <a:rPr lang="zh-CN" altLang="en-US" dirty="0"/>
              <a:t> * </a:t>
            </a:r>
            <a:r>
              <a:rPr lang="en-US" altLang="zh-CN" dirty="0"/>
              <a:t>Yi)</a:t>
            </a:r>
            <a:r>
              <a:rPr lang="zh-CN" altLang="en-US" dirty="0"/>
              <a:t> </a:t>
            </a:r>
            <a:r>
              <a:rPr lang="en-US" altLang="zh-CN" dirty="0"/>
              <a:t>(0&lt;=</a:t>
            </a:r>
            <a:r>
              <a:rPr lang="en-US" altLang="zh-CN" dirty="0" err="1"/>
              <a:t>i</a:t>
            </a:r>
            <a:r>
              <a:rPr lang="en-US" altLang="zh-CN" dirty="0"/>
              <a:t>&lt;10)</a:t>
            </a:r>
            <a:r>
              <a:rPr lang="zh-CN" altLang="en-US" dirty="0"/>
              <a:t>，加法需要两个时间周期，乘法需要</a:t>
            </a:r>
            <a:r>
              <a:rPr lang="en-US" altLang="zh-CN" dirty="0"/>
              <a:t>4</a:t>
            </a:r>
            <a:r>
              <a:rPr lang="zh-CN" altLang="en-US" dirty="0"/>
              <a:t>个时钟周期：</a:t>
            </a:r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zh-CN" dirty="0"/>
              <a:t>串行处理器，有</a:t>
            </a:r>
            <a:r>
              <a:rPr lang="en-US" altLang="zh-CN" dirty="0"/>
              <a:t>1</a:t>
            </a:r>
            <a:r>
              <a:rPr lang="zh-CN" altLang="zh-CN" dirty="0"/>
              <a:t>个加法单元，</a:t>
            </a:r>
            <a:r>
              <a:rPr lang="en-US" altLang="zh-CN" dirty="0"/>
              <a:t>1</a:t>
            </a:r>
            <a:r>
              <a:rPr lang="zh-CN" altLang="zh-CN" dirty="0"/>
              <a:t>个乘法单元，但不能同时工作，求总的时钟周期；</a:t>
            </a:r>
          </a:p>
          <a:p>
            <a:r>
              <a:rPr lang="en-US" altLang="zh-CN" dirty="0"/>
              <a:t>(2)</a:t>
            </a:r>
            <a:r>
              <a:rPr lang="zh-CN" altLang="zh-CN" dirty="0"/>
              <a:t>一个</a:t>
            </a:r>
            <a:r>
              <a:rPr lang="en-US" altLang="zh-CN" dirty="0"/>
              <a:t>SISD</a:t>
            </a:r>
            <a:r>
              <a:rPr lang="zh-CN" altLang="zh-CN" dirty="0"/>
              <a:t>流水线，</a:t>
            </a:r>
            <a:r>
              <a:rPr lang="en-US" altLang="zh-CN" dirty="0"/>
              <a:t>S4</a:t>
            </a:r>
            <a:r>
              <a:rPr lang="zh-CN" altLang="zh-CN" dirty="0"/>
              <a:t>的输出可以直接到输入。一个乘法指令顺序执行</a:t>
            </a:r>
            <a:r>
              <a:rPr lang="en-US" altLang="zh-CN" dirty="0"/>
              <a:t>S1 S2 S3 S4</a:t>
            </a:r>
            <a:r>
              <a:rPr lang="zh-CN" altLang="en-US" dirty="0"/>
              <a:t>；</a:t>
            </a:r>
            <a:r>
              <a:rPr lang="zh-CN" altLang="zh-CN" dirty="0"/>
              <a:t>一个加法指令执行</a:t>
            </a:r>
            <a:r>
              <a:rPr lang="en-US" altLang="zh-CN" dirty="0"/>
              <a:t>S1 S4</a:t>
            </a:r>
            <a:r>
              <a:rPr lang="zh-CN" altLang="zh-CN" dirty="0"/>
              <a:t>。每个</a:t>
            </a:r>
            <a:r>
              <a:rPr lang="en-US" altLang="zh-CN" dirty="0"/>
              <a:t>1</a:t>
            </a:r>
            <a:r>
              <a:rPr lang="zh-CN" altLang="zh-CN" dirty="0"/>
              <a:t>个周期。</a:t>
            </a:r>
          </a:p>
          <a:p>
            <a:pPr lvl="1"/>
            <a:r>
              <a:rPr lang="en-US" altLang="zh-CN" dirty="0"/>
              <a:t>(a)</a:t>
            </a:r>
            <a:r>
              <a:rPr lang="zh-CN" altLang="zh-CN" dirty="0"/>
              <a:t>求最短运行时间</a:t>
            </a:r>
            <a:r>
              <a:rPr lang="en-US" altLang="zh-CN" dirty="0"/>
              <a:t>?</a:t>
            </a:r>
            <a:endParaRPr lang="zh-CN" altLang="zh-CN" dirty="0"/>
          </a:p>
          <a:p>
            <a:pPr lvl="1"/>
            <a:r>
              <a:rPr lang="en-US" altLang="zh-CN" dirty="0"/>
              <a:t>(b)</a:t>
            </a:r>
            <a:r>
              <a:rPr lang="zh-CN" altLang="zh-CN" dirty="0"/>
              <a:t>画出流水线的时空图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r>
              <a:rPr lang="en-US" altLang="zh-CN" dirty="0"/>
              <a:t>(c)</a:t>
            </a:r>
            <a:r>
              <a:rPr lang="zh-CN" altLang="zh-CN" dirty="0"/>
              <a:t>求</a:t>
            </a:r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r>
              <a:rPr lang="zh-CN" altLang="zh-CN" dirty="0"/>
              <a:t>的利用率。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</p:spTree>
    <p:extLst>
      <p:ext uri="{BB962C8B-B14F-4D97-AF65-F5344CB8AC3E}">
        <p14:creationId xmlns:p14="http://schemas.microsoft.com/office/powerpoint/2010/main" val="1328821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相关与冲突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数据冲突</a:t>
            </a:r>
            <a:endParaRPr lang="en-US" altLang="zh-CN" dirty="0"/>
          </a:p>
          <a:p>
            <a:pPr lvl="1"/>
            <a:r>
              <a:rPr lang="en-US" altLang="zh-CN" dirty="0"/>
              <a:t>RAW</a:t>
            </a:r>
            <a:r>
              <a:rPr lang="zh-CN" altLang="en-US" dirty="0"/>
              <a:t>： 在被写入前读取，读到的是旧值</a:t>
            </a:r>
            <a:endParaRPr lang="en-US" altLang="zh-CN" dirty="0"/>
          </a:p>
          <a:p>
            <a:pPr lvl="1"/>
            <a:r>
              <a:rPr lang="en-US" altLang="zh-CN" dirty="0"/>
              <a:t>WAW</a:t>
            </a:r>
            <a:r>
              <a:rPr lang="zh-CN" altLang="en-US" dirty="0"/>
              <a:t>：不止一个可写阶段 </a:t>
            </a:r>
            <a:r>
              <a:rPr lang="en-US" altLang="zh-CN" dirty="0"/>
              <a:t>/</a:t>
            </a:r>
            <a:r>
              <a:rPr lang="zh-CN" altLang="en-US" dirty="0"/>
              <a:t> 指令被重排</a:t>
            </a:r>
            <a:endParaRPr lang="en-US" altLang="zh-CN" dirty="0"/>
          </a:p>
          <a:p>
            <a:pPr lvl="1"/>
            <a:r>
              <a:rPr lang="en-US" altLang="zh-CN" dirty="0"/>
              <a:t>WAR</a:t>
            </a:r>
            <a:r>
              <a:rPr lang="zh-CN" altLang="en-US" dirty="0"/>
              <a:t>：在读之前就写入</a:t>
            </a:r>
            <a:endParaRPr lang="en-US" altLang="zh-CN" dirty="0"/>
          </a:p>
          <a:p>
            <a:r>
              <a:rPr lang="zh-CN" altLang="en-US" dirty="0"/>
              <a:t>结构冲突</a:t>
            </a:r>
            <a:endParaRPr lang="en-US" altLang="zh-CN" dirty="0"/>
          </a:p>
          <a:p>
            <a:pPr lvl="1"/>
            <a:r>
              <a:rPr lang="zh-CN" altLang="en-US" dirty="0"/>
              <a:t>硬件资源无法满足（读内存与取指同时）</a:t>
            </a:r>
            <a:endParaRPr lang="en-US" altLang="zh-CN" dirty="0"/>
          </a:p>
          <a:p>
            <a:r>
              <a:rPr lang="zh-CN" altLang="en-US" dirty="0"/>
              <a:t>控制冲突</a:t>
            </a:r>
            <a:endParaRPr lang="en-US" altLang="zh-CN" dirty="0"/>
          </a:p>
          <a:p>
            <a:pPr lvl="1"/>
            <a:r>
              <a:rPr lang="zh-CN" altLang="en-US" dirty="0"/>
              <a:t>跳转时发生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</p:spTree>
    <p:extLst>
      <p:ext uri="{BB962C8B-B14F-4D97-AF65-F5344CB8AC3E}">
        <p14:creationId xmlns:p14="http://schemas.microsoft.com/office/powerpoint/2010/main" val="173092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相关与冲突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有以下指令（假设第一个操作数为写回的寄存器）</a:t>
            </a:r>
          </a:p>
          <a:p>
            <a:r>
              <a:rPr lang="en-US" altLang="zh-CN" dirty="0"/>
              <a:t>        N1: load r0 a</a:t>
            </a:r>
            <a:endParaRPr lang="zh-CN" altLang="zh-CN" dirty="0"/>
          </a:p>
          <a:p>
            <a:r>
              <a:rPr lang="en-US" altLang="zh-CN" dirty="0"/>
              <a:t>        N2: add r1 r0</a:t>
            </a:r>
            <a:endParaRPr lang="zh-CN" altLang="zh-CN" dirty="0"/>
          </a:p>
          <a:p>
            <a:r>
              <a:rPr lang="en-US" altLang="zh-CN" dirty="0"/>
              <a:t>        N3: load r2 b</a:t>
            </a:r>
            <a:endParaRPr lang="zh-CN" altLang="zh-CN" dirty="0"/>
          </a:p>
          <a:p>
            <a:r>
              <a:rPr lang="en-US" altLang="zh-CN" dirty="0"/>
              <a:t>        N4: </a:t>
            </a:r>
            <a:r>
              <a:rPr lang="en-US" altLang="zh-CN" dirty="0" err="1"/>
              <a:t>mul</a:t>
            </a:r>
            <a:r>
              <a:rPr lang="en-US" altLang="zh-CN" dirty="0"/>
              <a:t> r3 r4</a:t>
            </a:r>
            <a:endParaRPr lang="zh-CN" altLang="zh-CN" dirty="0"/>
          </a:p>
          <a:p>
            <a:r>
              <a:rPr lang="en-US" altLang="zh-CN" dirty="0"/>
              <a:t>        N5: and r4 r5</a:t>
            </a:r>
            <a:endParaRPr lang="zh-CN" altLang="zh-CN" dirty="0"/>
          </a:p>
          <a:p>
            <a:r>
              <a:rPr lang="en-US" altLang="zh-CN" dirty="0"/>
              <a:t>        N6: add r2 r5</a:t>
            </a:r>
            <a:endParaRPr lang="zh-CN" altLang="zh-CN" dirty="0"/>
          </a:p>
          <a:p>
            <a:r>
              <a:rPr lang="en-US" altLang="zh-CN" dirty="0"/>
              <a:t>(1) </a:t>
            </a:r>
            <a:r>
              <a:rPr lang="zh-CN" altLang="zh-CN" dirty="0"/>
              <a:t>请列出所有可能的数据冲突与结构冲突。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假设该处理器一个周期仅能进行一次访存操作，画出其执行上述指令的时空图。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</p:spTree>
    <p:extLst>
      <p:ext uri="{BB962C8B-B14F-4D97-AF65-F5344CB8AC3E}">
        <p14:creationId xmlns:p14="http://schemas.microsoft.com/office/powerpoint/2010/main" val="3399646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相关与冲突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7825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</a:t>
            </a:r>
            <a:r>
              <a:rPr lang="en-US" altLang="zh-CN" dirty="0"/>
              <a:t>N1: load r0 a</a:t>
            </a:r>
            <a:endParaRPr lang="zh-CN" altLang="zh-CN" dirty="0"/>
          </a:p>
          <a:p>
            <a:r>
              <a:rPr lang="en-US" altLang="zh-CN" dirty="0"/>
              <a:t>        N2: add r1 r0</a:t>
            </a:r>
            <a:endParaRPr lang="zh-CN" altLang="zh-CN" dirty="0"/>
          </a:p>
          <a:p>
            <a:r>
              <a:rPr lang="en-US" altLang="zh-CN" dirty="0"/>
              <a:t>        N3: load r2 b</a:t>
            </a:r>
            <a:endParaRPr lang="zh-CN" altLang="zh-CN" dirty="0"/>
          </a:p>
          <a:p>
            <a:r>
              <a:rPr lang="en-US" altLang="zh-CN" dirty="0"/>
              <a:t>        N4: </a:t>
            </a:r>
            <a:r>
              <a:rPr lang="en-US" altLang="zh-CN" dirty="0" err="1"/>
              <a:t>mul</a:t>
            </a:r>
            <a:r>
              <a:rPr lang="en-US" altLang="zh-CN" dirty="0"/>
              <a:t> r3 r4</a:t>
            </a:r>
            <a:endParaRPr lang="zh-CN" altLang="zh-CN" dirty="0"/>
          </a:p>
          <a:p>
            <a:r>
              <a:rPr lang="en-US" altLang="zh-CN" dirty="0"/>
              <a:t>        N5: and r4 r5</a:t>
            </a:r>
            <a:endParaRPr lang="zh-CN" altLang="zh-CN" dirty="0"/>
          </a:p>
          <a:p>
            <a:r>
              <a:rPr lang="en-US" altLang="zh-CN" dirty="0"/>
              <a:t>        N6: add r2 r5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E5BEDE-5765-F94E-BFA3-225C4EB86AA6}"/>
              </a:ext>
            </a:extLst>
          </p:cNvPr>
          <p:cNvSpPr/>
          <p:nvPr/>
        </p:nvSpPr>
        <p:spPr>
          <a:xfrm>
            <a:off x="4406900" y="1825625"/>
            <a:ext cx="4572000" cy="3655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数据冲突：</a:t>
            </a:r>
            <a:endParaRPr lang="en-US" altLang="zh-CN" sz="28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N1</a:t>
            </a:r>
            <a:r>
              <a:rPr lang="zh-CN" altLang="zh-CN" sz="2800" dirty="0"/>
              <a:t>与</a:t>
            </a:r>
            <a:r>
              <a:rPr lang="en-US" altLang="zh-CN" sz="2800" dirty="0"/>
              <a:t>N2: r0 RAW</a:t>
            </a:r>
            <a:endParaRPr lang="zh-CN" altLang="zh-CN" sz="28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N4</a:t>
            </a:r>
            <a:r>
              <a:rPr lang="zh-CN" altLang="zh-CN" sz="2800" dirty="0"/>
              <a:t>与</a:t>
            </a:r>
            <a:r>
              <a:rPr lang="en-US" altLang="zh-CN" sz="2800" dirty="0"/>
              <a:t>N5: r4 WAR</a:t>
            </a:r>
            <a:endParaRPr lang="zh-CN" altLang="zh-CN" sz="28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N3</a:t>
            </a:r>
            <a:r>
              <a:rPr lang="zh-CN" altLang="zh-CN" sz="2800" dirty="0"/>
              <a:t>与</a:t>
            </a:r>
            <a:r>
              <a:rPr lang="en-US" altLang="zh-CN" sz="2800" dirty="0"/>
              <a:t>N6: r2 WAW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结构冲突：</a:t>
            </a:r>
            <a:endParaRPr lang="en-US" altLang="zh-CN" sz="28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读取内存和取指冲突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0801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非线性流水线调度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禁止集</a:t>
            </a:r>
            <a:endParaRPr lang="en-US" altLang="zh-CN" dirty="0"/>
          </a:p>
          <a:p>
            <a:r>
              <a:rPr lang="zh-CN" altLang="en-US" dirty="0"/>
              <a:t>冲突向量</a:t>
            </a:r>
            <a:endParaRPr lang="en-US" altLang="zh-CN" dirty="0"/>
          </a:p>
          <a:p>
            <a:r>
              <a:rPr lang="zh-CN" altLang="en-US" dirty="0"/>
              <a:t>启动循环</a:t>
            </a:r>
            <a:endParaRPr lang="en-US" altLang="zh-CN" dirty="0"/>
          </a:p>
          <a:p>
            <a:r>
              <a:rPr lang="zh-CN" altLang="en-US" dirty="0"/>
              <a:t>吞吐率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</p:spTree>
    <p:extLst>
      <p:ext uri="{BB962C8B-B14F-4D97-AF65-F5344CB8AC3E}">
        <p14:creationId xmlns:p14="http://schemas.microsoft.com/office/powerpoint/2010/main" val="257507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非线性流水线调度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采用预留算法实现的非线性流水线优化调度，其启动循环为</a:t>
            </a:r>
            <a:r>
              <a:rPr lang="en-US" altLang="zh-CN" dirty="0"/>
              <a:t>(1,3)</a:t>
            </a:r>
            <a:r>
              <a:rPr lang="zh-CN" altLang="zh-CN" dirty="0"/>
              <a:t>，则该流水线周期</a:t>
            </a:r>
            <a:r>
              <a:rPr lang="en-US" altLang="zh-CN" i="1" dirty="0"/>
              <a:t>P</a:t>
            </a:r>
            <a:r>
              <a:rPr lang="zh-CN" altLang="zh-CN" dirty="0"/>
              <a:t>为</a:t>
            </a:r>
            <a:r>
              <a:rPr lang="en-US" altLang="zh-CN" u="sng" dirty="0"/>
              <a:t>        </a:t>
            </a:r>
            <a:r>
              <a:rPr lang="zh-CN" altLang="zh-CN" dirty="0"/>
              <a:t>，调度后的禁止集</a:t>
            </a:r>
            <a:r>
              <a:rPr lang="en-US" altLang="zh-CN" dirty="0"/>
              <a:t>F(mod</a:t>
            </a:r>
            <a:r>
              <a:rPr lang="zh-CN" altLang="en-US" dirty="0"/>
              <a:t> </a:t>
            </a:r>
            <a:r>
              <a:rPr lang="en-US" altLang="zh-CN" dirty="0"/>
              <a:t>P)</a:t>
            </a:r>
            <a:r>
              <a:rPr lang="zh-CN" altLang="en-US" dirty="0"/>
              <a:t>为</a:t>
            </a:r>
            <a:r>
              <a:rPr lang="en-US" altLang="zh-CN" dirty="0"/>
              <a:t>___.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1+3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禁止集为</a:t>
            </a:r>
            <a:r>
              <a:rPr lang="en-US" altLang="zh-CN" dirty="0"/>
              <a:t>{1,3}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</p:spTree>
    <p:extLst>
      <p:ext uri="{BB962C8B-B14F-4D97-AF65-F5344CB8AC3E}">
        <p14:creationId xmlns:p14="http://schemas.microsoft.com/office/powerpoint/2010/main" val="147705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非线性流水线调度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</a:t>
            </a:r>
            <a:r>
              <a:rPr lang="zh-CN" altLang="zh-CN" dirty="0"/>
              <a:t>条有</a:t>
            </a:r>
            <a:r>
              <a:rPr lang="en-US" altLang="zh-CN" dirty="0"/>
              <a:t>3</a:t>
            </a:r>
            <a:r>
              <a:rPr lang="zh-CN" altLang="zh-CN" dirty="0"/>
              <a:t>个功能段的非线性流水线，每个功能段的延迟时间都相等，它的预约表如下：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zh-CN" dirty="0"/>
              <a:t>求禁止集；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求初始冲突向量；</a:t>
            </a:r>
          </a:p>
          <a:p>
            <a:r>
              <a:rPr lang="en-US" altLang="zh-CN" dirty="0"/>
              <a:t>(3) </a:t>
            </a:r>
            <a:r>
              <a:rPr lang="zh-CN" altLang="zh-CN" dirty="0"/>
              <a:t>用预留算法实现优化调度，若流水线时钟周期</a:t>
            </a:r>
            <a:r>
              <a:rPr lang="en-US" altLang="zh-CN" dirty="0"/>
              <a:t>t</a:t>
            </a:r>
            <a:r>
              <a:rPr lang="zh-CN" altLang="zh-CN" dirty="0"/>
              <a:t>为</a:t>
            </a:r>
            <a:r>
              <a:rPr lang="en-US" altLang="zh-CN" dirty="0"/>
              <a:t>30ns</a:t>
            </a:r>
            <a:r>
              <a:rPr lang="zh-CN" altLang="zh-CN" dirty="0"/>
              <a:t>，求该流水线的最大吞吐率。</a:t>
            </a:r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946B9D-6FE0-FA49-B3D0-68795A51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26393"/>
              </p:ext>
            </p:extLst>
          </p:nvPr>
        </p:nvGraphicFramePr>
        <p:xfrm>
          <a:off x="2517775" y="2598832"/>
          <a:ext cx="4152900" cy="15836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15401009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6683064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8545949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61000545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02885889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715383973"/>
                    </a:ext>
                  </a:extLst>
                </a:gridCol>
              </a:tblGrid>
              <a:tr h="36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823080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√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√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804423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√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√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262825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3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√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√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√</a:t>
                      </a:r>
                      <a:endParaRPr lang="zh-CN" sz="2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84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4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非线性流水线调度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一条有</a:t>
            </a:r>
            <a:r>
              <a:rPr lang="en-US" altLang="zh-CN" dirty="0"/>
              <a:t>4</a:t>
            </a:r>
            <a:r>
              <a:rPr lang="zh-CN" altLang="zh-CN" dirty="0"/>
              <a:t>个功能段的非线性流水线，每个功能段的延迟时间都相等，它的预约表如下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zh-CN" dirty="0"/>
              <a:t>求禁止集合和初始冲突向量；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画出状态图；</a:t>
            </a:r>
          </a:p>
          <a:p>
            <a:r>
              <a:rPr lang="en-US" altLang="zh-CN" dirty="0"/>
              <a:t>(3) </a:t>
            </a:r>
            <a:r>
              <a:rPr lang="zh-CN" altLang="zh-CN" dirty="0"/>
              <a:t>找出最小启动循环，求最小平均启动时间；</a:t>
            </a:r>
          </a:p>
          <a:p>
            <a:r>
              <a:rPr lang="en-US" altLang="zh-CN" dirty="0"/>
              <a:t>(4) </a:t>
            </a:r>
            <a:r>
              <a:rPr lang="zh-CN" altLang="zh-CN" dirty="0"/>
              <a:t>如果用上一问的启动循环连续完成</a:t>
            </a:r>
            <a:r>
              <a:rPr lang="en-US" altLang="zh-CN" dirty="0"/>
              <a:t>10</a:t>
            </a:r>
            <a:r>
              <a:rPr lang="zh-CN" altLang="zh-CN" dirty="0"/>
              <a:t>条指令，求实际的吞吐率；</a:t>
            </a:r>
          </a:p>
          <a:p>
            <a:r>
              <a:rPr lang="en-US" altLang="zh-CN" dirty="0"/>
              <a:t>(5) </a:t>
            </a:r>
            <a:r>
              <a:rPr lang="zh-CN" altLang="zh-CN" dirty="0"/>
              <a:t>用插入非计算延迟的方法可以得到最优调度，求最优调度的最大吞吐率。</a:t>
            </a:r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19560D-13C6-CD4D-8AC7-5BC4CAD8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00239"/>
              </p:ext>
            </p:extLst>
          </p:nvPr>
        </p:nvGraphicFramePr>
        <p:xfrm>
          <a:off x="5619744" y="2351564"/>
          <a:ext cx="3194056" cy="16497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9257">
                  <a:extLst>
                    <a:ext uri="{9D8B030D-6E8A-4147-A177-3AD203B41FA5}">
                      <a16:colId xmlns:a16="http://schemas.microsoft.com/office/drawing/2014/main" val="822754986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757165942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725884743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545124945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302338878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923312451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992708660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49169206"/>
                    </a:ext>
                  </a:extLst>
                </a:gridCol>
              </a:tblGrid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325602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128089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260691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129934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19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6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非线性流水线调度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(1) </a:t>
            </a:r>
            <a:r>
              <a:rPr lang="zh-CN" altLang="zh-CN" dirty="0"/>
              <a:t>求禁止集合和初始冲突向量；</a:t>
            </a:r>
            <a:endParaRPr lang="en-US" altLang="zh-CN" dirty="0"/>
          </a:p>
          <a:p>
            <a:pPr lvl="1"/>
            <a:r>
              <a:rPr lang="en-US" altLang="zh-CN" dirty="0"/>
              <a:t>{2,4,6}</a:t>
            </a:r>
            <a:r>
              <a:rPr lang="zh-CN" altLang="en-US" dirty="0"/>
              <a:t>，初始冲突向量</a:t>
            </a:r>
            <a:r>
              <a:rPr lang="en-US" altLang="zh-CN" dirty="0"/>
              <a:t>101010</a:t>
            </a:r>
            <a:endParaRPr lang="zh-CN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 状态图：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 最小启动循环：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(1,7)</a:t>
            </a:r>
            <a:r>
              <a:rPr lang="zh-CN" altLang="en-US" dirty="0"/>
              <a:t>和</a:t>
            </a:r>
            <a:r>
              <a:rPr lang="en-US" altLang="zh-CN" dirty="0"/>
              <a:t>(3,5)</a:t>
            </a:r>
            <a:r>
              <a:rPr lang="zh-CN" altLang="en-US" dirty="0"/>
              <a:t>，平均启动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距离为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 完成</a:t>
            </a:r>
            <a:r>
              <a:rPr lang="en-US" altLang="zh-CN" dirty="0"/>
              <a:t>10</a:t>
            </a:r>
            <a:r>
              <a:rPr lang="zh-CN" altLang="en-US" dirty="0"/>
              <a:t>条指令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(1,7)</a:t>
            </a:r>
            <a:r>
              <a:rPr lang="zh-CN" altLang="en-US" dirty="0"/>
              <a:t>比</a:t>
            </a:r>
            <a:r>
              <a:rPr lang="en-US" altLang="zh-CN" dirty="0"/>
              <a:t>(3,5)</a:t>
            </a:r>
            <a:r>
              <a:rPr lang="zh-CN" altLang="en-US" dirty="0"/>
              <a:t>用时少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19560D-13C6-CD4D-8AC7-5BC4CAD8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59918"/>
              </p:ext>
            </p:extLst>
          </p:nvPr>
        </p:nvGraphicFramePr>
        <p:xfrm>
          <a:off x="5417863" y="175895"/>
          <a:ext cx="3194056" cy="16497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9257">
                  <a:extLst>
                    <a:ext uri="{9D8B030D-6E8A-4147-A177-3AD203B41FA5}">
                      <a16:colId xmlns:a16="http://schemas.microsoft.com/office/drawing/2014/main" val="822754986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757165942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725884743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545124945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302338878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923312451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992708660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49169206"/>
                    </a:ext>
                  </a:extLst>
                </a:gridCol>
              </a:tblGrid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325602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128089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260691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129934"/>
                  </a:ext>
                </a:extLst>
              </a:tr>
              <a:tr h="1805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19140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CA3144E-6FEB-E04A-8CF6-56B7D9A832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2761553"/>
            <a:ext cx="4247086" cy="29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7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非线性流水线调度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(5) </a:t>
            </a:r>
            <a:r>
              <a:rPr lang="zh-CN" altLang="zh-CN" dirty="0"/>
              <a:t>用插入非计算延迟的方法可以得到最优调度，求最优调度的最大吞吐率。</a:t>
            </a:r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Chapter3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流水线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19560D-13C6-CD4D-8AC7-5BC4CAD8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95343"/>
              </p:ext>
            </p:extLst>
          </p:nvPr>
        </p:nvGraphicFramePr>
        <p:xfrm>
          <a:off x="920747" y="3176429"/>
          <a:ext cx="3194056" cy="1828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9257">
                  <a:extLst>
                    <a:ext uri="{9D8B030D-6E8A-4147-A177-3AD203B41FA5}">
                      <a16:colId xmlns:a16="http://schemas.microsoft.com/office/drawing/2014/main" val="822754986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757165942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725884743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545124945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302338878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923312451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992708660"/>
                    </a:ext>
                  </a:extLst>
                </a:gridCol>
                <a:gridCol w="399257">
                  <a:extLst>
                    <a:ext uri="{9D8B030D-6E8A-4147-A177-3AD203B41FA5}">
                      <a16:colId xmlns:a16="http://schemas.microsoft.com/office/drawing/2014/main" val="2491692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325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1280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2606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1299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19140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98A7ED5-8ACB-A843-8BEF-11A3F1E3A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15263"/>
              </p:ext>
            </p:extLst>
          </p:nvPr>
        </p:nvGraphicFramePr>
        <p:xfrm>
          <a:off x="4298868" y="3176429"/>
          <a:ext cx="4514931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096">
                  <a:extLst>
                    <a:ext uri="{9D8B030D-6E8A-4147-A177-3AD203B41FA5}">
                      <a16:colId xmlns:a16="http://schemas.microsoft.com/office/drawing/2014/main" val="3199242413"/>
                    </a:ext>
                  </a:extLst>
                </a:gridCol>
                <a:gridCol w="504108">
                  <a:extLst>
                    <a:ext uri="{9D8B030D-6E8A-4147-A177-3AD203B41FA5}">
                      <a16:colId xmlns:a16="http://schemas.microsoft.com/office/drawing/2014/main" val="3993642403"/>
                    </a:ext>
                  </a:extLst>
                </a:gridCol>
                <a:gridCol w="504610">
                  <a:extLst>
                    <a:ext uri="{9D8B030D-6E8A-4147-A177-3AD203B41FA5}">
                      <a16:colId xmlns:a16="http://schemas.microsoft.com/office/drawing/2014/main" val="1259260391"/>
                    </a:ext>
                  </a:extLst>
                </a:gridCol>
                <a:gridCol w="504610">
                  <a:extLst>
                    <a:ext uri="{9D8B030D-6E8A-4147-A177-3AD203B41FA5}">
                      <a16:colId xmlns:a16="http://schemas.microsoft.com/office/drawing/2014/main" val="938847328"/>
                    </a:ext>
                  </a:extLst>
                </a:gridCol>
                <a:gridCol w="504610">
                  <a:extLst>
                    <a:ext uri="{9D8B030D-6E8A-4147-A177-3AD203B41FA5}">
                      <a16:colId xmlns:a16="http://schemas.microsoft.com/office/drawing/2014/main" val="2574147553"/>
                    </a:ext>
                  </a:extLst>
                </a:gridCol>
                <a:gridCol w="504610">
                  <a:extLst>
                    <a:ext uri="{9D8B030D-6E8A-4147-A177-3AD203B41FA5}">
                      <a16:colId xmlns:a16="http://schemas.microsoft.com/office/drawing/2014/main" val="1044524220"/>
                    </a:ext>
                  </a:extLst>
                </a:gridCol>
                <a:gridCol w="505111">
                  <a:extLst>
                    <a:ext uri="{9D8B030D-6E8A-4147-A177-3AD203B41FA5}">
                      <a16:colId xmlns:a16="http://schemas.microsoft.com/office/drawing/2014/main" val="2049548478"/>
                    </a:ext>
                  </a:extLst>
                </a:gridCol>
                <a:gridCol w="484065">
                  <a:extLst>
                    <a:ext uri="{9D8B030D-6E8A-4147-A177-3AD203B41FA5}">
                      <a16:colId xmlns:a16="http://schemas.microsoft.com/office/drawing/2014/main" val="3180561049"/>
                    </a:ext>
                  </a:extLst>
                </a:gridCol>
                <a:gridCol w="505111">
                  <a:extLst>
                    <a:ext uri="{9D8B030D-6E8A-4147-A177-3AD203B41FA5}">
                      <a16:colId xmlns:a16="http://schemas.microsoft.com/office/drawing/2014/main" val="317169193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872627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92647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28737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59515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r>
                        <a:rPr lang="en-US" sz="2000" baseline="-250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50383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502753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677726F-F7E5-244A-A75D-47F1F5719ED3}"/>
              </a:ext>
            </a:extLst>
          </p:cNvPr>
          <p:cNvSpPr txBox="1"/>
          <p:nvPr/>
        </p:nvSpPr>
        <p:spPr>
          <a:xfrm>
            <a:off x="1989120" y="5129430"/>
            <a:ext cx="140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原预约表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2F0D2-AA5D-364D-A6FB-5C244694F8CB}"/>
              </a:ext>
            </a:extLst>
          </p:cNvPr>
          <p:cNvSpPr txBox="1"/>
          <p:nvPr/>
        </p:nvSpPr>
        <p:spPr>
          <a:xfrm>
            <a:off x="5852722" y="5129430"/>
            <a:ext cx="140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现预约表</a:t>
            </a:r>
          </a:p>
        </p:txBody>
      </p:sp>
    </p:spTree>
    <p:extLst>
      <p:ext uri="{BB962C8B-B14F-4D97-AF65-F5344CB8AC3E}">
        <p14:creationId xmlns:p14="http://schemas.microsoft.com/office/powerpoint/2010/main" val="121116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5D505-9464-204C-BE07-0328824C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446A3B-B84D-D142-B4AE-9DBE7808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8168"/>
            <a:ext cx="8108950" cy="430133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基础知识：概念、设计、</a:t>
            </a:r>
            <a:r>
              <a:rPr kumimoji="1" lang="zh-CN" altLang="en-US" b="1" dirty="0">
                <a:solidFill>
                  <a:srgbClr val="FF0000"/>
                </a:solidFill>
              </a:rPr>
              <a:t>性能</a:t>
            </a:r>
            <a:r>
              <a:rPr kumimoji="1" lang="zh-CN" altLang="en-US" dirty="0"/>
              <a:t>、发展历史</a:t>
            </a:r>
            <a:endParaRPr kumimoji="1" lang="en-US" altLang="zh-CN" dirty="0"/>
          </a:p>
          <a:p>
            <a:r>
              <a:rPr kumimoji="1" lang="zh-CN" altLang="en-US" dirty="0"/>
              <a:t>指令系统：分类、寻址、指令系统设计</a:t>
            </a:r>
            <a:endParaRPr kumimoji="1" lang="en-US" altLang="zh-CN" dirty="0"/>
          </a:p>
          <a:p>
            <a:r>
              <a:rPr kumimoji="1" lang="zh-CN" altLang="en-US" dirty="0"/>
              <a:t>流水线：</a:t>
            </a:r>
            <a:r>
              <a:rPr kumimoji="1" lang="zh-CN" altLang="en-US" b="1" dirty="0">
                <a:solidFill>
                  <a:srgbClr val="FF0000"/>
                </a:solidFill>
              </a:rPr>
              <a:t>流水线性能</a:t>
            </a:r>
            <a:r>
              <a:rPr kumimoji="1" lang="zh-CN" altLang="en-US" dirty="0"/>
              <a:t>、</a:t>
            </a:r>
            <a:r>
              <a:rPr kumimoji="1" lang="zh-CN" altLang="en-US" b="1" dirty="0">
                <a:solidFill>
                  <a:srgbClr val="FF0000"/>
                </a:solidFill>
              </a:rPr>
              <a:t>相关与冲突</a:t>
            </a:r>
            <a:r>
              <a:rPr kumimoji="1" lang="zh-CN" altLang="en-US" dirty="0"/>
              <a:t>、</a:t>
            </a:r>
            <a:r>
              <a:rPr kumimoji="1" lang="zh-CN" altLang="en-US" b="1" dirty="0">
                <a:solidFill>
                  <a:srgbClr val="FF0000"/>
                </a:solidFill>
              </a:rPr>
              <a:t>非线性流水线调度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向量处理机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指令级并行开发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硬件：</a:t>
            </a:r>
            <a:r>
              <a:rPr kumimoji="1" lang="zh-CN" altLang="en-US" b="1" dirty="0">
                <a:solidFill>
                  <a:srgbClr val="FF0000"/>
                </a:solidFill>
              </a:rPr>
              <a:t>指令动态调度</a:t>
            </a:r>
            <a:endParaRPr kumimoji="1" lang="en-US" altLang="zh-CN" dirty="0"/>
          </a:p>
          <a:p>
            <a:r>
              <a:rPr kumimoji="1" lang="zh-CN" altLang="en-US" dirty="0"/>
              <a:t>指令级并行开发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软件：指令静态调度、</a:t>
            </a:r>
            <a:r>
              <a:rPr kumimoji="1" lang="zh-CN" altLang="en-US" b="1" dirty="0">
                <a:solidFill>
                  <a:srgbClr val="FF0000"/>
                </a:solidFill>
              </a:rPr>
              <a:t>循环展开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存储系统：</a:t>
            </a:r>
            <a:r>
              <a:rPr kumimoji="1" lang="en-US" altLang="zh-CN" b="1" dirty="0">
                <a:solidFill>
                  <a:srgbClr val="FF0000"/>
                </a:solidFill>
              </a:rPr>
              <a:t>cache</a:t>
            </a:r>
            <a:r>
              <a:rPr kumimoji="1" lang="zh-CN" altLang="en-US" b="1" dirty="0">
                <a:solidFill>
                  <a:srgbClr val="FF0000"/>
                </a:solidFill>
              </a:rPr>
              <a:t>若干知识点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输入输出系统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互连网络</a:t>
            </a:r>
          </a:p>
        </p:txBody>
      </p:sp>
    </p:spTree>
    <p:extLst>
      <p:ext uri="{BB962C8B-B14F-4D97-AF65-F5344CB8AC3E}">
        <p14:creationId xmlns:p14="http://schemas.microsoft.com/office/powerpoint/2010/main" val="329497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Chapter4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向量处理机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320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可以在向量与标量工作模式中切换的处理器，处理向量时效率是处理标量的</a:t>
            </a:r>
            <a:r>
              <a:rPr lang="en-US" altLang="zh-CN" dirty="0"/>
              <a:t>9</a:t>
            </a:r>
            <a:r>
              <a:rPr lang="zh-CN" altLang="zh-CN" dirty="0"/>
              <a:t>倍。已知运行一段程序时有</a:t>
            </a:r>
            <a:r>
              <a:rPr lang="en-US" altLang="zh-CN" dirty="0"/>
              <a:t>1/4</a:t>
            </a:r>
            <a:r>
              <a:rPr lang="zh-CN" altLang="zh-CN" dirty="0"/>
              <a:t>的时间在运行向量指令，向量指令的比例为</a:t>
            </a:r>
            <a:r>
              <a:rPr lang="en-US" altLang="zh-CN" u="sng" dirty="0"/>
              <a:t>             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设向量指令占比</a:t>
            </a:r>
            <a:r>
              <a:rPr lang="en-US" altLang="zh-CN" dirty="0"/>
              <a:t>x</a:t>
            </a:r>
            <a:r>
              <a:rPr lang="zh-CN" altLang="en-US" dirty="0"/>
              <a:t>，则，解得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3/4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Chapter4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处理向量机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80CBDE-4B79-1046-B294-AA483F33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953" y="4619500"/>
            <a:ext cx="211943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D018E8F-5D22-3D41-8872-BF67DE4F3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6847"/>
              </p:ext>
            </p:extLst>
          </p:nvPr>
        </p:nvGraphicFramePr>
        <p:xfrm>
          <a:off x="2980953" y="4619501"/>
          <a:ext cx="2851893" cy="126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r:id="rId3" imgW="914400" imgH="406400" progId="Equation.DSMT4">
                  <p:embed/>
                </p:oleObj>
              </mc:Choice>
              <mc:Fallback>
                <p:oleObj r:id="rId3" imgW="914400" imgH="40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953" y="4619501"/>
                        <a:ext cx="2851893" cy="1267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477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* </a:t>
            </a:r>
            <a:r>
              <a:rPr lang="zh-CN" altLang="zh-CN" dirty="0"/>
              <a:t>向量处理器在串行模式执行以下指令需要</a:t>
            </a:r>
            <a:r>
              <a:rPr lang="en-US" altLang="zh-CN" u="sng" dirty="0"/>
              <a:t>         </a:t>
            </a:r>
            <a:r>
              <a:rPr lang="zh-CN" altLang="zh-CN" dirty="0"/>
              <a:t>拍，使用链接技术需要</a:t>
            </a:r>
            <a:r>
              <a:rPr lang="en-US" altLang="zh-CN" u="sng" dirty="0"/>
              <a:t>           </a:t>
            </a:r>
            <a:r>
              <a:rPr lang="zh-CN" altLang="zh-CN" dirty="0"/>
              <a:t>拍。</a:t>
            </a:r>
          </a:p>
          <a:p>
            <a:r>
              <a:rPr lang="en-US" altLang="zh-CN" dirty="0"/>
              <a:t>        [1]</a:t>
            </a:r>
            <a:r>
              <a:rPr lang="zh-CN" altLang="en-US" dirty="0"/>
              <a:t> </a:t>
            </a:r>
            <a:r>
              <a:rPr lang="en-US" altLang="zh-CN" dirty="0"/>
              <a:t>v3 &lt;- A (load, 6</a:t>
            </a:r>
            <a:r>
              <a:rPr lang="zh-CN" altLang="zh-CN" dirty="0"/>
              <a:t>拍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[2]</a:t>
            </a:r>
            <a:r>
              <a:rPr lang="zh-CN" altLang="en-US" dirty="0"/>
              <a:t> </a:t>
            </a:r>
            <a:r>
              <a:rPr lang="en-US" altLang="zh-CN" dirty="0"/>
              <a:t>v2 &lt;- v0 + v1 (add, 6</a:t>
            </a:r>
            <a:r>
              <a:rPr lang="zh-CN" altLang="zh-CN" dirty="0"/>
              <a:t>拍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[3]</a:t>
            </a:r>
            <a:r>
              <a:rPr lang="zh-CN" altLang="en-US" dirty="0"/>
              <a:t> </a:t>
            </a:r>
            <a:r>
              <a:rPr lang="en-US" altLang="zh-CN" dirty="0"/>
              <a:t>v4 &lt;- v2 * v3 (</a:t>
            </a:r>
            <a:r>
              <a:rPr lang="en-US" altLang="zh-CN" dirty="0" err="1"/>
              <a:t>mul</a:t>
            </a:r>
            <a:r>
              <a:rPr lang="en-US" altLang="zh-CN" dirty="0"/>
              <a:t>, 7</a:t>
            </a:r>
            <a:r>
              <a:rPr lang="zh-CN" altLang="zh-CN" dirty="0"/>
              <a:t>拍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串行</a:t>
            </a:r>
            <a:r>
              <a:rPr lang="en-US" altLang="zh-CN" dirty="0">
                <a:sym typeface="Wingdings" pitchFamily="2" charset="2"/>
              </a:rPr>
              <a:t>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(1+6+1)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+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(1+6+1)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+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(1+7+1)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25</a:t>
            </a:r>
          </a:p>
          <a:p>
            <a:r>
              <a:rPr lang="zh-CN" altLang="en-US" dirty="0">
                <a:sym typeface="Wingdings" pitchFamily="2" charset="2"/>
              </a:rPr>
              <a:t>链接</a:t>
            </a:r>
            <a:r>
              <a:rPr lang="en-US" altLang="zh-CN" dirty="0">
                <a:sym typeface="Wingdings" pitchFamily="2" charset="2"/>
              </a:rPr>
              <a:t>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1+6+1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+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1+7+1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17【2,3</a:t>
            </a:r>
            <a:r>
              <a:rPr lang="zh-CN" altLang="en-US" dirty="0">
                <a:sym typeface="Wingdings" pitchFamily="2" charset="2"/>
              </a:rPr>
              <a:t>存在数据依赖，</a:t>
            </a:r>
            <a:r>
              <a:rPr lang="en-US" altLang="zh-CN" dirty="0">
                <a:sym typeface="Wingdings" pitchFamily="2" charset="2"/>
              </a:rPr>
              <a:t>1</a:t>
            </a:r>
            <a:r>
              <a:rPr lang="zh-CN" altLang="en-US" dirty="0">
                <a:sym typeface="Wingdings" pitchFamily="2" charset="2"/>
              </a:rPr>
              <a:t>不存在，可以提前处理</a:t>
            </a:r>
            <a:r>
              <a:rPr lang="en-US" altLang="zh-CN" dirty="0">
                <a:sym typeface="Wingdings" pitchFamily="2" charset="2"/>
              </a:rPr>
              <a:t>】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Chapter4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处理向量机</a:t>
            </a:r>
          </a:p>
        </p:txBody>
      </p:sp>
    </p:spTree>
    <p:extLst>
      <p:ext uri="{BB962C8B-B14F-4D97-AF65-F5344CB8AC3E}">
        <p14:creationId xmlns:p14="http://schemas.microsoft.com/office/powerpoint/2010/main" val="85821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Chapter5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指令并行开发</a:t>
            </a:r>
            <a:r>
              <a:rPr kumimoji="1" lang="en-US" altLang="zh-CN" dirty="0"/>
              <a:t>(</a:t>
            </a:r>
            <a:r>
              <a:rPr kumimoji="1" lang="zh-CN" altLang="en-US" dirty="0"/>
              <a:t>硬件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指令并行开发？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如何利用因冲突所带来的</a:t>
            </a:r>
            <a:r>
              <a:rPr kumimoji="1" lang="en-US" altLang="zh-CN" dirty="0"/>
              <a:t>stall</a:t>
            </a:r>
          </a:p>
          <a:p>
            <a:pPr lvl="1"/>
            <a:r>
              <a:rPr kumimoji="1" lang="zh-CN" altLang="en-US" dirty="0"/>
              <a:t>硬件方法：动态调度指令；分支预测（控制冲突）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指令动态调度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Scoreboard</a:t>
            </a:r>
          </a:p>
          <a:p>
            <a:pPr lvl="1"/>
            <a:r>
              <a:rPr kumimoji="1" lang="en-US" altLang="zh-CN" dirty="0" err="1"/>
              <a:t>Tomasulo</a:t>
            </a:r>
            <a:endParaRPr kumimoji="1" lang="en-US" altLang="zh-CN" dirty="0"/>
          </a:p>
          <a:p>
            <a:r>
              <a:rPr kumimoji="1" lang="zh-CN" altLang="en-US" dirty="0"/>
              <a:t>分支预测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479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(1) </a:t>
            </a:r>
            <a:r>
              <a:rPr lang="zh-CN" altLang="zh-CN" dirty="0"/>
              <a:t>画出</a:t>
            </a:r>
            <a:r>
              <a:rPr lang="en-US" altLang="zh-CN" dirty="0"/>
              <a:t>2</a:t>
            </a:r>
            <a:r>
              <a:rPr lang="zh-CN" altLang="zh-CN" dirty="0"/>
              <a:t>位饱和计数器的状态图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Chapter5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指令并行开发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硬件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)</a:t>
            </a:r>
            <a:endParaRPr kumimoji="1" lang="zh-CN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33356-8223-5D47-A8FF-B8154D8D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01" y="2461827"/>
            <a:ext cx="7196447" cy="39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72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85150" cy="48126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(2)</a:t>
            </a:r>
            <a:r>
              <a:rPr lang="zh-CN" altLang="zh-CN" dirty="0"/>
              <a:t>已知如下指令序列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已知初始</a:t>
            </a:r>
            <a:r>
              <a:rPr lang="en-US" altLang="zh-CN" dirty="0"/>
              <a:t>BHT</a:t>
            </a:r>
            <a:r>
              <a:rPr lang="zh-CN" altLang="zh-CN" dirty="0"/>
              <a:t>状态为</a:t>
            </a:r>
            <a:r>
              <a:rPr lang="en-US" altLang="zh-CN" dirty="0"/>
              <a:t>00</a:t>
            </a:r>
            <a:r>
              <a:rPr lang="zh-CN" altLang="zh-CN" dirty="0"/>
              <a:t>，求执行完上述程序后的</a:t>
            </a:r>
            <a:r>
              <a:rPr lang="en-US" altLang="zh-CN" dirty="0"/>
              <a:t>BHT</a:t>
            </a:r>
            <a:r>
              <a:rPr lang="zh-CN" altLang="zh-CN" dirty="0"/>
              <a:t>。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7030A0"/>
                </a:solidFill>
              </a:rPr>
              <a:t>【</a:t>
            </a:r>
            <a:r>
              <a:rPr lang="zh-CN" altLang="en-US" b="1" dirty="0">
                <a:solidFill>
                  <a:srgbClr val="7030A0"/>
                </a:solidFill>
              </a:rPr>
              <a:t>都为</a:t>
            </a:r>
            <a:r>
              <a:rPr lang="en-US" altLang="zh-CN" b="1" dirty="0">
                <a:solidFill>
                  <a:srgbClr val="7030A0"/>
                </a:solidFill>
              </a:rPr>
              <a:t>01】</a:t>
            </a:r>
          </a:p>
          <a:p>
            <a:r>
              <a:rPr lang="en-US" altLang="zh-CN" dirty="0"/>
              <a:t>(3) </a:t>
            </a:r>
            <a:r>
              <a:rPr lang="zh-CN" altLang="zh-CN" dirty="0"/>
              <a:t>简要说明为何引入</a:t>
            </a:r>
            <a:r>
              <a:rPr lang="en-US" altLang="zh-CN" dirty="0"/>
              <a:t>BTB</a:t>
            </a:r>
            <a:r>
              <a:rPr lang="zh-CN" altLang="zh-CN" dirty="0"/>
              <a:t>会使得</a:t>
            </a:r>
            <a:r>
              <a:rPr lang="en-US" altLang="zh-CN" dirty="0"/>
              <a:t>CPI</a:t>
            </a:r>
            <a:r>
              <a:rPr lang="zh-CN" altLang="zh-CN" dirty="0"/>
              <a:t>下降。</a:t>
            </a:r>
            <a:endParaRPr lang="en-US" altLang="zh-CN" dirty="0"/>
          </a:p>
          <a:p>
            <a:r>
              <a:rPr lang="zh-CN" altLang="zh-CN" dirty="0"/>
              <a:t>在经典的</a:t>
            </a:r>
            <a:r>
              <a:rPr lang="en-US" altLang="zh-CN" dirty="0"/>
              <a:t>5</a:t>
            </a:r>
            <a:r>
              <a:rPr lang="zh-CN" altLang="zh-CN" dirty="0"/>
              <a:t>段流水线中，</a:t>
            </a:r>
            <a:r>
              <a:rPr lang="en-US" altLang="zh-CN" dirty="0"/>
              <a:t>ID</a:t>
            </a:r>
            <a:r>
              <a:rPr lang="zh-CN" altLang="zh-CN" dirty="0"/>
              <a:t>段末尾才能获得分支目标地址。而采用</a:t>
            </a:r>
            <a:r>
              <a:rPr lang="en-US" altLang="zh-CN" dirty="0"/>
              <a:t>BTB</a:t>
            </a:r>
            <a:r>
              <a:rPr lang="zh-CN" altLang="zh-CN" dirty="0"/>
              <a:t>可以提前在</a:t>
            </a:r>
            <a:r>
              <a:rPr lang="en-US" altLang="zh-CN" dirty="0"/>
              <a:t>IF</a:t>
            </a:r>
            <a:r>
              <a:rPr lang="zh-CN" altLang="zh-CN" dirty="0"/>
              <a:t>段就知道这些信息，分支开销就可以减少为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Chapter5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指令并行开发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硬件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)</a:t>
            </a:r>
            <a:endParaRPr kumimoji="1" lang="zh-CN" alt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672D92-11F5-4648-A0A4-C99A6FF67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87307"/>
              </p:ext>
            </p:extLst>
          </p:nvPr>
        </p:nvGraphicFramePr>
        <p:xfrm>
          <a:off x="4226326" y="1858074"/>
          <a:ext cx="4431528" cy="198317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476978">
                  <a:extLst>
                    <a:ext uri="{9D8B030D-6E8A-4147-A177-3AD203B41FA5}">
                      <a16:colId xmlns:a16="http://schemas.microsoft.com/office/drawing/2014/main" val="2487621579"/>
                    </a:ext>
                  </a:extLst>
                </a:gridCol>
                <a:gridCol w="1476978">
                  <a:extLst>
                    <a:ext uri="{9D8B030D-6E8A-4147-A177-3AD203B41FA5}">
                      <a16:colId xmlns:a16="http://schemas.microsoft.com/office/drawing/2014/main" val="3353874101"/>
                    </a:ext>
                  </a:extLst>
                </a:gridCol>
                <a:gridCol w="1477572">
                  <a:extLst>
                    <a:ext uri="{9D8B030D-6E8A-4147-A177-3AD203B41FA5}">
                      <a16:colId xmlns:a16="http://schemas.microsoft.com/office/drawing/2014/main" val="843381445"/>
                    </a:ext>
                  </a:extLst>
                </a:gridCol>
              </a:tblGrid>
              <a:tr h="253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地址低两位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目标地址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是否跳转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386112"/>
                  </a:ext>
                </a:extLst>
              </a:tr>
              <a:tr h="253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否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219492"/>
                  </a:ext>
                </a:extLst>
              </a:tr>
              <a:tr h="253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否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68333"/>
                  </a:ext>
                </a:extLst>
              </a:tr>
              <a:tr h="253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是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657234"/>
                  </a:ext>
                </a:extLst>
              </a:tr>
              <a:tr h="253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否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793010"/>
                  </a:ext>
                </a:extLst>
              </a:tr>
              <a:tr h="253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是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68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97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85150" cy="4812681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某</a:t>
            </a:r>
            <a:r>
              <a:rPr lang="en-US" altLang="zh-CN" dirty="0"/>
              <a:t>CPU</a:t>
            </a:r>
            <a:r>
              <a:rPr lang="zh-CN" altLang="zh-CN" dirty="0"/>
              <a:t>指令的运行分为取指、译码、执行、写结果四个阶段，每段延迟均为</a:t>
            </a:r>
            <a:r>
              <a:rPr lang="en-US" altLang="zh-CN" dirty="0"/>
              <a:t>5ns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运行程序如下：</a:t>
            </a:r>
          </a:p>
          <a:p>
            <a:r>
              <a:rPr lang="en-US" altLang="zh-CN" sz="2400" dirty="0"/>
              <a:t>     K1               MOV   R1,#4;              R1 &lt;- </a:t>
            </a:r>
            <a:r>
              <a:rPr lang="zh-CN" altLang="zh-CN" sz="2400" dirty="0"/>
              <a:t>向量长度</a:t>
            </a:r>
            <a:r>
              <a:rPr lang="en-US" altLang="zh-CN" sz="2400" dirty="0"/>
              <a:t>4</a:t>
            </a:r>
            <a:endParaRPr lang="zh-CN" altLang="zh-CN" sz="2400" dirty="0"/>
          </a:p>
          <a:p>
            <a:r>
              <a:rPr lang="en-US" altLang="zh-CN" sz="2400" dirty="0"/>
              <a:t>     K2   Loop:  MOV   R2,A(R1);        R2 &lt;- A</a:t>
            </a:r>
            <a:r>
              <a:rPr lang="zh-CN" altLang="zh-CN" sz="2400" dirty="0"/>
              <a:t>向量的一个元素</a:t>
            </a:r>
          </a:p>
          <a:p>
            <a:r>
              <a:rPr lang="en-US" altLang="zh-CN" sz="2400" dirty="0"/>
              <a:t>     K3               ADD</a:t>
            </a:r>
            <a:r>
              <a:rPr lang="zh-CN" altLang="zh-CN" sz="2400" dirty="0"/>
              <a:t>　</a:t>
            </a:r>
            <a:r>
              <a:rPr lang="en-US" altLang="zh-CN" sz="2400" dirty="0"/>
              <a:t>R0,R2;             R0 &lt;- (R0)+(R2)</a:t>
            </a:r>
            <a:endParaRPr lang="zh-CN" altLang="zh-CN" sz="2400" dirty="0"/>
          </a:p>
          <a:p>
            <a:r>
              <a:rPr lang="en-US" altLang="zh-CN" sz="2400" dirty="0"/>
              <a:t>     K4               DNE     R1,Loop;           R1 &lt;- (R1)-1, </a:t>
            </a:r>
            <a:r>
              <a:rPr lang="zh-CN" altLang="zh-CN" sz="2400" dirty="0"/>
              <a:t>若</a:t>
            </a:r>
            <a:r>
              <a:rPr lang="en-US" altLang="zh-CN" sz="2400" dirty="0"/>
              <a:t>(R1)!=0, </a:t>
            </a:r>
            <a:r>
              <a:rPr lang="zh-CN" altLang="zh-CN" sz="2400" dirty="0"/>
              <a:t>则转向</a:t>
            </a:r>
            <a:r>
              <a:rPr lang="en-US" altLang="zh-CN" sz="2400" dirty="0"/>
              <a:t>Loop</a:t>
            </a:r>
            <a:endParaRPr lang="zh-CN" altLang="zh-CN" sz="2400" dirty="0"/>
          </a:p>
          <a:p>
            <a:r>
              <a:rPr lang="en-US" altLang="zh-CN" sz="2400" dirty="0"/>
              <a:t>     K5               MOV   SUM,R0;          SUM &lt;- (R0) ,</a:t>
            </a:r>
            <a:r>
              <a:rPr lang="zh-CN" altLang="zh-CN" sz="2400" dirty="0"/>
              <a:t>保存结果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列出所有的数据相关。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(2) </a:t>
            </a:r>
            <a:r>
              <a:rPr lang="zh-CN" altLang="zh-CN" dirty="0">
                <a:solidFill>
                  <a:srgbClr val="7030A0"/>
                </a:solidFill>
              </a:rPr>
              <a:t>采用预测转移不成功的静态分支预测法，画出流水线的时空图，求吞吐率、加速比、译码段的效率。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(3) </a:t>
            </a:r>
            <a:r>
              <a:rPr lang="zh-CN" altLang="zh-CN" dirty="0">
                <a:solidFill>
                  <a:srgbClr val="7030A0"/>
                </a:solidFill>
              </a:rPr>
              <a:t>采用预测转移成功的静态分支预测法，画出流水线的时空图，求吞吐率、加速比、执行段的效率。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Chapter5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指令并行开发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硬件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)</a:t>
            </a:r>
            <a:endParaRPr kumimoji="1" lang="zh-CN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06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85150" cy="4812681"/>
          </a:xfrm>
        </p:spPr>
        <p:txBody>
          <a:bodyPr>
            <a:normAutofit/>
          </a:bodyPr>
          <a:lstStyle/>
          <a:p>
            <a:r>
              <a:rPr lang="zh-CN" altLang="zh-CN" dirty="0"/>
              <a:t>某</a:t>
            </a:r>
            <a:r>
              <a:rPr lang="en-US" altLang="zh-CN" dirty="0"/>
              <a:t>CPU</a:t>
            </a:r>
            <a:r>
              <a:rPr lang="zh-CN" altLang="zh-CN" dirty="0"/>
              <a:t>指令的运行分为取指、译码、执行、写结果四个阶段，每段延迟均为</a:t>
            </a:r>
            <a:r>
              <a:rPr lang="en-US" altLang="zh-CN" dirty="0"/>
              <a:t>5ns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运行程序如下：</a:t>
            </a:r>
          </a:p>
          <a:p>
            <a:r>
              <a:rPr lang="en-US" altLang="zh-CN" sz="2400" dirty="0"/>
              <a:t>     K1               MOV   R1,#4;              R1 &lt;- </a:t>
            </a:r>
            <a:r>
              <a:rPr lang="zh-CN" altLang="zh-CN" sz="2400" dirty="0"/>
              <a:t>向量长度</a:t>
            </a:r>
            <a:r>
              <a:rPr lang="en-US" altLang="zh-CN" sz="2400" dirty="0"/>
              <a:t>4</a:t>
            </a:r>
            <a:endParaRPr lang="zh-CN" altLang="zh-CN" sz="2400" dirty="0"/>
          </a:p>
          <a:p>
            <a:r>
              <a:rPr lang="en-US" altLang="zh-CN" sz="2400" dirty="0"/>
              <a:t>     K2   Loop:  MOV   R2,A(R1);        R2 &lt;- A</a:t>
            </a:r>
            <a:r>
              <a:rPr lang="zh-CN" altLang="zh-CN" sz="2400" dirty="0"/>
              <a:t>向量的一个元素</a:t>
            </a:r>
          </a:p>
          <a:p>
            <a:r>
              <a:rPr lang="en-US" altLang="zh-CN" sz="2400" dirty="0"/>
              <a:t>     K3               ADD</a:t>
            </a:r>
            <a:r>
              <a:rPr lang="zh-CN" altLang="zh-CN" sz="2400" dirty="0"/>
              <a:t>　</a:t>
            </a:r>
            <a:r>
              <a:rPr lang="en-US" altLang="zh-CN" sz="2400" dirty="0"/>
              <a:t>R0,R2;             R0 &lt;- (R0)+(R2)</a:t>
            </a:r>
            <a:endParaRPr lang="zh-CN" altLang="zh-CN" sz="2400" dirty="0"/>
          </a:p>
          <a:p>
            <a:r>
              <a:rPr lang="en-US" altLang="zh-CN" sz="2400" dirty="0"/>
              <a:t>     K4               DNE     R1,Loop;           R1 &lt;- (R1)-1, </a:t>
            </a:r>
            <a:r>
              <a:rPr lang="zh-CN" altLang="zh-CN" sz="2400" dirty="0"/>
              <a:t>若</a:t>
            </a:r>
            <a:r>
              <a:rPr lang="en-US" altLang="zh-CN" sz="2400" dirty="0"/>
              <a:t>(R1)!=0, </a:t>
            </a:r>
            <a:r>
              <a:rPr lang="zh-CN" altLang="zh-CN" sz="2400" dirty="0"/>
              <a:t>则转向</a:t>
            </a:r>
            <a:r>
              <a:rPr lang="en-US" altLang="zh-CN" sz="2400" dirty="0"/>
              <a:t>Loop</a:t>
            </a:r>
            <a:endParaRPr lang="zh-CN" altLang="zh-CN" sz="2400" dirty="0"/>
          </a:p>
          <a:p>
            <a:r>
              <a:rPr lang="en-US" altLang="zh-CN" sz="2400" dirty="0"/>
              <a:t>     K5               MOV   SUM,R0;          SUM &lt;- (R0) ,</a:t>
            </a:r>
            <a:r>
              <a:rPr lang="zh-CN" altLang="zh-CN" sz="2400" dirty="0"/>
              <a:t>保存结果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答案可能出错，延迟两个周期</a:t>
            </a:r>
            <a:r>
              <a:rPr lang="en-US" altLang="zh-CN" dirty="0"/>
              <a:t>】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Chapter5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指令并行开发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硬件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)</a:t>
            </a:r>
            <a:endParaRPr kumimoji="1" lang="zh-CN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0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Chapter6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指令并行开发</a:t>
            </a:r>
            <a:r>
              <a:rPr kumimoji="1" lang="en-US" altLang="zh-CN" dirty="0"/>
              <a:t>(</a:t>
            </a:r>
            <a:r>
              <a:rPr kumimoji="1" lang="zh-CN" altLang="en-US" dirty="0"/>
              <a:t>软件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如何利用因冲突而造成</a:t>
            </a:r>
            <a:r>
              <a:rPr kumimoji="1" lang="en-US" altLang="zh-CN" dirty="0"/>
              <a:t>stall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循环展开：拆解循环，解决数据冲突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指令静态调度</a:t>
            </a:r>
            <a:endParaRPr kumimoji="1" lang="en-US" altLang="zh-CN" dirty="0"/>
          </a:p>
          <a:p>
            <a:r>
              <a:rPr kumimoji="1" lang="zh-CN" altLang="en-US" dirty="0"/>
              <a:t>循环展开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714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循环展开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下面一段程序是计算浮点向量运算</a:t>
            </a:r>
            <a:r>
              <a:rPr lang="en-US" altLang="zh-CN" dirty="0"/>
              <a:t>Y = a * X + Y</a:t>
            </a:r>
            <a:r>
              <a:rPr lang="zh-CN" altLang="zh-CN" dirty="0"/>
              <a:t>的，其中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都是</a:t>
            </a:r>
            <a:r>
              <a:rPr lang="en-US" altLang="zh-CN" dirty="0"/>
              <a:t>100</a:t>
            </a:r>
            <a:r>
              <a:rPr lang="zh-CN" altLang="zh-CN" dirty="0"/>
              <a:t>维向量。采用循环展开的方式使得执行过程没有</a:t>
            </a:r>
            <a:r>
              <a:rPr lang="en-US" altLang="zh-CN" dirty="0"/>
              <a:t>stall</a:t>
            </a:r>
            <a:r>
              <a:rPr lang="zh-CN" altLang="zh-CN" dirty="0"/>
              <a:t>，那么最少需要展开几次？写出展开的程序。</a:t>
            </a:r>
          </a:p>
          <a:p>
            <a:r>
              <a:rPr lang="en-US" altLang="zh-CN" dirty="0"/>
              <a:t>LOOP:L.D	F0,0(R1)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MUL.D	F0,F0,F2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L.D	F4,0(R2)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ADD.D	F0,F0,F4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S.D	F0,0(R2)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DSUBI	R1,R1,#8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DSUBI	R2,R2,#8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BNEZ	R1,LOOP</a:t>
            </a:r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Chapter6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指令并行开发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软件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)</a:t>
            </a:r>
            <a:endParaRPr kumimoji="1" lang="zh-CN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4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610DA-E60D-2249-A841-816DF5A4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张广艳老师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汪东升老师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E695C-0131-D347-9AA1-78F7FCE0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0685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基础</a:t>
            </a:r>
            <a:endParaRPr kumimoji="1" lang="en-US" altLang="zh-CN" dirty="0"/>
          </a:p>
          <a:p>
            <a:r>
              <a:rPr kumimoji="1" lang="zh-CN" altLang="en-US" dirty="0"/>
              <a:t>指令集</a:t>
            </a:r>
            <a:endParaRPr kumimoji="1" lang="en-US" altLang="zh-CN" dirty="0"/>
          </a:p>
          <a:p>
            <a:r>
              <a:rPr kumimoji="1" lang="en-US" altLang="zh-CN" dirty="0"/>
              <a:t>Cache</a:t>
            </a:r>
          </a:p>
          <a:p>
            <a:r>
              <a:rPr kumimoji="1" lang="zh-CN" altLang="en-US" dirty="0"/>
              <a:t>流水线</a:t>
            </a:r>
            <a:endParaRPr kumimoji="1" lang="en-US" altLang="zh-CN" dirty="0"/>
          </a:p>
          <a:p>
            <a:r>
              <a:rPr kumimoji="1" lang="zh-CN" altLang="en-US" dirty="0"/>
              <a:t>动态调度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分支预测</a:t>
            </a:r>
            <a:endParaRPr kumimoji="1" lang="en-US" altLang="zh-CN" dirty="0"/>
          </a:p>
          <a:p>
            <a:r>
              <a:rPr kumimoji="1" lang="zh-CN" altLang="en-US" dirty="0"/>
              <a:t>互连与通讯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7030A0"/>
                </a:solidFill>
              </a:rPr>
              <a:t>DSA</a:t>
            </a:r>
            <a:r>
              <a:rPr kumimoji="1" lang="zh-CN" altLang="en-US" b="1" dirty="0">
                <a:solidFill>
                  <a:srgbClr val="7030A0"/>
                </a:solidFill>
              </a:rPr>
              <a:t>、</a:t>
            </a:r>
            <a:r>
              <a:rPr kumimoji="1" lang="en-US" altLang="zh-CN" b="1" dirty="0">
                <a:solidFill>
                  <a:srgbClr val="7030A0"/>
                </a:solidFill>
              </a:rPr>
              <a:t>GGPU</a:t>
            </a:r>
          </a:p>
          <a:p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E9B0DE7-92C0-244F-BE63-B7683BC4D35D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4006850" cy="458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基础</a:t>
            </a:r>
            <a:endParaRPr kumimoji="1" lang="en-US" altLang="zh-CN" dirty="0"/>
          </a:p>
          <a:p>
            <a:r>
              <a:rPr kumimoji="1" lang="zh-CN" altLang="en-US" dirty="0"/>
              <a:t>指令集</a:t>
            </a:r>
            <a:endParaRPr kumimoji="1" lang="en-US" altLang="zh-CN" dirty="0"/>
          </a:p>
          <a:p>
            <a:r>
              <a:rPr kumimoji="1" lang="en-US" altLang="zh-CN" dirty="0"/>
              <a:t>Cache</a:t>
            </a:r>
          </a:p>
          <a:p>
            <a:r>
              <a:rPr kumimoji="1" lang="zh-CN" altLang="en-US" dirty="0"/>
              <a:t>流水线</a:t>
            </a:r>
            <a:endParaRPr kumimoji="1" lang="en-US" altLang="zh-CN" dirty="0"/>
          </a:p>
          <a:p>
            <a:r>
              <a:rPr kumimoji="1" lang="zh-CN" altLang="en-US" dirty="0"/>
              <a:t>动态调度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分支预测</a:t>
            </a:r>
            <a:endParaRPr kumimoji="1" lang="en-US" altLang="zh-CN" dirty="0"/>
          </a:p>
          <a:p>
            <a:r>
              <a:rPr kumimoji="1" lang="zh-CN" altLang="en-US" dirty="0"/>
              <a:t>互连与通讯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7030A0"/>
                </a:solidFill>
              </a:rPr>
              <a:t>循环展开</a:t>
            </a:r>
            <a:endParaRPr kumimoji="1" lang="en-US" altLang="zh-CN" b="1" dirty="0">
              <a:solidFill>
                <a:srgbClr val="7030A0"/>
              </a:solidFill>
            </a:endParaRPr>
          </a:p>
          <a:p>
            <a:r>
              <a:rPr kumimoji="1" lang="zh-CN" altLang="en-US" b="1" dirty="0">
                <a:solidFill>
                  <a:srgbClr val="7030A0"/>
                </a:solidFill>
              </a:rPr>
              <a:t>向量处理机</a:t>
            </a:r>
            <a:endParaRPr kumimoji="1" lang="en-US" altLang="zh-CN" b="1" dirty="0">
              <a:solidFill>
                <a:srgbClr val="7030A0"/>
              </a:solidFill>
            </a:endParaRPr>
          </a:p>
          <a:p>
            <a:r>
              <a:rPr kumimoji="1" lang="zh-CN" altLang="en-US" b="1" dirty="0">
                <a:solidFill>
                  <a:srgbClr val="7030A0"/>
                </a:solidFill>
              </a:rPr>
              <a:t>并行访问</a:t>
            </a:r>
            <a:endParaRPr kumimoji="1" lang="en-US" altLang="zh-C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循环展开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LOOP</a:t>
            </a:r>
            <a:r>
              <a:rPr lang="zh-CN" altLang="zh-CN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L.D 	F0</a:t>
            </a:r>
            <a:r>
              <a:rPr lang="zh-CN" altLang="zh-CN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zh-CN" altLang="zh-CN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R1</a:t>
            </a:r>
            <a:r>
              <a:rPr lang="zh-CN" altLang="zh-CN" dirty="0">
                <a:solidFill>
                  <a:srgbClr val="7030A0"/>
                </a:solidFill>
              </a:rPr>
              <a:t>）</a:t>
            </a:r>
          </a:p>
          <a:p>
            <a:r>
              <a:rPr lang="zh-CN" altLang="zh-CN" dirty="0"/>
              <a:t>　　</a:t>
            </a:r>
            <a:r>
              <a:rPr lang="en-US" altLang="zh-CN" dirty="0"/>
              <a:t>L.D 	F10</a:t>
            </a:r>
            <a:r>
              <a:rPr lang="zh-CN" altLang="zh-CN" dirty="0"/>
              <a:t>，</a:t>
            </a:r>
            <a:r>
              <a:rPr lang="en-US" altLang="zh-CN" dirty="0"/>
              <a:t>-8</a:t>
            </a:r>
            <a:r>
              <a:rPr lang="zh-CN" altLang="zh-CN" dirty="0"/>
              <a:t>（</a:t>
            </a:r>
            <a:r>
              <a:rPr lang="en-US" altLang="zh-CN" dirty="0"/>
              <a:t>R1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　　</a:t>
            </a:r>
            <a:r>
              <a:rPr lang="en-US" altLang="zh-CN" sz="2900" dirty="0">
                <a:solidFill>
                  <a:srgbClr val="7030A0"/>
                </a:solidFill>
              </a:rPr>
              <a:t>MUL.D 	F0</a:t>
            </a:r>
            <a:r>
              <a:rPr lang="zh-CN" altLang="zh-CN" sz="2900" dirty="0">
                <a:solidFill>
                  <a:srgbClr val="7030A0"/>
                </a:solidFill>
              </a:rPr>
              <a:t>，</a:t>
            </a:r>
            <a:r>
              <a:rPr lang="en-US" altLang="zh-CN" sz="2900" dirty="0">
                <a:solidFill>
                  <a:srgbClr val="7030A0"/>
                </a:solidFill>
              </a:rPr>
              <a:t>F0</a:t>
            </a:r>
            <a:r>
              <a:rPr lang="zh-CN" altLang="zh-CN" sz="2900" dirty="0">
                <a:solidFill>
                  <a:srgbClr val="7030A0"/>
                </a:solidFill>
              </a:rPr>
              <a:t>，</a:t>
            </a:r>
            <a:r>
              <a:rPr lang="en-US" altLang="zh-CN" sz="2900" dirty="0">
                <a:solidFill>
                  <a:srgbClr val="7030A0"/>
                </a:solidFill>
              </a:rPr>
              <a:t>F2</a:t>
            </a:r>
            <a:endParaRPr lang="zh-CN" altLang="zh-CN" sz="2900" dirty="0">
              <a:solidFill>
                <a:srgbClr val="7030A0"/>
              </a:solidFill>
            </a:endParaRPr>
          </a:p>
          <a:p>
            <a:r>
              <a:rPr lang="zh-CN" altLang="zh-CN" dirty="0"/>
              <a:t>　　</a:t>
            </a:r>
            <a:r>
              <a:rPr lang="en-US" altLang="zh-CN" dirty="0"/>
              <a:t>MUL.D 	F10</a:t>
            </a:r>
            <a:r>
              <a:rPr lang="zh-CN" altLang="zh-CN" dirty="0"/>
              <a:t>，</a:t>
            </a:r>
            <a:r>
              <a:rPr lang="en-US" altLang="zh-CN" dirty="0"/>
              <a:t>F10</a:t>
            </a:r>
            <a:r>
              <a:rPr lang="zh-CN" altLang="zh-CN" dirty="0"/>
              <a:t>，</a:t>
            </a:r>
            <a:r>
              <a:rPr lang="en-US" altLang="zh-CN" dirty="0"/>
              <a:t>F2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sz="2900" dirty="0">
                <a:solidFill>
                  <a:srgbClr val="7030A0"/>
                </a:solidFill>
              </a:rPr>
              <a:t>L.D 	F4</a:t>
            </a:r>
            <a:r>
              <a:rPr lang="zh-CN" altLang="zh-CN" sz="2900" dirty="0">
                <a:solidFill>
                  <a:srgbClr val="7030A0"/>
                </a:solidFill>
              </a:rPr>
              <a:t>，</a:t>
            </a:r>
            <a:r>
              <a:rPr lang="en-US" altLang="zh-CN" sz="2900" dirty="0">
                <a:solidFill>
                  <a:srgbClr val="7030A0"/>
                </a:solidFill>
              </a:rPr>
              <a:t>0</a:t>
            </a:r>
            <a:r>
              <a:rPr lang="zh-CN" altLang="zh-CN" sz="2900" dirty="0">
                <a:solidFill>
                  <a:srgbClr val="7030A0"/>
                </a:solidFill>
              </a:rPr>
              <a:t>（</a:t>
            </a:r>
            <a:r>
              <a:rPr lang="en-US" altLang="zh-CN" sz="2900" dirty="0">
                <a:solidFill>
                  <a:srgbClr val="7030A0"/>
                </a:solidFill>
              </a:rPr>
              <a:t>R2</a:t>
            </a:r>
            <a:r>
              <a:rPr lang="zh-CN" altLang="zh-CN" sz="2900" dirty="0">
                <a:solidFill>
                  <a:srgbClr val="7030A0"/>
                </a:solidFill>
              </a:rPr>
              <a:t>）</a:t>
            </a:r>
          </a:p>
          <a:p>
            <a:r>
              <a:rPr lang="zh-CN" altLang="zh-CN" dirty="0"/>
              <a:t>　　</a:t>
            </a:r>
            <a:r>
              <a:rPr lang="en-US" altLang="zh-CN" dirty="0"/>
              <a:t>L.D	F14</a:t>
            </a:r>
            <a:r>
              <a:rPr lang="zh-CN" altLang="zh-CN" dirty="0"/>
              <a:t>，</a:t>
            </a:r>
            <a:r>
              <a:rPr lang="en-US" altLang="zh-CN" dirty="0"/>
              <a:t>-8</a:t>
            </a:r>
            <a:r>
              <a:rPr lang="zh-CN" altLang="zh-CN" dirty="0"/>
              <a:t>（</a:t>
            </a:r>
            <a:r>
              <a:rPr lang="en-US" altLang="zh-CN" dirty="0"/>
              <a:t>R2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　　</a:t>
            </a:r>
            <a:r>
              <a:rPr lang="en-US" altLang="zh-CN" sz="2900" dirty="0">
                <a:solidFill>
                  <a:srgbClr val="7030A0"/>
                </a:solidFill>
              </a:rPr>
              <a:t>ADD.D 	F0</a:t>
            </a:r>
            <a:r>
              <a:rPr lang="zh-CN" altLang="zh-CN" sz="2900" dirty="0">
                <a:solidFill>
                  <a:srgbClr val="7030A0"/>
                </a:solidFill>
              </a:rPr>
              <a:t>，</a:t>
            </a:r>
            <a:r>
              <a:rPr lang="en-US" altLang="zh-CN" sz="2900" dirty="0">
                <a:solidFill>
                  <a:srgbClr val="7030A0"/>
                </a:solidFill>
              </a:rPr>
              <a:t>F0</a:t>
            </a:r>
            <a:r>
              <a:rPr lang="zh-CN" altLang="zh-CN" sz="2900" dirty="0">
                <a:solidFill>
                  <a:srgbClr val="7030A0"/>
                </a:solidFill>
              </a:rPr>
              <a:t>，</a:t>
            </a:r>
            <a:r>
              <a:rPr lang="en-US" altLang="zh-CN" sz="2900" dirty="0">
                <a:solidFill>
                  <a:srgbClr val="7030A0"/>
                </a:solidFill>
              </a:rPr>
              <a:t>F4</a:t>
            </a:r>
            <a:endParaRPr lang="zh-CN" altLang="zh-CN" sz="2900" dirty="0">
              <a:solidFill>
                <a:srgbClr val="7030A0"/>
              </a:solidFill>
            </a:endParaRPr>
          </a:p>
          <a:p>
            <a:r>
              <a:rPr lang="zh-CN" altLang="zh-CN" dirty="0"/>
              <a:t>　　</a:t>
            </a:r>
            <a:r>
              <a:rPr lang="en-US" altLang="zh-CN" dirty="0"/>
              <a:t>ADD.D	F10</a:t>
            </a:r>
            <a:r>
              <a:rPr lang="zh-CN" altLang="zh-CN" dirty="0"/>
              <a:t>，</a:t>
            </a:r>
            <a:r>
              <a:rPr lang="en-US" altLang="zh-CN" dirty="0"/>
              <a:t>F10</a:t>
            </a:r>
            <a:r>
              <a:rPr lang="zh-CN" altLang="zh-CN" dirty="0"/>
              <a:t>，</a:t>
            </a:r>
            <a:r>
              <a:rPr lang="en-US" altLang="zh-CN" dirty="0"/>
              <a:t>F14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DSUBI 	R1</a:t>
            </a:r>
            <a:r>
              <a:rPr lang="zh-CN" altLang="zh-CN" dirty="0"/>
              <a:t>，</a:t>
            </a:r>
            <a:r>
              <a:rPr lang="en-US" altLang="zh-CN" dirty="0"/>
              <a:t>R1</a:t>
            </a:r>
            <a:r>
              <a:rPr lang="zh-CN" altLang="zh-CN" dirty="0"/>
              <a:t>，</a:t>
            </a:r>
            <a:r>
              <a:rPr lang="en-US" altLang="zh-CN" dirty="0"/>
              <a:t>#16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sz="2900" dirty="0">
                <a:solidFill>
                  <a:srgbClr val="7030A0"/>
                </a:solidFill>
              </a:rPr>
              <a:t>S.D 	0</a:t>
            </a:r>
            <a:r>
              <a:rPr lang="zh-CN" altLang="zh-CN" sz="2900" dirty="0">
                <a:solidFill>
                  <a:srgbClr val="7030A0"/>
                </a:solidFill>
              </a:rPr>
              <a:t>（</a:t>
            </a:r>
            <a:r>
              <a:rPr lang="en-US" altLang="zh-CN" sz="2900" dirty="0">
                <a:solidFill>
                  <a:srgbClr val="7030A0"/>
                </a:solidFill>
              </a:rPr>
              <a:t>R2</a:t>
            </a:r>
            <a:r>
              <a:rPr lang="zh-CN" altLang="zh-CN" sz="2900" dirty="0">
                <a:solidFill>
                  <a:srgbClr val="7030A0"/>
                </a:solidFill>
              </a:rPr>
              <a:t>），</a:t>
            </a:r>
            <a:r>
              <a:rPr lang="en-US" altLang="zh-CN" sz="2900" dirty="0">
                <a:solidFill>
                  <a:srgbClr val="7030A0"/>
                </a:solidFill>
              </a:rPr>
              <a:t>F0</a:t>
            </a:r>
            <a:endParaRPr lang="zh-CN" altLang="zh-CN" sz="2900" dirty="0">
              <a:solidFill>
                <a:srgbClr val="7030A0"/>
              </a:solidFill>
            </a:endParaRPr>
          </a:p>
          <a:p>
            <a:r>
              <a:rPr lang="zh-CN" altLang="zh-CN" dirty="0"/>
              <a:t>　　</a:t>
            </a:r>
            <a:r>
              <a:rPr lang="en-US" altLang="zh-CN" dirty="0"/>
              <a:t>DSUBI 	R2</a:t>
            </a:r>
            <a:r>
              <a:rPr lang="zh-CN" altLang="zh-CN" dirty="0"/>
              <a:t>，</a:t>
            </a:r>
            <a:r>
              <a:rPr lang="en-US" altLang="zh-CN" dirty="0"/>
              <a:t>R2</a:t>
            </a:r>
            <a:r>
              <a:rPr lang="zh-CN" altLang="zh-CN" dirty="0"/>
              <a:t>，</a:t>
            </a:r>
            <a:r>
              <a:rPr lang="en-US" altLang="zh-CN" dirty="0"/>
              <a:t>#16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sz="2900" dirty="0">
                <a:solidFill>
                  <a:srgbClr val="7030A0"/>
                </a:solidFill>
              </a:rPr>
              <a:t>BNEZ 	R1</a:t>
            </a:r>
            <a:r>
              <a:rPr lang="zh-CN" altLang="zh-CN" sz="2900" dirty="0">
                <a:solidFill>
                  <a:srgbClr val="7030A0"/>
                </a:solidFill>
              </a:rPr>
              <a:t>，</a:t>
            </a:r>
            <a:r>
              <a:rPr lang="en-US" altLang="zh-CN" sz="2900" dirty="0">
                <a:solidFill>
                  <a:srgbClr val="7030A0"/>
                </a:solidFill>
              </a:rPr>
              <a:t>LOOP</a:t>
            </a:r>
            <a:endParaRPr lang="zh-CN" altLang="zh-CN" sz="2900" dirty="0">
              <a:solidFill>
                <a:srgbClr val="7030A0"/>
              </a:solidFill>
            </a:endParaRPr>
          </a:p>
          <a:p>
            <a:r>
              <a:rPr lang="zh-CN" altLang="en-US" dirty="0"/>
              <a:t>         </a:t>
            </a:r>
            <a:r>
              <a:rPr lang="en-US" altLang="zh-CN" dirty="0"/>
              <a:t>S.D 	8</a:t>
            </a:r>
            <a:r>
              <a:rPr lang="zh-CN" altLang="zh-CN" dirty="0"/>
              <a:t>（</a:t>
            </a:r>
            <a:r>
              <a:rPr lang="en-US" altLang="zh-CN" dirty="0"/>
              <a:t>R2</a:t>
            </a:r>
            <a:r>
              <a:rPr lang="zh-CN" altLang="zh-CN" dirty="0"/>
              <a:t>），</a:t>
            </a:r>
            <a:r>
              <a:rPr lang="en-US" altLang="zh-CN" dirty="0"/>
              <a:t>F10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Chapter6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指令并行开发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软件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)</a:t>
            </a:r>
            <a:endParaRPr kumimoji="1"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4EE8DD-F802-C840-8E88-557D9BA1AA13}"/>
              </a:ext>
            </a:extLst>
          </p:cNvPr>
          <p:cNvSpPr/>
          <p:nvPr/>
        </p:nvSpPr>
        <p:spPr>
          <a:xfrm>
            <a:off x="4914900" y="1692970"/>
            <a:ext cx="3600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LOOP:L.D	F0,0(R1)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MUL.D	F0,F0,F2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L.D	F4,0(R2)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ADD.D	F0,F0,F4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S.D	F0,0(R2)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DSUBI	R1,R1,#8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DSUBI	R2,R2,#8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BNEZ	R1,LOOP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12702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Chapter7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存储系统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3238181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100</a:t>
            </a:r>
            <a:r>
              <a:rPr lang="zh-CN" altLang="zh-CN" dirty="0"/>
              <a:t>次内存访问中，一级</a:t>
            </a:r>
            <a:r>
              <a:rPr lang="en-US" altLang="zh-CN" dirty="0"/>
              <a:t>cache</a:t>
            </a:r>
            <a:r>
              <a:rPr lang="zh-CN" altLang="zh-CN" dirty="0"/>
              <a:t>缺失</a:t>
            </a:r>
            <a:r>
              <a:rPr lang="en-US" altLang="zh-CN" dirty="0"/>
              <a:t>10</a:t>
            </a:r>
            <a:r>
              <a:rPr lang="zh-CN" altLang="zh-CN" dirty="0"/>
              <a:t>次，二级</a:t>
            </a:r>
            <a:r>
              <a:rPr lang="en-US" altLang="zh-CN" dirty="0"/>
              <a:t>cache</a:t>
            </a:r>
            <a:r>
              <a:rPr lang="zh-CN" altLang="zh-CN" dirty="0"/>
              <a:t>缺失</a:t>
            </a:r>
            <a:r>
              <a:rPr lang="en-US" altLang="zh-CN" dirty="0"/>
              <a:t>5</a:t>
            </a:r>
            <a:r>
              <a:rPr lang="zh-CN" altLang="zh-CN" dirty="0"/>
              <a:t>次。则一级</a:t>
            </a:r>
            <a:r>
              <a:rPr lang="en-US" altLang="zh-CN" dirty="0"/>
              <a:t>cache</a:t>
            </a:r>
            <a:r>
              <a:rPr lang="zh-CN" altLang="zh-CN" dirty="0"/>
              <a:t>的全局命中率为</a:t>
            </a:r>
            <a:r>
              <a:rPr lang="en-US" altLang="zh-CN" u="sng" dirty="0"/>
              <a:t>               </a:t>
            </a:r>
            <a:r>
              <a:rPr lang="zh-CN" altLang="zh-CN" dirty="0"/>
              <a:t>，二级</a:t>
            </a:r>
            <a:r>
              <a:rPr lang="en-US" altLang="zh-CN" dirty="0"/>
              <a:t>cache</a:t>
            </a:r>
            <a:r>
              <a:rPr lang="zh-CN" altLang="zh-CN" dirty="0"/>
              <a:t>的全局命中率为</a:t>
            </a:r>
            <a:r>
              <a:rPr lang="en-US" altLang="zh-CN" u="sng" dirty="0"/>
              <a:t>             </a:t>
            </a:r>
            <a:r>
              <a:rPr lang="zh-CN" altLang="zh-CN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Chapter7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存储系统</a:t>
            </a:r>
          </a:p>
        </p:txBody>
      </p:sp>
    </p:spTree>
    <p:extLst>
      <p:ext uri="{BB962C8B-B14F-4D97-AF65-F5344CB8AC3E}">
        <p14:creationId xmlns:p14="http://schemas.microsoft.com/office/powerpoint/2010/main" val="1297701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分别在以下条件时计算块地址</a:t>
            </a:r>
            <a:r>
              <a:rPr lang="en-US" altLang="zh-CN" dirty="0"/>
              <a:t>0110</a:t>
            </a:r>
            <a:r>
              <a:rPr lang="zh-CN" altLang="zh-CN" dirty="0"/>
              <a:t>的索引</a:t>
            </a:r>
            <a:r>
              <a:rPr lang="en-US" altLang="zh-CN" dirty="0"/>
              <a:t>(index)</a:t>
            </a:r>
            <a:r>
              <a:rPr lang="zh-CN" altLang="zh-CN" dirty="0"/>
              <a:t>，缓存有</a:t>
            </a:r>
            <a:r>
              <a:rPr lang="en-US" altLang="zh-CN" dirty="0"/>
              <a:t>8</a:t>
            </a:r>
            <a:r>
              <a:rPr lang="zh-CN" altLang="zh-CN" dirty="0"/>
              <a:t>块，主存有</a:t>
            </a:r>
            <a:r>
              <a:rPr lang="en-US" altLang="zh-CN" dirty="0"/>
              <a:t>16</a:t>
            </a:r>
            <a:r>
              <a:rPr lang="zh-CN" altLang="zh-CN" dirty="0"/>
              <a:t>块：</a:t>
            </a:r>
          </a:p>
          <a:p>
            <a:r>
              <a:rPr lang="en-US" altLang="zh-CN" dirty="0"/>
              <a:t>   a) </a:t>
            </a:r>
            <a:r>
              <a:rPr lang="zh-CN" altLang="zh-CN" dirty="0"/>
              <a:t>二路组相联</a:t>
            </a:r>
            <a:r>
              <a:rPr lang="en-US" altLang="zh-CN" u="sng" dirty="0"/>
              <a:t>             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   b) </a:t>
            </a:r>
            <a:r>
              <a:rPr lang="zh-CN" altLang="zh-CN" dirty="0"/>
              <a:t>直接映射</a:t>
            </a:r>
            <a:r>
              <a:rPr lang="en-US" altLang="zh-CN" u="sng" dirty="0"/>
              <a:t>                </a:t>
            </a:r>
            <a:r>
              <a:rPr lang="zh-CN" altLang="zh-CN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Chapter7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存储系统</a:t>
            </a:r>
          </a:p>
        </p:txBody>
      </p:sp>
    </p:spTree>
    <p:extLst>
      <p:ext uri="{BB962C8B-B14F-4D97-AF65-F5344CB8AC3E}">
        <p14:creationId xmlns:p14="http://schemas.microsoft.com/office/powerpoint/2010/main" val="2795032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 缓存共有</a:t>
            </a:r>
            <a:r>
              <a:rPr lang="en-US" altLang="zh-CN" dirty="0"/>
              <a:t>4</a:t>
            </a:r>
            <a:r>
              <a:rPr lang="zh-CN" altLang="zh-CN" dirty="0"/>
              <a:t>块，每块</a:t>
            </a:r>
            <a:r>
              <a:rPr lang="en-US" altLang="zh-CN" dirty="0"/>
              <a:t>1 byte(</a:t>
            </a:r>
            <a:r>
              <a:rPr lang="zh-CN" altLang="zh-CN" dirty="0"/>
              <a:t>每次</a:t>
            </a:r>
            <a:r>
              <a:rPr lang="en-US" altLang="zh-CN" dirty="0"/>
              <a:t>load 1byte)</a:t>
            </a:r>
            <a:r>
              <a:rPr lang="zh-CN" altLang="zh-CN" dirty="0"/>
              <a:t>，采用</a:t>
            </a:r>
            <a:r>
              <a:rPr lang="en-US" altLang="zh-CN" dirty="0"/>
              <a:t>LRU</a:t>
            </a:r>
            <a:r>
              <a:rPr lang="zh-CN" altLang="zh-CN" dirty="0"/>
              <a:t>策略。访问序列</a:t>
            </a:r>
            <a:r>
              <a:rPr lang="en-US" altLang="zh-CN" dirty="0"/>
              <a:t>0, 1, 4, 1, 0, 4(</a:t>
            </a:r>
            <a:r>
              <a:rPr lang="zh-CN" altLang="zh-CN" dirty="0"/>
              <a:t>按字节编址，所以每次正好调入</a:t>
            </a:r>
            <a:r>
              <a:rPr lang="en-US" altLang="zh-CN" dirty="0"/>
              <a:t>1</a:t>
            </a:r>
            <a:r>
              <a:rPr lang="zh-CN" altLang="zh-CN" dirty="0"/>
              <a:t>个数</a:t>
            </a:r>
            <a:r>
              <a:rPr lang="en-US" altLang="zh-CN" dirty="0"/>
              <a:t>)</a:t>
            </a:r>
            <a:r>
              <a:rPr lang="zh-CN" altLang="zh-CN" dirty="0"/>
              <a:t>在下列情况下的命中率分别是：</a:t>
            </a:r>
          </a:p>
          <a:p>
            <a:r>
              <a:rPr lang="en-US" altLang="zh-CN" dirty="0"/>
              <a:t>     a) </a:t>
            </a:r>
            <a:r>
              <a:rPr lang="zh-CN" altLang="zh-CN" dirty="0"/>
              <a:t>直接映射</a:t>
            </a:r>
            <a:r>
              <a:rPr lang="en-US" altLang="zh-CN" u="sng" dirty="0"/>
              <a:t>            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     b) </a:t>
            </a:r>
            <a:r>
              <a:rPr lang="zh-CN" altLang="zh-CN" dirty="0"/>
              <a:t>二路组相联</a:t>
            </a:r>
            <a:r>
              <a:rPr lang="en-US" altLang="zh-CN" u="sng" dirty="0"/>
              <a:t>            </a:t>
            </a:r>
            <a:r>
              <a:rPr lang="zh-CN" altLang="zh-CN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Chapter7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存储系统</a:t>
            </a:r>
          </a:p>
        </p:txBody>
      </p:sp>
    </p:spTree>
    <p:extLst>
      <p:ext uri="{BB962C8B-B14F-4D97-AF65-F5344CB8AC3E}">
        <p14:creationId xmlns:p14="http://schemas.microsoft.com/office/powerpoint/2010/main" val="2396840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Cache</a:t>
            </a:r>
            <a:r>
              <a:rPr lang="zh-CN" altLang="zh-CN" dirty="0"/>
              <a:t>采用组相连映像及变换。主存</a:t>
            </a:r>
            <a:r>
              <a:rPr lang="en-US" altLang="zh-CN" dirty="0"/>
              <a:t>1MB</a:t>
            </a:r>
            <a:r>
              <a:rPr lang="zh-CN" altLang="zh-CN" dirty="0"/>
              <a:t>，</a:t>
            </a:r>
            <a:r>
              <a:rPr lang="en-US" altLang="zh-CN" dirty="0"/>
              <a:t>Cache 32KB</a:t>
            </a:r>
            <a:r>
              <a:rPr lang="zh-CN" altLang="zh-CN" dirty="0"/>
              <a:t>，块大小</a:t>
            </a:r>
            <a:r>
              <a:rPr lang="en-US" altLang="zh-CN" dirty="0"/>
              <a:t>64B</a:t>
            </a:r>
            <a:r>
              <a:rPr lang="zh-CN" altLang="zh-CN" dirty="0"/>
              <a:t>，</a:t>
            </a:r>
            <a:r>
              <a:rPr lang="en-US" altLang="zh-CN" dirty="0"/>
              <a:t>Cache</a:t>
            </a:r>
            <a:r>
              <a:rPr lang="zh-CN" altLang="zh-CN" dirty="0"/>
              <a:t>分为</a:t>
            </a:r>
            <a:r>
              <a:rPr lang="en-US" altLang="zh-CN" dirty="0"/>
              <a:t>8</a:t>
            </a:r>
            <a:r>
              <a:rPr lang="zh-CN" altLang="zh-CN" dirty="0"/>
              <a:t>组。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写出主存地址和缓存地址的格式</a:t>
            </a:r>
            <a:r>
              <a:rPr lang="en-US" altLang="zh-CN" dirty="0"/>
              <a:t>(</a:t>
            </a:r>
            <a:r>
              <a:rPr lang="zh-CN" altLang="zh-CN" dirty="0"/>
              <a:t>写出各域及位数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若</a:t>
            </a:r>
            <a:r>
              <a:rPr lang="en-US" altLang="zh-CN" dirty="0"/>
              <a:t>Cache</a:t>
            </a:r>
            <a:r>
              <a:rPr lang="zh-CN" altLang="zh-CN" dirty="0"/>
              <a:t>的访问周期为</a:t>
            </a:r>
            <a:r>
              <a:rPr lang="en-US" altLang="zh-CN" dirty="0"/>
              <a:t>20ns</a:t>
            </a:r>
            <a:r>
              <a:rPr lang="zh-CN" altLang="zh-CN" dirty="0"/>
              <a:t>，命中率</a:t>
            </a:r>
            <a:r>
              <a:rPr lang="en-US" altLang="zh-CN" dirty="0"/>
              <a:t>0.95</a:t>
            </a:r>
            <a:r>
              <a:rPr lang="zh-CN" altLang="zh-CN" dirty="0"/>
              <a:t>，要使加速比大于</a:t>
            </a:r>
            <a:r>
              <a:rPr lang="en-US" altLang="zh-CN" dirty="0"/>
              <a:t>10</a:t>
            </a:r>
            <a:r>
              <a:rPr lang="zh-CN" altLang="zh-CN" dirty="0"/>
              <a:t>，主存的访问周期应大于多少？</a:t>
            </a:r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Chapter7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存储系统</a:t>
            </a:r>
          </a:p>
        </p:txBody>
      </p:sp>
    </p:spTree>
    <p:extLst>
      <p:ext uri="{BB962C8B-B14F-4D97-AF65-F5344CB8AC3E}">
        <p14:creationId xmlns:p14="http://schemas.microsoft.com/office/powerpoint/2010/main" val="152263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一段程序有</a:t>
            </a:r>
            <a:r>
              <a:rPr lang="en-US" altLang="zh-CN" dirty="0"/>
              <a:t>1000</a:t>
            </a:r>
            <a:r>
              <a:rPr lang="zh-CN" altLang="zh-CN" dirty="0"/>
              <a:t>条指令，每条指令平均访问存储器</a:t>
            </a:r>
            <a:r>
              <a:rPr lang="en-US" altLang="zh-CN" dirty="0"/>
              <a:t>1.5</a:t>
            </a:r>
            <a:r>
              <a:rPr lang="zh-CN" altLang="zh-CN" dirty="0"/>
              <a:t>次，一级</a:t>
            </a:r>
            <a:r>
              <a:rPr lang="en-US" altLang="zh-CN" dirty="0"/>
              <a:t>Cache</a:t>
            </a:r>
            <a:r>
              <a:rPr lang="zh-CN" altLang="zh-CN" dirty="0"/>
              <a:t>访问需要</a:t>
            </a:r>
            <a:r>
              <a:rPr lang="en-US" altLang="zh-CN" dirty="0"/>
              <a:t>1ns</a:t>
            </a:r>
            <a:r>
              <a:rPr lang="zh-CN" altLang="zh-CN" dirty="0"/>
              <a:t>，二级</a:t>
            </a:r>
            <a:r>
              <a:rPr lang="en-US" altLang="zh-CN" dirty="0"/>
              <a:t>Cache</a:t>
            </a:r>
            <a:r>
              <a:rPr lang="zh-CN" altLang="zh-CN" dirty="0"/>
              <a:t>访问需要</a:t>
            </a:r>
            <a:r>
              <a:rPr lang="en-US" altLang="zh-CN" dirty="0"/>
              <a:t>10ns</a:t>
            </a:r>
            <a:r>
              <a:rPr lang="zh-CN" altLang="zh-CN" dirty="0"/>
              <a:t>，主存访问需要</a:t>
            </a:r>
            <a:r>
              <a:rPr lang="en-US" altLang="zh-CN" dirty="0"/>
              <a:t>100ns</a:t>
            </a:r>
            <a:r>
              <a:rPr lang="zh-CN" altLang="zh-CN" dirty="0"/>
              <a:t>。这段程序运行完后共访问二级</a:t>
            </a:r>
            <a:r>
              <a:rPr lang="en-US" altLang="zh-CN" dirty="0"/>
              <a:t>Cache 90</a:t>
            </a:r>
            <a:r>
              <a:rPr lang="zh-CN" altLang="zh-CN" dirty="0"/>
              <a:t>次，访问主存</a:t>
            </a:r>
            <a:r>
              <a:rPr lang="en-US" altLang="zh-CN" dirty="0"/>
              <a:t>27</a:t>
            </a:r>
            <a:r>
              <a:rPr lang="zh-CN" altLang="zh-CN" dirty="0"/>
              <a:t>次。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求一级</a:t>
            </a:r>
            <a:r>
              <a:rPr lang="en-US" altLang="zh-CN" dirty="0"/>
              <a:t>Cache</a:t>
            </a:r>
            <a:r>
              <a:rPr lang="zh-CN" altLang="zh-CN" dirty="0"/>
              <a:t>和二级</a:t>
            </a:r>
            <a:r>
              <a:rPr lang="en-US" altLang="zh-CN" dirty="0"/>
              <a:t>Cache</a:t>
            </a:r>
            <a:r>
              <a:rPr lang="zh-CN" altLang="zh-CN" dirty="0"/>
              <a:t>命中率；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求存储器等效访问时间；</a:t>
            </a:r>
          </a:p>
          <a:p>
            <a:r>
              <a:rPr lang="en-US" altLang="zh-CN" dirty="0"/>
              <a:t>(3) </a:t>
            </a:r>
            <a:r>
              <a:rPr lang="zh-CN" altLang="zh-CN" dirty="0"/>
              <a:t>求每条指令因为访问存储器造成的平均延迟。</a:t>
            </a:r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Chapter7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存储系统</a:t>
            </a:r>
          </a:p>
        </p:txBody>
      </p:sp>
    </p:spTree>
    <p:extLst>
      <p:ext uri="{BB962C8B-B14F-4D97-AF65-F5344CB8AC3E}">
        <p14:creationId xmlns:p14="http://schemas.microsoft.com/office/powerpoint/2010/main" val="3383253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Chapter8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输入输出系统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1486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Chapter9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互连系统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互连系统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静态网络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结点度，距离，网络直径，网络规模，等分宽度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线性阵列、环、带弦环、链接、树、星、网格、超立方体</a:t>
            </a:r>
            <a:r>
              <a:rPr kumimoji="1" lang="en-US" altLang="zh-CN" dirty="0"/>
              <a:t>…</a:t>
            </a:r>
          </a:p>
          <a:p>
            <a:pPr lvl="1"/>
            <a:r>
              <a:rPr kumimoji="1" lang="zh-CN" altLang="en-US" dirty="0"/>
              <a:t>动态网络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互联函数（排列、置换）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恒等、方体、洗牌（均匀、第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个子洗牌、第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个超洗牌）、逆洗牌、蝶式、</a:t>
            </a:r>
            <a:r>
              <a:rPr kumimoji="1" lang="en-US" altLang="zh-CN" dirty="0"/>
              <a:t>PM2I</a:t>
            </a:r>
          </a:p>
          <a:p>
            <a:pPr lvl="1"/>
            <a:r>
              <a:rPr kumimoji="1" lang="zh-CN" altLang="en-US" dirty="0"/>
              <a:t>通信问题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217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互连系统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1. 16</a:t>
            </a:r>
            <a:r>
              <a:rPr lang="zh-CN" altLang="zh-CN" dirty="0"/>
              <a:t>个处理器组成的网络，使用均匀</a:t>
            </a:r>
            <a:r>
              <a:rPr lang="zh-CN" altLang="en-US" dirty="0"/>
              <a:t>洗牌</a:t>
            </a:r>
            <a:r>
              <a:rPr lang="en-US" altLang="zh-CN" dirty="0"/>
              <a:t>(</a:t>
            </a:r>
            <a:r>
              <a:rPr lang="zh-CN" altLang="en-US" dirty="0"/>
              <a:t>混洗</a:t>
            </a:r>
            <a:r>
              <a:rPr lang="en-US" altLang="zh-CN" dirty="0"/>
              <a:t>)</a:t>
            </a:r>
            <a:r>
              <a:rPr lang="zh-CN" altLang="zh-CN" dirty="0"/>
              <a:t>函数相联，那么与</a:t>
            </a:r>
            <a:r>
              <a:rPr lang="en-US" altLang="zh-CN" dirty="0"/>
              <a:t>10</a:t>
            </a:r>
            <a:r>
              <a:rPr lang="zh-CN" altLang="zh-CN" dirty="0"/>
              <a:t>号相联的是</a:t>
            </a:r>
            <a:r>
              <a:rPr lang="en-US" altLang="zh-CN" u="sng" dirty="0"/>
              <a:t>             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zh-CN" dirty="0"/>
              <a:t>有</a:t>
            </a:r>
            <a:r>
              <a:rPr lang="en-US" altLang="zh-CN" dirty="0"/>
              <a:t>16</a:t>
            </a:r>
            <a:r>
              <a:rPr lang="zh-CN" altLang="zh-CN" dirty="0"/>
              <a:t>个处理器，编号为</a:t>
            </a:r>
            <a:r>
              <a:rPr lang="en-US" altLang="zh-CN" dirty="0"/>
              <a:t>0,1,…,15</a:t>
            </a:r>
            <a:r>
              <a:rPr lang="zh-CN" altLang="zh-CN" dirty="0"/>
              <a:t>，先经过</a:t>
            </a:r>
            <a:r>
              <a:rPr lang="en-US" altLang="zh-CN" dirty="0"/>
              <a:t>PM2</a:t>
            </a:r>
            <a:r>
              <a:rPr lang="en-US" altLang="zh-CN" baseline="-25000" dirty="0"/>
              <a:t>+3</a:t>
            </a:r>
            <a:r>
              <a:rPr lang="zh-CN" altLang="zh-CN" dirty="0"/>
              <a:t>，再经过混洗变换后，</a:t>
            </a:r>
            <a:r>
              <a:rPr lang="en-US" altLang="zh-CN" dirty="0"/>
              <a:t>11</a:t>
            </a:r>
            <a:r>
              <a:rPr lang="zh-CN" altLang="zh-CN" dirty="0"/>
              <a:t>号处理器连向</a:t>
            </a:r>
            <a:r>
              <a:rPr lang="en-US" altLang="zh-CN" dirty="0"/>
              <a:t>___</a:t>
            </a:r>
            <a:r>
              <a:rPr lang="zh-CN" altLang="zh-CN" dirty="0"/>
              <a:t>号处理器。</a:t>
            </a:r>
          </a:p>
          <a:p>
            <a:r>
              <a:rPr lang="en-US" altLang="zh-CN" dirty="0"/>
              <a:t>3. </a:t>
            </a:r>
            <a:r>
              <a:rPr lang="zh-CN" altLang="zh-CN" dirty="0"/>
              <a:t>使用混洗交换单级网络将一个</a:t>
            </a:r>
            <a:r>
              <a:rPr lang="en-US" altLang="zh-CN" dirty="0"/>
              <a:t>PE</a:t>
            </a:r>
            <a:r>
              <a:rPr lang="zh-CN" altLang="zh-CN" dirty="0"/>
              <a:t>中的数据播送到所有</a:t>
            </a:r>
            <a:r>
              <a:rPr lang="en-US" altLang="zh-CN" dirty="0"/>
              <a:t>16</a:t>
            </a:r>
            <a:r>
              <a:rPr lang="zh-CN" altLang="zh-CN" dirty="0"/>
              <a:t>个</a:t>
            </a:r>
            <a:r>
              <a:rPr lang="en-US" altLang="zh-CN" dirty="0"/>
              <a:t>PE</a:t>
            </a:r>
            <a:r>
              <a:rPr lang="zh-CN" altLang="zh-CN" dirty="0"/>
              <a:t>中，需要</a:t>
            </a:r>
            <a:r>
              <a:rPr lang="en-US" altLang="zh-CN" dirty="0"/>
              <a:t>___</a:t>
            </a:r>
            <a:r>
              <a:rPr lang="zh-CN" altLang="zh-CN" dirty="0"/>
              <a:t>次交换，需要</a:t>
            </a:r>
            <a:r>
              <a:rPr lang="en-US" altLang="zh-CN" dirty="0"/>
              <a:t>__</a:t>
            </a:r>
            <a:r>
              <a:rPr lang="en-US" altLang="zh-CN" u="sng" dirty="0"/>
              <a:t>     </a:t>
            </a:r>
            <a:r>
              <a:rPr lang="zh-CN" altLang="zh-CN" dirty="0"/>
              <a:t>混洗。假设每步只能进行混洗或交换中的一种变换。</a:t>
            </a:r>
          </a:p>
          <a:p>
            <a:r>
              <a:rPr lang="en-US" altLang="zh-CN" dirty="0"/>
              <a:t>4.  16</a:t>
            </a:r>
            <a:r>
              <a:rPr lang="zh-CN" altLang="zh-CN" dirty="0"/>
              <a:t>个处理器组成的网络，采用</a:t>
            </a:r>
            <a:r>
              <a:rPr lang="en-US" altLang="zh-CN" dirty="0"/>
              <a:t>PM2</a:t>
            </a:r>
            <a:r>
              <a:rPr lang="en-US" altLang="zh-CN" baseline="-25000" dirty="0"/>
              <a:t>±0</a:t>
            </a:r>
            <a:r>
              <a:rPr lang="zh-CN" altLang="zh-CN" dirty="0"/>
              <a:t>，</a:t>
            </a:r>
            <a:r>
              <a:rPr lang="en-US" altLang="zh-CN" dirty="0"/>
              <a:t>PM2</a:t>
            </a:r>
            <a:r>
              <a:rPr lang="en-US" altLang="zh-CN" baseline="-25000" dirty="0"/>
              <a:t>±2</a:t>
            </a:r>
            <a:r>
              <a:rPr lang="zh-CN" altLang="zh-CN" dirty="0"/>
              <a:t>链接，网络直径为</a:t>
            </a:r>
            <a:r>
              <a:rPr lang="en-US" altLang="zh-CN" u="sng" dirty="0"/>
              <a:t>                 </a:t>
            </a:r>
            <a:r>
              <a:rPr lang="zh-CN" altLang="zh-CN" dirty="0"/>
              <a:t>，结点度为</a:t>
            </a:r>
            <a:r>
              <a:rPr lang="en-US" altLang="zh-CN" u="sng" dirty="0"/>
              <a:t>        </a:t>
            </a:r>
            <a:r>
              <a:rPr lang="zh-CN" altLang="zh-CN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Chapter9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互连系统</a:t>
            </a:r>
          </a:p>
        </p:txBody>
      </p:sp>
    </p:spTree>
    <p:extLst>
      <p:ext uri="{BB962C8B-B14F-4D97-AF65-F5344CB8AC3E}">
        <p14:creationId xmlns:p14="http://schemas.microsoft.com/office/powerpoint/2010/main" val="68148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731C-C659-8E4A-834B-5FB1CD7F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基础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FBF4-8BC3-4E42-8AFC-2CE38DB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性能指标（如何评价一个处理机的性能？）</a:t>
            </a:r>
          </a:p>
        </p:txBody>
      </p:sp>
    </p:spTree>
    <p:extLst>
      <p:ext uri="{BB962C8B-B14F-4D97-AF65-F5344CB8AC3E}">
        <p14:creationId xmlns:p14="http://schemas.microsoft.com/office/powerpoint/2010/main" val="635350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互连系统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混洗函数</a:t>
            </a:r>
            <a:r>
              <a:rPr lang="zh-CN" altLang="en-US" dirty="0"/>
              <a:t>：左移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</a:rPr>
              <a:t>10</a:t>
            </a:r>
            <a:r>
              <a:rPr lang="en-US" altLang="zh-CN" dirty="0"/>
              <a:t>(1010)</a:t>
            </a:r>
            <a:r>
              <a:rPr lang="zh-CN" altLang="en-US" dirty="0"/>
              <a:t> </a:t>
            </a:r>
            <a:r>
              <a:rPr lang="en-US" altLang="zh-CN" dirty="0"/>
              <a:t>-&gt; (0101)</a:t>
            </a:r>
            <a:r>
              <a:rPr lang="en-US" altLang="zh-CN" b="1" dirty="0">
                <a:solidFill>
                  <a:srgbClr val="7030A0"/>
                </a:solidFill>
              </a:rPr>
              <a:t>5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</a:rPr>
              <a:t>PM2_+j</a:t>
            </a:r>
            <a:r>
              <a:rPr lang="zh-CN" altLang="en-US" dirty="0"/>
              <a:t>：</a:t>
            </a:r>
            <a:r>
              <a:rPr lang="en-US" altLang="zh-CN" dirty="0"/>
              <a:t>+2^j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</a:rPr>
              <a:t>11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sz="2600" dirty="0"/>
              <a:t>-&gt;</a:t>
            </a:r>
            <a:r>
              <a:rPr lang="zh-CN" altLang="en-US" sz="2600" dirty="0"/>
              <a:t> </a:t>
            </a:r>
            <a:r>
              <a:rPr lang="en-US" altLang="zh-CN" sz="2600" dirty="0"/>
              <a:t>PM2</a:t>
            </a:r>
            <a:r>
              <a:rPr lang="en-US" altLang="zh-CN" sz="2600" baseline="-25000" dirty="0"/>
              <a:t>+3</a:t>
            </a:r>
            <a:r>
              <a:rPr lang="zh-CN" altLang="en-US" sz="2600" dirty="0"/>
              <a:t> </a:t>
            </a:r>
            <a:r>
              <a:rPr lang="en-US" altLang="zh-CN" sz="2600" dirty="0"/>
              <a:t>-&gt;</a:t>
            </a:r>
            <a:r>
              <a:rPr lang="zh-CN" altLang="en-US" sz="2600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(11+8)mod16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=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3(0011)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sz="2600" dirty="0"/>
              <a:t>-&gt;</a:t>
            </a:r>
            <a:r>
              <a:rPr lang="zh-CN" altLang="en-US" sz="2600" dirty="0"/>
              <a:t> 混洗 </a:t>
            </a:r>
            <a:r>
              <a:rPr lang="en-US" altLang="zh-CN" sz="2600" dirty="0"/>
              <a:t>-&gt;</a:t>
            </a:r>
            <a:r>
              <a:rPr lang="zh-CN" altLang="en-US" sz="2600" dirty="0"/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(0110)6</a:t>
            </a:r>
            <a:endParaRPr lang="zh-CN" altLang="zh-CN" b="1" dirty="0">
              <a:solidFill>
                <a:srgbClr val="7030A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Chapter9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互连系统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F97DA5-AAA6-824C-AEDF-6FA9525F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362319"/>
            <a:ext cx="7594600" cy="906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2F1AC1-F0B8-BA45-BD32-5AC0C609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4318794"/>
            <a:ext cx="4267200" cy="11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17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互连系统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一个含有</a:t>
            </a:r>
            <a:r>
              <a:rPr lang="en-US" altLang="zh-CN" dirty="0"/>
              <a:t>8</a:t>
            </a:r>
            <a:r>
              <a:rPr lang="zh-CN" altLang="zh-CN" dirty="0"/>
              <a:t>个输入端的系统采用三层</a:t>
            </a:r>
            <a:r>
              <a:rPr lang="en-US" altLang="zh-CN" dirty="0" err="1"/>
              <a:t>σ</a:t>
            </a:r>
            <a:r>
              <a:rPr lang="en-US" altLang="zh-CN" dirty="0"/>
              <a:t>-</a:t>
            </a:r>
            <a:r>
              <a:rPr lang="zh-CN" altLang="zh-CN" dirty="0"/>
              <a:t>开关链接，使用开关控制。（可参见教材</a:t>
            </a:r>
            <a:r>
              <a:rPr lang="en-US" altLang="zh-CN" dirty="0"/>
              <a:t>286</a:t>
            </a:r>
            <a:r>
              <a:rPr lang="zh-CN" altLang="zh-CN" dirty="0"/>
              <a:t>页图</a:t>
            </a:r>
            <a:r>
              <a:rPr lang="en-US" altLang="zh-CN" dirty="0"/>
              <a:t>9.21</a:t>
            </a:r>
            <a:r>
              <a:rPr lang="zh-CN" altLang="zh-CN" dirty="0"/>
              <a:t>）。如开关处在</a:t>
            </a:r>
            <a:r>
              <a:rPr lang="en-US" altLang="zh-CN" dirty="0"/>
              <a:t>0</a:t>
            </a:r>
            <a:r>
              <a:rPr lang="zh-CN" altLang="zh-CN" dirty="0"/>
              <a:t>，则会不交换，如开关为</a:t>
            </a:r>
            <a:r>
              <a:rPr lang="en-US" altLang="zh-CN" dirty="0"/>
              <a:t>1</a:t>
            </a:r>
            <a:r>
              <a:rPr lang="zh-CN" altLang="zh-CN" dirty="0"/>
              <a:t>，则会发生交换。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若开关处在</a:t>
            </a:r>
            <a:r>
              <a:rPr lang="en-US" altLang="zh-CN" dirty="0"/>
              <a:t>000</a:t>
            </a:r>
            <a:r>
              <a:rPr lang="zh-CN" altLang="zh-CN" dirty="0"/>
              <a:t>状态，则</a:t>
            </a:r>
            <a:r>
              <a:rPr lang="en-US" altLang="zh-CN" dirty="0"/>
              <a:t>0</a:t>
            </a:r>
            <a:r>
              <a:rPr lang="zh-CN" altLang="zh-CN" dirty="0"/>
              <a:t>号链接？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若最左开关为</a:t>
            </a:r>
            <a:r>
              <a:rPr lang="en-US" altLang="zh-CN" dirty="0"/>
              <a:t>0</a:t>
            </a:r>
            <a:r>
              <a:rPr lang="zh-CN" altLang="zh-CN" dirty="0"/>
              <a:t>，那么</a:t>
            </a:r>
            <a:r>
              <a:rPr lang="en-US" altLang="zh-CN" dirty="0"/>
              <a:t>1</a:t>
            </a:r>
            <a:r>
              <a:rPr lang="zh-CN" altLang="zh-CN" dirty="0"/>
              <a:t>号不可能链接到哪些处理器？</a:t>
            </a:r>
          </a:p>
          <a:p>
            <a:endParaRPr lang="zh-CN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81794"/>
            <a:ext cx="4286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Chapter9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互连系统</a:t>
            </a:r>
          </a:p>
        </p:txBody>
      </p:sp>
    </p:spTree>
    <p:extLst>
      <p:ext uri="{BB962C8B-B14F-4D97-AF65-F5344CB8AC3E}">
        <p14:creationId xmlns:p14="http://schemas.microsoft.com/office/powerpoint/2010/main" val="11048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执行时间与吞吐率</a:t>
            </a:r>
            <a:endParaRPr kumimoji="1" lang="en-US" altLang="zh-CN" dirty="0"/>
          </a:p>
          <a:p>
            <a:r>
              <a:rPr kumimoji="1" lang="en-US" altLang="zh-CN" dirty="0"/>
              <a:t>CPI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IPC</a:t>
            </a:r>
          </a:p>
          <a:p>
            <a:pPr lvl="1"/>
            <a:r>
              <a:rPr kumimoji="1" lang="en-US" altLang="zh-CN" dirty="0"/>
              <a:t>CPI</a:t>
            </a:r>
            <a:r>
              <a:rPr kumimoji="1" lang="zh-CN" altLang="en-US" dirty="0"/>
              <a:t> ：</a:t>
            </a:r>
            <a:r>
              <a:rPr lang="zh-CN" altLang="en-US" dirty="0"/>
              <a:t>每条计算机指令执行所需的时钟周期</a:t>
            </a:r>
            <a:endParaRPr lang="en-US" altLang="zh-CN" dirty="0"/>
          </a:p>
          <a:p>
            <a:pPr lvl="1"/>
            <a:r>
              <a:rPr kumimoji="1" lang="en-US" altLang="zh-CN" dirty="0"/>
              <a:t>CPI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总周期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指令数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IPC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CPI</a:t>
            </a:r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时间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IC</a:t>
            </a:r>
            <a:r>
              <a:rPr kumimoji="1" lang="zh-CN" altLang="en-US" dirty="0"/>
              <a:t> * </a:t>
            </a:r>
            <a:r>
              <a:rPr kumimoji="1" lang="en-US" altLang="zh-CN" dirty="0"/>
              <a:t>CPI</a:t>
            </a:r>
            <a:r>
              <a:rPr kumimoji="1" lang="zh-CN" altLang="en-US" dirty="0"/>
              <a:t> * 时钟周期时间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IC</a:t>
            </a:r>
            <a:r>
              <a:rPr kumimoji="1" lang="zh-CN" altLang="en-US" dirty="0"/>
              <a:t>为指令条数</a:t>
            </a:r>
            <a:endParaRPr kumimoji="1" lang="en-US" altLang="zh-CN" dirty="0"/>
          </a:p>
          <a:p>
            <a:r>
              <a:rPr kumimoji="1" lang="zh-CN" altLang="en-US" dirty="0"/>
              <a:t>加速比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Amdahl</a:t>
            </a:r>
            <a:r>
              <a:rPr kumimoji="1" lang="zh-CN" altLang="en-US" dirty="0"/>
              <a:t>定律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Chapter1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基础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8302A3-3881-934E-9839-D195EBA6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06" y="4990644"/>
            <a:ext cx="5907244" cy="14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5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zh-CN" dirty="0"/>
              <a:t>设计了一种优化方案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·</a:t>
            </a:r>
            <a:r>
              <a:rPr lang="zh-CN" altLang="zh-CN" dirty="0"/>
              <a:t>优化后的时钟周期比未优化的快</a:t>
            </a:r>
            <a:r>
              <a:rPr lang="en-US" altLang="zh-CN" dirty="0"/>
              <a:t>15%</a:t>
            </a:r>
            <a:r>
              <a:rPr lang="zh-CN" altLang="zh-CN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·</a:t>
            </a:r>
            <a:r>
              <a:rPr lang="zh-CN" altLang="zh-CN" dirty="0"/>
              <a:t>未优化的取</a:t>
            </a:r>
            <a:r>
              <a:rPr lang="en-US" altLang="zh-CN" dirty="0"/>
              <a:t>/</a:t>
            </a:r>
            <a:r>
              <a:rPr lang="zh-CN" altLang="zh-CN" dirty="0"/>
              <a:t>存指令占总数的</a:t>
            </a:r>
            <a:r>
              <a:rPr lang="en-US" altLang="zh-CN" dirty="0"/>
              <a:t>30%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      ·</a:t>
            </a:r>
            <a:r>
              <a:rPr lang="zh-CN" altLang="zh-CN" dirty="0"/>
              <a:t>优化后的取</a:t>
            </a:r>
            <a:r>
              <a:rPr lang="en-US" altLang="zh-CN" dirty="0"/>
              <a:t>/</a:t>
            </a:r>
            <a:r>
              <a:rPr lang="zh-CN" altLang="zh-CN" dirty="0"/>
              <a:t>存指令比未优化的少</a:t>
            </a:r>
            <a:r>
              <a:rPr lang="en-US" altLang="zh-CN" dirty="0"/>
              <a:t>1/3</a:t>
            </a:r>
            <a:r>
              <a:rPr lang="zh-CN" altLang="zh-CN" dirty="0"/>
              <a:t>，其它无变化；</a:t>
            </a:r>
          </a:p>
          <a:p>
            <a:pPr marL="0" indent="0">
              <a:buNone/>
            </a:pPr>
            <a:r>
              <a:rPr lang="en-US" altLang="zh-CN" dirty="0"/>
              <a:t>      ·</a:t>
            </a:r>
            <a:r>
              <a:rPr lang="zh-CN" altLang="zh-CN" dirty="0"/>
              <a:t>未优化的所有指令均用</a:t>
            </a:r>
            <a:r>
              <a:rPr lang="en-US" altLang="zh-CN" dirty="0"/>
              <a:t>1</a:t>
            </a:r>
            <a:r>
              <a:rPr lang="zh-CN" altLang="zh-CN" dirty="0"/>
              <a:t>个时钟周期；优化的取</a:t>
            </a:r>
            <a:r>
              <a:rPr lang="en-US" altLang="zh-CN" dirty="0"/>
              <a:t>/</a:t>
            </a:r>
            <a:r>
              <a:rPr lang="zh-CN" altLang="zh-CN" dirty="0"/>
              <a:t>存指令用</a:t>
            </a:r>
            <a:r>
              <a:rPr lang="en-US" altLang="zh-CN" dirty="0"/>
              <a:t>2</a:t>
            </a:r>
            <a:r>
              <a:rPr lang="zh-CN" altLang="zh-CN" dirty="0"/>
              <a:t>个时钟周期，其它指令用</a:t>
            </a:r>
            <a:r>
              <a:rPr lang="en-US" altLang="zh-CN" dirty="0"/>
              <a:t>1</a:t>
            </a:r>
            <a:r>
              <a:rPr lang="zh-CN" altLang="zh-CN" dirty="0"/>
              <a:t>个时钟周期。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求优化方案的平均</a:t>
            </a:r>
            <a:r>
              <a:rPr lang="en-US" altLang="zh-CN" dirty="0"/>
              <a:t>CPI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7030A0"/>
                </a:solidFill>
              </a:rPr>
              <a:t>与时钟周期无关</a:t>
            </a:r>
            <a:r>
              <a:rPr lang="zh-CN" altLang="en-US" dirty="0"/>
              <a:t>）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通过计算加速比，判断哪个方案速度更快？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Chapter1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基础 </a:t>
            </a:r>
          </a:p>
        </p:txBody>
      </p:sp>
    </p:spTree>
    <p:extLst>
      <p:ext uri="{BB962C8B-B14F-4D97-AF65-F5344CB8AC3E}">
        <p14:creationId xmlns:p14="http://schemas.microsoft.com/office/powerpoint/2010/main" val="357202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zh-CN" altLang="en-US" dirty="0"/>
              <a:t>计算</a:t>
            </a:r>
            <a:r>
              <a:rPr lang="en-US" altLang="zh-CN" dirty="0"/>
              <a:t>CPI</a:t>
            </a:r>
            <a:r>
              <a:rPr lang="zh-CN" altLang="zh-CN" dirty="0"/>
              <a:t>不妨设优化前共</a:t>
            </a:r>
            <a:r>
              <a:rPr lang="en-US" altLang="zh-CN" dirty="0"/>
              <a:t>10</a:t>
            </a:r>
            <a:r>
              <a:rPr lang="zh-CN" altLang="zh-CN" dirty="0"/>
              <a:t>条指令，取</a:t>
            </a:r>
            <a:r>
              <a:rPr lang="en-US" altLang="zh-CN" dirty="0"/>
              <a:t>/</a:t>
            </a:r>
            <a:r>
              <a:rPr lang="zh-CN" altLang="zh-CN" dirty="0"/>
              <a:t>存指令有</a:t>
            </a:r>
            <a:r>
              <a:rPr lang="en-US" altLang="zh-CN" dirty="0"/>
              <a:t>3</a:t>
            </a:r>
            <a:r>
              <a:rPr lang="zh-CN" altLang="zh-CN" dirty="0"/>
              <a:t>条。优化后的取</a:t>
            </a:r>
            <a:r>
              <a:rPr lang="en-US" altLang="zh-CN" dirty="0"/>
              <a:t>/</a:t>
            </a:r>
            <a:r>
              <a:rPr lang="zh-CN" altLang="zh-CN" dirty="0"/>
              <a:t>存指令减少了</a:t>
            </a:r>
            <a:r>
              <a:rPr lang="en-US" altLang="zh-CN" dirty="0"/>
              <a:t>1</a:t>
            </a:r>
            <a:r>
              <a:rPr lang="zh-CN" altLang="zh-CN" dirty="0"/>
              <a:t>条，即还有</a:t>
            </a:r>
            <a:r>
              <a:rPr lang="en-US" altLang="zh-CN" dirty="0"/>
              <a:t>2</a:t>
            </a:r>
            <a:r>
              <a:rPr lang="zh-CN" altLang="zh-CN" dirty="0"/>
              <a:t>条取</a:t>
            </a:r>
            <a:r>
              <a:rPr lang="en-US" altLang="zh-CN" dirty="0"/>
              <a:t>/</a:t>
            </a:r>
            <a:r>
              <a:rPr lang="zh-CN" altLang="zh-CN" dirty="0"/>
              <a:t>存指令，其他</a:t>
            </a:r>
            <a:r>
              <a:rPr lang="en-US" altLang="zh-CN" dirty="0"/>
              <a:t>7</a:t>
            </a:r>
            <a:r>
              <a:rPr lang="zh-CN" altLang="zh-CN" dirty="0"/>
              <a:t>条不变，则总指令数变为</a:t>
            </a:r>
            <a:r>
              <a:rPr lang="en-US" altLang="zh-CN" dirty="0"/>
              <a:t>9</a:t>
            </a:r>
            <a:r>
              <a:rPr lang="zh-CN" altLang="zh-CN" dirty="0"/>
              <a:t>条。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CPI</a:t>
            </a:r>
            <a:r>
              <a:rPr lang="zh-CN" altLang="en-US" dirty="0"/>
              <a:t>为</a:t>
            </a:r>
            <a:r>
              <a:rPr lang="en-US" altLang="zh-CN" dirty="0"/>
              <a:t>2/9</a:t>
            </a:r>
            <a:r>
              <a:rPr lang="zh-CN" altLang="en-US" dirty="0"/>
              <a:t> *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7/9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1.22</a:t>
            </a:r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优化前：</a:t>
            </a:r>
            <a:r>
              <a:rPr lang="en-US" altLang="zh-CN" dirty="0"/>
              <a:t>10</a:t>
            </a:r>
            <a:r>
              <a:rPr lang="zh-CN" altLang="en-US" dirty="0"/>
              <a:t>；优化后</a:t>
            </a:r>
            <a:r>
              <a:rPr lang="en-US" altLang="zh-CN" dirty="0">
                <a:sym typeface="Wingdings" pitchFamily="2" charset="2"/>
              </a:rPr>
              <a:t>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en-US" altLang="zh-CN" dirty="0"/>
              <a:t>7+2</a:t>
            </a:r>
            <a:r>
              <a:rPr lang="zh-CN" altLang="en-US" dirty="0"/>
              <a:t>*</a:t>
            </a:r>
            <a:r>
              <a:rPr lang="en-US" altLang="zh-CN" dirty="0"/>
              <a:t>2)</a:t>
            </a:r>
            <a:r>
              <a:rPr lang="zh-CN" altLang="en-US" dirty="0"/>
              <a:t> * </a:t>
            </a:r>
            <a:r>
              <a:rPr lang="en-US" altLang="zh-CN" dirty="0"/>
              <a:t>0.85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9.35</a:t>
            </a:r>
          </a:p>
          <a:p>
            <a:pPr marL="0" indent="0">
              <a:buNone/>
            </a:pPr>
            <a:r>
              <a:rPr lang="zh-CN" altLang="en-US" dirty="0"/>
              <a:t>      优化后要更快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但考虑</a:t>
            </a:r>
            <a:r>
              <a:rPr lang="en-US" altLang="zh-CN" dirty="0"/>
              <a:t>CPI</a:t>
            </a:r>
            <a:r>
              <a:rPr lang="zh-CN" altLang="en-US" dirty="0"/>
              <a:t>，优化前是更快的</a:t>
            </a:r>
            <a:r>
              <a:rPr lang="en-US" altLang="zh-CN" dirty="0"/>
              <a:t>1.22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Chapter1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基础 </a:t>
            </a:r>
          </a:p>
        </p:txBody>
      </p:sp>
    </p:spTree>
    <p:extLst>
      <p:ext uri="{BB962C8B-B14F-4D97-AF65-F5344CB8AC3E}">
        <p14:creationId xmlns:p14="http://schemas.microsoft.com/office/powerpoint/2010/main" val="362459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C665-61CB-6849-B273-9A5177A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700"/>
            <a:ext cx="7886700" cy="814389"/>
          </a:xfrm>
        </p:spPr>
        <p:txBody>
          <a:bodyPr/>
          <a:lstStyle/>
          <a:p>
            <a:r>
              <a:rPr kumimoji="1"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E5FA-C006-1840-9DAF-7EA40B3D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在有</a:t>
            </a:r>
            <a:r>
              <a:rPr lang="en-US" altLang="zh-CN" dirty="0"/>
              <a:t>32</a:t>
            </a:r>
            <a:r>
              <a:rPr lang="zh-CN" altLang="zh-CN" dirty="0"/>
              <a:t>个处理机的并行机上运行一段程序，获得加速比</a:t>
            </a:r>
            <a:r>
              <a:rPr lang="en-US" altLang="zh-CN" dirty="0"/>
              <a:t>26</a:t>
            </a:r>
            <a:r>
              <a:rPr lang="zh-CN" altLang="zh-CN" dirty="0"/>
              <a:t>，已知该程序只有两种运行方式：在所有</a:t>
            </a:r>
            <a:r>
              <a:rPr lang="en-US" altLang="zh-CN" dirty="0"/>
              <a:t>32</a:t>
            </a:r>
            <a:r>
              <a:rPr lang="zh-CN" altLang="zh-CN" dirty="0"/>
              <a:t>个处理机上同时运行，或者只能由一个处理机执行。请问程序中只能由一个处理机执行的部分占多大比例？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加速比 </a:t>
            </a:r>
            <a:r>
              <a:rPr lang="en-US" altLang="zh-CN" b="1" dirty="0">
                <a:solidFill>
                  <a:srgbClr val="7030A0"/>
                </a:solidFill>
              </a:rPr>
              <a:t>=</a:t>
            </a:r>
            <a:r>
              <a:rPr lang="zh-CN" altLang="en-US" b="1" dirty="0">
                <a:solidFill>
                  <a:srgbClr val="7030A0"/>
                </a:solidFill>
              </a:rPr>
              <a:t> 执行时间</a:t>
            </a:r>
            <a:r>
              <a:rPr lang="en-US" altLang="zh-CN" b="1" dirty="0">
                <a:solidFill>
                  <a:srgbClr val="7030A0"/>
                </a:solidFill>
              </a:rPr>
              <a:t>(</a:t>
            </a:r>
            <a:r>
              <a:rPr lang="zh-CN" altLang="en-US" b="1" dirty="0">
                <a:solidFill>
                  <a:srgbClr val="7030A0"/>
                </a:solidFill>
              </a:rPr>
              <a:t>改进前</a:t>
            </a:r>
            <a:r>
              <a:rPr lang="en-US" altLang="zh-CN" b="1" dirty="0">
                <a:solidFill>
                  <a:srgbClr val="7030A0"/>
                </a:solidFill>
              </a:rPr>
              <a:t>)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/</a:t>
            </a:r>
            <a:r>
              <a:rPr lang="zh-CN" altLang="en-US" b="1" dirty="0">
                <a:solidFill>
                  <a:srgbClr val="7030A0"/>
                </a:solidFill>
              </a:rPr>
              <a:t> 执行时间</a:t>
            </a:r>
            <a:r>
              <a:rPr lang="en-US" altLang="zh-CN" b="1" dirty="0">
                <a:solidFill>
                  <a:srgbClr val="7030A0"/>
                </a:solidFill>
              </a:rPr>
              <a:t>(</a:t>
            </a:r>
            <a:r>
              <a:rPr lang="zh-CN" altLang="en-US" b="1" dirty="0">
                <a:solidFill>
                  <a:srgbClr val="7030A0"/>
                </a:solidFill>
              </a:rPr>
              <a:t>改进后</a:t>
            </a:r>
            <a:r>
              <a:rPr lang="en-US" altLang="zh-CN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5BE443-C5A5-D246-A2DE-1E0687605688}"/>
              </a:ext>
            </a:extLst>
          </p:cNvPr>
          <p:cNvSpPr txBox="1">
            <a:spLocks/>
          </p:cNvSpPr>
          <p:nvPr/>
        </p:nvSpPr>
        <p:spPr>
          <a:xfrm>
            <a:off x="628650" y="330994"/>
            <a:ext cx="3778250" cy="54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>
                <a:solidFill>
                  <a:srgbClr val="7030A0"/>
                </a:solidFill>
              </a:rPr>
              <a:t>Chapter1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–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基础 </a:t>
            </a:r>
          </a:p>
        </p:txBody>
      </p:sp>
    </p:spTree>
    <p:extLst>
      <p:ext uri="{BB962C8B-B14F-4D97-AF65-F5344CB8AC3E}">
        <p14:creationId xmlns:p14="http://schemas.microsoft.com/office/powerpoint/2010/main" val="3597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3375</Words>
  <Application>Microsoft Macintosh PowerPoint</Application>
  <PresentationFormat>全屏显示(4:3)</PresentationFormat>
  <Paragraphs>681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Equation.DSMT4</vt:lpstr>
      <vt:lpstr>2019系统结构</vt:lpstr>
      <vt:lpstr>目录</vt:lpstr>
      <vt:lpstr>考点</vt:lpstr>
      <vt:lpstr>张广艳老师 VS 汪东升老师</vt:lpstr>
      <vt:lpstr>Chapter1 – 基础 </vt:lpstr>
      <vt:lpstr>性能指标</vt:lpstr>
      <vt:lpstr>性能指标</vt:lpstr>
      <vt:lpstr>性能指标</vt:lpstr>
      <vt:lpstr>性能指标</vt:lpstr>
      <vt:lpstr>性能指标</vt:lpstr>
      <vt:lpstr>Chapter2 – 指令系统 </vt:lpstr>
      <vt:lpstr>寻址</vt:lpstr>
      <vt:lpstr>指令</vt:lpstr>
      <vt:lpstr>指令系统设计</vt:lpstr>
      <vt:lpstr>指令系统设计</vt:lpstr>
      <vt:lpstr>指令系统设计</vt:lpstr>
      <vt:lpstr>指令系统设计</vt:lpstr>
      <vt:lpstr>Chapter3 – 流水线</vt:lpstr>
      <vt:lpstr>流水线性能</vt:lpstr>
      <vt:lpstr>流水线性能</vt:lpstr>
      <vt:lpstr>相关与冲突</vt:lpstr>
      <vt:lpstr>相关与冲突</vt:lpstr>
      <vt:lpstr>相关与冲突</vt:lpstr>
      <vt:lpstr>非线性流水线调度</vt:lpstr>
      <vt:lpstr>非线性流水线调度</vt:lpstr>
      <vt:lpstr>非线性流水线调度</vt:lpstr>
      <vt:lpstr>非线性流水线调度</vt:lpstr>
      <vt:lpstr>非线性流水线调度</vt:lpstr>
      <vt:lpstr>非线性流水线调度</vt:lpstr>
      <vt:lpstr>Chapter4 – 向量处理机</vt:lpstr>
      <vt:lpstr>填空题</vt:lpstr>
      <vt:lpstr>填空题</vt:lpstr>
      <vt:lpstr>Chapter5 – 指令并行开发(硬件)</vt:lpstr>
      <vt:lpstr>分支预测</vt:lpstr>
      <vt:lpstr>分支预测</vt:lpstr>
      <vt:lpstr>分支预测</vt:lpstr>
      <vt:lpstr>分支预测</vt:lpstr>
      <vt:lpstr>Chapter6 – 指令并行开发(软件)</vt:lpstr>
      <vt:lpstr>循环展开</vt:lpstr>
      <vt:lpstr>循环展开</vt:lpstr>
      <vt:lpstr>Chapter7 – 存储系统 </vt:lpstr>
      <vt:lpstr>Cache</vt:lpstr>
      <vt:lpstr>Cache</vt:lpstr>
      <vt:lpstr>Cache</vt:lpstr>
      <vt:lpstr>Cache</vt:lpstr>
      <vt:lpstr>Cache</vt:lpstr>
      <vt:lpstr>Chapter8 – 输入输出系统</vt:lpstr>
      <vt:lpstr>Chapter9 – 互连系统</vt:lpstr>
      <vt:lpstr>互连系统</vt:lpstr>
      <vt:lpstr>互连系统</vt:lpstr>
      <vt:lpstr>互连系统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2019系统结构</dc:title>
  <dc:creator>Yeung Lok</dc:creator>
  <cp:lastModifiedBy>Yeung Lok</cp:lastModifiedBy>
  <cp:revision>327</cp:revision>
  <dcterms:created xsi:type="dcterms:W3CDTF">2019-06-16T11:55:35Z</dcterms:created>
  <dcterms:modified xsi:type="dcterms:W3CDTF">2019-06-17T08:32:37Z</dcterms:modified>
</cp:coreProperties>
</file>