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30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04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45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TKaiti" charset="-122"/>
                <a:ea typeface="STKaiti" charset="-122"/>
                <a:cs typeface="STKaiti" charset="-122"/>
              </a:defRPr>
            </a:lvl1pPr>
            <a:lvl2pPr>
              <a:defRPr>
                <a:latin typeface="STKaiti" charset="-122"/>
                <a:ea typeface="STKaiti" charset="-122"/>
                <a:cs typeface="STKaiti" charset="-122"/>
              </a:defRPr>
            </a:lvl2pPr>
            <a:lvl3pPr>
              <a:defRPr>
                <a:latin typeface="STKaiti" charset="-122"/>
                <a:ea typeface="STKaiti" charset="-122"/>
                <a:cs typeface="STKaiti" charset="-122"/>
              </a:defRPr>
            </a:lvl3pPr>
            <a:lvl4pPr>
              <a:defRPr>
                <a:latin typeface="STKaiti" charset="-122"/>
                <a:ea typeface="STKaiti" charset="-122"/>
                <a:cs typeface="STKaiti" charset="-122"/>
              </a:defRPr>
            </a:lvl4pPr>
            <a:lvl5pPr>
              <a:defRPr>
                <a:latin typeface="STKaiti" charset="-122"/>
                <a:ea typeface="STKaiti" charset="-122"/>
                <a:cs typeface="STKaiti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77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9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66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7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8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0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9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0D22-2AF3-4D49-A579-6EA507D36E3E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2250-AA27-6B4E-84B8-D3E5512D6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21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150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Longest Substring</a:t>
            </a:r>
            <a:br>
              <a:rPr lang="en-US" altLang="zh-CN" dirty="0" smtClean="0"/>
            </a:br>
            <a:r>
              <a:rPr lang="en-US" altLang="zh-CN" dirty="0"/>
              <a:t>&amp;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Memorization </a:t>
            </a:r>
            <a:r>
              <a:rPr lang="en-US" altLang="zh-CN" dirty="0" smtClean="0"/>
              <a:t>Game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27274"/>
            <a:ext cx="9144000" cy="1655762"/>
          </a:xfrm>
        </p:spPr>
        <p:txBody>
          <a:bodyPr/>
          <a:lstStyle/>
          <a:p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					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数据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结构教学团队 丁铭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08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Splay</a:t>
            </a:r>
            <a:r>
              <a:rPr kumimoji="1" lang="zh-CN" altLang="en-US" dirty="0" smtClean="0"/>
              <a:t>如何选取区间？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将区间左端点的前驱旋转到根、将区间右段点的后继旋转到根的右节点，那么根的右节点的左节点对应的子树就是区间的全部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可能需要哨兵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删除操作也可以这样，或者用其他类似方法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28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找到区间直接打加合标记并修改最小值即可</a:t>
            </a:r>
            <a:endParaRPr kumimoji="1" lang="en-US" altLang="zh-CN" dirty="0" smtClean="0"/>
          </a:p>
          <a:p>
            <a:r>
              <a:rPr kumimoji="1" lang="en-US" altLang="zh-CN" dirty="0" smtClean="0"/>
              <a:t>Reverse</a:t>
            </a:r>
            <a:r>
              <a:rPr kumimoji="1" lang="zh-CN" altLang="en-US" dirty="0" smtClean="0"/>
              <a:t> 找到区间直接打翻转标记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Transpose</a:t>
            </a:r>
            <a:r>
              <a:rPr kumimoji="1" lang="zh-CN" altLang="en-US" dirty="0" smtClean="0"/>
              <a:t> 首先对区间长度取模，实际是将一段区间插入另一位置，仍然找到对应子树摘除、插入即可 </a:t>
            </a:r>
            <a:endParaRPr kumimoji="1" lang="en-US" altLang="zh-CN" dirty="0" smtClean="0"/>
          </a:p>
          <a:p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Minimum</a:t>
            </a:r>
            <a:r>
              <a:rPr kumimoji="1" lang="zh-CN" altLang="en-US" dirty="0" smtClean="0"/>
              <a:t> 传统操作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6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谢谢大家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祝大家考试周顺利，</a:t>
            </a:r>
            <a:r>
              <a:rPr kumimoji="1" lang="en-US" altLang="zh-CN" dirty="0" smtClean="0"/>
              <a:t>RP++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4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</a:t>
            </a:r>
            <a:r>
              <a:rPr lang="en-US" altLang="zh-CN" dirty="0" smtClean="0"/>
              <a:t>Substring</a:t>
            </a:r>
            <a:r>
              <a:rPr lang="zh-CN" altLang="en-US" dirty="0" smtClean="0"/>
              <a:t> </a:t>
            </a:r>
            <a:r>
              <a:rPr kumimoji="1" lang="zh-CN" altLang="en-US" dirty="0" smtClean="0"/>
              <a:t>题目</a:t>
            </a:r>
            <a:r>
              <a:rPr kumimoji="1" lang="zh-CN" altLang="en-US" dirty="0" smtClean="0"/>
              <a:t>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组任务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给定字符串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和最少重复次数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，求出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中出现次数大于等于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且长度最长的子串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输出长度和最右子串的位置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5133687"/>
            <a:ext cx="7569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蛮力算法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首先考虑到长度不固定，如果枚举起始点、长度就会超时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但是只要知道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最长</a:t>
            </a:r>
            <a:r>
              <a:rPr kumimoji="1" lang="zh-CN" altLang="en-US" dirty="0" smtClean="0"/>
              <a:t>的出现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次子串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如果存在长度为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的出现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次子串，那么</a:t>
            </a:r>
            <a:r>
              <a:rPr kumimoji="1" lang="en-US" altLang="zh-CN" dirty="0" smtClean="0"/>
              <a:t>L-1</a:t>
            </a:r>
            <a:r>
              <a:rPr kumimoji="1" lang="zh-CN" altLang="en-US" dirty="0" smtClean="0"/>
              <a:t>一定存在！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二分答案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只考虑长度为</a:t>
            </a:r>
            <a:r>
              <a:rPr kumimoji="1" lang="en-US" altLang="zh-CN" dirty="0" smtClean="0"/>
              <a:t>mid</a:t>
            </a:r>
            <a:r>
              <a:rPr kumimoji="1" lang="zh-CN" altLang="en-US" dirty="0" smtClean="0"/>
              <a:t>的子串，看它们中是否有超过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次的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问题转化为有</a:t>
            </a:r>
            <a:r>
              <a:rPr kumimoji="1" lang="en-US" altLang="zh-CN" dirty="0" smtClean="0"/>
              <a:t>n=Len(s</a:t>
            </a:r>
            <a:r>
              <a:rPr kumimoji="1" lang="en-US" altLang="zh-CN" dirty="0"/>
              <a:t>)</a:t>
            </a:r>
            <a:r>
              <a:rPr kumimoji="1" lang="zh-CN" altLang="en-US" dirty="0" smtClean="0"/>
              <a:t>个字符串，是否存在超过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个相同？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29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蛮力算法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蛮力枚举，两两匹配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mid)</a:t>
            </a:r>
            <a:r>
              <a:rPr kumimoji="1" lang="zh-CN" altLang="en-US" dirty="0" smtClean="0"/>
              <a:t>，加上二分总复杂度</a:t>
            </a:r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3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n)</a:t>
            </a:r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值，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假设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表可以</a:t>
            </a:r>
            <a:r>
              <a:rPr kumimoji="1" lang="en-US" altLang="zh-CN" dirty="0" smtClean="0"/>
              <a:t>O(1)</a:t>
            </a:r>
            <a:r>
              <a:rPr kumimoji="1" lang="zh-CN" altLang="en-US" dirty="0" smtClean="0"/>
              <a:t>判断该项出现次数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值</a:t>
            </a:r>
            <a:r>
              <a:rPr kumimoji="1" lang="en-US" altLang="zh-CN" dirty="0" smtClean="0"/>
              <a:t>O(n</a:t>
            </a:r>
            <a:r>
              <a:rPr kumimoji="1" lang="zh-CN" altLang="en-US" dirty="0"/>
              <a:t>*</a:t>
            </a:r>
            <a:r>
              <a:rPr kumimoji="1" lang="en-US" altLang="zh-CN" dirty="0" smtClean="0"/>
              <a:t>mid)</a:t>
            </a:r>
            <a:r>
              <a:rPr kumimoji="1" lang="zh-CN" altLang="en-US" dirty="0" smtClean="0"/>
              <a:t>，扫描判断出现次数</a:t>
            </a:r>
            <a:r>
              <a:rPr kumimoji="1" lang="en-US" altLang="zh-CN" dirty="0" smtClean="0"/>
              <a:t>O(n)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考虑到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个字符串之前有关系的，后一个仅仅是前一个“掐头续尾”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可以设计一个</a:t>
            </a:r>
            <a:r>
              <a:rPr kumimoji="1" lang="en-US" altLang="zh-CN" dirty="0" smtClean="0"/>
              <a:t>O(1)</a:t>
            </a:r>
            <a:r>
              <a:rPr kumimoji="1" lang="zh-CN" altLang="en-US" dirty="0" smtClean="0"/>
              <a:t>就可以有前一个串的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计算的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该问题</a:t>
            </a:r>
            <a:r>
              <a:rPr kumimoji="1" lang="en-US" altLang="zh-CN" dirty="0" smtClean="0"/>
              <a:t>O(n)</a:t>
            </a:r>
            <a:r>
              <a:rPr kumimoji="1" lang="zh-CN" altLang="en-US" dirty="0" smtClean="0"/>
              <a:t>解决，总时间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1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被忽略的细节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但是，为什么只有</a:t>
            </a:r>
            <a:r>
              <a:rPr kumimoji="1" lang="en-US" altLang="zh-CN" dirty="0" smtClean="0"/>
              <a:t>85</a:t>
            </a:r>
            <a:r>
              <a:rPr kumimoji="1" lang="zh-CN" altLang="en-US" dirty="0" smtClean="0"/>
              <a:t>分啊！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我们之前认为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可以</a:t>
            </a:r>
            <a:r>
              <a:rPr kumimoji="1" lang="en-US" altLang="zh-CN" dirty="0" smtClean="0"/>
              <a:t>O(1)</a:t>
            </a:r>
            <a:r>
              <a:rPr kumimoji="1" lang="zh-CN" altLang="en-US" dirty="0" smtClean="0"/>
              <a:t>实现判断出现次数，但是朴素的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实现中，如果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值相同需要比较原串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如果每次都有比较的话时间复杂度</a:t>
            </a:r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那么干脆直接认为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值相同，两个串就相同好了</a:t>
            </a:r>
            <a:r>
              <a:rPr kumimoji="1" lang="en-US" altLang="zh-CN" dirty="0" smtClean="0"/>
              <a:t>……</a:t>
            </a:r>
          </a:p>
          <a:p>
            <a:pPr lvl="1"/>
            <a:r>
              <a:rPr kumimoji="1" lang="zh-CN" altLang="en-US" dirty="0" smtClean="0"/>
              <a:t>可能出错（生日悖论）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08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错误率与时间消耗的折中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容易想到如果我们设计若干个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函数，他们都相同认为这两个串相同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错误率被控制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时间仅增加常数倍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助教并没有办法构造出让你出错的数据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因为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是你设计的，而数据是面向所有人的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那么有没有错误率严格为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的做法呢？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提供一种供有兴趣的同学了解：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后缀</a:t>
            </a:r>
            <a:r>
              <a:rPr kumimoji="1" lang="en-US" altLang="zh-CN" dirty="0" smtClean="0"/>
              <a:t>suffix[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是指原字符串中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-n</a:t>
            </a:r>
            <a:r>
              <a:rPr kumimoji="1" lang="zh-CN" altLang="en-US" dirty="0" smtClean="0"/>
              <a:t>位置的子串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后缀数组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指字符串比较中，排名为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的后缀的起始位置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排名数组</a:t>
            </a:r>
            <a:r>
              <a:rPr kumimoji="1" lang="en-US" altLang="zh-CN" dirty="0" smtClean="0"/>
              <a:t>rank[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指</a:t>
            </a:r>
            <a:r>
              <a:rPr kumimoji="1" lang="en-US" altLang="zh-CN" dirty="0" smtClean="0"/>
              <a:t>suffix[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的排名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以上两者可以通过倍增法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n)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DC3</a:t>
            </a:r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O(n)</a:t>
            </a:r>
            <a:r>
              <a:rPr kumimoji="1" lang="zh-CN" altLang="en-US" dirty="0" smtClean="0"/>
              <a:t>求出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Height[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代表排名为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的后缀</a:t>
            </a:r>
            <a:r>
              <a:rPr kumimoji="1" lang="en-US" altLang="zh-CN" dirty="0" smtClean="0"/>
              <a:t>suffix[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]]</a:t>
            </a:r>
            <a:r>
              <a:rPr kumimoji="1" lang="zh-CN" altLang="en-US" dirty="0" smtClean="0"/>
              <a:t>与排名为</a:t>
            </a:r>
            <a:r>
              <a:rPr kumimoji="1" lang="en-US" altLang="zh-CN" dirty="0" smtClean="0"/>
              <a:t>i-1</a:t>
            </a:r>
            <a:r>
              <a:rPr kumimoji="1" lang="zh-CN" altLang="en-US" dirty="0" smtClean="0"/>
              <a:t>的后缀</a:t>
            </a:r>
            <a:r>
              <a:rPr kumimoji="1" lang="en-US" altLang="zh-CN" dirty="0" smtClean="0"/>
              <a:t>suffix[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[i-1]]</a:t>
            </a:r>
            <a:r>
              <a:rPr kumimoji="1" lang="zh-CN" altLang="en-US" dirty="0" smtClean="0"/>
              <a:t>之前的最长前缀长度，</a:t>
            </a:r>
            <a:r>
              <a:rPr kumimoji="1" lang="en-US" altLang="zh-CN" dirty="0" smtClean="0"/>
              <a:t>H[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表示第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位置的后缀与排名为</a:t>
            </a:r>
            <a:r>
              <a:rPr kumimoji="1" lang="en-US" altLang="zh-CN" dirty="0" smtClean="0"/>
              <a:t>rank[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]-1</a:t>
            </a:r>
            <a:r>
              <a:rPr kumimoji="1" lang="zh-CN" altLang="en-US" dirty="0" smtClean="0"/>
              <a:t>的后缀的最长前缀，根据后者性质</a:t>
            </a:r>
            <a:r>
              <a:rPr kumimoji="1" lang="en-US" altLang="zh-CN" dirty="0" smtClean="0"/>
              <a:t>H[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≥</a:t>
            </a:r>
            <a:r>
              <a:rPr kumimoji="1" lang="en-US" altLang="zh-CN" dirty="0" smtClean="0"/>
              <a:t>H[i-1]-1</a:t>
            </a:r>
            <a:r>
              <a:rPr kumimoji="1" lang="zh-CN" altLang="en-US" dirty="0" smtClean="0"/>
              <a:t>可以将两者</a:t>
            </a:r>
            <a:r>
              <a:rPr kumimoji="1" lang="en-US" altLang="zh-CN" dirty="0" smtClean="0"/>
              <a:t>O(n)</a:t>
            </a:r>
            <a:r>
              <a:rPr kumimoji="1" lang="zh-CN" altLang="en-US" dirty="0" smtClean="0"/>
              <a:t>求出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Height[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可以通过扫描统计长度为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窗口的最小值求出结果，同时注意记录最右点位置。总时间复杂度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n)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O(n)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60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Memorization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对序列进行各种操作，是一道传统的数据结构题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lang="en-US" altLang="zh-CN" sz="1800" dirty="0"/>
              <a:t>A x y D //</a:t>
            </a:r>
            <a:r>
              <a:rPr lang="zh-CN" altLang="en-US" sz="1800" dirty="0"/>
              <a:t>在</a:t>
            </a:r>
            <a:r>
              <a:rPr lang="en-US" altLang="zh-CN" sz="1800" dirty="0"/>
              <a:t>{Ax...Ay}</a:t>
            </a:r>
            <a:r>
              <a:rPr lang="zh-CN" altLang="en-US" sz="1800" dirty="0"/>
              <a:t>上加上</a:t>
            </a:r>
            <a:r>
              <a:rPr lang="en-US" altLang="zh-CN" sz="1800" dirty="0"/>
              <a:t>D</a:t>
            </a:r>
            <a:r>
              <a:rPr lang="zh-CN" altLang="en-US" sz="1800" dirty="0"/>
              <a:t>。例如，在</a:t>
            </a:r>
            <a:r>
              <a:rPr lang="en-US" altLang="zh-CN" sz="1800" dirty="0"/>
              <a:t>{1,2,3,4,5}</a:t>
            </a:r>
            <a:r>
              <a:rPr lang="zh-CN" altLang="en-US" sz="1800" dirty="0"/>
              <a:t>上执行</a:t>
            </a:r>
            <a:r>
              <a:rPr lang="en-US" altLang="zh-CN" sz="1800" dirty="0"/>
              <a:t>"A 2 4 1"</a:t>
            </a:r>
            <a:r>
              <a:rPr lang="zh-CN" altLang="en-US" sz="1800" dirty="0"/>
              <a:t>，则结果为</a:t>
            </a:r>
            <a:r>
              <a:rPr lang="en-US" altLang="zh-CN" sz="1800" dirty="0"/>
              <a:t>{1,3,4,5,5}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R </a:t>
            </a:r>
            <a:r>
              <a:rPr lang="en-US" altLang="zh-CN" sz="1800" dirty="0"/>
              <a:t>x y //</a:t>
            </a:r>
            <a:r>
              <a:rPr lang="zh-CN" altLang="en-US" sz="1800" dirty="0"/>
              <a:t>将</a:t>
            </a:r>
            <a:r>
              <a:rPr lang="en-US" altLang="zh-CN" sz="1800" dirty="0"/>
              <a:t>{Ax...Ay}</a:t>
            </a:r>
            <a:r>
              <a:rPr lang="zh-CN" altLang="en-US" sz="1800" dirty="0"/>
              <a:t>进行逆转。例如，在</a:t>
            </a:r>
            <a:r>
              <a:rPr lang="en-US" altLang="zh-CN" sz="1800" dirty="0"/>
              <a:t>{1,2,3,4,5}</a:t>
            </a:r>
            <a:r>
              <a:rPr lang="zh-CN" altLang="en-US" sz="1800" dirty="0"/>
              <a:t>上执行</a:t>
            </a:r>
            <a:r>
              <a:rPr lang="en-US" altLang="zh-CN" sz="1800" dirty="0"/>
              <a:t>"R 2 4"</a:t>
            </a:r>
            <a:r>
              <a:rPr lang="zh-CN" altLang="en-US" sz="1800" dirty="0"/>
              <a:t>，则结果为</a:t>
            </a:r>
            <a:r>
              <a:rPr lang="en-US" altLang="zh-CN" sz="1800" dirty="0"/>
              <a:t>{1,4,3,2,5}</a:t>
            </a:r>
            <a:r>
              <a:rPr lang="zh-CN" altLang="en-US" sz="1800" dirty="0"/>
              <a:t>。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 </a:t>
            </a:r>
            <a:r>
              <a:rPr lang="en-US" altLang="zh-CN" sz="1800" dirty="0"/>
              <a:t>x y K //</a:t>
            </a:r>
            <a:r>
              <a:rPr lang="zh-CN" altLang="en-US" sz="1800" dirty="0"/>
              <a:t>将</a:t>
            </a:r>
            <a:r>
              <a:rPr lang="en-US" altLang="zh-CN" sz="1800" dirty="0"/>
              <a:t>{Ax...</a:t>
            </a:r>
            <a:r>
              <a:rPr lang="en-US" altLang="zh-CN" sz="1800" dirty="0" smtClean="0"/>
              <a:t>Ay}</a:t>
            </a:r>
            <a:r>
              <a:rPr lang="zh-CN" altLang="en-US" sz="1800" dirty="0" smtClean="0">
                <a:solidFill>
                  <a:srgbClr val="FF0000"/>
                </a:solidFill>
              </a:rPr>
              <a:t>循环</a:t>
            </a:r>
            <a:r>
              <a:rPr lang="zh-CN" altLang="en-US" sz="1800" dirty="0" smtClean="0"/>
              <a:t>右移</a:t>
            </a:r>
            <a:r>
              <a:rPr lang="en-US" altLang="zh-CN" sz="1800" dirty="0"/>
              <a:t>K</a:t>
            </a:r>
            <a:r>
              <a:rPr lang="zh-CN" altLang="en-US" sz="1800" dirty="0"/>
              <a:t>位。例如，在</a:t>
            </a:r>
            <a:r>
              <a:rPr lang="en-US" altLang="zh-CN" sz="1800" dirty="0"/>
              <a:t>{1,2,3,4,5}</a:t>
            </a:r>
            <a:r>
              <a:rPr lang="zh-CN" altLang="en-US" sz="1800" dirty="0"/>
              <a:t>上执行</a:t>
            </a:r>
            <a:r>
              <a:rPr lang="en-US" altLang="zh-CN" sz="1800" dirty="0"/>
              <a:t>"T 2 4 2"</a:t>
            </a:r>
            <a:r>
              <a:rPr lang="zh-CN" altLang="en-US" sz="1800" dirty="0"/>
              <a:t>，则结果为</a:t>
            </a:r>
            <a:r>
              <a:rPr lang="en-US" altLang="zh-CN" sz="1800" dirty="0"/>
              <a:t>{1,3,4,2,5}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I </a:t>
            </a:r>
            <a:r>
              <a:rPr lang="en-US" altLang="zh-CN" sz="1800" dirty="0"/>
              <a:t>x P //</a:t>
            </a:r>
            <a:r>
              <a:rPr lang="zh-CN" altLang="en-US" sz="1800" dirty="0"/>
              <a:t>在</a:t>
            </a:r>
            <a:r>
              <a:rPr lang="en-US" altLang="zh-CN" sz="1800" dirty="0"/>
              <a:t>Ax</a:t>
            </a:r>
            <a:r>
              <a:rPr lang="zh-CN" altLang="en-US" sz="1800" dirty="0"/>
              <a:t>后插入</a:t>
            </a:r>
            <a:r>
              <a:rPr lang="en-US" altLang="zh-CN" sz="1800" dirty="0"/>
              <a:t>P</a:t>
            </a:r>
            <a:r>
              <a:rPr lang="zh-CN" altLang="en-US" sz="1800" dirty="0"/>
              <a:t>。例如，在</a:t>
            </a:r>
            <a:r>
              <a:rPr lang="en-US" altLang="zh-CN" sz="1800" dirty="0"/>
              <a:t>{1,2,3,4,5}</a:t>
            </a:r>
            <a:r>
              <a:rPr lang="zh-CN" altLang="en-US" sz="1800" dirty="0"/>
              <a:t>上执行</a:t>
            </a:r>
            <a:r>
              <a:rPr lang="en-US" altLang="zh-CN" sz="1800" dirty="0"/>
              <a:t>"I 2 4"</a:t>
            </a:r>
            <a:r>
              <a:rPr lang="zh-CN" altLang="en-US" sz="1800" dirty="0"/>
              <a:t>，则结果为</a:t>
            </a:r>
            <a:r>
              <a:rPr lang="en-US" altLang="zh-CN" sz="1800" dirty="0"/>
              <a:t>{1,2,4,3,4,5}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D </a:t>
            </a:r>
            <a:r>
              <a:rPr lang="en-US" altLang="zh-CN" sz="1800" dirty="0"/>
              <a:t>x //</a:t>
            </a:r>
            <a:r>
              <a:rPr lang="zh-CN" altLang="en-US" sz="1800" dirty="0"/>
              <a:t>删除</a:t>
            </a:r>
            <a:r>
              <a:rPr lang="en-US" altLang="zh-CN" sz="1800" dirty="0"/>
              <a:t>Ax</a:t>
            </a:r>
            <a:r>
              <a:rPr lang="zh-CN" altLang="en-US" sz="1800" dirty="0"/>
              <a:t>。例如，在</a:t>
            </a:r>
            <a:r>
              <a:rPr lang="en-US" altLang="zh-CN" sz="1800" dirty="0"/>
              <a:t>{1,2,3,4,5}</a:t>
            </a:r>
            <a:r>
              <a:rPr lang="zh-CN" altLang="en-US" sz="1800" dirty="0"/>
              <a:t>上执行</a:t>
            </a:r>
            <a:r>
              <a:rPr lang="en-US" altLang="zh-CN" sz="1800" dirty="0"/>
              <a:t>"D 2"</a:t>
            </a:r>
            <a:r>
              <a:rPr lang="zh-CN" altLang="en-US" sz="1800" dirty="0"/>
              <a:t>，则结果为</a:t>
            </a:r>
            <a:r>
              <a:rPr lang="en-US" altLang="zh-CN" sz="1800" dirty="0"/>
              <a:t>{1,3,4,5}</a:t>
            </a:r>
            <a:r>
              <a:rPr lang="zh-CN" altLang="en-US" sz="1800" dirty="0"/>
              <a:t>。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M </a:t>
            </a:r>
            <a:r>
              <a:rPr lang="en-US" altLang="zh-CN" sz="1800" dirty="0"/>
              <a:t>x y //</a:t>
            </a:r>
            <a:r>
              <a:rPr lang="zh-CN" altLang="en-US" sz="1800" dirty="0"/>
              <a:t>在</a:t>
            </a:r>
            <a:r>
              <a:rPr lang="en-US" altLang="zh-CN" sz="1800" dirty="0"/>
              <a:t>{Ax...Ay}</a:t>
            </a:r>
            <a:r>
              <a:rPr lang="zh-CN" altLang="en-US" sz="1800" dirty="0"/>
              <a:t>中查询最小值。例如，在</a:t>
            </a:r>
            <a:r>
              <a:rPr lang="en-US" altLang="zh-CN" sz="1800" dirty="0"/>
              <a:t>{1,2,3,4,5}</a:t>
            </a:r>
            <a:r>
              <a:rPr lang="zh-CN" altLang="en-US" sz="1800" dirty="0"/>
              <a:t>上执行</a:t>
            </a:r>
            <a:r>
              <a:rPr lang="en-US" altLang="zh-CN" sz="1800" dirty="0"/>
              <a:t>"M </a:t>
            </a:r>
            <a:r>
              <a:rPr lang="en-US" altLang="zh-CN" sz="1800" dirty="0" smtClean="0"/>
              <a:t>2 </a:t>
            </a:r>
            <a:r>
              <a:rPr lang="en-US" altLang="zh-CN" sz="1800" dirty="0"/>
              <a:t>4"</a:t>
            </a:r>
            <a:r>
              <a:rPr lang="zh-CN" altLang="en-US" sz="1800" dirty="0"/>
              <a:t>，则结果为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kumimoji="1"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15" y="5037860"/>
            <a:ext cx="1865167" cy="4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0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选取数据结构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虽然提示上写了“线段树”，但是其实线段树并不合适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（抱歉）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Splay</a:t>
            </a:r>
            <a:r>
              <a:rPr kumimoji="1" lang="zh-CN" altLang="en-US" dirty="0" smtClean="0"/>
              <a:t>更合适一些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伸展树如何维护区间操作？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维护的序是左右顺序，每个节点维护该子树对应区间的信息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在本题中需要维护子树大小、最小值、翻转标记、区间增加标记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访问节点时将标记下压到子节点（同时考虑交换左右儿子和增加儿子的最小值）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旋转时重新统计最小值、子树大小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74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949</Words>
  <Application>Microsoft Macintosh PowerPoint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DengXian</vt:lpstr>
      <vt:lpstr>DengXian Light</vt:lpstr>
      <vt:lpstr>STKaiti</vt:lpstr>
      <vt:lpstr>Arial</vt:lpstr>
      <vt:lpstr>Office 主题</vt:lpstr>
      <vt:lpstr>Longest Substring &amp; Memorization Game</vt:lpstr>
      <vt:lpstr>Longest Substring 题目描述</vt:lpstr>
      <vt:lpstr>蛮力算法</vt:lpstr>
      <vt:lpstr>蛮力算法</vt:lpstr>
      <vt:lpstr>被忽略的细节</vt:lpstr>
      <vt:lpstr>错误率与时间消耗的折中</vt:lpstr>
      <vt:lpstr>其他算法</vt:lpstr>
      <vt:lpstr>Memorization Game</vt:lpstr>
      <vt:lpstr>选取数据结构</vt:lpstr>
      <vt:lpstr>Splay如何选取区间？</vt:lpstr>
      <vt:lpstr>操作</vt:lpstr>
      <vt:lpstr>谢谢大家  祝大家考试周顺利，RP++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Substring解题提示 </dc:title>
  <dc:creator>Microsoft Office 用户</dc:creator>
  <cp:lastModifiedBy>Microsoft Office 用户</cp:lastModifiedBy>
  <cp:revision>49</cp:revision>
  <dcterms:created xsi:type="dcterms:W3CDTF">2018-01-05T06:51:20Z</dcterms:created>
  <dcterms:modified xsi:type="dcterms:W3CDTF">2018-01-05T10:08:41Z</dcterms:modified>
</cp:coreProperties>
</file>