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9" r:id="rId5"/>
    <p:sldId id="260" r:id="rId6"/>
    <p:sldId id="261" r:id="rId7"/>
    <p:sldId id="264" r:id="rId8"/>
    <p:sldId id="268" r:id="rId9"/>
    <p:sldId id="262" r:id="rId10"/>
    <p:sldId id="265" r:id="rId11"/>
    <p:sldId id="263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xu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524000" y="2900053"/>
            <a:ext cx="9144000" cy="979953"/>
          </a:xfrm>
        </p:spPr>
        <p:txBody>
          <a:bodyPr anchor="b">
            <a:noAutofit/>
          </a:bodyPr>
          <a:lstStyle>
            <a:lvl1pPr algn="ctr">
              <a:defRPr sz="64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4000" y="3982720"/>
            <a:ext cx="9144000" cy="4165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5" y="365126"/>
            <a:ext cx="1529316" cy="5811839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8879959" cy="581183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7"/>
          <p:cNvSpPr/>
          <p:nvPr/>
        </p:nvSpPr>
        <p:spPr>
          <a:xfrm>
            <a:off x="119063" y="620713"/>
            <a:ext cx="698500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D90C1-0531-421B-B7D8-1295C2DAEB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t="4927" r="2299" b="5486"/>
          <a:stretch>
            <a:fillRect/>
          </a:stretch>
        </p:blipFill>
        <p:spPr bwMode="auto">
          <a:xfrm>
            <a:off x="1588" y="-6350"/>
            <a:ext cx="418465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7"/>
          <p:cNvSpPr/>
          <p:nvPr/>
        </p:nvSpPr>
        <p:spPr>
          <a:xfrm>
            <a:off x="3614738" y="2924175"/>
            <a:ext cx="1173162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1904" y="2856792"/>
            <a:ext cx="4477001" cy="64211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1904" y="3571479"/>
            <a:ext cx="4477001" cy="43358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3030804020204" charset="2"/>
              </a:rPr>
            </a:fld>
            <a:endParaRPr lang="zh-CN" altLang="en-US" dirty="0">
              <a:latin typeface="DejaVu Sans" panose="020B0603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5618163" y="3517900"/>
            <a:ext cx="860425" cy="86042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r>
              <a:rPr lang="en-US" altLang="zh-CN" sz="2000" b="1" noProof="1">
                <a:solidFill>
                  <a:schemeClr val="bg1"/>
                </a:solidFill>
                <a:sym typeface="Arial" panose="020B0604020202020204" pitchFamily="34" charset="0"/>
              </a:rPr>
              <a:t>VS</a:t>
            </a:r>
            <a:endParaRPr lang="zh-CN" altLang="en-US" sz="1600" b="1" noProof="1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744961"/>
            <a:ext cx="40878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615610"/>
            <a:ext cx="4087811" cy="357405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168515" y="1744961"/>
            <a:ext cx="41868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168515" y="2615610"/>
            <a:ext cx="4186874" cy="357405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流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13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36688" y="2400300"/>
            <a:ext cx="2468562" cy="565150"/>
          </a:xfrm>
          <a:custGeom>
            <a:avLst/>
            <a:gdLst>
              <a:gd name="T0" fmla="*/ 674 w 758"/>
              <a:gd name="T1" fmla="*/ 173 h 173"/>
              <a:gd name="T2" fmla="*/ 8 w 758"/>
              <a:gd name="T3" fmla="*/ 173 h 173"/>
              <a:gd name="T4" fmla="*/ 0 w 758"/>
              <a:gd name="T5" fmla="*/ 167 h 173"/>
              <a:gd name="T6" fmla="*/ 0 w 758"/>
              <a:gd name="T7" fmla="*/ 5 h 173"/>
              <a:gd name="T8" fmla="*/ 8 w 758"/>
              <a:gd name="T9" fmla="*/ 0 h 173"/>
              <a:gd name="T10" fmla="*/ 674 w 758"/>
              <a:gd name="T11" fmla="*/ 0 h 173"/>
              <a:gd name="T12" fmla="*/ 680 w 758"/>
              <a:gd name="T13" fmla="*/ 2 h 173"/>
              <a:gd name="T14" fmla="*/ 756 w 758"/>
              <a:gd name="T15" fmla="*/ 83 h 173"/>
              <a:gd name="T16" fmla="*/ 756 w 758"/>
              <a:gd name="T17" fmla="*/ 89 h 173"/>
              <a:gd name="T18" fmla="*/ 680 w 758"/>
              <a:gd name="T19" fmla="*/ 170 h 173"/>
              <a:gd name="T20" fmla="*/ 674 w 758"/>
              <a:gd name="T21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8" h="173">
                <a:moveTo>
                  <a:pt x="674" y="173"/>
                </a:moveTo>
                <a:cubicBezTo>
                  <a:pt x="8" y="173"/>
                  <a:pt x="8" y="173"/>
                  <a:pt x="8" y="173"/>
                </a:cubicBezTo>
                <a:cubicBezTo>
                  <a:pt x="4" y="173"/>
                  <a:pt x="0" y="170"/>
                  <a:pt x="0" y="16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4" y="0"/>
                  <a:pt x="8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7" y="0"/>
                  <a:pt x="679" y="1"/>
                  <a:pt x="680" y="2"/>
                </a:cubicBezTo>
                <a:cubicBezTo>
                  <a:pt x="756" y="83"/>
                  <a:pt x="756" y="83"/>
                  <a:pt x="756" y="83"/>
                </a:cubicBezTo>
                <a:cubicBezTo>
                  <a:pt x="758" y="85"/>
                  <a:pt x="758" y="87"/>
                  <a:pt x="756" y="89"/>
                </a:cubicBezTo>
                <a:cubicBezTo>
                  <a:pt x="680" y="170"/>
                  <a:pt x="680" y="170"/>
                  <a:pt x="680" y="170"/>
                </a:cubicBezTo>
                <a:cubicBezTo>
                  <a:pt x="679" y="172"/>
                  <a:pt x="677" y="173"/>
                  <a:pt x="674" y="1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Freeform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78250" y="2400300"/>
            <a:ext cx="2451100" cy="565150"/>
          </a:xfrm>
          <a:custGeom>
            <a:avLst/>
            <a:gdLst>
              <a:gd name="T0" fmla="*/ 669 w 753"/>
              <a:gd name="T1" fmla="*/ 173 h 173"/>
              <a:gd name="T2" fmla="*/ 10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10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10" y="173"/>
                  <a:pt x="10" y="173"/>
                  <a:pt x="10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10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444A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Freeform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2350" y="2400300"/>
            <a:ext cx="2452688" cy="565150"/>
          </a:xfrm>
          <a:custGeom>
            <a:avLst/>
            <a:gdLst>
              <a:gd name="T0" fmla="*/ 669 w 753"/>
              <a:gd name="T1" fmla="*/ 173 h 173"/>
              <a:gd name="T2" fmla="*/ 9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9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5D6C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Freeform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28038" y="2400300"/>
            <a:ext cx="2451100" cy="565150"/>
          </a:xfrm>
          <a:custGeom>
            <a:avLst/>
            <a:gdLst>
              <a:gd name="T0" fmla="*/ 669 w 753"/>
              <a:gd name="T1" fmla="*/ 173 h 173"/>
              <a:gd name="T2" fmla="*/ 9 w 753"/>
              <a:gd name="T3" fmla="*/ 173 h 173"/>
              <a:gd name="T4" fmla="*/ 3 w 753"/>
              <a:gd name="T5" fmla="*/ 164 h 173"/>
              <a:gd name="T6" fmla="*/ 73 w 753"/>
              <a:gd name="T7" fmla="*/ 89 h 173"/>
              <a:gd name="T8" fmla="*/ 73 w 753"/>
              <a:gd name="T9" fmla="*/ 83 h 173"/>
              <a:gd name="T10" fmla="*/ 3 w 753"/>
              <a:gd name="T11" fmla="*/ 8 h 173"/>
              <a:gd name="T12" fmla="*/ 9 w 753"/>
              <a:gd name="T13" fmla="*/ 0 h 173"/>
              <a:gd name="T14" fmla="*/ 669 w 753"/>
              <a:gd name="T15" fmla="*/ 0 h 173"/>
              <a:gd name="T16" fmla="*/ 675 w 753"/>
              <a:gd name="T17" fmla="*/ 2 h 173"/>
              <a:gd name="T18" fmla="*/ 751 w 753"/>
              <a:gd name="T19" fmla="*/ 83 h 173"/>
              <a:gd name="T20" fmla="*/ 751 w 753"/>
              <a:gd name="T21" fmla="*/ 89 h 173"/>
              <a:gd name="T22" fmla="*/ 675 w 753"/>
              <a:gd name="T23" fmla="*/ 170 h 173"/>
              <a:gd name="T24" fmla="*/ 669 w 753"/>
              <a:gd name="T25" fmla="*/ 173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3" h="173">
                <a:moveTo>
                  <a:pt x="669" y="173"/>
                </a:moveTo>
                <a:cubicBezTo>
                  <a:pt x="9" y="173"/>
                  <a:pt x="9" y="173"/>
                  <a:pt x="9" y="173"/>
                </a:cubicBezTo>
                <a:cubicBezTo>
                  <a:pt x="3" y="173"/>
                  <a:pt x="0" y="168"/>
                  <a:pt x="3" y="164"/>
                </a:cubicBezTo>
                <a:cubicBezTo>
                  <a:pt x="73" y="89"/>
                  <a:pt x="73" y="89"/>
                  <a:pt x="73" y="89"/>
                </a:cubicBezTo>
                <a:cubicBezTo>
                  <a:pt x="75" y="87"/>
                  <a:pt x="75" y="85"/>
                  <a:pt x="73" y="83"/>
                </a:cubicBezTo>
                <a:cubicBezTo>
                  <a:pt x="3" y="8"/>
                  <a:pt x="3" y="8"/>
                  <a:pt x="3" y="8"/>
                </a:cubicBezTo>
                <a:cubicBezTo>
                  <a:pt x="0" y="4"/>
                  <a:pt x="3" y="0"/>
                  <a:pt x="9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671" y="0"/>
                  <a:pt x="674" y="1"/>
                  <a:pt x="675" y="2"/>
                </a:cubicBezTo>
                <a:cubicBezTo>
                  <a:pt x="751" y="83"/>
                  <a:pt x="751" y="83"/>
                  <a:pt x="751" y="83"/>
                </a:cubicBezTo>
                <a:cubicBezTo>
                  <a:pt x="753" y="85"/>
                  <a:pt x="753" y="87"/>
                  <a:pt x="751" y="89"/>
                </a:cubicBezTo>
                <a:cubicBezTo>
                  <a:pt x="675" y="170"/>
                  <a:pt x="675" y="170"/>
                  <a:pt x="675" y="170"/>
                </a:cubicBezTo>
                <a:cubicBezTo>
                  <a:pt x="674" y="172"/>
                  <a:pt x="671" y="173"/>
                  <a:pt x="669" y="173"/>
                </a:cubicBezTo>
                <a:close/>
              </a:path>
            </a:pathLst>
          </a:custGeom>
          <a:solidFill>
            <a:srgbClr val="6B94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060344" y="506729"/>
            <a:ext cx="10515600" cy="60134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3"/>
          </p:nvPr>
        </p:nvSpPr>
        <p:spPr>
          <a:xfrm>
            <a:off x="1371600" y="1354138"/>
            <a:ext cx="9507538" cy="517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4"/>
          </p:nvPr>
        </p:nvSpPr>
        <p:spPr>
          <a:xfrm>
            <a:off x="1579245" y="2528888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5"/>
          </p:nvPr>
        </p:nvSpPr>
        <p:spPr>
          <a:xfrm>
            <a:off x="4046855" y="2520315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6"/>
          </p:nvPr>
        </p:nvSpPr>
        <p:spPr>
          <a:xfrm>
            <a:off x="6372225" y="2517459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7"/>
          </p:nvPr>
        </p:nvSpPr>
        <p:spPr>
          <a:xfrm>
            <a:off x="8697595" y="2526242"/>
            <a:ext cx="2032635" cy="30797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5" name="内容占位符 44"/>
          <p:cNvSpPr>
            <a:spLocks noGrp="1"/>
          </p:cNvSpPr>
          <p:nvPr>
            <p:ph sz="quarter" idx="18"/>
          </p:nvPr>
        </p:nvSpPr>
        <p:spPr>
          <a:xfrm>
            <a:off x="1437004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6" name="内容占位符 44"/>
          <p:cNvSpPr>
            <a:spLocks noGrp="1"/>
          </p:cNvSpPr>
          <p:nvPr>
            <p:ph sz="quarter" idx="19"/>
          </p:nvPr>
        </p:nvSpPr>
        <p:spPr>
          <a:xfrm>
            <a:off x="3784758" y="3082925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7" name="内容占位符 44"/>
          <p:cNvSpPr>
            <a:spLocks noGrp="1"/>
          </p:cNvSpPr>
          <p:nvPr>
            <p:ph sz="quarter" idx="20"/>
          </p:nvPr>
        </p:nvSpPr>
        <p:spPr>
          <a:xfrm>
            <a:off x="6132512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8" name="内容占位符 44"/>
          <p:cNvSpPr>
            <a:spLocks noGrp="1"/>
          </p:cNvSpPr>
          <p:nvPr>
            <p:ph sz="quarter" idx="21"/>
          </p:nvPr>
        </p:nvSpPr>
        <p:spPr>
          <a:xfrm>
            <a:off x="8480266" y="3090122"/>
            <a:ext cx="2174875" cy="25638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19446-F00A-461D-9ED4-CAAD1C5557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73127"/>
            <a:ext cx="10515600" cy="1911747"/>
          </a:xfrm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字与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>
            <p:custDataLst>
              <p:tags r:id="rId2"/>
            </p:custDataLst>
          </p:nvPr>
        </p:nvSpPr>
        <p:spPr>
          <a:xfrm>
            <a:off x="265113" y="506413"/>
            <a:ext cx="696912" cy="601662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357" y="506730"/>
            <a:ext cx="6096000" cy="60134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820332"/>
            <a:ext cx="6170400" cy="40404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1820332"/>
            <a:ext cx="4165200" cy="404865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>
              <a:latin typeface="DejaVu Sans" panose="020B0603030804020204" charset="2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DejaVu Sans" panose="020B0603030804020204" charset="2"/>
              </a:rPr>
            </a:fld>
            <a:endParaRPr lang="zh-CN" altLang="en-US" dirty="0">
              <a:latin typeface="DejaVu Sans" panose="020B0603030804020204" charset="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778625"/>
            <a:ext cx="12192000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数值分析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第五章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Give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1040" y="3110230"/>
            <a:ext cx="8248650" cy="17811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Givens</a:t>
            </a:r>
            <a:r>
              <a:rPr lang="zh-CN" altLang="en-US"/>
              <a:t>变换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圆盘定理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295" y="1231265"/>
            <a:ext cx="8286750" cy="26098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圆盘定理</a:t>
            </a:r>
            <a:endParaRPr lang="zh-CN" altLang="en-US"/>
          </a:p>
        </p:txBody>
      </p:sp>
      <p:pic>
        <p:nvPicPr>
          <p:cNvPr id="8" name="图片 7" descr="圆盘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15" y="3596005"/>
            <a:ext cx="8677275" cy="1514475"/>
          </a:xfrm>
          <a:prstGeom prst="rect">
            <a:avLst/>
          </a:prstGeom>
        </p:spPr>
      </p:pic>
      <p:pic>
        <p:nvPicPr>
          <p:cNvPr id="9" name="图片 8" descr="圆盘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90" y="5110480"/>
            <a:ext cx="85248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幂法定义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0605" y="1527810"/>
            <a:ext cx="7591425" cy="13716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幂法、反幂法</a:t>
            </a:r>
            <a:endParaRPr lang="zh-CN" altLang="en-US"/>
          </a:p>
        </p:txBody>
      </p:sp>
      <p:pic>
        <p:nvPicPr>
          <p:cNvPr id="5" name="图片 4" descr="规格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12440"/>
            <a:ext cx="77724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mif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5975" y="1591310"/>
            <a:ext cx="8463915" cy="367538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原题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实对称特征值均为实数</a:t>
            </a:r>
            <a:endParaRPr lang="zh-CN" altLang="en-US"/>
          </a:p>
          <a:p>
            <a:r>
              <a:rPr lang="zh-CN" altLang="en-US"/>
              <a:t>圆盘均在</a:t>
            </a:r>
            <a:r>
              <a:rPr lang="en-US" altLang="zh-CN"/>
              <a:t>x</a:t>
            </a:r>
            <a:r>
              <a:rPr lang="zh-CN" altLang="en-US"/>
              <a:t>正半轴</a:t>
            </a:r>
            <a:endParaRPr lang="zh-CN" altLang="en-US"/>
          </a:p>
          <a:p>
            <a:r>
              <a:rPr lang="zh-CN" altLang="en-US"/>
              <a:t>注意规格化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原题解答思路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圆盘原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820" y="2214880"/>
            <a:ext cx="10500360" cy="242824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原题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定理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790" y="2796540"/>
            <a:ext cx="11488420" cy="12655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0344" y="523239"/>
            <a:ext cx="10515600" cy="601345"/>
          </a:xfrm>
        </p:spPr>
        <p:txBody>
          <a:bodyPr>
            <a:normAutofit fontScale="90000"/>
          </a:bodyPr>
          <a:p>
            <a:r>
              <a:rPr lang="zh-CN" altLang="en-US"/>
              <a:t>原题解答思路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HouseHold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8350" y="1557020"/>
            <a:ext cx="8115300" cy="26003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HouseHolder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HouseHolder原题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80" y="2033905"/>
            <a:ext cx="11216640" cy="10915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原题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"/>
  <p:tag name="KSO_WM_TEMPLATE_SUBCATEGORY" val="combine"/>
  <p:tag name="KSO_WM_TEMPLATE_THUMBS_INDEX" val="1、4、5、6、12、13、17、22、28、29、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r_i"/>
  <p:tag name="KSO_WM_UNIT_ID" val="custom2_11*r_i*1_1"/>
  <p:tag name="KSO_WM_TEMPLATE_CATEGORY" val="custom"/>
  <p:tag name="KSO_WM_TEMPLATE_INDEX" val="2"/>
  <p:tag name="KSO_WM_UNIT_INDEX" val="1_1"/>
  <p:tag name="KSO_WM_UNIT_HIGHLIGHT" val="0"/>
  <p:tag name="KSO_WM_UNIT_COMPATIBLE" val="0"/>
  <p:tag name="KSO_WM_DIAGRAM_GROUP_CODE" val="r1-1"/>
  <p:tag name="KSO_WM_UNIT_LAYERLEVEL" val="1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ID" val="custom2_11*i*3"/>
  <p:tag name="KSO_WM_TEMPLATE_CATEGORY" val="custom"/>
  <p:tag name="KSO_WM_TEMPLATE_INDEX" val="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ID" val="custom2_10*m_h_i*1_1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custom2_10*m_h_i*1_2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2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custom2_10*m_h_i*1_3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3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custom2_10*m_h_i*1_4_1"/>
  <p:tag name="KSO_WM_TEMPLATE_CATEGORY" val="custom"/>
  <p:tag name="KSO_WM_TEMPLATE_INDEX" val="2"/>
  <p:tag name="KSO_WM_UNIT_LAYERLEVEL" val="1_1_1"/>
  <p:tag name="KSO_WM_TAG_VERSION" val="1.0"/>
  <p:tag name="KSO_WM_BEAUTIFY_FLAG" val="#wm#"/>
  <p:tag name="KSO_WM_DIAGRAM_GROUP_CODE" val="m1-4"/>
  <p:tag name="KSO_WM_UNIT_TYPE" val="m_h_i"/>
  <p:tag name="KSO_WM_UNIT_INDEX" val="1_4_1"/>
</p:tagLst>
</file>

<file path=ppt/theme/theme1.xml><?xml version="1.0" encoding="utf-8"?>
<a:theme xmlns:a="http://schemas.openxmlformats.org/drawingml/2006/main" name="black and white">
  <a:themeElements>
    <a:clrScheme name="112701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黑体</vt:lpstr>
      <vt:lpstr>文泉驿微米黑</vt:lpstr>
      <vt:lpstr>DejaVu Sans</vt:lpstr>
      <vt:lpstr>微软雅黑</vt:lpstr>
      <vt:lpstr>宋体</vt:lpstr>
      <vt:lpstr>Arial Unicode MS</vt:lpstr>
      <vt:lpstr>黑体</vt:lpstr>
      <vt:lpstr>black and white</vt:lpstr>
      <vt:lpstr>数值分析</vt:lpstr>
      <vt:lpstr>圆盘定理</vt:lpstr>
      <vt:lpstr>幂法、反幂法</vt:lpstr>
      <vt:lpstr>原题</vt:lpstr>
      <vt:lpstr>原题解答思路</vt:lpstr>
      <vt:lpstr>原题2</vt:lpstr>
      <vt:lpstr>原题解答思路</vt:lpstr>
      <vt:lpstr>HouseHolder</vt:lpstr>
      <vt:lpstr>原题</vt:lpstr>
      <vt:lpstr>Givens变换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jerryxu</dc:creator>
  <cp:lastModifiedBy>jerryxu</cp:lastModifiedBy>
  <cp:revision>6</cp:revision>
  <dcterms:created xsi:type="dcterms:W3CDTF">2019-06-23T07:47:50Z</dcterms:created>
  <dcterms:modified xsi:type="dcterms:W3CDTF">2019-06-23T07:47:50Z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