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0" r:id="rId3"/>
    <p:sldId id="262"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6" r:id="rId23"/>
    <p:sldId id="287" r:id="rId24"/>
    <p:sldId id="288" r:id="rId25"/>
    <p:sldId id="289" r:id="rId26"/>
    <p:sldId id="290" r:id="rId27"/>
    <p:sldId id="291"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0" d="100"/>
          <a:sy n="110" d="100"/>
        </p:scale>
        <p:origin x="12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pPr/>
              <a:t>4/4/2019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9698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t>4/4/2019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9396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t>4/4/2019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1751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t>4/4/2019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1971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7DE6118-2437-4B30-8E3C-4D2BE6020583}" type="datetimeFigureOut">
              <a:rPr lang="en-US" smtClean="0"/>
              <a:pPr/>
              <a:t>4/4/2019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1285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7DE6118-2437-4B30-8E3C-4D2BE6020583}" type="datetimeFigureOut">
              <a:rPr lang="en-US" smtClean="0"/>
              <a:t>4/4/2019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5640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7DE6118-2437-4B30-8E3C-4D2BE6020583}" type="datetimeFigureOut">
              <a:rPr lang="en-US" smtClean="0"/>
              <a:t>4/4/2019</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8606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7DE6118-2437-4B30-8E3C-4D2BE6020583}" type="datetimeFigureOut">
              <a:rPr lang="en-US" smtClean="0"/>
              <a:t>4/4/2019</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4693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DE6118-2437-4B30-8E3C-4D2BE6020583}" type="datetimeFigureOut">
              <a:rPr lang="en-US" smtClean="0"/>
              <a:t>4/4/2019</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9689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DE6118-2437-4B30-8E3C-4D2BE6020583}" type="datetimeFigureOut">
              <a:rPr lang="en-US" smtClean="0"/>
              <a:pPr/>
              <a:t>4/4/2019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301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DE6118-2437-4B30-8E3C-4D2BE6020583}" type="datetimeFigureOut">
              <a:rPr lang="en-US" smtClean="0"/>
              <a:pPr/>
              <a:t>4/4/2019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1675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4/4/2019</a:t>
            </a:fld>
            <a:endParaRPr 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24370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5127" y="1067692"/>
            <a:ext cx="8361229" cy="2098226"/>
          </a:xfrm>
        </p:spPr>
        <p:txBody>
          <a:bodyPr/>
          <a:lstStyle/>
          <a:p>
            <a:r>
              <a:rPr lang="zh-CN" altLang="en-US" sz="5400" dirty="0" smtClean="0"/>
              <a:t>高性能计算导论</a:t>
            </a:r>
            <a:r>
              <a:rPr lang="en-US" altLang="zh-CN" sz="5400" dirty="0" smtClean="0"/>
              <a:t/>
            </a:r>
            <a:br>
              <a:rPr lang="en-US" altLang="zh-CN" sz="5400" dirty="0" smtClean="0"/>
            </a:br>
            <a:r>
              <a:rPr lang="en-US" altLang="zh-CN" sz="5400" dirty="0" smtClean="0"/>
              <a:t>HW 1&amp;2 </a:t>
            </a:r>
            <a:r>
              <a:rPr lang="zh-CN" altLang="en-US" sz="5400" dirty="0" smtClean="0"/>
              <a:t>答案解析</a:t>
            </a:r>
            <a:endParaRPr lang="zh-CN" altLang="en-US" sz="5400" dirty="0"/>
          </a:p>
        </p:txBody>
      </p:sp>
      <p:sp>
        <p:nvSpPr>
          <p:cNvPr id="3" name="副标题 2"/>
          <p:cNvSpPr>
            <a:spLocks noGrp="1"/>
          </p:cNvSpPr>
          <p:nvPr>
            <p:ph type="subTitle" idx="1"/>
          </p:nvPr>
        </p:nvSpPr>
        <p:spPr>
          <a:xfrm>
            <a:off x="2679904" y="3644308"/>
            <a:ext cx="6831673" cy="1086237"/>
          </a:xfrm>
        </p:spPr>
        <p:txBody>
          <a:bodyPr>
            <a:normAutofit/>
          </a:bodyPr>
          <a:lstStyle/>
          <a:p>
            <a:r>
              <a:rPr lang="en-US" altLang="zh-CN" sz="3200" dirty="0" smtClean="0"/>
              <a:t>2019/04</a:t>
            </a:r>
            <a:endParaRPr lang="zh-CN" altLang="en-US" sz="3200" dirty="0"/>
          </a:p>
        </p:txBody>
      </p:sp>
    </p:spTree>
    <p:extLst>
      <p:ext uri="{BB962C8B-B14F-4D97-AF65-F5344CB8AC3E}">
        <p14:creationId xmlns:p14="http://schemas.microsoft.com/office/powerpoint/2010/main" val="350250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1.9</a:t>
            </a:r>
            <a:endParaRPr lang="zh-CN" altLang="en-US" sz="4000" dirty="0"/>
          </a:p>
        </p:txBody>
      </p:sp>
      <p:pic>
        <p:nvPicPr>
          <p:cNvPr id="4" name="图片 3"/>
          <p:cNvPicPr>
            <a:picLocks noChangeAspect="1"/>
          </p:cNvPicPr>
          <p:nvPr/>
        </p:nvPicPr>
        <p:blipFill>
          <a:blip r:embed="rId2"/>
          <a:stretch>
            <a:fillRect/>
          </a:stretch>
        </p:blipFill>
        <p:spPr>
          <a:xfrm>
            <a:off x="780923" y="1193609"/>
            <a:ext cx="10334752" cy="5396310"/>
          </a:xfrm>
          <a:prstGeom prst="rect">
            <a:avLst/>
          </a:prstGeom>
        </p:spPr>
      </p:pic>
    </p:spTree>
    <p:extLst>
      <p:ext uri="{BB962C8B-B14F-4D97-AF65-F5344CB8AC3E}">
        <p14:creationId xmlns:p14="http://schemas.microsoft.com/office/powerpoint/2010/main" val="205264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1.9</a:t>
            </a:r>
            <a:endParaRPr lang="zh-CN" altLang="en-US" sz="4000" dirty="0"/>
          </a:p>
        </p:txBody>
      </p:sp>
      <p:sp>
        <p:nvSpPr>
          <p:cNvPr id="6" name="副标题 2"/>
          <p:cNvSpPr>
            <a:spLocks noGrp="1"/>
          </p:cNvSpPr>
          <p:nvPr>
            <p:ph type="subTitle" idx="1"/>
          </p:nvPr>
        </p:nvSpPr>
        <p:spPr>
          <a:xfrm>
            <a:off x="970233" y="1262705"/>
            <a:ext cx="10526442" cy="5338119"/>
          </a:xfrm>
        </p:spPr>
        <p:txBody>
          <a:bodyPr>
            <a:normAutofit/>
          </a:bodyPr>
          <a:lstStyle/>
          <a:p>
            <a:pPr algn="l"/>
            <a:r>
              <a:rPr lang="zh-CN" altLang="en-US" sz="3200" dirty="0"/>
              <a:t>优秀</a:t>
            </a:r>
            <a:r>
              <a:rPr lang="zh-CN" altLang="en-US" sz="3200" dirty="0" smtClean="0"/>
              <a:t>范例</a:t>
            </a:r>
            <a:endParaRPr lang="en-US" altLang="zh-CN" sz="2400" dirty="0"/>
          </a:p>
          <a:p>
            <a:pPr algn="l"/>
            <a:endParaRPr lang="en-US" altLang="zh-CN" sz="2400" dirty="0"/>
          </a:p>
          <a:p>
            <a:pPr marL="514350" indent="-514350" algn="l">
              <a:buAutoNum type="arabicPeriod"/>
            </a:pPr>
            <a:r>
              <a:rPr lang="zh-CN" altLang="en-US" sz="2800" dirty="0" smtClean="0"/>
              <a:t>计算机图形学，光子映射算法渲染场景</a:t>
            </a:r>
            <a:endParaRPr lang="en-US" altLang="zh-CN" sz="2800" dirty="0" smtClean="0"/>
          </a:p>
          <a:p>
            <a:pPr marL="514350" indent="-514350" algn="l">
              <a:buAutoNum type="arabicPeriod"/>
            </a:pPr>
            <a:r>
              <a:rPr lang="en-US" altLang="zh-CN" sz="2800" dirty="0" smtClean="0"/>
              <a:t>GPU</a:t>
            </a:r>
            <a:r>
              <a:rPr lang="zh-CN" altLang="en-US" sz="2800" dirty="0" smtClean="0"/>
              <a:t>训练深度学习网络，英伟达</a:t>
            </a:r>
            <a:r>
              <a:rPr lang="en-US" altLang="zh-CN" sz="2800" dirty="0" smtClean="0"/>
              <a:t>CUDA</a:t>
            </a:r>
          </a:p>
          <a:p>
            <a:pPr marL="514350" indent="-514350" algn="l">
              <a:buAutoNum type="arabicPeriod"/>
            </a:pPr>
            <a:r>
              <a:rPr lang="zh-CN" altLang="en-US" sz="2800" dirty="0" smtClean="0"/>
              <a:t>高性能计算在气象领域应用</a:t>
            </a:r>
            <a:endParaRPr lang="en-US" altLang="zh-CN" sz="2800" dirty="0"/>
          </a:p>
        </p:txBody>
      </p:sp>
    </p:spTree>
    <p:extLst>
      <p:ext uri="{BB962C8B-B14F-4D97-AF65-F5344CB8AC3E}">
        <p14:creationId xmlns:p14="http://schemas.microsoft.com/office/powerpoint/2010/main" val="294109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zh-CN" altLang="en-US" sz="4000" dirty="0"/>
              <a:t>目录</a:t>
            </a:r>
          </a:p>
        </p:txBody>
      </p:sp>
      <p:sp>
        <p:nvSpPr>
          <p:cNvPr id="3" name="副标题 2"/>
          <p:cNvSpPr>
            <a:spLocks noGrp="1"/>
          </p:cNvSpPr>
          <p:nvPr>
            <p:ph type="subTitle" idx="1"/>
          </p:nvPr>
        </p:nvSpPr>
        <p:spPr>
          <a:xfrm>
            <a:off x="1360823" y="1347876"/>
            <a:ext cx="9644249" cy="4310646"/>
          </a:xfrm>
        </p:spPr>
        <p:txBody>
          <a:bodyPr>
            <a:normAutofit/>
          </a:bodyPr>
          <a:lstStyle/>
          <a:p>
            <a:pPr marL="457200" indent="-457200" algn="l">
              <a:buFont typeface="Arial" panose="020B0604020202020204" pitchFamily="34" charset="0"/>
              <a:buChar char="•"/>
            </a:pPr>
            <a:endParaRPr lang="en-US" altLang="zh-CN" sz="3200" dirty="0" smtClean="0"/>
          </a:p>
          <a:p>
            <a:pPr marL="457200" indent="-457200" algn="l">
              <a:buFont typeface="Arial" panose="020B0604020202020204" pitchFamily="34" charset="0"/>
              <a:buChar char="•"/>
            </a:pPr>
            <a:r>
              <a:rPr lang="zh-CN" altLang="en-US" sz="3600" dirty="0" smtClean="0"/>
              <a:t>作业一</a:t>
            </a:r>
            <a:endParaRPr lang="en-US" altLang="zh-CN" sz="3600" dirty="0" smtClean="0"/>
          </a:p>
          <a:p>
            <a:pPr marL="457200" indent="-457200" algn="l">
              <a:buFont typeface="Arial" panose="020B0604020202020204" pitchFamily="34" charset="0"/>
              <a:buChar char="•"/>
            </a:pPr>
            <a:endParaRPr lang="en-US" altLang="zh-CN" sz="3600" dirty="0"/>
          </a:p>
          <a:p>
            <a:pPr marL="457200" indent="-457200" algn="l">
              <a:buFont typeface="Arial" panose="020B0604020202020204" pitchFamily="34" charset="0"/>
              <a:buChar char="•"/>
            </a:pPr>
            <a:r>
              <a:rPr lang="zh-CN" altLang="en-US" sz="3600" dirty="0" smtClean="0">
                <a:solidFill>
                  <a:srgbClr val="00B0F0"/>
                </a:solidFill>
              </a:rPr>
              <a:t>作业二</a:t>
            </a:r>
            <a:endParaRPr lang="zh-CN" altLang="en-US" sz="3600" dirty="0">
              <a:solidFill>
                <a:srgbClr val="00B0F0"/>
              </a:solidFill>
            </a:endParaRPr>
          </a:p>
        </p:txBody>
      </p:sp>
    </p:spTree>
    <p:extLst>
      <p:ext uri="{BB962C8B-B14F-4D97-AF65-F5344CB8AC3E}">
        <p14:creationId xmlns:p14="http://schemas.microsoft.com/office/powerpoint/2010/main" val="381518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a:t>
            </a:r>
            <a:endParaRPr lang="zh-CN" altLang="en-US" sz="4000" dirty="0"/>
          </a:p>
        </p:txBody>
      </p:sp>
      <p:pic>
        <p:nvPicPr>
          <p:cNvPr id="4" name="图片 3"/>
          <p:cNvPicPr>
            <a:picLocks noChangeAspect="1"/>
          </p:cNvPicPr>
          <p:nvPr/>
        </p:nvPicPr>
        <p:blipFill>
          <a:blip r:embed="rId2"/>
          <a:stretch>
            <a:fillRect/>
          </a:stretch>
        </p:blipFill>
        <p:spPr>
          <a:xfrm>
            <a:off x="2166937" y="0"/>
            <a:ext cx="7730099" cy="6875270"/>
          </a:xfrm>
          <a:prstGeom prst="rect">
            <a:avLst/>
          </a:prstGeom>
        </p:spPr>
      </p:pic>
    </p:spTree>
    <p:extLst>
      <p:ext uri="{BB962C8B-B14F-4D97-AF65-F5344CB8AC3E}">
        <p14:creationId xmlns:p14="http://schemas.microsoft.com/office/powerpoint/2010/main" val="362487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a:t>
            </a:r>
            <a:endParaRPr lang="zh-CN" altLang="en-US" sz="4000" dirty="0"/>
          </a:p>
        </p:txBody>
      </p:sp>
      <p:sp>
        <p:nvSpPr>
          <p:cNvPr id="6" name="副标题 2"/>
          <p:cNvSpPr>
            <a:spLocks noGrp="1"/>
          </p:cNvSpPr>
          <p:nvPr>
            <p:ph type="subTitle" idx="1"/>
          </p:nvPr>
        </p:nvSpPr>
        <p:spPr>
          <a:xfrm>
            <a:off x="270763" y="200389"/>
            <a:ext cx="11629661" cy="5338119"/>
          </a:xfrm>
        </p:spPr>
        <p:txBody>
          <a:bodyPr>
            <a:normAutofit/>
          </a:bodyPr>
          <a:lstStyle/>
          <a:p>
            <a:pPr algn="l"/>
            <a:r>
              <a:rPr lang="zh-CN" altLang="en-US" sz="3200" dirty="0" smtClean="0"/>
              <a:t>答案</a:t>
            </a:r>
            <a:endParaRPr lang="en-US" altLang="zh-CN" sz="3200" dirty="0" smtClean="0"/>
          </a:p>
          <a:p>
            <a:pPr algn="l"/>
            <a:endParaRPr lang="en-US" altLang="zh-CN" sz="2400" dirty="0" smtClean="0"/>
          </a:p>
          <a:p>
            <a:pPr algn="l"/>
            <a:r>
              <a:rPr lang="zh-CN" altLang="en-US" sz="2800" dirty="0" smtClean="0"/>
              <a:t>（</a:t>
            </a:r>
            <a:r>
              <a:rPr lang="en-US" altLang="zh-CN" sz="2800" dirty="0"/>
              <a:t>a</a:t>
            </a:r>
            <a:r>
              <a:rPr lang="zh-CN" altLang="en-US" sz="2800" dirty="0" smtClean="0"/>
              <a:t>）浮点数加法共有</a:t>
            </a:r>
            <a:r>
              <a:rPr lang="en-US" altLang="zh-CN" sz="2800" dirty="0" smtClean="0"/>
              <a:t>7</a:t>
            </a:r>
            <a:r>
              <a:rPr lang="zh-CN" altLang="en-US" sz="2800" dirty="0" smtClean="0"/>
              <a:t>个步骤，</a:t>
            </a:r>
            <a:r>
              <a:rPr lang="en-US" altLang="zh-CN" sz="2800" dirty="0" smtClean="0"/>
              <a:t>9ns</a:t>
            </a:r>
          </a:p>
          <a:p>
            <a:pPr algn="l"/>
            <a:r>
              <a:rPr lang="zh-CN" altLang="en-US" sz="2800" dirty="0" smtClean="0"/>
              <a:t>（</a:t>
            </a:r>
            <a:r>
              <a:rPr lang="en-US" altLang="zh-CN" sz="2800" dirty="0"/>
              <a:t>b</a:t>
            </a:r>
            <a:r>
              <a:rPr lang="zh-CN" altLang="en-US" sz="2800" dirty="0" smtClean="0"/>
              <a:t>）</a:t>
            </a:r>
            <a:r>
              <a:rPr lang="en-US" altLang="zh-CN" sz="2800" dirty="0" smtClean="0"/>
              <a:t>9000ns</a:t>
            </a:r>
          </a:p>
          <a:p>
            <a:pPr algn="l"/>
            <a:r>
              <a:rPr lang="zh-CN" altLang="en-US" sz="2800" dirty="0" smtClean="0"/>
              <a:t>（</a:t>
            </a:r>
            <a:r>
              <a:rPr lang="en-US" altLang="zh-CN" sz="2800" dirty="0"/>
              <a:t>c</a:t>
            </a:r>
            <a:r>
              <a:rPr lang="zh-CN" altLang="en-US" sz="2800" dirty="0" smtClean="0"/>
              <a:t>）</a:t>
            </a:r>
            <a:r>
              <a:rPr lang="en-US" altLang="zh-CN" sz="2800" dirty="0" smtClean="0"/>
              <a:t>9+999</a:t>
            </a:r>
            <a:r>
              <a:rPr lang="zh-CN" altLang="en-US" sz="2800" dirty="0" smtClean="0"/>
              <a:t>*</a:t>
            </a:r>
            <a:r>
              <a:rPr lang="en-US" altLang="zh-CN" sz="2800" dirty="0" smtClean="0"/>
              <a:t>2=2007ns</a:t>
            </a:r>
          </a:p>
          <a:p>
            <a:pPr algn="l"/>
            <a:r>
              <a:rPr lang="zh-CN" altLang="en-US" sz="2800" dirty="0" smtClean="0"/>
              <a:t>（</a:t>
            </a:r>
            <a:r>
              <a:rPr lang="en-US" altLang="zh-CN" sz="2800" dirty="0" smtClean="0"/>
              <a:t>d</a:t>
            </a:r>
            <a:r>
              <a:rPr lang="zh-CN" altLang="en-US" sz="2800" dirty="0" smtClean="0"/>
              <a:t>）从二级缓存取数据或指令指的是该取指令全部的时间，不需要从二级取到一级再从一级取。一级</a:t>
            </a:r>
            <a:r>
              <a:rPr lang="en-US" altLang="zh-CN" sz="2800" dirty="0" smtClean="0"/>
              <a:t>miss</a:t>
            </a:r>
            <a:r>
              <a:rPr lang="zh-CN" altLang="en-US" sz="2800" dirty="0" smtClean="0"/>
              <a:t>多</a:t>
            </a:r>
            <a:r>
              <a:rPr lang="en-US" altLang="zh-CN" sz="2800" dirty="0" smtClean="0"/>
              <a:t>3ns</a:t>
            </a:r>
            <a:r>
              <a:rPr lang="zh-CN" altLang="en-US" sz="2800" dirty="0" smtClean="0"/>
              <a:t>，二级</a:t>
            </a:r>
            <a:r>
              <a:rPr lang="en-US" altLang="zh-CN" sz="2800" dirty="0" smtClean="0"/>
              <a:t>miss</a:t>
            </a:r>
            <a:r>
              <a:rPr lang="zh-CN" altLang="en-US" sz="2800" dirty="0" smtClean="0"/>
              <a:t>多</a:t>
            </a:r>
            <a:r>
              <a:rPr lang="en-US" altLang="zh-CN" sz="2800" dirty="0" smtClean="0"/>
              <a:t>48ns</a:t>
            </a:r>
            <a:endParaRPr lang="en-US" altLang="zh-CN" sz="2800" dirty="0"/>
          </a:p>
        </p:txBody>
      </p:sp>
      <p:pic>
        <p:nvPicPr>
          <p:cNvPr id="3" name="图片 2"/>
          <p:cNvPicPr>
            <a:picLocks noChangeAspect="1"/>
          </p:cNvPicPr>
          <p:nvPr/>
        </p:nvPicPr>
        <p:blipFill>
          <a:blip r:embed="rId2"/>
          <a:stretch>
            <a:fillRect/>
          </a:stretch>
        </p:blipFill>
        <p:spPr>
          <a:xfrm>
            <a:off x="2860336" y="3548028"/>
            <a:ext cx="9040088" cy="3215842"/>
          </a:xfrm>
          <a:prstGeom prst="rect">
            <a:avLst/>
          </a:prstGeom>
        </p:spPr>
      </p:pic>
    </p:spTree>
    <p:extLst>
      <p:ext uri="{BB962C8B-B14F-4D97-AF65-F5344CB8AC3E}">
        <p14:creationId xmlns:p14="http://schemas.microsoft.com/office/powerpoint/2010/main" val="395267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2.3</a:t>
            </a:r>
            <a:endParaRPr lang="zh-CN" altLang="en-US" sz="4000" dirty="0"/>
          </a:p>
        </p:txBody>
      </p:sp>
      <p:pic>
        <p:nvPicPr>
          <p:cNvPr id="3" name="图片 2"/>
          <p:cNvPicPr>
            <a:picLocks noChangeAspect="1"/>
          </p:cNvPicPr>
          <p:nvPr/>
        </p:nvPicPr>
        <p:blipFill>
          <a:blip r:embed="rId2"/>
          <a:stretch>
            <a:fillRect/>
          </a:stretch>
        </p:blipFill>
        <p:spPr>
          <a:xfrm>
            <a:off x="526395" y="477370"/>
            <a:ext cx="11499368" cy="5667935"/>
          </a:xfrm>
          <a:prstGeom prst="rect">
            <a:avLst/>
          </a:prstGeom>
        </p:spPr>
      </p:pic>
      <p:sp>
        <p:nvSpPr>
          <p:cNvPr id="6" name="圆角矩形 5"/>
          <p:cNvSpPr/>
          <p:nvPr/>
        </p:nvSpPr>
        <p:spPr>
          <a:xfrm>
            <a:off x="2841492" y="3844946"/>
            <a:ext cx="5388108" cy="377430"/>
          </a:xfrm>
          <a:prstGeom prst="roundRect">
            <a:avLst/>
          </a:prstGeom>
          <a:solidFill>
            <a:schemeClr val="accent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97539" y="4582949"/>
            <a:ext cx="7432061" cy="432804"/>
          </a:xfrm>
          <a:prstGeom prst="roundRect">
            <a:avLst/>
          </a:prstGeom>
          <a:solidFill>
            <a:schemeClr val="accent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47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2.3</a:t>
            </a:r>
            <a:endParaRPr lang="zh-CN" altLang="en-US" sz="4000" dirty="0"/>
          </a:p>
        </p:txBody>
      </p:sp>
      <p:sp>
        <p:nvSpPr>
          <p:cNvPr id="6" name="副标题 2"/>
          <p:cNvSpPr>
            <a:spLocks noGrp="1"/>
          </p:cNvSpPr>
          <p:nvPr>
            <p:ph type="subTitle" idx="1"/>
          </p:nvPr>
        </p:nvSpPr>
        <p:spPr>
          <a:xfrm>
            <a:off x="562339" y="1519881"/>
            <a:ext cx="11629661" cy="5338119"/>
          </a:xfrm>
        </p:spPr>
        <p:txBody>
          <a:bodyPr>
            <a:normAutofit/>
          </a:bodyPr>
          <a:lstStyle/>
          <a:p>
            <a:pPr algn="l"/>
            <a:r>
              <a:rPr lang="zh-CN" altLang="en-US" sz="3200" dirty="0" smtClean="0"/>
              <a:t>答案</a:t>
            </a:r>
            <a:endParaRPr lang="en-US" altLang="zh-CN" sz="3200" dirty="0" smtClean="0"/>
          </a:p>
          <a:p>
            <a:pPr algn="l"/>
            <a:endParaRPr lang="en-US" altLang="zh-CN" sz="2400" dirty="0" smtClean="0"/>
          </a:p>
          <a:p>
            <a:pPr algn="l"/>
            <a:r>
              <a:rPr lang="zh-CN" altLang="en-US" sz="2800" dirty="0" smtClean="0"/>
              <a:t>（</a:t>
            </a:r>
            <a:r>
              <a:rPr lang="en-US" altLang="zh-CN" sz="2800" dirty="0"/>
              <a:t>a</a:t>
            </a:r>
            <a:r>
              <a:rPr lang="zh-CN" altLang="en-US" sz="2800" dirty="0" smtClean="0"/>
              <a:t>）更大的矩阵会使得</a:t>
            </a:r>
            <a:r>
              <a:rPr lang="en-US" altLang="zh-CN" sz="2800" dirty="0" smtClean="0"/>
              <a:t>miss</a:t>
            </a:r>
            <a:r>
              <a:rPr lang="zh-CN" altLang="en-US" sz="2800" dirty="0" smtClean="0"/>
              <a:t>频繁，性能下降；更大的缓存反之（也可以结合实际数值说明）</a:t>
            </a:r>
            <a:endParaRPr lang="en-US" altLang="zh-CN" sz="2800" dirty="0" smtClean="0"/>
          </a:p>
          <a:p>
            <a:pPr algn="l"/>
            <a:r>
              <a:rPr lang="zh-CN" altLang="en-US" sz="2800" dirty="0" smtClean="0"/>
              <a:t>（</a:t>
            </a:r>
            <a:r>
              <a:rPr lang="en-US" altLang="zh-CN" sz="2800" dirty="0" smtClean="0"/>
              <a:t>b</a:t>
            </a:r>
            <a:r>
              <a:rPr lang="zh-CN" altLang="en-US" sz="2800" dirty="0" smtClean="0"/>
              <a:t>）</a:t>
            </a:r>
            <a:r>
              <a:rPr lang="en-US" altLang="zh-CN" sz="2800" dirty="0" smtClean="0"/>
              <a:t>MAX=8</a:t>
            </a:r>
            <a:r>
              <a:rPr lang="zh-CN" altLang="en-US" sz="2800" dirty="0" smtClean="0"/>
              <a:t>时，第一段嵌套</a:t>
            </a:r>
            <a:r>
              <a:rPr lang="en-US" altLang="zh-CN" sz="2800" dirty="0" smtClean="0"/>
              <a:t>16</a:t>
            </a:r>
            <a:r>
              <a:rPr lang="zh-CN" altLang="en-US" sz="2800" dirty="0" smtClean="0"/>
              <a:t>次读</a:t>
            </a:r>
            <a:r>
              <a:rPr lang="en-US" altLang="zh-CN" sz="2800" dirty="0" smtClean="0"/>
              <a:t>miss</a:t>
            </a:r>
            <a:r>
              <a:rPr lang="zh-CN" altLang="en-US" sz="2800" dirty="0" smtClean="0"/>
              <a:t>；第二段嵌套</a:t>
            </a:r>
            <a:r>
              <a:rPr lang="en-US" altLang="zh-CN" sz="2800" dirty="0" smtClean="0"/>
              <a:t>64</a:t>
            </a:r>
            <a:r>
              <a:rPr lang="zh-CN" altLang="en-US" sz="2800" dirty="0" smtClean="0"/>
              <a:t>次读</a:t>
            </a:r>
            <a:r>
              <a:rPr lang="en-US" altLang="zh-CN" sz="2800" dirty="0" smtClean="0"/>
              <a:t>miss</a:t>
            </a:r>
          </a:p>
        </p:txBody>
      </p:sp>
    </p:spTree>
    <p:extLst>
      <p:ext uri="{BB962C8B-B14F-4D97-AF65-F5344CB8AC3E}">
        <p14:creationId xmlns:p14="http://schemas.microsoft.com/office/powerpoint/2010/main" val="52991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2.4</a:t>
            </a:r>
            <a:endParaRPr lang="zh-CN" altLang="en-US" sz="40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407053" y="4443605"/>
                <a:ext cx="11629661" cy="5338119"/>
              </a:xfrm>
            </p:spPr>
            <p:txBody>
              <a:bodyPr>
                <a:normAutofit/>
              </a:bodyPr>
              <a:lstStyle/>
              <a:p>
                <a:pPr algn="l"/>
                <a:r>
                  <a:rPr lang="zh-CN" altLang="en-US" sz="3200" dirty="0" smtClean="0"/>
                  <a:t>答案</a:t>
                </a:r>
                <a:endParaRPr lang="en-US" altLang="zh-CN" sz="3200" dirty="0" smtClean="0"/>
              </a:p>
              <a:p>
                <a:pPr algn="l"/>
                <a:endParaRPr lang="en-US" altLang="zh-CN" sz="2400" dirty="0" smtClean="0"/>
              </a:p>
              <a:p>
                <a:pPr algn="l"/>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20</m:t>
                          </m:r>
                        </m:sup>
                      </m:sSup>
                    </m:oMath>
                  </m:oMathPara>
                </a14:m>
                <a:endParaRPr lang="en-US" altLang="zh-CN" sz="2800" dirty="0" smtClean="0"/>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407053" y="4443605"/>
                <a:ext cx="11629661" cy="5338119"/>
              </a:xfrm>
              <a:blipFill rotWithShape="0">
                <a:blip r:embed="rId2"/>
                <a:stretch>
                  <a:fillRect l="-1363" t="-2968"/>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407053" y="177738"/>
            <a:ext cx="11251547" cy="3337779"/>
          </a:xfrm>
          <a:prstGeom prst="rect">
            <a:avLst/>
          </a:prstGeom>
        </p:spPr>
      </p:pic>
    </p:spTree>
    <p:extLst>
      <p:ext uri="{BB962C8B-B14F-4D97-AF65-F5344CB8AC3E}">
        <p14:creationId xmlns:p14="http://schemas.microsoft.com/office/powerpoint/2010/main" val="29020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2.10</a:t>
            </a:r>
            <a:endParaRPr lang="zh-CN" altLang="en-US" sz="4000" dirty="0"/>
          </a:p>
        </p:txBody>
      </p:sp>
      <p:pic>
        <p:nvPicPr>
          <p:cNvPr id="5" name="图片 4"/>
          <p:cNvPicPr>
            <a:picLocks noChangeAspect="1"/>
          </p:cNvPicPr>
          <p:nvPr/>
        </p:nvPicPr>
        <p:blipFill>
          <a:blip r:embed="rId2"/>
          <a:stretch>
            <a:fillRect/>
          </a:stretch>
        </p:blipFill>
        <p:spPr>
          <a:xfrm>
            <a:off x="220193" y="823197"/>
            <a:ext cx="11700716" cy="4878355"/>
          </a:xfrm>
          <a:prstGeom prst="rect">
            <a:avLst/>
          </a:prstGeom>
        </p:spPr>
      </p:pic>
    </p:spTree>
    <p:extLst>
      <p:ext uri="{BB962C8B-B14F-4D97-AF65-F5344CB8AC3E}">
        <p14:creationId xmlns:p14="http://schemas.microsoft.com/office/powerpoint/2010/main" val="172954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2.10</a:t>
            </a:r>
            <a:endParaRPr lang="zh-CN" altLang="en-US" sz="40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62339" y="1519881"/>
                <a:ext cx="11629661" cy="5338119"/>
              </a:xfrm>
            </p:spPr>
            <p:txBody>
              <a:bodyPr>
                <a:normAutofit/>
              </a:bodyPr>
              <a:lstStyle/>
              <a:p>
                <a:pPr algn="l"/>
                <a:r>
                  <a:rPr lang="zh-CN" altLang="en-US" sz="3200" dirty="0" smtClean="0"/>
                  <a:t>答案</a:t>
                </a:r>
                <a:endParaRPr lang="en-US" altLang="zh-CN" sz="3200" dirty="0" smtClean="0"/>
              </a:p>
              <a:p>
                <a:pPr algn="l"/>
                <a:endParaRPr lang="en-US" altLang="zh-CN" sz="2400" dirty="0" smtClean="0"/>
              </a:p>
              <a:p>
                <a:pPr algn="l"/>
                <a:r>
                  <a:rPr lang="zh-CN" altLang="en-US" sz="2800" dirty="0" smtClean="0"/>
                  <a:t>（</a:t>
                </a:r>
                <a:r>
                  <a:rPr lang="en-US" altLang="zh-CN" sz="2800" dirty="0"/>
                  <a:t>a</a:t>
                </a:r>
                <a:r>
                  <a:rPr lang="zh-CN" altLang="en-US" sz="2800" dirty="0" smtClean="0"/>
                  <a:t>）</a:t>
                </a:r>
                <a:r>
                  <a:rPr lang="en-US" altLang="zh-CN" sz="2800" dirty="0" smtClean="0"/>
                  <a:t>1999s        </a:t>
                </a:r>
                <a14:m>
                  <m:oMath xmlns:m="http://schemas.openxmlformats.org/officeDocument/2006/math">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10</m:t>
                            </m:r>
                          </m:e>
                          <m:sup>
                            <m:r>
                              <a:rPr lang="en-US" altLang="zh-CN" sz="2800" i="1">
                                <a:latin typeface="Cambria Math" panose="02040503050406030204" pitchFamily="18" charset="0"/>
                              </a:rPr>
                              <m:t>12</m:t>
                            </m:r>
                          </m:sup>
                        </m:sSup>
                      </m:num>
                      <m:den>
                        <m:r>
                          <a:rPr lang="en-US" altLang="zh-CN" sz="2800" i="1">
                            <a:latin typeface="Cambria Math" panose="02040503050406030204" pitchFamily="18" charset="0"/>
                          </a:rPr>
                          <m:t>1000×</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10</m:t>
                            </m:r>
                          </m:e>
                          <m:sup>
                            <m:r>
                              <a:rPr lang="en-US" altLang="zh-CN" sz="2800" i="1">
                                <a:latin typeface="Cambria Math" panose="02040503050406030204" pitchFamily="18" charset="0"/>
                              </a:rPr>
                              <m:t>6</m:t>
                            </m:r>
                          </m:sup>
                        </m:sSup>
                      </m:den>
                    </m:f>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10</m:t>
                        </m:r>
                      </m:e>
                      <m:sup>
                        <m:r>
                          <a:rPr lang="en-US" altLang="zh-CN" sz="2800" i="1">
                            <a:latin typeface="Cambria Math" panose="02040503050406030204" pitchFamily="18" charset="0"/>
                          </a:rPr>
                          <m:t>−9</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10</m:t>
                        </m:r>
                      </m:e>
                      <m:sup>
                        <m:r>
                          <a:rPr lang="en-US" altLang="zh-CN" sz="2800" i="1">
                            <a:latin typeface="Cambria Math" panose="02040503050406030204" pitchFamily="18" charset="0"/>
                          </a:rPr>
                          <m:t>9</m:t>
                        </m:r>
                      </m:sup>
                    </m:sSup>
                    <m:r>
                      <a:rPr lang="en-US" altLang="zh-CN" sz="2800" i="1">
                        <a:latin typeface="Cambria Math" panose="02040503050406030204" pitchFamily="18" charset="0"/>
                      </a:rPr>
                      <m:t>∗999=1999 </m:t>
                    </m:r>
                    <m:r>
                      <a:rPr lang="en-US" altLang="zh-CN" sz="2800" i="1">
                        <a:latin typeface="Cambria Math" panose="02040503050406030204" pitchFamily="18" charset="0"/>
                      </a:rPr>
                      <m:t>𝑠</m:t>
                    </m:r>
                  </m:oMath>
                </a14:m>
                <a:endParaRPr lang="en-US" altLang="zh-CN" sz="2800" dirty="0" smtClean="0"/>
              </a:p>
              <a:p>
                <a:pPr algn="l"/>
                <a:r>
                  <a:rPr lang="zh-CN" altLang="en-US" sz="2800" dirty="0" smtClean="0"/>
                  <a:t>（</a:t>
                </a:r>
                <a:r>
                  <a:rPr lang="en-US" altLang="zh-CN" sz="2800" dirty="0" smtClean="0"/>
                  <a:t>b</a:t>
                </a:r>
                <a:r>
                  <a:rPr lang="zh-CN" altLang="en-US" sz="2800" dirty="0" smtClean="0"/>
                  <a:t>）</a:t>
                </a:r>
                <a:r>
                  <a:rPr lang="en-US" altLang="zh-CN" sz="2800" dirty="0" smtClean="0"/>
                  <a:t>~32years   </a:t>
                </a:r>
                <a14:m>
                  <m:oMath xmlns:m="http://schemas.openxmlformats.org/officeDocument/2006/math">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10</m:t>
                            </m:r>
                          </m:e>
                          <m:sup>
                            <m:r>
                              <a:rPr lang="en-US" altLang="zh-CN" sz="2800" i="1">
                                <a:latin typeface="Cambria Math" panose="02040503050406030204" pitchFamily="18" charset="0"/>
                              </a:rPr>
                              <m:t>12</m:t>
                            </m:r>
                          </m:sup>
                        </m:sSup>
                      </m:num>
                      <m:den>
                        <m:r>
                          <a:rPr lang="en-US" altLang="zh-CN" sz="2800" i="1">
                            <a:latin typeface="Cambria Math" panose="02040503050406030204" pitchFamily="18" charset="0"/>
                          </a:rPr>
                          <m:t>1000×</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10</m:t>
                            </m:r>
                          </m:e>
                          <m:sup>
                            <m:r>
                              <a:rPr lang="en-US" altLang="zh-CN" sz="2800" i="1">
                                <a:latin typeface="Cambria Math" panose="02040503050406030204" pitchFamily="18" charset="0"/>
                              </a:rPr>
                              <m:t>6</m:t>
                            </m:r>
                          </m:sup>
                        </m:sSup>
                      </m:den>
                    </m:f>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10</m:t>
                        </m:r>
                      </m:e>
                      <m:sup>
                        <m:r>
                          <a:rPr lang="en-US" altLang="zh-CN" sz="2800" i="1">
                            <a:latin typeface="Cambria Math" panose="02040503050406030204" pitchFamily="18" charset="0"/>
                          </a:rPr>
                          <m:t>−3</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10</m:t>
                        </m:r>
                      </m:e>
                      <m:sup>
                        <m:r>
                          <a:rPr lang="en-US" altLang="zh-CN" sz="2800" i="1">
                            <a:latin typeface="Cambria Math" panose="02040503050406030204" pitchFamily="18" charset="0"/>
                          </a:rPr>
                          <m:t>9</m:t>
                        </m:r>
                      </m:sup>
                    </m:sSup>
                    <m:r>
                      <a:rPr lang="en-US" altLang="zh-CN" sz="2800" i="1">
                        <a:latin typeface="Cambria Math" panose="02040503050406030204" pitchFamily="18" charset="0"/>
                      </a:rPr>
                      <m:t>∗999≈9.99×</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10</m:t>
                        </m:r>
                      </m:e>
                      <m:sup>
                        <m:r>
                          <a:rPr lang="en-US" altLang="zh-CN" sz="2800" i="1">
                            <a:latin typeface="Cambria Math" panose="02040503050406030204" pitchFamily="18" charset="0"/>
                          </a:rPr>
                          <m:t>8</m:t>
                        </m:r>
                      </m:sup>
                    </m:sSup>
                    <m:r>
                      <a:rPr lang="en-US" altLang="zh-CN" sz="2800" i="1">
                        <a:latin typeface="Cambria Math" panose="02040503050406030204" pitchFamily="18" charset="0"/>
                      </a:rPr>
                      <m:t> </m:t>
                    </m:r>
                    <m:r>
                      <a:rPr lang="en-US" altLang="zh-CN" sz="2800" i="1">
                        <a:latin typeface="Cambria Math" panose="02040503050406030204" pitchFamily="18" charset="0"/>
                      </a:rPr>
                      <m:t>𝑠</m:t>
                    </m:r>
                  </m:oMath>
                </a14:m>
                <a:endParaRPr lang="en-US" altLang="zh-CN" sz="2800" dirty="0" smtClean="0"/>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62339" y="1519881"/>
                <a:ext cx="11629661" cy="5338119"/>
              </a:xfrm>
              <a:blipFill rotWithShape="0">
                <a:blip r:embed="rId2"/>
                <a:stretch>
                  <a:fillRect l="-1310" t="-2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689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zh-CN" altLang="en-US" sz="4000" dirty="0"/>
              <a:t>目录</a:t>
            </a:r>
          </a:p>
        </p:txBody>
      </p:sp>
      <p:sp>
        <p:nvSpPr>
          <p:cNvPr id="3" name="副标题 2"/>
          <p:cNvSpPr>
            <a:spLocks noGrp="1"/>
          </p:cNvSpPr>
          <p:nvPr>
            <p:ph type="subTitle" idx="1"/>
          </p:nvPr>
        </p:nvSpPr>
        <p:spPr>
          <a:xfrm>
            <a:off x="1360823" y="1347876"/>
            <a:ext cx="9644249" cy="4310646"/>
          </a:xfrm>
        </p:spPr>
        <p:txBody>
          <a:bodyPr>
            <a:normAutofit/>
          </a:bodyPr>
          <a:lstStyle/>
          <a:p>
            <a:pPr marL="457200" indent="-457200" algn="l">
              <a:buFont typeface="Arial" panose="020B0604020202020204" pitchFamily="34" charset="0"/>
              <a:buChar char="•"/>
            </a:pPr>
            <a:endParaRPr lang="en-US" altLang="zh-CN" sz="3200" dirty="0" smtClean="0"/>
          </a:p>
          <a:p>
            <a:pPr marL="457200" indent="-457200" algn="l">
              <a:buFont typeface="Arial" panose="020B0604020202020204" pitchFamily="34" charset="0"/>
              <a:buChar char="•"/>
            </a:pPr>
            <a:r>
              <a:rPr lang="zh-CN" altLang="en-US" sz="3600" dirty="0" smtClean="0"/>
              <a:t>作业一</a:t>
            </a:r>
            <a:endParaRPr lang="en-US" altLang="zh-CN" sz="3600" dirty="0" smtClean="0"/>
          </a:p>
          <a:p>
            <a:pPr marL="457200" indent="-457200" algn="l">
              <a:buFont typeface="Arial" panose="020B0604020202020204" pitchFamily="34" charset="0"/>
              <a:buChar char="•"/>
            </a:pPr>
            <a:endParaRPr lang="en-US" altLang="zh-CN" sz="3600" dirty="0"/>
          </a:p>
          <a:p>
            <a:pPr marL="457200" indent="-457200" algn="l">
              <a:buFont typeface="Arial" panose="020B0604020202020204" pitchFamily="34" charset="0"/>
              <a:buChar char="•"/>
            </a:pPr>
            <a:r>
              <a:rPr lang="zh-CN" altLang="en-US" sz="3600" dirty="0" smtClean="0"/>
              <a:t>作业二</a:t>
            </a:r>
            <a:endParaRPr lang="zh-CN" altLang="en-US" sz="3600" dirty="0"/>
          </a:p>
        </p:txBody>
      </p:sp>
    </p:spTree>
    <p:extLst>
      <p:ext uri="{BB962C8B-B14F-4D97-AF65-F5344CB8AC3E}">
        <p14:creationId xmlns:p14="http://schemas.microsoft.com/office/powerpoint/2010/main" val="260853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2.11</a:t>
            </a:r>
            <a:endParaRPr lang="zh-CN" altLang="en-US" sz="4000" dirty="0"/>
          </a:p>
        </p:txBody>
      </p:sp>
      <p:pic>
        <p:nvPicPr>
          <p:cNvPr id="3" name="图片 2"/>
          <p:cNvPicPr>
            <a:picLocks noChangeAspect="1"/>
          </p:cNvPicPr>
          <p:nvPr/>
        </p:nvPicPr>
        <p:blipFill>
          <a:blip r:embed="rId2"/>
          <a:stretch>
            <a:fillRect/>
          </a:stretch>
        </p:blipFill>
        <p:spPr>
          <a:xfrm>
            <a:off x="351024" y="1511671"/>
            <a:ext cx="11622917" cy="3826809"/>
          </a:xfrm>
          <a:prstGeom prst="rect">
            <a:avLst/>
          </a:prstGeom>
        </p:spPr>
      </p:pic>
      <p:sp>
        <p:nvSpPr>
          <p:cNvPr id="6" name="圆角矩形 5"/>
          <p:cNvSpPr/>
          <p:nvPr/>
        </p:nvSpPr>
        <p:spPr>
          <a:xfrm>
            <a:off x="1335422" y="4557640"/>
            <a:ext cx="7149672" cy="350536"/>
          </a:xfrm>
          <a:prstGeom prst="roundRect">
            <a:avLst/>
          </a:prstGeom>
          <a:solidFill>
            <a:schemeClr val="accent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0493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2.11</a:t>
            </a:r>
            <a:endParaRPr lang="zh-CN" altLang="en-US" sz="4000" dirty="0"/>
          </a:p>
        </p:txBody>
      </p:sp>
      <p:sp>
        <p:nvSpPr>
          <p:cNvPr id="6" name="副标题 2"/>
          <p:cNvSpPr>
            <a:spLocks noGrp="1"/>
          </p:cNvSpPr>
          <p:nvPr>
            <p:ph type="subTitle" idx="1"/>
          </p:nvPr>
        </p:nvSpPr>
        <p:spPr>
          <a:xfrm>
            <a:off x="266504" y="713057"/>
            <a:ext cx="11629661" cy="5338119"/>
          </a:xfrm>
        </p:spPr>
        <p:txBody>
          <a:bodyPr>
            <a:normAutofit/>
          </a:bodyPr>
          <a:lstStyle/>
          <a:p>
            <a:pPr algn="l"/>
            <a:r>
              <a:rPr lang="zh-CN" altLang="en-US" sz="3200" dirty="0" smtClean="0"/>
              <a:t>答案</a:t>
            </a:r>
            <a:endParaRPr lang="en-US" altLang="zh-CN" sz="3200" dirty="0" smtClean="0"/>
          </a:p>
          <a:p>
            <a:pPr algn="l"/>
            <a:endParaRPr lang="en-US" altLang="zh-CN" sz="2400" dirty="0" smtClean="0"/>
          </a:p>
        </p:txBody>
      </p:sp>
      <p:pic>
        <p:nvPicPr>
          <p:cNvPr id="4" name="图片 3"/>
          <p:cNvPicPr>
            <a:picLocks noChangeAspect="1"/>
          </p:cNvPicPr>
          <p:nvPr/>
        </p:nvPicPr>
        <p:blipFill>
          <a:blip r:embed="rId2"/>
          <a:stretch>
            <a:fillRect/>
          </a:stretch>
        </p:blipFill>
        <p:spPr>
          <a:xfrm>
            <a:off x="1906990" y="0"/>
            <a:ext cx="10163987" cy="6858000"/>
          </a:xfrm>
          <a:prstGeom prst="rect">
            <a:avLst/>
          </a:prstGeom>
        </p:spPr>
      </p:pic>
    </p:spTree>
    <p:extLst>
      <p:ext uri="{BB962C8B-B14F-4D97-AF65-F5344CB8AC3E}">
        <p14:creationId xmlns:p14="http://schemas.microsoft.com/office/powerpoint/2010/main" val="3068751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2.14</a:t>
            </a:r>
            <a:endParaRPr lang="zh-CN" altLang="en-US" sz="4000" dirty="0"/>
          </a:p>
        </p:txBody>
      </p:sp>
      <p:pic>
        <p:nvPicPr>
          <p:cNvPr id="4" name="图片 3"/>
          <p:cNvPicPr>
            <a:picLocks noChangeAspect="1"/>
          </p:cNvPicPr>
          <p:nvPr/>
        </p:nvPicPr>
        <p:blipFill>
          <a:blip r:embed="rId2"/>
          <a:stretch>
            <a:fillRect/>
          </a:stretch>
        </p:blipFill>
        <p:spPr>
          <a:xfrm>
            <a:off x="310682" y="298763"/>
            <a:ext cx="11768657" cy="6369144"/>
          </a:xfrm>
          <a:prstGeom prst="rect">
            <a:avLst/>
          </a:prstGeom>
        </p:spPr>
      </p:pic>
    </p:spTree>
    <p:extLst>
      <p:ext uri="{BB962C8B-B14F-4D97-AF65-F5344CB8AC3E}">
        <p14:creationId xmlns:p14="http://schemas.microsoft.com/office/powerpoint/2010/main" val="402102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2.14</a:t>
            </a:r>
            <a:endParaRPr lang="zh-CN" altLang="en-US" sz="4000" dirty="0"/>
          </a:p>
        </p:txBody>
      </p:sp>
      <p:pic>
        <p:nvPicPr>
          <p:cNvPr id="3" name="图片 2"/>
          <p:cNvPicPr>
            <a:picLocks noChangeAspect="1"/>
          </p:cNvPicPr>
          <p:nvPr/>
        </p:nvPicPr>
        <p:blipFill>
          <a:blip r:embed="rId2"/>
          <a:stretch>
            <a:fillRect/>
          </a:stretch>
        </p:blipFill>
        <p:spPr>
          <a:xfrm>
            <a:off x="3290605" y="1549582"/>
            <a:ext cx="7817569" cy="5173947"/>
          </a:xfrm>
          <a:prstGeom prst="rect">
            <a:avLst/>
          </a:prstGeom>
        </p:spPr>
      </p:pic>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750598" y="713057"/>
                <a:ext cx="11629661" cy="5338119"/>
              </a:xfrm>
            </p:spPr>
            <p:txBody>
              <a:bodyPr>
                <a:normAutofit/>
              </a:bodyPr>
              <a:lstStyle/>
              <a:p>
                <a:pPr algn="l"/>
                <a:r>
                  <a:rPr lang="zh-CN" altLang="en-US" sz="3200" dirty="0" smtClean="0"/>
                  <a:t>答案</a:t>
                </a:r>
                <a:endParaRPr lang="en-US" altLang="zh-CN" sz="3200" dirty="0" smtClean="0"/>
              </a:p>
              <a:p>
                <a:pPr algn="l"/>
                <a:r>
                  <a:rPr lang="en-US" altLang="zh-CN" sz="2800" dirty="0" err="1" smtClean="0"/>
                  <a:t>Corssbar</a:t>
                </a:r>
                <a:r>
                  <a:rPr lang="en-US" altLang="zh-CN" sz="2800" dirty="0"/>
                  <a:t>.</a:t>
                </a:r>
                <a:r>
                  <a:rPr lang="en-US" altLang="zh-CN" sz="2800" dirty="0" smtClean="0"/>
                  <a:t> Take </a:t>
                </a:r>
                <a14:m>
                  <m:oMath xmlns:m="http://schemas.openxmlformats.org/officeDocument/2006/math">
                    <m:r>
                      <a:rPr lang="en-US" altLang="zh-CN" sz="2800" b="0" i="1" smtClean="0">
                        <a:latin typeface="Cambria Math" panose="02040503050406030204" pitchFamily="18" charset="0"/>
                      </a:rPr>
                      <m:t>4</m:t>
                    </m:r>
                    <m:r>
                      <a:rPr lang="en-US" altLang="zh-CN" sz="2800" b="0" i="1" smtClean="0">
                        <a:latin typeface="Cambria Math" panose="02040503050406030204" pitchFamily="18" charset="0"/>
                        <a:ea typeface="Cambria Math" panose="02040503050406030204" pitchFamily="18" charset="0"/>
                      </a:rPr>
                      <m:t>×4</m:t>
                    </m:r>
                  </m:oMath>
                </a14:m>
                <a:r>
                  <a:rPr lang="en-US" altLang="zh-CN" sz="2800" dirty="0" smtClean="0"/>
                  <a:t> for example</a:t>
                </a:r>
              </a:p>
              <a:p>
                <a:pPr algn="l"/>
                <a:endParaRPr lang="en-US" altLang="zh-CN" sz="2400" dirty="0" smtClean="0"/>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750598" y="713057"/>
                <a:ext cx="11629661" cy="5338119"/>
              </a:xfrm>
              <a:blipFill rotWithShape="0">
                <a:blip r:embed="rId3"/>
                <a:stretch>
                  <a:fillRect l="-1310" t="-2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2746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2.14</a:t>
            </a:r>
            <a:endParaRPr lang="zh-CN" altLang="en-US" sz="4000" dirty="0"/>
          </a:p>
        </p:txBody>
      </p:sp>
      <p:sp>
        <p:nvSpPr>
          <p:cNvPr id="6" name="副标题 2"/>
          <p:cNvSpPr>
            <a:spLocks noGrp="1"/>
          </p:cNvSpPr>
          <p:nvPr>
            <p:ph type="subTitle" idx="1"/>
          </p:nvPr>
        </p:nvSpPr>
        <p:spPr>
          <a:xfrm>
            <a:off x="562339" y="713056"/>
            <a:ext cx="11629661" cy="5338119"/>
          </a:xfrm>
        </p:spPr>
        <p:txBody>
          <a:bodyPr>
            <a:normAutofit/>
          </a:bodyPr>
          <a:lstStyle/>
          <a:p>
            <a:pPr algn="l"/>
            <a:r>
              <a:rPr lang="zh-CN" altLang="en-US" sz="3200" dirty="0" smtClean="0"/>
              <a:t>答案</a:t>
            </a:r>
            <a:endParaRPr lang="en-US" altLang="zh-CN" sz="3200" dirty="0" smtClean="0"/>
          </a:p>
          <a:p>
            <a:pPr algn="l"/>
            <a:r>
              <a:rPr lang="en-US" altLang="zh-CN" sz="2800" dirty="0" smtClean="0"/>
              <a:t>Omega</a:t>
            </a:r>
          </a:p>
          <a:p>
            <a:pPr algn="l"/>
            <a:endParaRPr lang="en-US" altLang="zh-CN" sz="2400" dirty="0" smtClean="0"/>
          </a:p>
        </p:txBody>
      </p:sp>
      <p:pic>
        <p:nvPicPr>
          <p:cNvPr id="4" name="图片 3"/>
          <p:cNvPicPr>
            <a:picLocks noChangeAspect="1"/>
          </p:cNvPicPr>
          <p:nvPr/>
        </p:nvPicPr>
        <p:blipFill>
          <a:blip r:embed="rId2"/>
          <a:stretch>
            <a:fillRect/>
          </a:stretch>
        </p:blipFill>
        <p:spPr>
          <a:xfrm>
            <a:off x="5152695" y="108067"/>
            <a:ext cx="6519353" cy="6548098"/>
          </a:xfrm>
          <a:prstGeom prst="rect">
            <a:avLst/>
          </a:prstGeom>
        </p:spPr>
      </p:pic>
    </p:spTree>
    <p:extLst>
      <p:ext uri="{BB962C8B-B14F-4D97-AF65-F5344CB8AC3E}">
        <p14:creationId xmlns:p14="http://schemas.microsoft.com/office/powerpoint/2010/main" val="952284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2.15</a:t>
            </a:r>
            <a:endParaRPr lang="zh-CN" altLang="en-US" sz="4000" dirty="0"/>
          </a:p>
        </p:txBody>
      </p:sp>
      <p:pic>
        <p:nvPicPr>
          <p:cNvPr id="3" name="图片 2"/>
          <p:cNvPicPr>
            <a:picLocks noChangeAspect="1"/>
          </p:cNvPicPr>
          <p:nvPr/>
        </p:nvPicPr>
        <p:blipFill>
          <a:blip r:embed="rId2"/>
          <a:stretch>
            <a:fillRect/>
          </a:stretch>
        </p:blipFill>
        <p:spPr>
          <a:xfrm>
            <a:off x="365031" y="121023"/>
            <a:ext cx="11465602" cy="6629400"/>
          </a:xfrm>
          <a:prstGeom prst="rect">
            <a:avLst/>
          </a:prstGeom>
        </p:spPr>
      </p:pic>
    </p:spTree>
    <p:extLst>
      <p:ext uri="{BB962C8B-B14F-4D97-AF65-F5344CB8AC3E}">
        <p14:creationId xmlns:p14="http://schemas.microsoft.com/office/powerpoint/2010/main" val="2853479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2.15</a:t>
            </a:r>
            <a:endParaRPr lang="zh-CN" altLang="en-US" sz="4000" dirty="0"/>
          </a:p>
        </p:txBody>
      </p:sp>
      <p:sp>
        <p:nvSpPr>
          <p:cNvPr id="6" name="副标题 2"/>
          <p:cNvSpPr>
            <a:spLocks noGrp="1"/>
          </p:cNvSpPr>
          <p:nvPr>
            <p:ph type="subTitle" idx="1"/>
          </p:nvPr>
        </p:nvSpPr>
        <p:spPr>
          <a:xfrm>
            <a:off x="191199" y="661957"/>
            <a:ext cx="11808956" cy="5405355"/>
          </a:xfrm>
        </p:spPr>
        <p:txBody>
          <a:bodyPr>
            <a:normAutofit fontScale="92500"/>
          </a:bodyPr>
          <a:lstStyle/>
          <a:p>
            <a:pPr algn="l"/>
            <a:r>
              <a:rPr lang="zh-CN" altLang="en-US" sz="3200" dirty="0" smtClean="0"/>
              <a:t>答案</a:t>
            </a:r>
            <a:endParaRPr lang="en-US" altLang="zh-CN" sz="3200" dirty="0" smtClean="0"/>
          </a:p>
          <a:p>
            <a:pPr algn="l"/>
            <a:r>
              <a:rPr lang="zh-CN" altLang="en-US" sz="2800" dirty="0" smtClean="0"/>
              <a:t>（</a:t>
            </a:r>
            <a:r>
              <a:rPr lang="en-US" altLang="zh-CN" sz="2800" dirty="0" smtClean="0"/>
              <a:t>a</a:t>
            </a:r>
            <a:r>
              <a:rPr lang="zh-CN" altLang="en-US" sz="2800" dirty="0" smtClean="0"/>
              <a:t>）</a:t>
            </a:r>
            <a:r>
              <a:rPr lang="en-US" altLang="zh-CN" sz="2800" dirty="0" smtClean="0"/>
              <a:t>Since x is not in core 1s cache, the invalidation that core 0 sends wont have any effect on its cache. Furthermore, since the system uses write-back cache, when core 1 loads the line containing x it may load a line containing the old value of x. So the assignment y = x might assign a value x had before the assignment x = 5 was executed.</a:t>
            </a:r>
          </a:p>
          <a:p>
            <a:pPr algn="l"/>
            <a:r>
              <a:rPr lang="zh-CN" altLang="en-US" sz="2800" dirty="0" smtClean="0"/>
              <a:t>（</a:t>
            </a:r>
            <a:r>
              <a:rPr lang="en-US" altLang="zh-CN" sz="2800" dirty="0" smtClean="0"/>
              <a:t>b</a:t>
            </a:r>
            <a:r>
              <a:rPr lang="zh-CN" altLang="en-US" sz="2800" dirty="0" smtClean="0"/>
              <a:t>）</a:t>
            </a:r>
            <a:r>
              <a:rPr lang="en-US" altLang="zh-CN" sz="2800" dirty="0" smtClean="0"/>
              <a:t>In a directory-based system, when core 0 executes the assignment it will invalidate the line containing x in main memory by notifying the directory. The problem here is that core 1 may load the line containing x before the directory has entry has been invalidated.</a:t>
            </a:r>
          </a:p>
          <a:p>
            <a:pPr algn="l"/>
            <a:r>
              <a:rPr lang="zh-CN" altLang="en-US" sz="2800" dirty="0" smtClean="0"/>
              <a:t>（</a:t>
            </a:r>
            <a:r>
              <a:rPr lang="en-US" altLang="zh-CN" sz="2800" dirty="0" smtClean="0"/>
              <a:t>c</a:t>
            </a:r>
            <a:r>
              <a:rPr lang="zh-CN" altLang="en-US" sz="2800" dirty="0" smtClean="0"/>
              <a:t>）</a:t>
            </a:r>
            <a:r>
              <a:rPr lang="en-US" altLang="zh-CN" sz="2800" dirty="0"/>
              <a:t>On a read miss to the local cache, the read request is broadcast on the bus. All cache controllers monitor the bus. If one has cached that address and it is in the state "dirty", it changes the state to "valid" and sends the copy to requesting node. The "valid" state means that the cache line is current. </a:t>
            </a:r>
            <a:r>
              <a:rPr lang="en-US" altLang="zh-CN" sz="2800" dirty="0" smtClean="0"/>
              <a:t>(From Wikipedia “</a:t>
            </a:r>
            <a:r>
              <a:rPr lang="en-US" altLang="zh-CN" sz="2800" dirty="0" smtClean="0">
                <a:solidFill>
                  <a:srgbClr val="FF0000"/>
                </a:solidFill>
              </a:rPr>
              <a:t>Bus snooping</a:t>
            </a:r>
            <a:r>
              <a:rPr lang="en-US" altLang="zh-CN" sz="2800" dirty="0" smtClean="0"/>
              <a:t>”)</a:t>
            </a:r>
            <a:endParaRPr lang="en-US" altLang="zh-CN" sz="2400" dirty="0" smtClean="0"/>
          </a:p>
        </p:txBody>
      </p:sp>
    </p:spTree>
    <p:extLst>
      <p:ext uri="{BB962C8B-B14F-4D97-AF65-F5344CB8AC3E}">
        <p14:creationId xmlns:p14="http://schemas.microsoft.com/office/powerpoint/2010/main" val="4213079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2.19</a:t>
            </a:r>
            <a:endParaRPr lang="zh-CN" altLang="en-US" sz="4000" dirty="0"/>
          </a:p>
        </p:txBody>
      </p:sp>
      <p:pic>
        <p:nvPicPr>
          <p:cNvPr id="4" name="图片 3"/>
          <p:cNvPicPr>
            <a:picLocks noChangeAspect="1"/>
          </p:cNvPicPr>
          <p:nvPr/>
        </p:nvPicPr>
        <p:blipFill>
          <a:blip r:embed="rId2"/>
          <a:stretch>
            <a:fillRect/>
          </a:stretch>
        </p:blipFill>
        <p:spPr>
          <a:xfrm>
            <a:off x="207028" y="675280"/>
            <a:ext cx="11823607" cy="5616689"/>
          </a:xfrm>
          <a:prstGeom prst="rect">
            <a:avLst/>
          </a:prstGeom>
        </p:spPr>
      </p:pic>
    </p:spTree>
    <p:extLst>
      <p:ext uri="{BB962C8B-B14F-4D97-AF65-F5344CB8AC3E}">
        <p14:creationId xmlns:p14="http://schemas.microsoft.com/office/powerpoint/2010/main" val="2374285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2.19</a:t>
            </a:r>
            <a:endParaRPr lang="zh-CN" altLang="en-US" sz="40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383044" y="820633"/>
                <a:ext cx="11808956" cy="5405355"/>
              </a:xfrm>
            </p:spPr>
            <p:txBody>
              <a:bodyPr>
                <a:normAutofit/>
              </a:bodyPr>
              <a:lstStyle/>
              <a:p>
                <a:pPr algn="l"/>
                <a:r>
                  <a:rPr lang="zh-CN" altLang="en-US" sz="3200" dirty="0" smtClean="0"/>
                  <a:t>答案</a:t>
                </a:r>
                <a:endParaRPr lang="en-US" altLang="zh-CN" sz="3200" dirty="0" smtClean="0"/>
              </a:p>
              <a:p>
                <a:pPr algn="l"/>
                <a:r>
                  <a:rPr lang="en-US" altLang="zh-CN" sz="2800" dirty="0" smtClean="0"/>
                  <a:t>When the number of processes increases from 8 to 16: </a:t>
                </a:r>
                <a14:m>
                  <m:oMath xmlns:m="http://schemas.openxmlformats.org/officeDocument/2006/math">
                    <m:f>
                      <m:fPr>
                        <m:type m:val="skw"/>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8</m:t>
                        </m:r>
                      </m:num>
                      <m:den>
                        <m:r>
                          <a:rPr lang="en-US" altLang="zh-CN" sz="2800" b="0" i="1" smtClean="0">
                            <a:latin typeface="Cambria Math" panose="02040503050406030204" pitchFamily="18" charset="0"/>
                          </a:rPr>
                          <m:t>3</m:t>
                        </m:r>
                      </m:den>
                    </m:f>
                  </m:oMath>
                </a14:m>
                <a:r>
                  <a:rPr lang="en-US" altLang="zh-CN" sz="2800" dirty="0" smtClean="0"/>
                  <a:t> and the program is scalable, but not weakly scalable</a:t>
                </a:r>
                <a:endParaRPr lang="en-US" altLang="zh-CN" sz="2400" dirty="0" smtClean="0"/>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383044" y="820633"/>
                <a:ext cx="11808956" cy="5405355"/>
              </a:xfrm>
              <a:blipFill rotWithShape="0">
                <a:blip r:embed="rId2"/>
                <a:stretch>
                  <a:fillRect l="-1342" t="-2935"/>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2734668" y="2193171"/>
            <a:ext cx="6315203" cy="4688296"/>
          </a:xfrm>
          <a:prstGeom prst="rect">
            <a:avLst/>
          </a:prstGeom>
        </p:spPr>
      </p:pic>
    </p:spTree>
    <p:extLst>
      <p:ext uri="{BB962C8B-B14F-4D97-AF65-F5344CB8AC3E}">
        <p14:creationId xmlns:p14="http://schemas.microsoft.com/office/powerpoint/2010/main" val="416751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1.1</a:t>
            </a:r>
            <a:endParaRPr lang="zh-CN" altLang="en-US" sz="4000" dirty="0"/>
          </a:p>
        </p:txBody>
      </p:sp>
      <p:pic>
        <p:nvPicPr>
          <p:cNvPr id="5" name="图片 4"/>
          <p:cNvPicPr>
            <a:picLocks noChangeAspect="1"/>
          </p:cNvPicPr>
          <p:nvPr/>
        </p:nvPicPr>
        <p:blipFill>
          <a:blip r:embed="rId2"/>
          <a:stretch>
            <a:fillRect/>
          </a:stretch>
        </p:blipFill>
        <p:spPr>
          <a:xfrm>
            <a:off x="1181100" y="110469"/>
            <a:ext cx="10174076" cy="6652281"/>
          </a:xfrm>
          <a:prstGeom prst="rect">
            <a:avLst/>
          </a:prstGeom>
        </p:spPr>
      </p:pic>
      <p:sp>
        <p:nvSpPr>
          <p:cNvPr id="7" name="圆角矩形 6"/>
          <p:cNvSpPr/>
          <p:nvPr/>
        </p:nvSpPr>
        <p:spPr>
          <a:xfrm>
            <a:off x="7211786" y="4272099"/>
            <a:ext cx="2891245" cy="400594"/>
          </a:xfrm>
          <a:prstGeom prst="roundRect">
            <a:avLst/>
          </a:prstGeom>
          <a:solidFill>
            <a:schemeClr val="accent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313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1.1</a:t>
            </a:r>
            <a:endParaRPr lang="zh-CN" altLang="en-US" sz="4000" dirty="0"/>
          </a:p>
        </p:txBody>
      </p:sp>
      <p:pic>
        <p:nvPicPr>
          <p:cNvPr id="3" name="图片 2"/>
          <p:cNvPicPr>
            <a:picLocks noChangeAspect="1"/>
          </p:cNvPicPr>
          <p:nvPr/>
        </p:nvPicPr>
        <p:blipFill>
          <a:blip r:embed="rId2"/>
          <a:stretch>
            <a:fillRect/>
          </a:stretch>
        </p:blipFill>
        <p:spPr>
          <a:xfrm>
            <a:off x="3609527" y="1794721"/>
            <a:ext cx="8582473" cy="3948853"/>
          </a:xfrm>
          <a:prstGeom prst="rect">
            <a:avLst/>
          </a:prstGeom>
        </p:spPr>
      </p:pic>
      <p:sp>
        <p:nvSpPr>
          <p:cNvPr id="6" name="副标题 2"/>
          <p:cNvSpPr>
            <a:spLocks noGrp="1"/>
          </p:cNvSpPr>
          <p:nvPr>
            <p:ph type="subTitle" idx="1"/>
          </p:nvPr>
        </p:nvSpPr>
        <p:spPr>
          <a:xfrm>
            <a:off x="313073" y="1185951"/>
            <a:ext cx="3582652" cy="4843374"/>
          </a:xfrm>
        </p:spPr>
        <p:txBody>
          <a:bodyPr>
            <a:normAutofit/>
          </a:bodyPr>
          <a:lstStyle/>
          <a:p>
            <a:pPr algn="l"/>
            <a:r>
              <a:rPr lang="zh-CN" altLang="en-US" sz="3200" dirty="0"/>
              <a:t>最佳答案</a:t>
            </a:r>
            <a:endParaRPr lang="en-US" altLang="zh-CN" sz="2400" dirty="0"/>
          </a:p>
          <a:p>
            <a:pPr algn="l"/>
            <a:endParaRPr lang="en-US" altLang="zh-CN" sz="2400" dirty="0"/>
          </a:p>
          <a:p>
            <a:pPr algn="l"/>
            <a:r>
              <a:rPr lang="zh-CN" altLang="en-US" sz="2800" dirty="0"/>
              <a:t>思路</a:t>
            </a:r>
            <a:r>
              <a:rPr lang="zh-CN" altLang="en-US" sz="2800" dirty="0" smtClean="0"/>
              <a:t>：</a:t>
            </a:r>
            <a:r>
              <a:rPr lang="zh-CN" altLang="en-US" sz="2800" dirty="0" smtClean="0">
                <a:solidFill>
                  <a:srgbClr val="FF0000"/>
                </a:solidFill>
              </a:rPr>
              <a:t>不同的核之间任务分配最多相差</a:t>
            </a:r>
            <a:r>
              <a:rPr lang="en-US" altLang="zh-CN" sz="2800" dirty="0" smtClean="0">
                <a:solidFill>
                  <a:srgbClr val="FF0000"/>
                </a:solidFill>
              </a:rPr>
              <a:t>1</a:t>
            </a:r>
            <a:r>
              <a:rPr lang="zh-CN" altLang="en-US" sz="2800" dirty="0" smtClean="0">
                <a:solidFill>
                  <a:srgbClr val="FF0000"/>
                </a:solidFill>
              </a:rPr>
              <a:t>个</a:t>
            </a:r>
            <a:endParaRPr lang="en-US" altLang="zh-CN" sz="2800" dirty="0" smtClean="0">
              <a:solidFill>
                <a:srgbClr val="FF0000"/>
              </a:solidFill>
            </a:endParaRPr>
          </a:p>
          <a:p>
            <a:pPr algn="l"/>
            <a:endParaRPr lang="en-US" altLang="zh-CN" sz="2800" dirty="0"/>
          </a:p>
          <a:p>
            <a:pPr algn="l"/>
            <a:r>
              <a:rPr lang="zh-CN" altLang="en-US" sz="2800" dirty="0" smtClean="0"/>
              <a:t>小于余数的分配</a:t>
            </a:r>
            <a:r>
              <a:rPr lang="en-US" altLang="zh-CN" sz="2800" dirty="0" smtClean="0"/>
              <a:t>quotient+1</a:t>
            </a:r>
            <a:r>
              <a:rPr lang="zh-CN" altLang="en-US" sz="2800" dirty="0" smtClean="0"/>
              <a:t>个，大于余数的分配</a:t>
            </a:r>
            <a:r>
              <a:rPr lang="en-US" altLang="zh-CN" sz="2800" dirty="0" smtClean="0"/>
              <a:t>quotient</a:t>
            </a:r>
            <a:r>
              <a:rPr lang="zh-CN" altLang="en-US" sz="2800" dirty="0" smtClean="0"/>
              <a:t>个</a:t>
            </a:r>
            <a:endParaRPr lang="en-US" altLang="zh-CN" sz="2800" dirty="0" smtClean="0"/>
          </a:p>
          <a:p>
            <a:pPr algn="l"/>
            <a:endParaRPr lang="en-US" altLang="zh-CN" sz="2800" dirty="0"/>
          </a:p>
          <a:p>
            <a:pPr algn="l"/>
            <a:r>
              <a:rPr lang="zh-CN" altLang="en-US" sz="2800" dirty="0" smtClean="0"/>
              <a:t>请注意边界条件</a:t>
            </a:r>
            <a:endParaRPr lang="en-US" altLang="zh-CN" sz="2800" dirty="0"/>
          </a:p>
        </p:txBody>
      </p:sp>
    </p:spTree>
    <p:extLst>
      <p:ext uri="{BB962C8B-B14F-4D97-AF65-F5344CB8AC3E}">
        <p14:creationId xmlns:p14="http://schemas.microsoft.com/office/powerpoint/2010/main" val="175494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1.1</a:t>
            </a:r>
            <a:endParaRPr lang="zh-CN" altLang="en-US" sz="40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1522747" y="1347876"/>
                <a:ext cx="8621377" cy="4310646"/>
              </a:xfrm>
            </p:spPr>
            <p:txBody>
              <a:bodyPr>
                <a:normAutofit/>
              </a:bodyPr>
              <a:lstStyle/>
              <a:p>
                <a:pPr algn="l"/>
                <a:r>
                  <a:rPr lang="zh-CN" altLang="en-US" sz="3200" dirty="0" smtClean="0"/>
                  <a:t>其他答案</a:t>
                </a:r>
                <a:endParaRPr lang="en-US" altLang="zh-CN" sz="2400" dirty="0"/>
              </a:p>
              <a:p>
                <a:pPr algn="l"/>
                <a:endParaRPr lang="en-US" altLang="zh-CN" sz="2400" dirty="0"/>
              </a:p>
              <a:p>
                <a:pPr algn="l"/>
                <a:r>
                  <a:rPr lang="zh-CN" altLang="en-US" sz="2800" dirty="0" smtClean="0"/>
                  <a:t>向下取整 </a:t>
                </a:r>
                <a14:m>
                  <m:oMath xmlns:m="http://schemas.openxmlformats.org/officeDocument/2006/math">
                    <m:d>
                      <m:dPr>
                        <m:begChr m:val="⌊"/>
                        <m:endChr m:val="⌋"/>
                        <m:ctrlPr>
                          <a:rPr lang="zh-CN" altLang="en-US" sz="2800" i="1" smtClean="0">
                            <a:latin typeface="Cambria Math" panose="02040503050406030204" pitchFamily="18" charset="0"/>
                          </a:rPr>
                        </m:ctrlPr>
                      </m:dPr>
                      <m:e>
                        <m:f>
                          <m:fPr>
                            <m:type m:val="skw"/>
                            <m:ctrlPr>
                              <a:rPr lang="zh-CN" altLang="en-US" sz="2800" i="1" smtClean="0">
                                <a:latin typeface="Cambria Math" panose="02040503050406030204" pitchFamily="18" charset="0"/>
                              </a:rPr>
                            </m:ctrlPr>
                          </m:fPr>
                          <m:num>
                            <m:r>
                              <a:rPr lang="en-US" altLang="zh-CN" sz="2800" b="0" i="1" smtClean="0">
                                <a:latin typeface="Cambria Math" panose="02040503050406030204" pitchFamily="18" charset="0"/>
                              </a:rPr>
                              <m:t>𝑛</m:t>
                            </m:r>
                          </m:num>
                          <m:den>
                            <m:r>
                              <a:rPr lang="en-US" altLang="zh-CN" sz="2800" b="0" i="1" smtClean="0">
                                <a:latin typeface="Cambria Math" panose="02040503050406030204" pitchFamily="18" charset="0"/>
                              </a:rPr>
                              <m:t>𝑝</m:t>
                            </m:r>
                          </m:den>
                        </m:f>
                      </m:e>
                    </m:d>
                  </m:oMath>
                </a14:m>
                <a:r>
                  <a:rPr lang="en-US" altLang="zh-CN" sz="2800" dirty="0" smtClean="0"/>
                  <a:t> </a:t>
                </a:r>
                <a:r>
                  <a:rPr lang="zh-CN" altLang="en-US" sz="2800" dirty="0" smtClean="0"/>
                  <a:t>：</a:t>
                </a:r>
                <a:r>
                  <a:rPr lang="en-US" altLang="zh-CN" sz="2800" dirty="0" smtClean="0"/>
                  <a:t>5</a:t>
                </a:r>
                <a:r>
                  <a:rPr lang="zh-CN" altLang="en-US" sz="2800" dirty="0" smtClean="0"/>
                  <a:t>个核，</a:t>
                </a:r>
                <a:r>
                  <a:rPr lang="en-US" altLang="zh-CN" sz="2800" dirty="0" smtClean="0"/>
                  <a:t>29</a:t>
                </a:r>
                <a:r>
                  <a:rPr lang="zh-CN" altLang="en-US" sz="2800" dirty="0" smtClean="0"/>
                  <a:t>个任务，</a:t>
                </a:r>
                <a:r>
                  <a:rPr lang="en-US" altLang="zh-CN" sz="2800" dirty="0" smtClean="0"/>
                  <a:t>5 5 5 5 9</a:t>
                </a:r>
              </a:p>
              <a:p>
                <a:pPr algn="l"/>
                <a:endParaRPr lang="en-US" altLang="zh-CN" sz="2800" dirty="0"/>
              </a:p>
              <a:p>
                <a:pPr algn="l"/>
                <a:r>
                  <a:rPr lang="zh-CN" altLang="en-US" sz="2800" dirty="0" smtClean="0"/>
                  <a:t>向上取整 </a:t>
                </a:r>
                <a14:m>
                  <m:oMath xmlns:m="http://schemas.openxmlformats.org/officeDocument/2006/math">
                    <m:d>
                      <m:dPr>
                        <m:begChr m:val="⌈"/>
                        <m:endChr m:val="⌉"/>
                        <m:ctrlPr>
                          <a:rPr lang="zh-CN" altLang="en-US" sz="2800" i="1" smtClean="0">
                            <a:solidFill>
                              <a:prstClr val="black"/>
                            </a:solidFill>
                            <a:latin typeface="Cambria Math" panose="02040503050406030204" pitchFamily="18" charset="0"/>
                          </a:rPr>
                        </m:ctrlPr>
                      </m:dPr>
                      <m:e>
                        <m:f>
                          <m:fPr>
                            <m:type m:val="skw"/>
                            <m:ctrlPr>
                              <a:rPr lang="zh-CN" altLang="en-US" sz="2800" i="1">
                                <a:solidFill>
                                  <a:prstClr val="black"/>
                                </a:solidFill>
                                <a:latin typeface="Cambria Math" panose="02040503050406030204" pitchFamily="18" charset="0"/>
                              </a:rPr>
                            </m:ctrlPr>
                          </m:fPr>
                          <m:num>
                            <m:r>
                              <a:rPr lang="en-US" altLang="zh-CN" sz="2800" i="1">
                                <a:solidFill>
                                  <a:prstClr val="black"/>
                                </a:solidFill>
                                <a:latin typeface="Cambria Math" panose="02040503050406030204" pitchFamily="18" charset="0"/>
                              </a:rPr>
                              <m:t>𝑛</m:t>
                            </m:r>
                          </m:num>
                          <m:den>
                            <m:r>
                              <a:rPr lang="en-US" altLang="zh-CN" sz="2800" i="1">
                                <a:solidFill>
                                  <a:prstClr val="black"/>
                                </a:solidFill>
                                <a:latin typeface="Cambria Math" panose="02040503050406030204" pitchFamily="18" charset="0"/>
                              </a:rPr>
                              <m:t>𝑝</m:t>
                            </m:r>
                          </m:den>
                        </m:f>
                      </m:e>
                    </m:d>
                  </m:oMath>
                </a14:m>
                <a:r>
                  <a:rPr lang="en-US" altLang="zh-CN" sz="2800" dirty="0" smtClean="0"/>
                  <a:t> </a:t>
                </a:r>
                <a:r>
                  <a:rPr lang="zh-CN" altLang="en-US" sz="2800" dirty="0" smtClean="0"/>
                  <a:t>：</a:t>
                </a:r>
                <a:r>
                  <a:rPr lang="en-US" altLang="zh-CN" sz="2800" dirty="0" smtClean="0"/>
                  <a:t>8</a:t>
                </a:r>
                <a:r>
                  <a:rPr lang="zh-CN" altLang="en-US" sz="2800" dirty="0" smtClean="0"/>
                  <a:t>个核，</a:t>
                </a:r>
                <a:r>
                  <a:rPr lang="en-US" altLang="zh-CN" sz="2800" dirty="0" smtClean="0"/>
                  <a:t>65</a:t>
                </a:r>
                <a:r>
                  <a:rPr lang="zh-CN" altLang="en-US" sz="2800" dirty="0" smtClean="0"/>
                  <a:t>个任务，</a:t>
                </a:r>
                <a:r>
                  <a:rPr lang="en-US" altLang="zh-CN" sz="2800" dirty="0"/>
                  <a:t>9</a:t>
                </a:r>
                <a:r>
                  <a:rPr lang="en-US" altLang="zh-CN" sz="2800" dirty="0" smtClean="0"/>
                  <a:t> </a:t>
                </a:r>
                <a:r>
                  <a:rPr lang="en-US" altLang="zh-CN" sz="2800" dirty="0"/>
                  <a:t>9</a:t>
                </a:r>
                <a:r>
                  <a:rPr lang="en-US" altLang="zh-CN" sz="2800" dirty="0" smtClean="0"/>
                  <a:t> </a:t>
                </a:r>
                <a:r>
                  <a:rPr lang="en-US" altLang="zh-CN" sz="2800" dirty="0"/>
                  <a:t>9</a:t>
                </a:r>
                <a:r>
                  <a:rPr lang="en-US" altLang="zh-CN" sz="2800" dirty="0" smtClean="0"/>
                  <a:t> 9 9 9 9 2</a:t>
                </a:r>
              </a:p>
              <a:p>
                <a:pPr algn="l"/>
                <a:endParaRPr lang="en-US" altLang="zh-CN" sz="2800" dirty="0"/>
              </a:p>
              <a:p>
                <a:pPr algn="l"/>
                <a:r>
                  <a:rPr lang="zh-CN" altLang="en-US" sz="2800" dirty="0" smtClean="0"/>
                  <a:t>未处理边界条件或边界错误扣分</a:t>
                </a:r>
                <a:endParaRPr lang="en-US" altLang="zh-CN" sz="2800" dirty="0"/>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1522747" y="1347876"/>
                <a:ext cx="8621377" cy="4310646"/>
              </a:xfrm>
              <a:blipFill rotWithShape="0">
                <a:blip r:embed="rId2"/>
                <a:stretch>
                  <a:fillRect l="-1839" t="-36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175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1.6</a:t>
            </a:r>
            <a:endParaRPr lang="zh-CN" altLang="en-US" sz="4000" dirty="0"/>
          </a:p>
        </p:txBody>
      </p:sp>
      <p:pic>
        <p:nvPicPr>
          <p:cNvPr id="4" name="图片 3"/>
          <p:cNvPicPr>
            <a:picLocks noChangeAspect="1"/>
          </p:cNvPicPr>
          <p:nvPr/>
        </p:nvPicPr>
        <p:blipFill>
          <a:blip r:embed="rId2"/>
          <a:stretch>
            <a:fillRect/>
          </a:stretch>
        </p:blipFill>
        <p:spPr>
          <a:xfrm>
            <a:off x="377877" y="784537"/>
            <a:ext cx="11365219" cy="5416237"/>
          </a:xfrm>
          <a:prstGeom prst="rect">
            <a:avLst/>
          </a:prstGeom>
        </p:spPr>
      </p:pic>
    </p:spTree>
    <p:extLst>
      <p:ext uri="{BB962C8B-B14F-4D97-AF65-F5344CB8AC3E}">
        <p14:creationId xmlns:p14="http://schemas.microsoft.com/office/powerpoint/2010/main" val="225558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1.6</a:t>
            </a:r>
            <a:endParaRPr lang="zh-CN" altLang="en-US" sz="40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227284" y="1291281"/>
                <a:ext cx="4868528" cy="5719674"/>
              </a:xfrm>
            </p:spPr>
            <p:txBody>
              <a:bodyPr>
                <a:normAutofit/>
              </a:bodyPr>
              <a:lstStyle/>
              <a:p>
                <a:pPr algn="l"/>
                <a:r>
                  <a:rPr lang="zh-CN" altLang="en-US" sz="3200" dirty="0" smtClean="0"/>
                  <a:t>答案</a:t>
                </a:r>
                <a:endParaRPr lang="en-US" altLang="zh-CN" sz="2400" dirty="0"/>
              </a:p>
              <a:p>
                <a:pPr algn="l"/>
                <a:endParaRPr lang="en-US" altLang="zh-CN" sz="2400" dirty="0"/>
              </a:p>
              <a:p>
                <a:pPr algn="l"/>
                <a:r>
                  <a:rPr lang="zh-CN" altLang="en-US" sz="2800" dirty="0" smtClean="0"/>
                  <a:t>第二阶段才会既有接收也有加法操作，不计算第一阶段的加法</a:t>
                </a:r>
                <a:endParaRPr lang="en-US" altLang="zh-CN" sz="2800" dirty="0" smtClean="0"/>
              </a:p>
              <a:p>
                <a:pPr algn="l"/>
                <a:r>
                  <a:rPr lang="zh-CN" altLang="en-US" sz="2800" dirty="0" smtClean="0"/>
                  <a:t>（</a:t>
                </a:r>
                <a:r>
                  <a:rPr lang="en-US" altLang="zh-CN" sz="2800" dirty="0" smtClean="0"/>
                  <a:t>a</a:t>
                </a:r>
                <a:r>
                  <a:rPr lang="zh-CN" altLang="en-US" sz="2800" dirty="0" smtClean="0"/>
                  <a:t>）接收和加法次数均为 </a:t>
                </a:r>
                <a14:m>
                  <m:oMath xmlns:m="http://schemas.openxmlformats.org/officeDocument/2006/math">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−1</m:t>
                    </m:r>
                  </m:oMath>
                </a14:m>
                <a:endParaRPr lang="en-US" altLang="zh-CN" sz="2800" dirty="0" smtClean="0"/>
              </a:p>
              <a:p>
                <a:pPr algn="l"/>
                <a:r>
                  <a:rPr lang="zh-CN" altLang="en-US" sz="2800" dirty="0" smtClean="0"/>
                  <a:t>（</a:t>
                </a:r>
                <a:r>
                  <a:rPr lang="en-US" altLang="zh-CN" sz="2800" dirty="0" smtClean="0"/>
                  <a:t>b</a:t>
                </a:r>
                <a:r>
                  <a:rPr lang="zh-CN" altLang="en-US" sz="2800" dirty="0" smtClean="0"/>
                  <a:t>）接收和加法次数均为</a:t>
                </a:r>
                <a14:m>
                  <m:oMath xmlns:m="http://schemas.openxmlformats.org/officeDocument/2006/math">
                    <m:func>
                      <m:funcPr>
                        <m:ctrlPr>
                          <a:rPr lang="en-US" altLang="zh-CN" sz="2800" i="1" smtClean="0">
                            <a:latin typeface="Cambria Math" panose="02040503050406030204" pitchFamily="18" charset="0"/>
                          </a:rPr>
                        </m:ctrlPr>
                      </m:funcPr>
                      <m:fName>
                        <m:r>
                          <m:rPr>
                            <m:sty m:val="p"/>
                          </m:rPr>
                          <a:rPr lang="en-US" altLang="zh-CN" sz="2800" i="0" smtClean="0">
                            <a:latin typeface="Cambria Math" panose="02040503050406030204" pitchFamily="18" charset="0"/>
                          </a:rPr>
                          <m:t>log</m:t>
                        </m:r>
                      </m:fName>
                      <m:e>
                        <m:r>
                          <a:rPr lang="en-US" altLang="zh-CN" sz="2800" b="0" i="1" smtClean="0">
                            <a:latin typeface="Cambria Math" panose="02040503050406030204" pitchFamily="18" charset="0"/>
                          </a:rPr>
                          <m:t>𝑝</m:t>
                        </m:r>
                      </m:e>
                    </m:func>
                  </m:oMath>
                </a14:m>
                <a:endParaRPr lang="en-US" altLang="zh-CN" sz="2800" dirty="0" smtClean="0"/>
              </a:p>
              <a:p>
                <a:pPr algn="l"/>
                <a:r>
                  <a:rPr lang="zh-CN" altLang="en-US" sz="2800" dirty="0" smtClean="0"/>
                  <a:t>（</a:t>
                </a:r>
                <a:r>
                  <a:rPr lang="en-US" altLang="zh-CN" sz="2800" dirty="0" smtClean="0"/>
                  <a:t>c</a:t>
                </a:r>
                <a:r>
                  <a:rPr lang="zh-CN" altLang="en-US" sz="2800" dirty="0" smtClean="0"/>
                  <a:t>）见右表</a:t>
                </a:r>
                <a:endParaRPr lang="en-US" altLang="zh-CN" sz="2800" dirty="0"/>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227284" y="1291281"/>
                <a:ext cx="4868528" cy="5719674"/>
              </a:xfrm>
              <a:blipFill rotWithShape="0">
                <a:blip r:embed="rId2"/>
                <a:stretch>
                  <a:fillRect l="-3129" t="-2772" r="-751"/>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5472111" y="1291281"/>
            <a:ext cx="5967413" cy="5483568"/>
          </a:xfrm>
          <a:prstGeom prst="rect">
            <a:avLst/>
          </a:prstGeom>
        </p:spPr>
      </p:pic>
    </p:spTree>
    <p:extLst>
      <p:ext uri="{BB962C8B-B14F-4D97-AF65-F5344CB8AC3E}">
        <p14:creationId xmlns:p14="http://schemas.microsoft.com/office/powerpoint/2010/main" val="11187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1.7</a:t>
            </a:r>
            <a:endParaRPr lang="zh-CN" altLang="en-US" sz="4000" dirty="0"/>
          </a:p>
        </p:txBody>
      </p:sp>
      <p:pic>
        <p:nvPicPr>
          <p:cNvPr id="5" name="图片 4"/>
          <p:cNvPicPr>
            <a:picLocks noChangeAspect="1"/>
          </p:cNvPicPr>
          <p:nvPr/>
        </p:nvPicPr>
        <p:blipFill>
          <a:blip r:embed="rId2"/>
          <a:stretch>
            <a:fillRect/>
          </a:stretch>
        </p:blipFill>
        <p:spPr>
          <a:xfrm>
            <a:off x="485775" y="1198937"/>
            <a:ext cx="11163300" cy="5390436"/>
          </a:xfrm>
          <a:prstGeom prst="rect">
            <a:avLst/>
          </a:prstGeom>
        </p:spPr>
      </p:pic>
    </p:spTree>
    <p:extLst>
      <p:ext uri="{BB962C8B-B14F-4D97-AF65-F5344CB8AC3E}">
        <p14:creationId xmlns:p14="http://schemas.microsoft.com/office/powerpoint/2010/main" val="319608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76661" y="-750350"/>
            <a:ext cx="8361229" cy="2098226"/>
          </a:xfrm>
        </p:spPr>
        <p:txBody>
          <a:bodyPr/>
          <a:lstStyle/>
          <a:p>
            <a:r>
              <a:rPr lang="en-US" altLang="zh-CN" sz="4000" dirty="0" smtClean="0"/>
              <a:t>1.7</a:t>
            </a:r>
            <a:endParaRPr lang="zh-CN" altLang="en-US" sz="4000" dirty="0"/>
          </a:p>
        </p:txBody>
      </p:sp>
      <p:sp>
        <p:nvSpPr>
          <p:cNvPr id="6" name="副标题 2"/>
          <p:cNvSpPr>
            <a:spLocks noGrp="1"/>
          </p:cNvSpPr>
          <p:nvPr>
            <p:ph type="subTitle" idx="1"/>
          </p:nvPr>
        </p:nvSpPr>
        <p:spPr>
          <a:xfrm>
            <a:off x="970233" y="1262705"/>
            <a:ext cx="10526442" cy="5338119"/>
          </a:xfrm>
        </p:spPr>
        <p:txBody>
          <a:bodyPr>
            <a:normAutofit/>
          </a:bodyPr>
          <a:lstStyle/>
          <a:p>
            <a:pPr algn="l"/>
            <a:r>
              <a:rPr lang="zh-CN" altLang="en-US" sz="3200" dirty="0" smtClean="0"/>
              <a:t>答案</a:t>
            </a:r>
            <a:endParaRPr lang="en-US" altLang="zh-CN" sz="2400" dirty="0"/>
          </a:p>
          <a:p>
            <a:pPr algn="l"/>
            <a:endParaRPr lang="en-US" altLang="zh-CN" sz="2400" dirty="0"/>
          </a:p>
          <a:p>
            <a:pPr algn="l"/>
            <a:r>
              <a:rPr lang="en-US" altLang="zh-CN" sz="2800" dirty="0" smtClean="0"/>
              <a:t>The example is a combination of task- and data-parallelism. In each phase of the tree-structured global sum, the cores are computing partial sums. This can be seen as data-parallelism. Also, in each phase, there are two types of tasks. Some cores are sending their sums and some are receiving another cores partial sum. This can be seen as task-parallelism.</a:t>
            </a:r>
            <a:endParaRPr lang="en-US" altLang="zh-CN" sz="2800" dirty="0"/>
          </a:p>
        </p:txBody>
      </p:sp>
    </p:spTree>
    <p:extLst>
      <p:ext uri="{BB962C8B-B14F-4D97-AF65-F5344CB8AC3E}">
        <p14:creationId xmlns:p14="http://schemas.microsoft.com/office/powerpoint/2010/main" val="28209489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1817</TotalTime>
  <Words>559</Words>
  <Application>Microsoft Office PowerPoint</Application>
  <PresentationFormat>宽屏</PresentationFormat>
  <Paragraphs>93</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宋体</vt:lpstr>
      <vt:lpstr>Arial</vt:lpstr>
      <vt:lpstr>Calibri</vt:lpstr>
      <vt:lpstr>Calibri Light</vt:lpstr>
      <vt:lpstr>Cambria Math</vt:lpstr>
      <vt:lpstr>Office 主题</vt:lpstr>
      <vt:lpstr>高性能计算导论 HW 1&amp;2 答案解析</vt:lpstr>
      <vt:lpstr>目录</vt:lpstr>
      <vt:lpstr>1.1</vt:lpstr>
      <vt:lpstr>1.1</vt:lpstr>
      <vt:lpstr>1.1</vt:lpstr>
      <vt:lpstr>1.6</vt:lpstr>
      <vt:lpstr>1.6</vt:lpstr>
      <vt:lpstr>1.7</vt:lpstr>
      <vt:lpstr>1.7</vt:lpstr>
      <vt:lpstr>1.9</vt:lpstr>
      <vt:lpstr>1.9</vt:lpstr>
      <vt:lpstr>目录</vt:lpstr>
      <vt:lpstr>2.1</vt:lpstr>
      <vt:lpstr>2.1</vt:lpstr>
      <vt:lpstr>2.3</vt:lpstr>
      <vt:lpstr>2.3</vt:lpstr>
      <vt:lpstr>2.4</vt:lpstr>
      <vt:lpstr>2.10</vt:lpstr>
      <vt:lpstr>2.10</vt:lpstr>
      <vt:lpstr>2.11</vt:lpstr>
      <vt:lpstr>2.11</vt:lpstr>
      <vt:lpstr>2.14</vt:lpstr>
      <vt:lpstr>2.14</vt:lpstr>
      <vt:lpstr>2.14</vt:lpstr>
      <vt:lpstr>2.15</vt:lpstr>
      <vt:lpstr>2.15</vt:lpstr>
      <vt:lpstr>2.19</vt:lpstr>
      <vt:lpstr>2.19</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9.11组会</dc:title>
  <dc:creator>edalab</dc:creator>
  <cp:lastModifiedBy>edalab</cp:lastModifiedBy>
  <cp:revision>150</cp:revision>
  <dcterms:created xsi:type="dcterms:W3CDTF">2018-09-11T02:11:27Z</dcterms:created>
  <dcterms:modified xsi:type="dcterms:W3CDTF">2019-04-04T03:46:27Z</dcterms:modified>
</cp:coreProperties>
</file>