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0" r:id="rId2"/>
    <p:sldId id="357" r:id="rId3"/>
    <p:sldId id="327" r:id="rId4"/>
    <p:sldId id="341" r:id="rId5"/>
    <p:sldId id="342" r:id="rId6"/>
    <p:sldId id="343" r:id="rId7"/>
    <p:sldId id="358" r:id="rId8"/>
    <p:sldId id="344" r:id="rId9"/>
    <p:sldId id="345" r:id="rId10"/>
    <p:sldId id="346" r:id="rId11"/>
    <p:sldId id="347" r:id="rId12"/>
    <p:sldId id="348" r:id="rId13"/>
    <p:sldId id="359" r:id="rId14"/>
    <p:sldId id="349" r:id="rId15"/>
    <p:sldId id="360" r:id="rId16"/>
    <p:sldId id="350" r:id="rId17"/>
    <p:sldId id="361" r:id="rId18"/>
    <p:sldId id="362" r:id="rId19"/>
    <p:sldId id="351" r:id="rId20"/>
    <p:sldId id="352" r:id="rId21"/>
    <p:sldId id="363" r:id="rId22"/>
    <p:sldId id="353" r:id="rId23"/>
    <p:sldId id="365" r:id="rId24"/>
    <p:sldId id="355" r:id="rId25"/>
    <p:sldId id="356" r:id="rId26"/>
    <p:sldId id="364" r:id="rId27"/>
    <p:sldId id="340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7BD4"/>
    <a:srgbClr val="2D4B71"/>
    <a:srgbClr val="004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72203" autoAdjust="0"/>
  </p:normalViewPr>
  <p:slideViewPr>
    <p:cSldViewPr>
      <p:cViewPr varScale="1">
        <p:scale>
          <a:sx n="80" d="100"/>
          <a:sy n="80" d="100"/>
        </p:scale>
        <p:origin x="2778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C45D1-8D03-4D9C-BBC3-3E5DA5095C62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83D2B-F255-4151-A4AD-D944F5910B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482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28ECF-B3C1-4E4F-9865-50F77777ECCD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52ABC-15D8-4868-B2CB-F64D1FBF37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41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958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同时在节点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位置进行插入操作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892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线程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插入的正好是线程</a:t>
            </a:r>
            <a:r>
              <a:rPr lang="en-US" altLang="zh-CN" dirty="0" smtClean="0"/>
              <a:t>0</a:t>
            </a:r>
            <a:r>
              <a:rPr lang="zh-CN" altLang="en-US" dirty="0" smtClean="0"/>
              <a:t>所查找的元素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349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016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309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逻辑与 逻辑或 按位与 按位或 按位异或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458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逻辑与 逻辑或 按位与 按位或 按位异或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801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710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662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879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760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580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995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325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只有</a:t>
            </a:r>
            <a:r>
              <a:rPr lang="en-US" altLang="zh-CN" dirty="0" smtClean="0"/>
              <a:t>e</a:t>
            </a:r>
            <a:r>
              <a:rPr lang="zh-CN" altLang="en-US" dirty="0" smtClean="0"/>
              <a:t>中所述的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种不会引起伪共享，也即线程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一组并且缓存行的一半开头是</a:t>
            </a:r>
            <a:r>
              <a:rPr lang="en-US" altLang="zh-CN" dirty="0" smtClean="0"/>
              <a:t>y[0].</a:t>
            </a:r>
            <a:r>
              <a:rPr lang="zh-CN" altLang="en-US" dirty="0" smtClean="0"/>
              <a:t>首先如果线程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或</a:t>
            </a:r>
            <a:r>
              <a:rPr lang="en-US" altLang="zh-CN" dirty="0" smtClean="0"/>
              <a:t>3</a:t>
            </a:r>
            <a:r>
              <a:rPr lang="zh-CN" altLang="en-US" dirty="0" smtClean="0"/>
              <a:t>一组显然会覆盖到另一个处理器要处理的内容，而如果线程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和线程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一组，为了处理</a:t>
            </a:r>
            <a:r>
              <a:rPr lang="en-US" altLang="zh-CN" dirty="0" smtClean="0"/>
              <a:t>y[0]..y[4]</a:t>
            </a:r>
            <a:r>
              <a:rPr lang="zh-CN" altLang="en-US" dirty="0" smtClean="0"/>
              <a:t>又不干扰</a:t>
            </a:r>
            <a:r>
              <a:rPr lang="en-US" altLang="zh-CN" dirty="0" smtClean="0"/>
              <a:t>y[5]</a:t>
            </a:r>
            <a:r>
              <a:rPr lang="zh-CN" altLang="en-US" dirty="0" smtClean="0"/>
              <a:t>必须让缓存行的末尾也是</a:t>
            </a:r>
            <a:r>
              <a:rPr lang="en-US" altLang="zh-CN" dirty="0" smtClean="0"/>
              <a:t>y[4]</a:t>
            </a:r>
            <a:r>
              <a:rPr lang="zh-CN" altLang="en-US" dirty="0" smtClean="0"/>
              <a:t>的末尾，这样只剩下唯一的一种方案。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391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058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660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350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694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818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315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890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55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比如线程</a:t>
            </a:r>
            <a:r>
              <a:rPr lang="en-US" altLang="zh-CN" dirty="0" smtClean="0"/>
              <a:t>0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delete2</a:t>
            </a:r>
            <a:r>
              <a:rPr lang="zh-CN" altLang="en-US" dirty="0" smtClean="0"/>
              <a:t>，线程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delete3</a:t>
            </a:r>
            <a:r>
              <a:rPr lang="zh-CN" altLang="en-US" dirty="0" smtClean="0"/>
              <a:t>。导致链表断裂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754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比如线程</a:t>
            </a:r>
            <a:r>
              <a:rPr lang="en-US" altLang="zh-CN" dirty="0" smtClean="0"/>
              <a:t>0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delete3</a:t>
            </a:r>
            <a:r>
              <a:rPr lang="zh-CN" altLang="en-US" dirty="0" smtClean="0"/>
              <a:t>，线程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insert2</a:t>
            </a:r>
            <a:r>
              <a:rPr lang="zh-CN" altLang="en-US" dirty="0" smtClean="0"/>
              <a:t>，线程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3</a:t>
            </a:r>
            <a:r>
              <a:rPr lang="zh-CN" altLang="en-US" dirty="0" smtClean="0"/>
              <a:t>后，线程</a:t>
            </a:r>
            <a:r>
              <a:rPr lang="en-US" altLang="zh-CN" dirty="0" smtClean="0"/>
              <a:t>0</a:t>
            </a:r>
            <a:r>
              <a:rPr lang="zh-CN" altLang="en-US" dirty="0" smtClean="0"/>
              <a:t>可能</a:t>
            </a:r>
            <a:r>
              <a:rPr lang="en-US" altLang="zh-CN" dirty="0" smtClean="0"/>
              <a:t>free3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942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线程</a:t>
            </a:r>
            <a:r>
              <a:rPr lang="en-US" altLang="zh-CN" dirty="0" smtClean="0"/>
              <a:t>0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member5</a:t>
            </a:r>
            <a:r>
              <a:rPr lang="zh-CN" altLang="en-US" dirty="0" smtClean="0"/>
              <a:t>时，报告在链表中，然而可能已被删除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线程</a:t>
            </a:r>
            <a:r>
              <a:rPr lang="en-US" altLang="zh-CN" dirty="0" smtClean="0"/>
              <a:t>0</a:t>
            </a:r>
            <a:r>
              <a:rPr lang="zh-CN" altLang="en-US" dirty="0" smtClean="0"/>
              <a:t>正在执行</a:t>
            </a:r>
            <a:r>
              <a:rPr lang="en-US" altLang="zh-CN" dirty="0" smtClean="0"/>
              <a:t>member8</a:t>
            </a:r>
            <a:r>
              <a:rPr lang="zh-CN" altLang="en-US" dirty="0" smtClean="0"/>
              <a:t>时，线程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可能在线程</a:t>
            </a:r>
            <a:r>
              <a:rPr lang="en-US" altLang="zh-CN" dirty="0" smtClean="0"/>
              <a:t>0</a:t>
            </a:r>
            <a:r>
              <a:rPr lang="zh-CN" altLang="en-US" dirty="0" smtClean="0"/>
              <a:t>查找到存储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的结点前先释放了</a:t>
            </a:r>
            <a:r>
              <a:rPr lang="en-US" altLang="zh-CN" dirty="0" smtClean="0"/>
              <a:t>5</a:t>
            </a:r>
            <a:r>
              <a:rPr lang="zh-CN" altLang="en-US" dirty="0" smtClean="0"/>
              <a:t>结点。线程</a:t>
            </a:r>
            <a:r>
              <a:rPr lang="en-US" altLang="zh-CN" dirty="0" smtClean="0"/>
              <a:t>0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时存在段违规。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53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48232"/>
            <a:ext cx="9144000" cy="1468800"/>
          </a:xfrm>
        </p:spPr>
        <p:txBody>
          <a:bodyPr anchor="b"/>
          <a:lstStyle>
            <a:lvl1pPr marL="0" indent="0" algn="ctr">
              <a:buNone/>
              <a:defRPr lang="en-US" sz="3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Audio Visual Template</a:t>
            </a:r>
            <a:br>
              <a:rPr lang="en-US" dirty="0" smtClean="0"/>
            </a:br>
            <a:r>
              <a:rPr lang="en-US" dirty="0" smtClean="0"/>
              <a:t>prepared by Jano Gebelein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88000"/>
            <a:ext cx="9144000" cy="1053168"/>
          </a:xfrm>
        </p:spPr>
        <p:txBody>
          <a:bodyPr anchor="t"/>
          <a:lstStyle>
            <a:lvl1pPr marL="0" indent="0" algn="ctr">
              <a:buNone/>
              <a:defRPr lang="en-US" sz="1800" b="1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your name here</a:t>
            </a:r>
            <a:br>
              <a:rPr lang="en-US" dirty="0" smtClean="0"/>
            </a:br>
            <a:r>
              <a:rPr lang="en-US" dirty="0" smtClean="0"/>
              <a:t>your affiliation here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414400"/>
            <a:ext cx="9144000" cy="460800"/>
          </a:xfrm>
        </p:spPr>
        <p:txBody>
          <a:bodyPr anchor="ctr"/>
          <a:lstStyle>
            <a:lvl1pPr marL="0" indent="0" algn="ctr"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Logos are allowed on this page only!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0" y="-171400"/>
            <a:ext cx="9144000" cy="7647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任意多边形 2"/>
          <p:cNvSpPr/>
          <p:nvPr userDrawn="1"/>
        </p:nvSpPr>
        <p:spPr>
          <a:xfrm rot="60000">
            <a:off x="0" y="414922"/>
            <a:ext cx="9144000" cy="596521"/>
          </a:xfrm>
          <a:custGeom>
            <a:avLst/>
            <a:gdLst>
              <a:gd name="connsiteX0" fmla="*/ 307756 w 9845336"/>
              <a:gd name="connsiteY0" fmla="*/ 180468 h 596521"/>
              <a:gd name="connsiteX1" fmla="*/ 2358229 w 9845336"/>
              <a:gd name="connsiteY1" fmla="*/ 596104 h 596521"/>
              <a:gd name="connsiteX2" fmla="*/ 4066956 w 9845336"/>
              <a:gd name="connsiteY2" fmla="*/ 263595 h 596521"/>
              <a:gd name="connsiteX3" fmla="*/ 7456702 w 9845336"/>
              <a:gd name="connsiteY3" fmla="*/ 531450 h 596521"/>
              <a:gd name="connsiteX4" fmla="*/ 9516411 w 9845336"/>
              <a:gd name="connsiteY4" fmla="*/ 14213 h 596521"/>
              <a:gd name="connsiteX5" fmla="*/ 307756 w 9845336"/>
              <a:gd name="connsiteY5" fmla="*/ 180468 h 596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5336" h="596521">
                <a:moveTo>
                  <a:pt x="307756" y="180468"/>
                </a:moveTo>
                <a:cubicBezTo>
                  <a:pt x="-885274" y="277450"/>
                  <a:pt x="1731696" y="582250"/>
                  <a:pt x="2358229" y="596104"/>
                </a:cubicBezTo>
                <a:cubicBezTo>
                  <a:pt x="2984762" y="609958"/>
                  <a:pt x="3217211" y="274371"/>
                  <a:pt x="4066956" y="263595"/>
                </a:cubicBezTo>
                <a:cubicBezTo>
                  <a:pt x="4916701" y="252819"/>
                  <a:pt x="6548460" y="573014"/>
                  <a:pt x="7456702" y="531450"/>
                </a:cubicBezTo>
                <a:cubicBezTo>
                  <a:pt x="8364945" y="489886"/>
                  <a:pt x="10703284" y="71171"/>
                  <a:pt x="9516411" y="14213"/>
                </a:cubicBezTo>
                <a:cubicBezTo>
                  <a:pt x="8329538" y="-42745"/>
                  <a:pt x="1500786" y="83486"/>
                  <a:pt x="307756" y="180468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8662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257175" indent="-257175">
              <a:buFont typeface="Calibri" panose="020F0502020204030204" pitchFamily="34" charset="0"/>
              <a:buChar char="•"/>
              <a:defRPr sz="2100" b="1" u="none">
                <a:latin typeface="+mn-lt"/>
              </a:defRPr>
            </a:lvl1pPr>
            <a:lvl2pPr marL="557213" indent="-214313">
              <a:buFont typeface="Calibri" panose="020F0502020204030204" pitchFamily="34" charset="0"/>
              <a:buChar char="•"/>
              <a:defRPr sz="2100" b="1" u="none">
                <a:latin typeface="+mn-lt"/>
              </a:defRPr>
            </a:lvl2pPr>
            <a:lvl3pPr marL="857250" indent="-171450">
              <a:buFont typeface="Calibri" panose="020F0502020204030204" pitchFamily="34" charset="0"/>
              <a:buChar char="•"/>
              <a:defRPr sz="2100" b="1" u="none">
                <a:latin typeface="+mn-lt"/>
              </a:defRPr>
            </a:lvl3pPr>
            <a:lvl4pPr marL="1200150" indent="-171450">
              <a:buFont typeface="Calibri" panose="020F0502020204030204" pitchFamily="34" charset="0"/>
              <a:buChar char="•"/>
              <a:defRPr sz="2100" b="1" u="none">
                <a:latin typeface="+mn-lt"/>
              </a:defRPr>
            </a:lvl4pPr>
            <a:lvl5pPr marL="1543050" indent="-171450">
              <a:buFont typeface="Calibri" panose="020F0502020204030204" pitchFamily="34" charset="0"/>
              <a:buChar char="•"/>
              <a:defRPr sz="2100" b="1" u="none">
                <a:latin typeface="+mn-lt"/>
              </a:defRPr>
            </a:lvl5pPr>
          </a:lstStyle>
          <a:p>
            <a:pPr lvl="0"/>
            <a:r>
              <a:rPr lang="de-DE" dirty="0" smtClean="0"/>
              <a:t>First Level Content</a:t>
            </a:r>
          </a:p>
          <a:p>
            <a:pPr lvl="1"/>
            <a:r>
              <a:rPr lang="de-DE" dirty="0" smtClean="0"/>
              <a:t>Second Level Content</a:t>
            </a:r>
          </a:p>
          <a:p>
            <a:pPr lvl="2"/>
            <a:r>
              <a:rPr lang="de-DE" dirty="0" smtClean="0"/>
              <a:t>Third Level Content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 Content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 Content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30-May-19</a:t>
            </a:r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Tsinghua University</a:t>
            </a:r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18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altLang="zh-CN" smtClean="0"/>
              <a:t>30-May-19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de-DE" smtClean="0"/>
              <a:t>Tsinghua University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1628BF6-67F0-405E-B297-68D77A67C46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811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58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First Level Content</a:t>
            </a:r>
          </a:p>
          <a:p>
            <a:pPr lvl="1"/>
            <a:r>
              <a:rPr lang="de-DE" dirty="0" smtClean="0"/>
              <a:t>Second Level Content</a:t>
            </a:r>
          </a:p>
          <a:p>
            <a:pPr lvl="2"/>
            <a:r>
              <a:rPr lang="de-DE" dirty="0" smtClean="0"/>
              <a:t>Third Level Content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 Content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 Content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1090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altLang="zh-CN" smtClean="0"/>
              <a:t>30-May-19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91682" y="6356356"/>
            <a:ext cx="5760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de-DE" smtClean="0"/>
              <a:t>Tsinghua University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596336" y="6356356"/>
            <a:ext cx="1090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1628BF6-67F0-405E-B297-68D77A67C46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2D4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>
              <a:latin typeface="+mn-lt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1" y="91954"/>
            <a:ext cx="8640960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de-DE" dirty="0" smtClean="0"/>
              <a:t>Slide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16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spcBef>
          <a:spcPct val="0"/>
        </a:spcBef>
        <a:buNone/>
        <a:defRPr sz="3000" b="1" kern="1200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Calibri" panose="020F0502020204030204" pitchFamily="34" charset="0"/>
        <a:buChar char="•"/>
        <a:defRPr sz="2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Calibri" panose="020F0502020204030204" pitchFamily="34" charset="0"/>
        <a:buChar char="•"/>
        <a:defRPr sz="21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Calibri" panose="020F0502020204030204" pitchFamily="34" charset="0"/>
        <a:buChar char="•"/>
        <a:defRPr sz="2100" b="1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Calibri" panose="020F0502020204030204" pitchFamily="34" charset="0"/>
        <a:buChar char="•"/>
        <a:defRPr sz="21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Calibri" panose="020F0502020204030204" pitchFamily="34" charset="0"/>
        <a:buChar char="•"/>
        <a:defRPr sz="21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yu-wj@tsinghua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>
          <a:xfrm>
            <a:off x="260775" y="1844824"/>
            <a:ext cx="8730462" cy="864096"/>
          </a:xfrm>
        </p:spPr>
        <p:txBody>
          <a:bodyPr>
            <a:noAutofit/>
          </a:bodyPr>
          <a:lstStyle/>
          <a:p>
            <a:pPr lvl="0"/>
            <a:r>
              <a:rPr lang="en-US" altLang="zh-CN" sz="5400" dirty="0"/>
              <a:t>Homework 4</a:t>
            </a:r>
            <a:endParaRPr lang="en-US" sz="5400" dirty="0"/>
          </a:p>
        </p:txBody>
      </p:sp>
      <p:pic>
        <p:nvPicPr>
          <p:cNvPr id="7" name="Picture 20" descr="http://info.tsinghua.edu.cn/html/xxxczl/images/xbhs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3" r="29538" b="58444"/>
          <a:stretch>
            <a:fillRect/>
          </a:stretch>
        </p:blipFill>
        <p:spPr bwMode="auto">
          <a:xfrm>
            <a:off x="7601023" y="1010229"/>
            <a:ext cx="1336664" cy="133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platzhalter 13"/>
          <p:cNvSpPr>
            <a:spLocks noGrp="1"/>
          </p:cNvSpPr>
          <p:nvPr>
            <p:ph type="body" sz="quarter" idx="11"/>
          </p:nvPr>
        </p:nvSpPr>
        <p:spPr>
          <a:xfrm>
            <a:off x="467544" y="3380177"/>
            <a:ext cx="8316924" cy="2376264"/>
          </a:xfrm>
        </p:spPr>
        <p:txBody>
          <a:bodyPr>
            <a:norm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</a:pPr>
            <a:r>
              <a:rPr kumimoji="1" lang="en-CA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2019 spring semester</a:t>
            </a:r>
            <a:endParaRPr kumimoji="1" lang="en-CA" altLang="zh-CN" sz="3600" baseline="30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450"/>
              </a:spcBef>
              <a:spcAft>
                <a:spcPct val="0"/>
              </a:spcAft>
            </a:pPr>
            <a:endParaRPr kumimoji="1" lang="en-CA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450"/>
              </a:spcBef>
              <a:spcAft>
                <a:spcPct val="0"/>
              </a:spcAft>
            </a:pPr>
            <a:r>
              <a:rPr kumimoji="1" lang="en-CA" altLang="zh-CN" sz="2800" b="0" dirty="0">
                <a:solidFill>
                  <a:srgbClr val="000000"/>
                </a:solidFill>
                <a:latin typeface="Arial" panose="020B0604020202020204" pitchFamily="34" charset="0"/>
              </a:rPr>
              <a:t>Department of Computer Science and Technology, </a:t>
            </a:r>
            <a:endParaRPr kumimoji="1" lang="en-US" altLang="zh-CN" sz="2800" b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450"/>
              </a:spcBef>
              <a:spcAft>
                <a:spcPct val="0"/>
              </a:spcAft>
            </a:pPr>
            <a:r>
              <a:rPr kumimoji="1" lang="en-CA" altLang="zh-CN" sz="2800" b="0" i="1" dirty="0">
                <a:solidFill>
                  <a:srgbClr val="000000"/>
                </a:solidFill>
                <a:latin typeface="Arial" panose="020B0604020202020204" pitchFamily="34" charset="0"/>
              </a:rPr>
              <a:t>Tsinghua University</a:t>
            </a:r>
          </a:p>
          <a:p>
            <a:pPr fontAlgn="base">
              <a:spcBef>
                <a:spcPts val="450"/>
              </a:spcBef>
              <a:spcAft>
                <a:spcPct val="0"/>
              </a:spcAft>
            </a:pPr>
            <a:endParaRPr lang="en-US" altLang="zh-CN" sz="1500" b="0" dirty="0">
              <a:solidFill>
                <a:srgbClr val="000000"/>
              </a:solidFill>
              <a:latin typeface="Arial" panose="020B0604020202020204" pitchFamily="34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31846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4.11 Linked list and potential problems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30-May-19</a:t>
            </a:r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Tsinghua University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772816"/>
            <a:ext cx="5048075" cy="4770095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1269" y="1196752"/>
            <a:ext cx="8455713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+mn-ea"/>
                <a:cs typeface="Times New Roman" panose="02020603050405020304" pitchFamily="18" charset="0"/>
              </a:rPr>
              <a:t>两</a:t>
            </a:r>
            <a:r>
              <a:rPr lang="zh-CN" altLang="en-US" sz="3200" dirty="0" smtClean="0">
                <a:latin typeface="+mn-ea"/>
                <a:cs typeface="Times New Roman" panose="02020603050405020304" pitchFamily="18" charset="0"/>
              </a:rPr>
              <a:t>个</a:t>
            </a:r>
            <a:r>
              <a:rPr lang="en-US" altLang="zh-CN" sz="3200" dirty="0" smtClean="0">
                <a:latin typeface="+mn-ea"/>
                <a:cs typeface="Times New Roman" panose="02020603050405020304" pitchFamily="18" charset="0"/>
              </a:rPr>
              <a:t>Insert</a:t>
            </a:r>
            <a:r>
              <a:rPr lang="zh-CN" altLang="zh-CN" sz="3200" dirty="0" smtClean="0">
                <a:latin typeface="+mn-ea"/>
                <a:cs typeface="Times New Roman" panose="02020603050405020304" pitchFamily="18" charset="0"/>
              </a:rPr>
              <a:t>同时</a:t>
            </a:r>
            <a:r>
              <a:rPr lang="zh-CN" altLang="zh-CN" sz="3200" dirty="0">
                <a:latin typeface="+mn-ea"/>
                <a:cs typeface="Times New Roman" panose="02020603050405020304" pitchFamily="18" charset="0"/>
              </a:rPr>
              <a:t>执行</a:t>
            </a:r>
          </a:p>
        </p:txBody>
      </p:sp>
    </p:spTree>
    <p:extLst>
      <p:ext uri="{BB962C8B-B14F-4D97-AF65-F5344CB8AC3E}">
        <p14:creationId xmlns:p14="http://schemas.microsoft.com/office/powerpoint/2010/main" val="305431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4.11 Linked list and potential problems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30-May-19</a:t>
            </a:r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Tsinghua University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4" y="1700808"/>
            <a:ext cx="7744453" cy="4381636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42030" y="1172848"/>
            <a:ext cx="8455713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+mn-ea"/>
                <a:cs typeface="Times New Roman" panose="02020603050405020304" pitchFamily="18" charset="0"/>
              </a:rPr>
              <a:t>一个</a:t>
            </a:r>
            <a:r>
              <a:rPr lang="en-US" altLang="zh-CN" sz="3200" dirty="0">
                <a:latin typeface="+mn-ea"/>
                <a:cs typeface="Times New Roman" panose="02020603050405020304" pitchFamily="18" charset="0"/>
              </a:rPr>
              <a:t>Member</a:t>
            </a:r>
            <a:r>
              <a:rPr lang="zh-CN" altLang="zh-CN" sz="3200" dirty="0" smtClean="0">
                <a:latin typeface="+mn-ea"/>
                <a:cs typeface="Times New Roman" panose="02020603050405020304" pitchFamily="18" charset="0"/>
              </a:rPr>
              <a:t>和</a:t>
            </a:r>
            <a:r>
              <a:rPr lang="zh-CN" altLang="zh-CN" sz="3200" dirty="0">
                <a:latin typeface="+mn-ea"/>
                <a:cs typeface="Times New Roman" panose="02020603050405020304" pitchFamily="18" charset="0"/>
              </a:rPr>
              <a:t>一</a:t>
            </a:r>
            <a:r>
              <a:rPr lang="zh-CN" altLang="zh-CN" sz="3200" dirty="0" smtClean="0">
                <a:latin typeface="+mn-ea"/>
                <a:cs typeface="Times New Roman" panose="02020603050405020304" pitchFamily="18" charset="0"/>
              </a:rPr>
              <a:t>个</a:t>
            </a:r>
            <a:r>
              <a:rPr lang="en-US" altLang="zh-CN" sz="3200" dirty="0">
                <a:latin typeface="+mn-ea"/>
                <a:cs typeface="Times New Roman" panose="02020603050405020304" pitchFamily="18" charset="0"/>
              </a:rPr>
              <a:t>Insert</a:t>
            </a:r>
            <a:r>
              <a:rPr lang="zh-CN" altLang="zh-CN" sz="3200" dirty="0" smtClean="0">
                <a:latin typeface="+mn-ea"/>
                <a:cs typeface="Times New Roman" panose="02020603050405020304" pitchFamily="18" charset="0"/>
              </a:rPr>
              <a:t>操作</a:t>
            </a:r>
            <a:r>
              <a:rPr lang="zh-CN" altLang="zh-CN" sz="3200" dirty="0">
                <a:latin typeface="+mn-ea"/>
                <a:cs typeface="Times New Roman" panose="02020603050405020304" pitchFamily="18" charset="0"/>
              </a:rPr>
              <a:t>同时执行</a:t>
            </a:r>
          </a:p>
        </p:txBody>
      </p:sp>
    </p:spTree>
    <p:extLst>
      <p:ext uri="{BB962C8B-B14F-4D97-AF65-F5344CB8AC3E}">
        <p14:creationId xmlns:p14="http://schemas.microsoft.com/office/powerpoint/2010/main" val="37998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4.12 Two phases in the linked list operations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30-May-19</a:t>
            </a:r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Tsinghua University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42887" y="1412776"/>
            <a:ext cx="8443913" cy="386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203597" indent="-203597" fontAlgn="base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60000"/>
              <a:defRPr/>
            </a:pPr>
            <a:endParaRPr lang="en-US" altLang="zh-CN" sz="2600" dirty="0"/>
          </a:p>
        </p:txBody>
      </p:sp>
      <p:sp>
        <p:nvSpPr>
          <p:cNvPr id="2" name="矩形 1"/>
          <p:cNvSpPr/>
          <p:nvPr/>
        </p:nvSpPr>
        <p:spPr>
          <a:xfrm>
            <a:off x="242887" y="1192829"/>
            <a:ext cx="819928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zh-CN" altLang="en-US" sz="2800" dirty="0">
                <a:latin typeface="+mn-ea"/>
              </a:rPr>
              <a:t>链表操作</a:t>
            </a:r>
            <a:r>
              <a:rPr lang="en-US" altLang="zh-CN" sz="2800" dirty="0">
                <a:latin typeface="+mn-ea"/>
              </a:rPr>
              <a:t>Insert</a:t>
            </a:r>
            <a:r>
              <a:rPr lang="zh-CN" altLang="en-US" sz="2800" dirty="0">
                <a:latin typeface="+mn-ea"/>
              </a:rPr>
              <a:t>和</a:t>
            </a:r>
            <a:r>
              <a:rPr lang="en-US" altLang="zh-CN" sz="2800" dirty="0">
                <a:latin typeface="+mn-ea"/>
              </a:rPr>
              <a:t>Delete</a:t>
            </a:r>
            <a:r>
              <a:rPr lang="zh-CN" altLang="en-US" sz="2800" dirty="0">
                <a:latin typeface="+mn-ea"/>
              </a:rPr>
              <a:t>都是由两个不同的阶段组成。在第一阶段，这两个操作要么查找新节点的位置，要么查找要删除的节点的位置。在第一阶段的输出结果确定后，在第二阶段要么插入一个新的节点，要么删除一个存在的节点。其实，对链表程序来说，把这种类型的操作分为两个函数调用是十分常见的。对于这两个操作，第一阶段都只涉及对链表的读访问，只有第二阶段才修改链表。如果在第一阶段使用一个读锁来锁链表是否安全？然后，在第二阶段用写锁来锁链表是否安全？请解释你的</a:t>
            </a:r>
            <a:r>
              <a:rPr lang="zh-CN" altLang="en-US" sz="2800" dirty="0" smtClean="0">
                <a:latin typeface="+mn-ea"/>
              </a:rPr>
              <a:t>答案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40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4.12 Two phases in the linked list operations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30-May-19</a:t>
            </a:r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Tsinghua University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0044" y="1556792"/>
            <a:ext cx="8443913" cy="386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203597" indent="-203597" fontAlgn="base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60000"/>
              <a:defRPr/>
            </a:pPr>
            <a:r>
              <a:rPr lang="zh-CN" altLang="en-US" dirty="0" smtClean="0"/>
              <a:t>可能出现问题。根据题意，第一阶段申请读锁，结束后释放；第二阶段申请写锁，结束后释放。所以在第一阶段结束释放读锁到第二阶段开始申请写锁之间，链表的状态可能被其他线程改变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968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5.4 Initialized value for reduction variables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30-May-19</a:t>
            </a:r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Tsinghua University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7" name="矩形 6"/>
          <p:cNvSpPr/>
          <p:nvPr/>
        </p:nvSpPr>
        <p:spPr>
          <a:xfrm>
            <a:off x="350733" y="1484784"/>
            <a:ext cx="8442536" cy="3024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3200" dirty="0" err="1"/>
              <a:t>OpenMP</a:t>
            </a:r>
            <a:r>
              <a:rPr lang="zh-CN" altLang="en-US" sz="3200" dirty="0"/>
              <a:t>为规约变量创建私有变量，这些私有变量的值按照规约操作符的类型初始化。例如，如果规约操作符是加法，那么私有变量初始化为</a:t>
            </a:r>
            <a:r>
              <a:rPr lang="en-US" altLang="zh-CN" sz="3200" dirty="0"/>
              <a:t>0</a:t>
            </a:r>
            <a:r>
              <a:rPr lang="zh-CN" altLang="en-US" sz="3200" dirty="0"/>
              <a:t>；如果规约操作符是乘法，那么私有变量初始化为</a:t>
            </a:r>
            <a:r>
              <a:rPr lang="en-US" altLang="zh-CN" sz="3200" dirty="0"/>
              <a:t>1</a:t>
            </a:r>
            <a:r>
              <a:rPr lang="zh-CN" altLang="en-US" sz="3200" dirty="0"/>
              <a:t>。当操作符分别是</a:t>
            </a:r>
            <a:r>
              <a:rPr lang="en-US" altLang="zh-CN" sz="3200" dirty="0"/>
              <a:t>&amp;&amp;,||,&amp;,|,^</a:t>
            </a:r>
            <a:r>
              <a:rPr lang="zh-CN" altLang="en-US" sz="3200" dirty="0"/>
              <a:t>时，私有变量初始化为什么？</a:t>
            </a:r>
          </a:p>
        </p:txBody>
      </p:sp>
    </p:spTree>
    <p:extLst>
      <p:ext uri="{BB962C8B-B14F-4D97-AF65-F5344CB8AC3E}">
        <p14:creationId xmlns:p14="http://schemas.microsoft.com/office/powerpoint/2010/main" val="38417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5.4 Initialized value for reduction variables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30-May-19</a:t>
            </a:r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Tsinghua University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606192"/>
              </p:ext>
            </p:extLst>
          </p:nvPr>
        </p:nvGraphicFramePr>
        <p:xfrm>
          <a:off x="2141732" y="1765621"/>
          <a:ext cx="4860538" cy="4458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0269"/>
                <a:gridCol w="2430269"/>
              </a:tblGrid>
              <a:tr h="5572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操作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初始化值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557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&amp;&amp;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557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||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557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&amp;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11……11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557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|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557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^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557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max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INT_MIN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557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min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INT_MAX</a:t>
                      </a:r>
                      <a:endParaRPr lang="zh-CN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50733" y="1085976"/>
            <a:ext cx="84425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3200" dirty="0" smtClean="0"/>
              <a:t>以</a:t>
            </a:r>
            <a:r>
              <a:rPr lang="en-US" altLang="zh-CN" sz="3200" dirty="0" smtClean="0"/>
              <a:t>INT</a:t>
            </a:r>
            <a:r>
              <a:rPr lang="zh-CN" altLang="en-US" sz="3200" dirty="0" smtClean="0"/>
              <a:t>整型为例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3087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5.5 </a:t>
            </a:r>
            <a:r>
              <a:rPr lang="en-US" altLang="zh-CN" dirty="0" err="1" smtClean="0"/>
              <a:t>Bleeblon</a:t>
            </a:r>
            <a:r>
              <a:rPr lang="en-US" altLang="zh-CN" dirty="0" smtClean="0"/>
              <a:t> computer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30-May-19</a:t>
            </a:r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Tsinghua University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2" name="矩形 1"/>
          <p:cNvSpPr/>
          <p:nvPr/>
        </p:nvSpPr>
        <p:spPr>
          <a:xfrm>
            <a:off x="354813" y="1268760"/>
            <a:ext cx="84343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3200" dirty="0"/>
              <a:t>假定在</a:t>
            </a:r>
            <a:r>
              <a:rPr lang="en-US" altLang="zh-CN" sz="3200" dirty="0" err="1"/>
              <a:t>Bleeblon</a:t>
            </a:r>
            <a:r>
              <a:rPr lang="zh-CN" altLang="en-US" sz="3200" dirty="0"/>
              <a:t>计算机上，浮点型变量能够储存</a:t>
            </a:r>
            <a:r>
              <a:rPr lang="en-US" altLang="zh-CN" sz="3200" dirty="0"/>
              <a:t>3</a:t>
            </a:r>
            <a:r>
              <a:rPr lang="zh-CN" altLang="en-US" sz="3200" dirty="0"/>
              <a:t>位数字有效数字，它的浮点寄存器可以储存</a:t>
            </a:r>
            <a:r>
              <a:rPr lang="en-US" altLang="zh-CN" sz="3200" dirty="0"/>
              <a:t>4</a:t>
            </a:r>
            <a:r>
              <a:rPr lang="zh-CN" altLang="en-US" sz="3200" dirty="0"/>
              <a:t>位有效数字，并且在任意浮点数操作后，结果在储存前被四舍五入为</a:t>
            </a:r>
            <a:r>
              <a:rPr lang="en-US" altLang="zh-CN" sz="3200" dirty="0"/>
              <a:t>3</a:t>
            </a:r>
            <a:r>
              <a:rPr lang="zh-CN" altLang="en-US" sz="3200" dirty="0"/>
              <a:t>位有效数字。现在假设一个</a:t>
            </a:r>
            <a:r>
              <a:rPr lang="en-US" altLang="zh-CN" sz="3200" dirty="0"/>
              <a:t>C</a:t>
            </a:r>
            <a:r>
              <a:rPr lang="zh-CN" altLang="en-US" sz="3200" dirty="0"/>
              <a:t>程序声明了一个数组：</a:t>
            </a:r>
          </a:p>
          <a:p>
            <a:pPr indent="457200"/>
            <a:r>
              <a:rPr lang="zh-CN" altLang="en-US" sz="3200" dirty="0"/>
              <a:t>	</a:t>
            </a:r>
            <a:r>
              <a:rPr lang="en-US" altLang="zh-CN" sz="3200" dirty="0"/>
              <a:t>float a[] = {2.0, 2.0, 4.0, 1000.0</a:t>
            </a:r>
            <a:r>
              <a:rPr lang="en-US" altLang="zh-CN" sz="3200" dirty="0" smtClean="0"/>
              <a:t>};</a:t>
            </a:r>
          </a:p>
          <a:p>
            <a:pPr indent="457200"/>
            <a:r>
              <a:rPr lang="zh-CN" altLang="en-US" sz="3200" dirty="0" smtClean="0"/>
              <a:t>分别串行执行和特定分配方案下的</a:t>
            </a:r>
            <a:r>
              <a:rPr lang="en-US" altLang="zh-CN" sz="3200" dirty="0" err="1" smtClean="0"/>
              <a:t>OpenMP</a:t>
            </a:r>
            <a:r>
              <a:rPr lang="zh-CN" altLang="en-US" sz="3200" dirty="0" smtClean="0"/>
              <a:t>并行执行的结果差异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48718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5.5 </a:t>
            </a:r>
            <a:r>
              <a:rPr lang="en-US" altLang="zh-CN" dirty="0" err="1" smtClean="0"/>
              <a:t>Bleeblon</a:t>
            </a:r>
            <a:r>
              <a:rPr lang="en-US" altLang="zh-CN" dirty="0" smtClean="0"/>
              <a:t> computer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30-May-19</a:t>
            </a:r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Tsinghua University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42887" y="1268760"/>
            <a:ext cx="8649594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203597" indent="-203597" fontAlgn="base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60000"/>
              <a:defRPr/>
            </a:pPr>
            <a:r>
              <a:rPr lang="en-US" altLang="zh-CN" sz="2600" dirty="0"/>
              <a:t>a. </a:t>
            </a:r>
            <a:br>
              <a:rPr lang="en-US" altLang="zh-CN" sz="2600" dirty="0"/>
            </a:br>
            <a:r>
              <a:rPr lang="en-US" altLang="zh-CN" sz="2600" dirty="0"/>
              <a:t>When </a:t>
            </a:r>
            <a:r>
              <a:rPr lang="en-US" altLang="zh-CN" sz="2600" dirty="0" err="1"/>
              <a:t>i</a:t>
            </a:r>
            <a:r>
              <a:rPr lang="en-US" altLang="zh-CN" sz="2600" dirty="0"/>
              <a:t> = 3, the value 1.008e+03 will be stored in a register, and when it's stored in main memory it will be rounded to 1.01e+00. So the output will be sum = </a:t>
            </a:r>
            <a:r>
              <a:rPr lang="en-US" altLang="zh-CN" sz="2600" dirty="0">
                <a:solidFill>
                  <a:srgbClr val="FF0000"/>
                </a:solidFill>
              </a:rPr>
              <a:t>1010.0</a:t>
            </a:r>
          </a:p>
          <a:p>
            <a:pPr marL="203597" indent="-203597" fontAlgn="base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60000"/>
              <a:defRPr/>
            </a:pPr>
            <a:r>
              <a:rPr lang="en-US" altLang="zh-CN" sz="2600" dirty="0"/>
              <a:t>b. </a:t>
            </a:r>
            <a:br>
              <a:rPr lang="en-US" altLang="zh-CN" sz="2600" dirty="0"/>
            </a:br>
            <a:r>
              <a:rPr lang="en-US" altLang="zh-CN" sz="2600" dirty="0"/>
              <a:t>After thread 0 has completed its iterations, local_sum0 = 4.00e+00. After thread 1 has completed its iterations local_sum1 = 1.00e+03 since the register sum 1.004e+03 will be rounded down. So the output of the code will be sum = </a:t>
            </a:r>
            <a:r>
              <a:rPr lang="en-US" altLang="zh-CN" sz="2600" dirty="0">
                <a:solidFill>
                  <a:srgbClr val="FF0000"/>
                </a:solidFill>
              </a:rPr>
              <a:t>1000.0</a:t>
            </a:r>
          </a:p>
          <a:p>
            <a:pPr marL="0" indent="0" fontAlgn="base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60000"/>
              <a:buNone/>
              <a:defRPr/>
            </a:pPr>
            <a:endParaRPr lang="en-US" altLang="zh-CN" sz="2100" dirty="0"/>
          </a:p>
        </p:txBody>
      </p:sp>
    </p:spTree>
    <p:extLst>
      <p:ext uri="{BB962C8B-B14F-4D97-AF65-F5344CB8AC3E}">
        <p14:creationId xmlns:p14="http://schemas.microsoft.com/office/powerpoint/2010/main" val="10952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5.8 Eliminate the loop-carried dependence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30-May-19</a:t>
            </a:r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Tsinghua University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2" name="矩形 1"/>
          <p:cNvSpPr/>
          <p:nvPr/>
        </p:nvSpPr>
        <p:spPr>
          <a:xfrm>
            <a:off x="503547" y="3789040"/>
            <a:ext cx="81369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3200" dirty="0"/>
              <a:t>在这个循环中显然有循环依赖，因为计算</a:t>
            </a:r>
            <a:r>
              <a:rPr lang="en-US" altLang="zh-CN" sz="3200" dirty="0"/>
              <a:t>a[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</a:t>
            </a:r>
            <a:r>
              <a:rPr lang="zh-CN" altLang="en-US" sz="3200" dirty="0"/>
              <a:t>前必须先算</a:t>
            </a:r>
            <a:r>
              <a:rPr lang="en-US" altLang="zh-CN" sz="3200" dirty="0"/>
              <a:t>a[i-1]</a:t>
            </a:r>
            <a:r>
              <a:rPr lang="zh-CN" altLang="en-US" sz="3200" dirty="0"/>
              <a:t>的值，请找到一种方法消除循环依赖，并且并行化这个循环。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653" y="1484784"/>
            <a:ext cx="6228691" cy="198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5.8 Eliminate the loop-carried dependence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30-May-19</a:t>
            </a:r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Tsinghua University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18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242887" y="1196752"/>
                <a:ext cx="8649594" cy="4752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¨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203597" indent="-203597" fontAlgn="base"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60000"/>
                  <a:defRPr/>
                </a:pPr>
                <a:r>
                  <a:rPr lang="en-US" altLang="zh-CN" sz="2600" dirty="0"/>
                  <a:t>In general, we have</a:t>
                </a:r>
                <a:br>
                  <a:rPr lang="en-US" altLang="zh-CN" sz="26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pt-BR" altLang="zh-CN" sz="2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altLang="zh-CN" sz="2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600" dirty="0"/>
              </a:p>
              <a:p>
                <a:pPr marL="203597" indent="-203597" fontAlgn="base"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60000"/>
                  <a:defRPr/>
                </a:pPr>
                <a:r>
                  <a:rPr lang="en-US" altLang="zh-CN" sz="2600" dirty="0"/>
                  <a:t>So we can rewrite and parallelize the code</a:t>
                </a:r>
              </a:p>
              <a:p>
                <a:pPr marL="203597" indent="-203597" fontAlgn="base"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60000"/>
                  <a:defRPr/>
                </a:pPr>
                <a:endParaRPr lang="en-US" altLang="zh-CN" sz="2600" dirty="0"/>
              </a:p>
              <a:p>
                <a:pPr marL="300038" lvl="1" indent="0" fontAlgn="base"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60000"/>
                  <a:buNone/>
                  <a:defRPr/>
                </a:pPr>
                <a:r>
                  <a:rPr lang="en-US" altLang="zh-CN" sz="2600" dirty="0"/>
                  <a:t> # pragma </a:t>
                </a:r>
                <a:r>
                  <a:rPr lang="en-US" altLang="zh-CN" sz="2600" dirty="0" err="1"/>
                  <a:t>omp</a:t>
                </a:r>
                <a:r>
                  <a:rPr lang="en-US" altLang="zh-CN" sz="2600" dirty="0"/>
                  <a:t> parallel for </a:t>
                </a:r>
                <a:r>
                  <a:rPr lang="en-US" altLang="zh-CN" sz="2600" dirty="0" err="1"/>
                  <a:t>num_threads</a:t>
                </a:r>
                <a:r>
                  <a:rPr lang="en-US" altLang="zh-CN" sz="2600" dirty="0"/>
                  <a:t>(</a:t>
                </a:r>
                <a:r>
                  <a:rPr lang="en-US" altLang="zh-CN" sz="2600" dirty="0" err="1"/>
                  <a:t>thread_count</a:t>
                </a:r>
                <a:r>
                  <a:rPr lang="en-US" altLang="zh-CN" sz="2600" dirty="0"/>
                  <a:t>) \</a:t>
                </a:r>
                <a:br>
                  <a:rPr lang="en-US" altLang="zh-CN" sz="2600" dirty="0"/>
                </a:br>
                <a:r>
                  <a:rPr lang="en-US" altLang="zh-CN" sz="2600" dirty="0"/>
                  <a:t>default(none) private(</a:t>
                </a:r>
                <a:r>
                  <a:rPr lang="en-US" altLang="zh-CN" sz="2600" dirty="0" err="1"/>
                  <a:t>i</a:t>
                </a:r>
                <a:r>
                  <a:rPr lang="en-US" altLang="zh-CN" sz="2600" dirty="0"/>
                  <a:t>) shared(a, n)</a:t>
                </a:r>
              </a:p>
              <a:p>
                <a:pPr marL="300038" lvl="1" indent="0" fontAlgn="base"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60000"/>
                  <a:buNone/>
                  <a:defRPr/>
                </a:pPr>
                <a:r>
                  <a:rPr lang="en-US" altLang="zh-CN" sz="2600" dirty="0"/>
                  <a:t> for (</a:t>
                </a:r>
                <a:r>
                  <a:rPr lang="en-US" altLang="zh-CN" sz="2600" dirty="0" err="1"/>
                  <a:t>i</a:t>
                </a:r>
                <a:r>
                  <a:rPr lang="en-US" altLang="zh-CN" sz="2600" dirty="0"/>
                  <a:t> = 0; </a:t>
                </a:r>
                <a:r>
                  <a:rPr lang="en-US" altLang="zh-CN" sz="2600" dirty="0" err="1"/>
                  <a:t>i</a:t>
                </a:r>
                <a:r>
                  <a:rPr lang="en-US" altLang="zh-CN" sz="2600" dirty="0"/>
                  <a:t> &lt; n; </a:t>
                </a:r>
                <a:r>
                  <a:rPr lang="en-US" altLang="zh-CN" sz="2600" dirty="0" err="1"/>
                  <a:t>i</a:t>
                </a:r>
                <a:r>
                  <a:rPr lang="en-US" altLang="zh-CN" sz="2600" dirty="0"/>
                  <a:t>++)</a:t>
                </a:r>
              </a:p>
              <a:p>
                <a:pPr marL="300038" lvl="1" indent="0" fontAlgn="base"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60000"/>
                  <a:buNone/>
                  <a:defRPr/>
                </a:pPr>
                <a:r>
                  <a:rPr lang="en-US" altLang="zh-CN" sz="2600" dirty="0"/>
                  <a:t>      a[</a:t>
                </a:r>
                <a:r>
                  <a:rPr lang="en-US" altLang="zh-CN" sz="2600" dirty="0" err="1"/>
                  <a:t>i</a:t>
                </a:r>
                <a:r>
                  <a:rPr lang="en-US" altLang="zh-CN" sz="2600" dirty="0"/>
                  <a:t>] = </a:t>
                </a:r>
                <a:r>
                  <a:rPr lang="en-US" altLang="zh-CN" sz="2600" dirty="0" err="1"/>
                  <a:t>i</a:t>
                </a:r>
                <a:r>
                  <a:rPr lang="en-US" altLang="zh-CN" sz="2600" dirty="0"/>
                  <a:t>*(i+1)/2;</a:t>
                </a:r>
              </a:p>
              <a:p>
                <a:pPr marL="0" indent="0" fontAlgn="base"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60000"/>
                  <a:buNone/>
                  <a:defRPr/>
                </a:pPr>
                <a:endParaRPr lang="en-US" altLang="zh-CN" sz="2100" dirty="0"/>
              </a:p>
            </p:txBody>
          </p:sp>
        </mc:Choice>
        <mc:Fallback xmlns=""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887" y="1196752"/>
                <a:ext cx="8649594" cy="4752528"/>
              </a:xfrm>
              <a:prstGeom prst="rect">
                <a:avLst/>
              </a:prstGeom>
              <a:blipFill rotWithShape="0">
                <a:blip r:embed="rId3"/>
                <a:stretch>
                  <a:fillRect l="-282" t="-1154" r="-775" b="-5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69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30-May-19</a:t>
            </a:r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Tsinghua University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73193" y="1208170"/>
            <a:ext cx="8397616" cy="516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zh-CN" sz="2800" dirty="0" smtClean="0"/>
              <a:t>请</a:t>
            </a:r>
            <a:r>
              <a:rPr lang="zh-CN" altLang="zh-CN" sz="2800" dirty="0"/>
              <a:t>编写一个</a:t>
            </a:r>
            <a:r>
              <a:rPr lang="zh-CN" altLang="zh-CN" sz="2800" dirty="0">
                <a:solidFill>
                  <a:srgbClr val="FF0000"/>
                </a:solidFill>
              </a:rPr>
              <a:t>双线程程序</a:t>
            </a:r>
            <a:r>
              <a:rPr lang="zh-CN" altLang="zh-CN" sz="2800" dirty="0"/>
              <a:t>，实现这个版本的生产者</a:t>
            </a:r>
            <a:r>
              <a:rPr lang="en-US" altLang="zh-CN" sz="2800" dirty="0"/>
              <a:t>-</a:t>
            </a:r>
            <a:r>
              <a:rPr lang="zh-CN" altLang="zh-CN" sz="2800" dirty="0"/>
              <a:t>消费者同步。你可以将这个程序一般化吗？让他能够运行</a:t>
            </a:r>
            <a:r>
              <a:rPr lang="en-US" altLang="zh-CN" sz="2800" dirty="0">
                <a:solidFill>
                  <a:srgbClr val="FF0000"/>
                </a:solidFill>
              </a:rPr>
              <a:t>2k</a:t>
            </a:r>
            <a:r>
              <a:rPr lang="zh-CN" altLang="zh-CN" sz="2800" dirty="0">
                <a:solidFill>
                  <a:srgbClr val="FF0000"/>
                </a:solidFill>
              </a:rPr>
              <a:t>个线程</a:t>
            </a:r>
            <a:r>
              <a:rPr lang="zh-CN" altLang="zh-CN" sz="2800" dirty="0"/>
              <a:t>，其中奇数线程是消费者，偶数线程是生产者。另外，将程序一般化为</a:t>
            </a:r>
            <a:r>
              <a:rPr lang="zh-CN" altLang="zh-CN" sz="2800" dirty="0">
                <a:solidFill>
                  <a:srgbClr val="FF0000"/>
                </a:solidFill>
              </a:rPr>
              <a:t>每个线程既是生产者又是消费者</a:t>
            </a:r>
            <a:r>
              <a:rPr lang="zh-CN" altLang="zh-CN" sz="2800" dirty="0"/>
              <a:t>，你能做到吗？例如，线程</a:t>
            </a:r>
            <a:r>
              <a:rPr lang="en-US" altLang="zh-CN" sz="2800" dirty="0"/>
              <a:t>q</a:t>
            </a:r>
            <a:r>
              <a:rPr lang="zh-CN" altLang="zh-CN" sz="2800" dirty="0"/>
              <a:t>既要发送一条信息给线程</a:t>
            </a:r>
            <a:r>
              <a:rPr lang="en-US" altLang="zh-CN" sz="2800" dirty="0"/>
              <a:t>(q+1) mod t</a:t>
            </a:r>
            <a:r>
              <a:rPr lang="zh-CN" altLang="zh-CN" sz="2800" dirty="0"/>
              <a:t>，又要从线程</a:t>
            </a:r>
            <a:r>
              <a:rPr lang="en-US" altLang="zh-CN" sz="2800" dirty="0"/>
              <a:t>(q-1+t) mod t</a:t>
            </a:r>
            <a:r>
              <a:rPr lang="zh-CN" altLang="zh-CN" sz="2800" dirty="0"/>
              <a:t>接收一条信息，如何编写程序？要使用忙等待吗？</a:t>
            </a:r>
          </a:p>
          <a:p>
            <a:r>
              <a:rPr lang="zh-CN" altLang="zh-CN" sz="2800" dirty="0" smtClean="0"/>
              <a:t>注意，</a:t>
            </a:r>
            <a:r>
              <a:rPr lang="zh-CN" altLang="en-US" sz="2800" dirty="0" smtClean="0"/>
              <a:t>邮箱只有一个。</a:t>
            </a:r>
            <a:r>
              <a:rPr lang="zh-CN" altLang="zh-CN" sz="2800" dirty="0"/>
              <a:t>一条消息的发送接收完了后，才出现下一条消息的发送接收</a:t>
            </a:r>
            <a:endParaRPr lang="en-US" altLang="zh-CN" sz="2800" dirty="0"/>
          </a:p>
        </p:txBody>
      </p:sp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51521" y="91954"/>
            <a:ext cx="8640960" cy="76944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4.7 </a:t>
            </a:r>
            <a:r>
              <a:rPr lang="en-US" altLang="zh-CN" dirty="0"/>
              <a:t>Producer-consumer framework with </a:t>
            </a:r>
            <a:r>
              <a:rPr lang="en-US" altLang="zh-CN" dirty="0" err="1" smtClean="0"/>
              <a:t>mutexes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54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5.14 Matrix-vector multiplication cache problem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30-May-19</a:t>
            </a:r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Tsinghua University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2" name="矩形 1"/>
          <p:cNvSpPr/>
          <p:nvPr/>
        </p:nvSpPr>
        <p:spPr>
          <a:xfrm>
            <a:off x="-25696" y="1107112"/>
            <a:ext cx="9036496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300" dirty="0"/>
              <a:t>我们考察将</a:t>
            </a:r>
            <a:r>
              <a:rPr lang="en-US" altLang="zh-CN" sz="2300" dirty="0"/>
              <a:t>8×8000000</a:t>
            </a:r>
            <a:r>
              <a:rPr lang="zh-CN" altLang="en-US" sz="2300" dirty="0"/>
              <a:t>作为之前的矩阵</a:t>
            </a:r>
            <a:r>
              <a:rPr lang="en-US" altLang="zh-CN" sz="2300" dirty="0"/>
              <a:t>-</a:t>
            </a:r>
            <a:r>
              <a:rPr lang="zh-CN" altLang="en-US" sz="2300" dirty="0"/>
              <a:t>向量乘法程序的输入规模时，该程序的性能。假定双精度数大小是</a:t>
            </a:r>
            <a:r>
              <a:rPr lang="en-US" altLang="zh-CN" sz="2300" dirty="0"/>
              <a:t>8</a:t>
            </a:r>
            <a:r>
              <a:rPr lang="zh-CN" altLang="en-US" sz="2300" dirty="0"/>
              <a:t>字节，而缓存行大小是</a:t>
            </a:r>
            <a:r>
              <a:rPr lang="en-US" altLang="zh-CN" sz="2300" dirty="0"/>
              <a:t>64</a:t>
            </a:r>
            <a:r>
              <a:rPr lang="zh-CN" altLang="en-US" sz="2300" dirty="0"/>
              <a:t>字节，且系统有两个双核处理器。</a:t>
            </a:r>
          </a:p>
          <a:p>
            <a:pPr marL="457200" indent="457200">
              <a:buFont typeface="+mj-lt"/>
              <a:buAutoNum type="alphaLcPeriod"/>
            </a:pPr>
            <a:r>
              <a:rPr lang="zh-CN" altLang="en-US" sz="2300" dirty="0" smtClean="0"/>
              <a:t>为了</a:t>
            </a:r>
            <a:r>
              <a:rPr lang="zh-CN" altLang="en-US" sz="2300" dirty="0"/>
              <a:t>储存向量</a:t>
            </a:r>
            <a:r>
              <a:rPr lang="en-US" altLang="zh-CN" sz="2300" dirty="0"/>
              <a:t>y</a:t>
            </a:r>
            <a:r>
              <a:rPr lang="zh-CN" altLang="en-US" sz="2300" dirty="0"/>
              <a:t>，最少需要多少个缓存行？</a:t>
            </a:r>
          </a:p>
          <a:p>
            <a:pPr marL="457200" indent="457200">
              <a:buFont typeface="+mj-lt"/>
              <a:buAutoNum type="alphaLcPeriod"/>
            </a:pPr>
            <a:r>
              <a:rPr lang="zh-CN" altLang="en-US" sz="2300" dirty="0" smtClean="0"/>
              <a:t>为了</a:t>
            </a:r>
            <a:r>
              <a:rPr lang="zh-CN" altLang="en-US" sz="2300" dirty="0"/>
              <a:t>储存向量</a:t>
            </a:r>
            <a:r>
              <a:rPr lang="en-US" altLang="zh-CN" sz="2300" dirty="0"/>
              <a:t>y</a:t>
            </a:r>
            <a:r>
              <a:rPr lang="zh-CN" altLang="en-US" sz="2300" dirty="0"/>
              <a:t>，最多需要多少个缓存行？</a:t>
            </a:r>
          </a:p>
          <a:p>
            <a:pPr marL="457200" indent="457200">
              <a:buFont typeface="+mj-lt"/>
              <a:buAutoNum type="alphaLcPeriod"/>
            </a:pPr>
            <a:r>
              <a:rPr lang="zh-CN" altLang="en-US" sz="2300" dirty="0" smtClean="0"/>
              <a:t>如果</a:t>
            </a:r>
            <a:r>
              <a:rPr lang="zh-CN" altLang="en-US" sz="2300" dirty="0">
                <a:solidFill>
                  <a:srgbClr val="FF0000"/>
                </a:solidFill>
              </a:rPr>
              <a:t>缓存行的边界和双精度数的边界始终一致</a:t>
            </a:r>
            <a:r>
              <a:rPr lang="zh-CN" altLang="en-US" sz="2300" dirty="0"/>
              <a:t>，那么一共有多少种方式将</a:t>
            </a:r>
            <a:r>
              <a:rPr lang="en-US" altLang="zh-CN" sz="2300" dirty="0"/>
              <a:t>y</a:t>
            </a:r>
            <a:r>
              <a:rPr lang="zh-CN" altLang="en-US" sz="2300" dirty="0"/>
              <a:t>中的元素分配给缓存行？</a:t>
            </a:r>
          </a:p>
          <a:p>
            <a:pPr marL="457200" indent="457200">
              <a:buFont typeface="+mj-lt"/>
              <a:buAutoNum type="alphaLcPeriod"/>
            </a:pPr>
            <a:r>
              <a:rPr lang="zh-CN" altLang="en-US" sz="2300" dirty="0" smtClean="0"/>
              <a:t>如果</a:t>
            </a:r>
            <a:r>
              <a:rPr lang="zh-CN" altLang="en-US" sz="2300" dirty="0"/>
              <a:t>我们只考虑两个线程共享一个处理器，那么在我们的计算机上一共有多少种方式将四个线程分配给处理器？我们假定在同一个处理器上的内核共享缓存。</a:t>
            </a:r>
          </a:p>
          <a:p>
            <a:pPr marL="457200" indent="457200">
              <a:buFont typeface="+mj-lt"/>
              <a:buAutoNum type="alphaLcPeriod"/>
            </a:pPr>
            <a:r>
              <a:rPr lang="zh-CN" altLang="en-US" sz="2300" dirty="0" smtClean="0"/>
              <a:t>在</a:t>
            </a:r>
            <a:r>
              <a:rPr lang="zh-CN" altLang="en-US" sz="2300" dirty="0"/>
              <a:t>我们的例子中，有没有哪一种对向量的分配和对线程的分配方式不会产生伪共享？换句话说，对于处于不同处理器上的线程，他们各自要处理的向量的元素不会出现在同一个缓存行内？</a:t>
            </a:r>
          </a:p>
          <a:p>
            <a:pPr marL="457200" indent="457200">
              <a:buFont typeface="+mj-lt"/>
              <a:buAutoNum type="alphaLcPeriod"/>
            </a:pPr>
            <a:r>
              <a:rPr lang="zh-CN" altLang="en-US" sz="2300" dirty="0" smtClean="0"/>
              <a:t>有</a:t>
            </a:r>
            <a:r>
              <a:rPr lang="zh-CN" altLang="en-US" sz="2300" dirty="0"/>
              <a:t>多少种方法将向量元素分配给缓存行和将线程分配给处理器？</a:t>
            </a:r>
          </a:p>
          <a:p>
            <a:pPr marL="457200" indent="457200">
              <a:buFont typeface="+mj-lt"/>
              <a:buAutoNum type="alphaLcPeriod"/>
            </a:pPr>
            <a:r>
              <a:rPr lang="zh-CN" altLang="en-US" sz="2300" dirty="0" smtClean="0"/>
              <a:t>在</a:t>
            </a:r>
            <a:r>
              <a:rPr lang="zh-CN" altLang="en-US" sz="2300" dirty="0"/>
              <a:t>这些分配中，有多少会使得程序没有伪共享？</a:t>
            </a:r>
          </a:p>
        </p:txBody>
      </p:sp>
    </p:spTree>
    <p:extLst>
      <p:ext uri="{BB962C8B-B14F-4D97-AF65-F5344CB8AC3E}">
        <p14:creationId xmlns:p14="http://schemas.microsoft.com/office/powerpoint/2010/main" val="33249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5.14 Matrix-vector multiplication cache problem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30-May-19</a:t>
            </a:r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Tsinghua University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42887" y="1124744"/>
            <a:ext cx="8649594" cy="523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203597" indent="-203597" fontAlgn="base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60000"/>
              <a:defRPr/>
            </a:pPr>
            <a:r>
              <a:rPr lang="en-US" altLang="zh-CN" sz="2800" dirty="0"/>
              <a:t>a.  1 cache line.</a:t>
            </a:r>
          </a:p>
          <a:p>
            <a:pPr marL="203597" indent="-203597" fontAlgn="base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60000"/>
              <a:defRPr/>
            </a:pPr>
            <a:r>
              <a:rPr lang="en-US" altLang="zh-CN" sz="2800" dirty="0"/>
              <a:t>b.  2 cache lines.</a:t>
            </a:r>
          </a:p>
          <a:p>
            <a:pPr marL="203597" indent="-203597" fontAlgn="base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60000"/>
              <a:defRPr/>
            </a:pPr>
            <a:r>
              <a:rPr lang="en-US" altLang="zh-CN" sz="2800" dirty="0"/>
              <a:t>c. There are </a:t>
            </a:r>
            <a:r>
              <a:rPr lang="en-US" altLang="zh-CN" sz="2800" dirty="0">
                <a:solidFill>
                  <a:srgbClr val="FF0000"/>
                </a:solidFill>
              </a:rPr>
              <a:t>8</a:t>
            </a:r>
            <a:r>
              <a:rPr lang="en-US" altLang="zh-CN" sz="2800" dirty="0"/>
              <a:t> ways the doubles can be assigned: the eight ways correspond to the eight different possible locations for y[0] in the first line.</a:t>
            </a:r>
          </a:p>
          <a:p>
            <a:pPr marL="203597" indent="-203597" fontAlgn="base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60000"/>
              <a:defRPr/>
            </a:pPr>
            <a:r>
              <a:rPr lang="en-US" altLang="zh-CN" sz="2800" dirty="0"/>
              <a:t>d. Two processors are the same. There are </a:t>
            </a: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en-US" altLang="zh-CN" sz="2800" dirty="0"/>
              <a:t> possible assignments of threads to processors.</a:t>
            </a:r>
          </a:p>
          <a:p>
            <a:pPr marL="203597" indent="-203597" fontAlgn="base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60000"/>
              <a:defRPr/>
            </a:pPr>
            <a:r>
              <a:rPr lang="en-US" altLang="zh-CN" sz="2800" dirty="0"/>
              <a:t>e. Yes. Suppose threads 0 and 1 share one processor and threads 2 and 3 share another. Then if y[0], y[1], y[2], and y[3] are in one cache line and y[4], y[5], y[6], and y[7] are in another.</a:t>
            </a:r>
          </a:p>
        </p:txBody>
      </p:sp>
    </p:spTree>
    <p:extLst>
      <p:ext uri="{BB962C8B-B14F-4D97-AF65-F5344CB8AC3E}">
        <p14:creationId xmlns:p14="http://schemas.microsoft.com/office/powerpoint/2010/main" val="141415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5.14 Matrix-vector multiplication cache problem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30-May-19</a:t>
            </a:r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Tsinghua University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42887" y="1143477"/>
            <a:ext cx="8793609" cy="44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203597" indent="-203597" fontAlgn="base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60000"/>
              <a:defRPr/>
            </a:pPr>
            <a:r>
              <a:rPr lang="en-US" altLang="zh-CN" sz="2800" dirty="0"/>
              <a:t>f.  For each of the 3 assignments of threads to processors, there are 8 possible assignments of y to cache lines. So we get a total of </a:t>
            </a:r>
            <a:r>
              <a:rPr lang="en-US" altLang="zh-CN" sz="2800" dirty="0">
                <a:solidFill>
                  <a:srgbClr val="FF0000"/>
                </a:solidFill>
              </a:rPr>
              <a:t>24</a:t>
            </a:r>
            <a:r>
              <a:rPr lang="en-US" altLang="zh-CN" sz="2800" dirty="0"/>
              <a:t>.</a:t>
            </a:r>
          </a:p>
          <a:p>
            <a:pPr marL="203597" indent="-203597" fontAlgn="base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60000"/>
              <a:defRPr/>
            </a:pPr>
            <a:r>
              <a:rPr lang="en-US" altLang="zh-CN" sz="2800" dirty="0"/>
              <a:t>g. 0 and 1 must be assigned to the same processor. Furthermore, if any component of y with subscript &gt; 3 is assigned to this processor or if any component with subscript &lt; 4 is assigned to the other processor, there will be false sharing. So the assignment from the previous part is the only one that doesn't result in false sharing.</a:t>
            </a:r>
          </a:p>
        </p:txBody>
      </p:sp>
    </p:spTree>
    <p:extLst>
      <p:ext uri="{BB962C8B-B14F-4D97-AF65-F5344CB8AC3E}">
        <p14:creationId xmlns:p14="http://schemas.microsoft.com/office/powerpoint/2010/main" val="394940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OpenMP</a:t>
            </a:r>
            <a:r>
              <a:rPr lang="en-US" altLang="zh-CN" dirty="0" smtClean="0"/>
              <a:t> Programming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30-May-19</a:t>
            </a:r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Tsinghua University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42887" y="1124744"/>
            <a:ext cx="8443913" cy="386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203597" indent="-203597" fontAlgn="base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60000"/>
              <a:defRPr/>
            </a:pPr>
            <a:r>
              <a:rPr lang="zh-CN" altLang="en-US" sz="2800" dirty="0"/>
              <a:t>使用</a:t>
            </a:r>
            <a:r>
              <a:rPr lang="en-US" altLang="zh-CN" sz="2800" dirty="0" err="1"/>
              <a:t>OpenMP</a:t>
            </a:r>
            <a:r>
              <a:rPr lang="zh-CN" altLang="en-US" sz="2800" dirty="0"/>
              <a:t>实现第</a:t>
            </a:r>
            <a:r>
              <a:rPr lang="en-US" altLang="zh-CN" sz="2800" dirty="0"/>
              <a:t>2</a:t>
            </a:r>
            <a:r>
              <a:rPr lang="zh-CN" altLang="en-US" sz="2800" dirty="0"/>
              <a:t>章讨论的并行直方图绘制程序。</a:t>
            </a:r>
            <a:endParaRPr lang="en-US" altLang="zh-CN" sz="2800" dirty="0" smtClean="0"/>
          </a:p>
          <a:p>
            <a:pPr marL="203597" indent="-203597" fontAlgn="base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60000"/>
              <a:defRPr/>
            </a:pPr>
            <a:r>
              <a:rPr lang="en-US" altLang="zh-CN" sz="2800" dirty="0" smtClean="0"/>
              <a:t>Calculate </a:t>
            </a:r>
            <a:r>
              <a:rPr lang="en-US" altLang="zh-CN" sz="2800" dirty="0"/>
              <a:t>the local bin counts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76872"/>
            <a:ext cx="8536779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8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OpenMP</a:t>
            </a:r>
            <a:r>
              <a:rPr lang="en-US" altLang="zh-CN" dirty="0" smtClean="0"/>
              <a:t> Programming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30-May-19</a:t>
            </a:r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Tsinghua University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42887" y="1052736"/>
            <a:ext cx="8443913" cy="386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203597" indent="-203597" fontAlgn="base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60000"/>
              <a:defRPr/>
            </a:pPr>
            <a:r>
              <a:rPr lang="en-US" altLang="zh-CN" sz="2800" dirty="0"/>
              <a:t>Barrier between two phases</a:t>
            </a:r>
          </a:p>
          <a:p>
            <a:pPr marL="203597" indent="-203597" fontAlgn="base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60000"/>
              <a:defRPr/>
            </a:pPr>
            <a:r>
              <a:rPr lang="en-US" altLang="zh-CN" sz="2800" dirty="0"/>
              <a:t>Add the overall bin counts</a:t>
            </a:r>
          </a:p>
          <a:p>
            <a:pPr marL="203597" indent="-203597" fontAlgn="base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60000"/>
              <a:defRPr/>
            </a:pPr>
            <a:endParaRPr lang="en-US" altLang="zh-CN" sz="2100" dirty="0"/>
          </a:p>
          <a:p>
            <a:pPr marL="203597" indent="-203597" fontAlgn="base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60000"/>
              <a:defRPr/>
            </a:pPr>
            <a:endParaRPr lang="en-US" altLang="zh-CN" sz="21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979684"/>
            <a:ext cx="8931915" cy="353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Pthread</a:t>
            </a:r>
            <a:r>
              <a:rPr lang="en-US" altLang="zh-CN" dirty="0" smtClean="0"/>
              <a:t> Programming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30-May-19</a:t>
            </a:r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Tsinghua University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2" name="矩形 1"/>
          <p:cNvSpPr/>
          <p:nvPr/>
        </p:nvSpPr>
        <p:spPr>
          <a:xfrm>
            <a:off x="304422" y="1196752"/>
            <a:ext cx="8686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dirty="0"/>
              <a:t>使用</a:t>
            </a:r>
            <a:r>
              <a:rPr lang="en-US" altLang="zh-CN" sz="2800" dirty="0" err="1"/>
              <a:t>Pthread</a:t>
            </a:r>
            <a:r>
              <a:rPr lang="zh-CN" altLang="en-US" sz="2800" dirty="0"/>
              <a:t>框架，实现一个并行程序用于计算斐波那契数列的第</a:t>
            </a:r>
            <a:r>
              <a:rPr lang="en-US" altLang="zh-CN" sz="2800" dirty="0"/>
              <a:t>n</a:t>
            </a:r>
            <a:r>
              <a:rPr lang="zh-CN" altLang="en-US" sz="2800" dirty="0"/>
              <a:t>项</a:t>
            </a:r>
            <a:r>
              <a:rPr lang="en-US" altLang="zh-CN" sz="2800" dirty="0"/>
              <a:t>fib(n)</a:t>
            </a:r>
            <a:r>
              <a:rPr lang="zh-CN" altLang="en-US" sz="2800" dirty="0"/>
              <a:t>。下面是斐波那契数列的定义：</a:t>
            </a:r>
            <a:r>
              <a:rPr lang="en-US" altLang="zh-CN" sz="2800" dirty="0"/>
              <a:t>fib(n) = fib(n-1) + fib(n-2), fib(0) = 0, fib(1) = 1</a:t>
            </a:r>
            <a:r>
              <a:rPr lang="zh-CN" altLang="en-US" sz="2800" dirty="0"/>
              <a:t>。你可以基于下面的逻辑设计代码：当</a:t>
            </a:r>
            <a:r>
              <a:rPr lang="en-US" altLang="zh-CN" sz="2800" dirty="0"/>
              <a:t>n</a:t>
            </a:r>
            <a:r>
              <a:rPr lang="zh-CN" altLang="en-US" sz="2800" dirty="0"/>
              <a:t>小于</a:t>
            </a:r>
            <a:r>
              <a:rPr lang="en-US" altLang="zh-CN" sz="2800" dirty="0"/>
              <a:t>2</a:t>
            </a:r>
            <a:r>
              <a:rPr lang="zh-CN" altLang="en-US" sz="2800" dirty="0"/>
              <a:t>时，直接返回答案，否则，新建两个线程，分别计算</a:t>
            </a:r>
            <a:r>
              <a:rPr lang="en-US" altLang="zh-CN" sz="2800" dirty="0"/>
              <a:t>fib(n-1)</a:t>
            </a:r>
            <a:r>
              <a:rPr lang="zh-CN" altLang="en-US" sz="2800" dirty="0"/>
              <a:t>和</a:t>
            </a:r>
            <a:r>
              <a:rPr lang="en-US" altLang="zh-CN" sz="2800" dirty="0"/>
              <a:t>fib(n-2)</a:t>
            </a:r>
            <a:r>
              <a:rPr lang="zh-CN" altLang="en-US" sz="2800" dirty="0"/>
              <a:t>。为了防止超过系统允许的最大线程数，设置一个</a:t>
            </a:r>
            <a:r>
              <a:rPr lang="en-US" altLang="zh-CN" sz="2800" dirty="0" err="1"/>
              <a:t>max_num_thread</a:t>
            </a:r>
            <a:r>
              <a:rPr lang="zh-CN" altLang="en-US" sz="2800" dirty="0"/>
              <a:t>变量，当线程总量超过了这个值时，不再新建线程，所有计算都在本线程进行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indent="457200"/>
            <a:r>
              <a:rPr lang="zh-CN" altLang="en-US" sz="2800" dirty="0" smtClean="0"/>
              <a:t>如果</a:t>
            </a:r>
            <a:r>
              <a:rPr lang="zh-CN" altLang="en-US" sz="2800" dirty="0"/>
              <a:t>要求你使用</a:t>
            </a:r>
            <a:r>
              <a:rPr lang="en-US" altLang="zh-CN" sz="2800" dirty="0" err="1"/>
              <a:t>OpenMP</a:t>
            </a:r>
            <a:r>
              <a:rPr lang="zh-CN" altLang="en-US" sz="2800" dirty="0"/>
              <a:t>来做同样的事情，想想是否可行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98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Pthread</a:t>
            </a:r>
            <a:r>
              <a:rPr lang="en-US" altLang="zh-CN" dirty="0" smtClean="0"/>
              <a:t> Programming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30-May-19</a:t>
            </a:r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Tsinghua University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4144" y="1047093"/>
            <a:ext cx="8735714" cy="5159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203597" indent="-203597" fontAlgn="base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60000"/>
              <a:defRPr/>
            </a:pPr>
            <a:r>
              <a:rPr lang="zh-CN" altLang="en-US" sz="2800" dirty="0"/>
              <a:t>当前进程数作为公有变量，访问与修改需要加锁</a:t>
            </a:r>
            <a:endParaRPr lang="en-US" altLang="zh-CN" sz="2800" dirty="0"/>
          </a:p>
          <a:p>
            <a:pPr marL="203597" indent="-203597" fontAlgn="base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60000"/>
              <a:defRPr/>
            </a:pPr>
            <a:r>
              <a:rPr lang="zh-CN" altLang="en-US" sz="2800" dirty="0" smtClean="0"/>
              <a:t>能够</a:t>
            </a:r>
            <a:r>
              <a:rPr lang="en-US" altLang="zh-CN" sz="2800" dirty="0" smtClean="0"/>
              <a:t>fork</a:t>
            </a:r>
            <a:r>
              <a:rPr lang="zh-CN" altLang="en-US" sz="2800" dirty="0" smtClean="0"/>
              <a:t>线程的情况可以分为两种处理方式，一种可以</a:t>
            </a:r>
            <a:r>
              <a:rPr lang="en-US" altLang="zh-CN" sz="2800" dirty="0" smtClean="0"/>
              <a:t>fork</a:t>
            </a:r>
            <a:r>
              <a:rPr lang="zh-CN" altLang="en-US" sz="2800" dirty="0" smtClean="0"/>
              <a:t>两个线程，则创建两个线程；仅可以</a:t>
            </a:r>
            <a:r>
              <a:rPr lang="en-US" altLang="zh-CN" sz="2800" dirty="0" smtClean="0"/>
              <a:t>fork</a:t>
            </a:r>
            <a:r>
              <a:rPr lang="zh-CN" altLang="en-US" sz="2800" dirty="0" smtClean="0"/>
              <a:t>一个线程，则创建新线程计算其一，当前线程计算另一个</a:t>
            </a:r>
            <a:endParaRPr lang="en-US" altLang="zh-CN" sz="2800" dirty="0" smtClean="0"/>
          </a:p>
          <a:p>
            <a:pPr marL="203597" indent="-203597" fontAlgn="base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60000"/>
              <a:defRPr/>
            </a:pPr>
            <a:r>
              <a:rPr lang="zh-CN" altLang="en-US" sz="2800" dirty="0" smtClean="0"/>
              <a:t>线程结束后需要释放资源，修改当前进程数目</a:t>
            </a:r>
            <a:endParaRPr lang="en-US" altLang="zh-CN" sz="2800" dirty="0" smtClean="0"/>
          </a:p>
          <a:p>
            <a:pPr marL="203597" indent="-203597" fontAlgn="base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60000"/>
              <a:defRPr/>
            </a:pPr>
            <a:endParaRPr lang="en-US" altLang="zh-CN" sz="2800" dirty="0" smtClean="0"/>
          </a:p>
          <a:p>
            <a:pPr marL="203597" indent="-203597" fontAlgn="base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60000"/>
              <a:defRPr/>
            </a:pPr>
            <a:r>
              <a:rPr lang="zh-CN" altLang="en-US" sz="2800" dirty="0" smtClean="0"/>
              <a:t>斐波那契数列计算存在数据依赖，</a:t>
            </a:r>
            <a:r>
              <a:rPr lang="en-US" altLang="zh-CN" sz="2800" dirty="0" err="1" smtClean="0"/>
              <a:t>OpenMP</a:t>
            </a:r>
            <a:r>
              <a:rPr lang="zh-CN" altLang="en-US" sz="2800" dirty="0"/>
              <a:t>的</a:t>
            </a:r>
            <a:r>
              <a:rPr lang="en-US" altLang="zh-CN" sz="2800" dirty="0"/>
              <a:t>for</a:t>
            </a:r>
            <a:r>
              <a:rPr lang="zh-CN" altLang="en-US" sz="2800" dirty="0"/>
              <a:t>和</a:t>
            </a:r>
            <a:r>
              <a:rPr lang="en-US" altLang="zh-CN" sz="2800" dirty="0"/>
              <a:t>section</a:t>
            </a:r>
            <a:r>
              <a:rPr lang="zh-CN" altLang="en-US" sz="2800" dirty="0"/>
              <a:t>不支持不规则函数迭代递归调用</a:t>
            </a:r>
            <a:r>
              <a:rPr lang="zh-CN" altLang="en-US" sz="2800" dirty="0" smtClean="0"/>
              <a:t>。但</a:t>
            </a:r>
            <a:r>
              <a:rPr lang="en-US" altLang="zh-CN" sz="2800" dirty="0" smtClean="0"/>
              <a:t>task</a:t>
            </a:r>
            <a:r>
              <a:rPr lang="zh-CN" altLang="en-US" sz="2800" dirty="0" smtClean="0"/>
              <a:t>适用于</a:t>
            </a:r>
            <a:r>
              <a:rPr lang="zh-CN" altLang="en-US" sz="2800" dirty="0"/>
              <a:t>不规则的循环迭代和递归的函数</a:t>
            </a:r>
            <a:r>
              <a:rPr lang="zh-CN" altLang="en-US" sz="2800" dirty="0" smtClean="0"/>
              <a:t>调用，可以用来解决斐波那契数列的计算问题（</a:t>
            </a:r>
            <a:r>
              <a:rPr lang="en-US" altLang="zh-CN" sz="2800" dirty="0" err="1" smtClean="0"/>
              <a:t>OpenMP</a:t>
            </a:r>
            <a:r>
              <a:rPr lang="en-US" altLang="zh-CN" sz="2800" dirty="0" smtClean="0"/>
              <a:t> 3.0</a:t>
            </a:r>
            <a:r>
              <a:rPr lang="zh-CN" altLang="en-US" sz="2800" dirty="0" smtClean="0"/>
              <a:t>）</a:t>
            </a:r>
            <a:endParaRPr lang="en-US" altLang="zh-CN" sz="2100" dirty="0"/>
          </a:p>
        </p:txBody>
      </p:sp>
    </p:spTree>
    <p:extLst>
      <p:ext uri="{BB962C8B-B14F-4D97-AF65-F5344CB8AC3E}">
        <p14:creationId xmlns:p14="http://schemas.microsoft.com/office/powerpoint/2010/main" val="409368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30-May-19</a:t>
            </a:r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Tsinghua University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9" name="矩形 8"/>
          <p:cNvSpPr/>
          <p:nvPr/>
        </p:nvSpPr>
        <p:spPr>
          <a:xfrm>
            <a:off x="1973702" y="2924944"/>
            <a:ext cx="51966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600" b="1" i="1" spc="225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charset="0"/>
              </a:rPr>
              <a:t>Thank You !</a:t>
            </a:r>
            <a:endParaRPr lang="zh-CN" altLang="en-US" sz="6600" b="1" i="1" spc="225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1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30-May-19</a:t>
            </a:r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Tsinghua University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2721" y="927513"/>
            <a:ext cx="8379563" cy="386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203597" indent="-203597" fontAlgn="base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60000"/>
              <a:defRPr/>
            </a:pPr>
            <a:r>
              <a:rPr lang="zh-CN" altLang="en-US" sz="2800" dirty="0" smtClean="0"/>
              <a:t>双线程 根据题目中的伪代码补完</a:t>
            </a:r>
            <a:endParaRPr lang="en-US" altLang="zh-CN" sz="2800" dirty="0"/>
          </a:p>
          <a:p>
            <a:pPr marL="203597" indent="-203597" fontAlgn="base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60000"/>
              <a:defRPr/>
            </a:pPr>
            <a:endParaRPr lang="en-US" altLang="zh-CN" sz="2400" dirty="0"/>
          </a:p>
        </p:txBody>
      </p:sp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51521" y="91954"/>
            <a:ext cx="8640960" cy="76944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4.7 </a:t>
            </a:r>
            <a:r>
              <a:rPr lang="en-US" altLang="zh-CN" dirty="0"/>
              <a:t>Producer-consumer framework with </a:t>
            </a:r>
            <a:r>
              <a:rPr lang="en-US" altLang="zh-CN" dirty="0" err="1" smtClean="0"/>
              <a:t>mutexes</a:t>
            </a:r>
            <a:endParaRPr lang="zh-CN" altLang="en-US" dirty="0"/>
          </a:p>
        </p:txBody>
      </p:sp>
      <p:pic>
        <p:nvPicPr>
          <p:cNvPr id="8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668991" y="1401203"/>
            <a:ext cx="7806019" cy="53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4.7 </a:t>
            </a:r>
            <a:r>
              <a:rPr lang="en-US" altLang="zh-CN" dirty="0"/>
              <a:t>Producer-consumer framework with </a:t>
            </a:r>
            <a:r>
              <a:rPr lang="en-US" altLang="zh-CN" dirty="0" err="1" smtClean="0"/>
              <a:t>mutexes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30-May-19</a:t>
            </a:r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Tsinghua University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928" y="952513"/>
            <a:ext cx="6864656" cy="590548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154189" y="2564904"/>
            <a:ext cx="1039248" cy="358848"/>
          </a:xfrm>
          <a:prstGeom prst="rect">
            <a:avLst/>
          </a:prstGeom>
          <a:noFill/>
          <a:ln w="50800" cap="flat" cmpd="sng" algn="ctr">
            <a:solidFill>
              <a:srgbClr val="9999FF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4265" y="1370821"/>
            <a:ext cx="2537265" cy="535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203597" indent="-203597" fontAlgn="base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60000"/>
              <a:defRPr/>
            </a:pPr>
            <a:r>
              <a:rPr lang="zh-CN" altLang="en-US" sz="2800" dirty="0" smtClean="0"/>
              <a:t>奇数线程消费者，偶数线程生产者</a:t>
            </a:r>
            <a:endParaRPr lang="en-US" altLang="zh-CN" sz="2800" dirty="0" smtClean="0"/>
          </a:p>
          <a:p>
            <a:pPr marL="203597" indent="-203597" fontAlgn="base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60000"/>
              <a:defRPr/>
            </a:pPr>
            <a:r>
              <a:rPr lang="zh-CN" altLang="en-US" sz="2800" dirty="0" smtClean="0"/>
              <a:t>邮箱仅有一个，接收数据后清空邮箱</a:t>
            </a:r>
            <a:endParaRPr lang="en-US" altLang="zh-CN" sz="2800" dirty="0" smtClean="0"/>
          </a:p>
          <a:p>
            <a:pPr marL="203597" indent="-203597" fontAlgn="base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60000"/>
              <a:defRPr/>
            </a:pPr>
            <a:r>
              <a:rPr lang="zh-CN" altLang="en-US" sz="2800" dirty="0" smtClean="0"/>
              <a:t>发送接收没有对应关系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4483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4.7 </a:t>
            </a:r>
            <a:r>
              <a:rPr lang="en-US" altLang="zh-CN" dirty="0"/>
              <a:t>Producer-consumer framework with </a:t>
            </a:r>
            <a:r>
              <a:rPr lang="en-US" altLang="zh-CN" dirty="0" err="1" smtClean="0"/>
              <a:t>mutexes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30-May-19</a:t>
            </a:r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Tsinghua University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80728"/>
            <a:ext cx="6084168" cy="5616624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1415" y="1401648"/>
            <a:ext cx="327585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203597" indent="-203597" fontAlgn="base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60000"/>
              <a:defRPr/>
            </a:pPr>
            <a:r>
              <a:rPr lang="zh-CN" altLang="zh-CN" sz="2800" dirty="0"/>
              <a:t>每个线程既是生产者又是</a:t>
            </a:r>
            <a:r>
              <a:rPr lang="zh-CN" altLang="zh-CN" sz="2800" dirty="0" smtClean="0"/>
              <a:t>消费者</a:t>
            </a:r>
            <a:endParaRPr lang="en-US" altLang="zh-CN" sz="2800" dirty="0" smtClean="0"/>
          </a:p>
          <a:p>
            <a:pPr marL="203597" indent="-203597" fontAlgn="base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60000"/>
              <a:defRPr/>
            </a:pPr>
            <a:r>
              <a:rPr lang="zh-CN" altLang="en-US" sz="2800" dirty="0" smtClean="0"/>
              <a:t>邮箱只有一个。</a:t>
            </a:r>
            <a:r>
              <a:rPr lang="zh-CN" altLang="zh-CN" sz="2800" dirty="0" smtClean="0"/>
              <a:t>一</a:t>
            </a:r>
            <a:r>
              <a:rPr lang="zh-CN" altLang="zh-CN" sz="2800" dirty="0"/>
              <a:t>条消息</a:t>
            </a:r>
            <a:r>
              <a:rPr lang="zh-CN" altLang="zh-CN" sz="2800" dirty="0" smtClean="0"/>
              <a:t>的接收</a:t>
            </a:r>
            <a:r>
              <a:rPr lang="zh-CN" altLang="zh-CN" sz="2800" dirty="0"/>
              <a:t>完了后，才出现下一条消息的</a:t>
            </a:r>
            <a:r>
              <a:rPr lang="zh-CN" altLang="zh-CN" sz="2800" dirty="0" smtClean="0"/>
              <a:t>发送</a:t>
            </a:r>
            <a:endParaRPr lang="en-US" altLang="zh-CN" sz="2800" dirty="0" smtClean="0"/>
          </a:p>
          <a:p>
            <a:pPr marL="203597" indent="-203597" fontAlgn="base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60000"/>
              <a:defRPr/>
            </a:pPr>
            <a:r>
              <a:rPr lang="zh-CN" altLang="en-US" sz="2800" dirty="0" smtClean="0"/>
              <a:t>发送接收具有对应关系，根据</a:t>
            </a:r>
            <a:r>
              <a:rPr lang="en-US" altLang="zh-CN" sz="2800" dirty="0" smtClean="0"/>
              <a:t>receiver</a:t>
            </a:r>
            <a:r>
              <a:rPr lang="zh-CN" altLang="en-US" sz="2800" dirty="0" smtClean="0"/>
              <a:t>变量判断</a:t>
            </a:r>
            <a:endParaRPr lang="en-US" altLang="zh-CN" sz="2600" dirty="0"/>
          </a:p>
        </p:txBody>
      </p:sp>
      <p:sp>
        <p:nvSpPr>
          <p:cNvPr id="8" name="矩形 7"/>
          <p:cNvSpPr/>
          <p:nvPr/>
        </p:nvSpPr>
        <p:spPr>
          <a:xfrm>
            <a:off x="4355976" y="1772816"/>
            <a:ext cx="4104456" cy="288032"/>
          </a:xfrm>
          <a:prstGeom prst="rect">
            <a:avLst/>
          </a:prstGeom>
          <a:noFill/>
          <a:ln w="50800" cap="flat" cmpd="sng" algn="ctr">
            <a:solidFill>
              <a:srgbClr val="9999FF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>
              <a:solidFill>
                <a:srgbClr val="FFFFFF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801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4.11 Linked list and potential problems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30-May-19</a:t>
            </a:r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Tsinghua University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1521" y="1268760"/>
            <a:ext cx="864096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zh-CN" dirty="0">
                <a:latin typeface="+mn-ea"/>
                <a:ea typeface="+mn-ea"/>
                <a:cs typeface="Times New Roman" panose="02020603050405020304" pitchFamily="18" charset="0"/>
              </a:rPr>
              <a:t>请给出一个链表的例子以及对它进行的一系列并行访问操作，以便说明下列操作可能会导致问题：</a:t>
            </a:r>
          </a:p>
          <a:p>
            <a:pPr lvl="1">
              <a:buFont typeface="+mj-lt"/>
              <a:buAutoNum type="alphaLcPeriod"/>
            </a:pPr>
            <a:r>
              <a:rPr lang="zh-CN" altLang="zh-CN" dirty="0">
                <a:latin typeface="+mn-ea"/>
                <a:ea typeface="+mn-ea"/>
                <a:cs typeface="Times New Roman" panose="02020603050405020304" pitchFamily="18" charset="0"/>
              </a:rPr>
              <a:t>两个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Delete</a:t>
            </a:r>
            <a:r>
              <a:rPr lang="zh-CN" altLang="zh-CN" dirty="0">
                <a:latin typeface="+mn-ea"/>
                <a:ea typeface="+mn-ea"/>
                <a:cs typeface="Times New Roman" panose="02020603050405020304" pitchFamily="18" charset="0"/>
              </a:rPr>
              <a:t>操作同时</a:t>
            </a:r>
            <a:r>
              <a:rPr lang="zh-CN" altLang="zh-CN" dirty="0" smtClean="0">
                <a:latin typeface="+mn-ea"/>
                <a:ea typeface="+mn-ea"/>
                <a:cs typeface="Times New Roman" panose="02020603050405020304" pitchFamily="18" charset="0"/>
              </a:rPr>
              <a:t>执行</a:t>
            </a:r>
            <a:endParaRPr lang="zh-CN" altLang="zh-CN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>
              <a:buFont typeface="+mj-lt"/>
              <a:buAutoNum type="alphaLcPeriod"/>
            </a:pPr>
            <a:r>
              <a:rPr lang="zh-CN" altLang="zh-CN" dirty="0">
                <a:latin typeface="+mn-ea"/>
                <a:ea typeface="+mn-ea"/>
                <a:cs typeface="Times New Roman" panose="02020603050405020304" pitchFamily="18" charset="0"/>
              </a:rPr>
              <a:t>一个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Insert</a:t>
            </a:r>
            <a:r>
              <a:rPr lang="zh-CN" altLang="zh-CN" dirty="0">
                <a:latin typeface="+mn-ea"/>
                <a:ea typeface="+mn-ea"/>
                <a:cs typeface="Times New Roman" panose="02020603050405020304" pitchFamily="18" charset="0"/>
              </a:rPr>
              <a:t>和一个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Delete</a:t>
            </a:r>
            <a:r>
              <a:rPr lang="zh-CN" altLang="zh-CN" dirty="0">
                <a:latin typeface="+mn-ea"/>
                <a:ea typeface="+mn-ea"/>
                <a:cs typeface="Times New Roman" panose="02020603050405020304" pitchFamily="18" charset="0"/>
              </a:rPr>
              <a:t>操作同时</a:t>
            </a:r>
            <a:r>
              <a:rPr lang="zh-CN" altLang="zh-CN" dirty="0" smtClean="0">
                <a:latin typeface="+mn-ea"/>
                <a:ea typeface="+mn-ea"/>
                <a:cs typeface="Times New Roman" panose="02020603050405020304" pitchFamily="18" charset="0"/>
              </a:rPr>
              <a:t>执行</a:t>
            </a:r>
            <a:endParaRPr lang="zh-CN" altLang="zh-CN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>
              <a:buFont typeface="+mj-lt"/>
              <a:buAutoNum type="alphaLcPeriod"/>
            </a:pPr>
            <a:r>
              <a:rPr lang="zh-CN" altLang="zh-CN" dirty="0">
                <a:latin typeface="+mn-ea"/>
                <a:ea typeface="+mn-ea"/>
                <a:cs typeface="Times New Roman" panose="02020603050405020304" pitchFamily="18" charset="0"/>
              </a:rPr>
              <a:t>一个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Member</a:t>
            </a:r>
            <a:r>
              <a:rPr lang="zh-CN" altLang="zh-CN" dirty="0">
                <a:latin typeface="+mn-ea"/>
                <a:ea typeface="+mn-ea"/>
                <a:cs typeface="Times New Roman" panose="02020603050405020304" pitchFamily="18" charset="0"/>
              </a:rPr>
              <a:t>和一个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Delete</a:t>
            </a:r>
            <a:r>
              <a:rPr lang="zh-CN" altLang="zh-CN" dirty="0">
                <a:latin typeface="+mn-ea"/>
                <a:ea typeface="+mn-ea"/>
                <a:cs typeface="Times New Roman" panose="02020603050405020304" pitchFamily="18" charset="0"/>
              </a:rPr>
              <a:t>操作同时</a:t>
            </a:r>
            <a:r>
              <a:rPr lang="zh-CN" altLang="zh-CN" dirty="0" smtClean="0">
                <a:latin typeface="+mn-ea"/>
                <a:ea typeface="+mn-ea"/>
                <a:cs typeface="Times New Roman" panose="02020603050405020304" pitchFamily="18" charset="0"/>
              </a:rPr>
              <a:t>执行</a:t>
            </a:r>
            <a:endParaRPr lang="zh-CN" altLang="zh-CN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>
              <a:buFont typeface="+mj-lt"/>
              <a:buAutoNum type="alphaLcPeriod"/>
            </a:pPr>
            <a:r>
              <a:rPr lang="zh-CN" altLang="zh-CN" dirty="0">
                <a:latin typeface="+mn-ea"/>
                <a:ea typeface="+mn-ea"/>
                <a:cs typeface="Times New Roman" panose="02020603050405020304" pitchFamily="18" charset="0"/>
              </a:rPr>
              <a:t>两个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Insert</a:t>
            </a:r>
            <a:r>
              <a:rPr lang="zh-CN" altLang="zh-CN" dirty="0">
                <a:latin typeface="+mn-ea"/>
                <a:ea typeface="+mn-ea"/>
                <a:cs typeface="Times New Roman" panose="02020603050405020304" pitchFamily="18" charset="0"/>
              </a:rPr>
              <a:t>同时</a:t>
            </a:r>
            <a:r>
              <a:rPr lang="zh-CN" altLang="zh-CN" dirty="0" smtClean="0">
                <a:latin typeface="+mn-ea"/>
                <a:ea typeface="+mn-ea"/>
                <a:cs typeface="Times New Roman" panose="02020603050405020304" pitchFamily="18" charset="0"/>
              </a:rPr>
              <a:t>执行</a:t>
            </a:r>
            <a:endParaRPr lang="zh-CN" altLang="zh-CN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>
              <a:buFont typeface="+mj-lt"/>
              <a:buAutoNum type="alphaLcPeriod"/>
            </a:pPr>
            <a:r>
              <a:rPr lang="zh-CN" altLang="zh-CN" dirty="0">
                <a:latin typeface="+mn-ea"/>
                <a:ea typeface="+mn-ea"/>
                <a:cs typeface="Times New Roman" panose="02020603050405020304" pitchFamily="18" charset="0"/>
              </a:rPr>
              <a:t>一个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Insert</a:t>
            </a:r>
            <a:r>
              <a:rPr lang="zh-CN" altLang="zh-CN" dirty="0">
                <a:latin typeface="+mn-ea"/>
                <a:ea typeface="+mn-ea"/>
                <a:cs typeface="Times New Roman" panose="02020603050405020304" pitchFamily="18" charset="0"/>
              </a:rPr>
              <a:t>和一个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Member</a:t>
            </a:r>
            <a:r>
              <a:rPr lang="zh-CN" altLang="zh-CN" dirty="0">
                <a:latin typeface="+mn-ea"/>
                <a:ea typeface="+mn-ea"/>
                <a:cs typeface="Times New Roman" panose="02020603050405020304" pitchFamily="18" charset="0"/>
              </a:rPr>
              <a:t>同时</a:t>
            </a:r>
            <a:r>
              <a:rPr lang="zh-CN" altLang="zh-CN" dirty="0" smtClean="0">
                <a:latin typeface="+mn-ea"/>
                <a:ea typeface="+mn-ea"/>
                <a:cs typeface="Times New Roman" panose="02020603050405020304" pitchFamily="18" charset="0"/>
              </a:rPr>
              <a:t>执行</a:t>
            </a:r>
            <a:endParaRPr lang="zh-CN" altLang="zh-CN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01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4.11 Linked list and potential problems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30-May-19</a:t>
            </a:r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Tsinghua University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44143" y="1268760"/>
            <a:ext cx="8455713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buFont typeface="Wingdings" panose="05000000000000000000" pitchFamily="2" charset="2"/>
              <a:buChar char="n"/>
            </a:pPr>
            <a:r>
              <a:rPr lang="zh-CN" altLang="zh-CN" sz="3200" dirty="0">
                <a:latin typeface="+mn-ea"/>
                <a:cs typeface="Times New Roman" panose="02020603050405020304" pitchFamily="18" charset="0"/>
              </a:rPr>
              <a:t>两个</a:t>
            </a:r>
            <a:r>
              <a:rPr lang="en-US" altLang="zh-CN" sz="3200" dirty="0">
                <a:latin typeface="+mn-ea"/>
                <a:cs typeface="Times New Roman" panose="02020603050405020304" pitchFamily="18" charset="0"/>
              </a:rPr>
              <a:t>Delete</a:t>
            </a:r>
            <a:r>
              <a:rPr lang="zh-CN" altLang="zh-CN" sz="3200" dirty="0">
                <a:latin typeface="+mn-ea"/>
                <a:cs typeface="Times New Roman" panose="02020603050405020304" pitchFamily="18" charset="0"/>
              </a:rPr>
              <a:t>操作同时执行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44" y="2132567"/>
            <a:ext cx="7618910" cy="312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4.11 Linked list and potential problems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30-May-19</a:t>
            </a:r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Tsinghua University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399" y="1988840"/>
            <a:ext cx="4907203" cy="4062807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11923" y="1268760"/>
            <a:ext cx="8455713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buFont typeface="Wingdings" panose="05000000000000000000" pitchFamily="2" charset="2"/>
              <a:buChar char="n"/>
            </a:pPr>
            <a:r>
              <a:rPr lang="zh-CN" altLang="zh-CN" sz="3200" dirty="0">
                <a:latin typeface="+mn-ea"/>
                <a:cs typeface="Times New Roman" panose="02020603050405020304" pitchFamily="18" charset="0"/>
              </a:rPr>
              <a:t>一个</a:t>
            </a:r>
            <a:r>
              <a:rPr lang="en-US" altLang="zh-CN" sz="3200" dirty="0">
                <a:latin typeface="+mn-ea"/>
                <a:cs typeface="Times New Roman" panose="02020603050405020304" pitchFamily="18" charset="0"/>
              </a:rPr>
              <a:t>Insert</a:t>
            </a:r>
            <a:r>
              <a:rPr lang="zh-CN" altLang="zh-CN" sz="3200" dirty="0">
                <a:latin typeface="+mn-ea"/>
                <a:cs typeface="Times New Roman" panose="02020603050405020304" pitchFamily="18" charset="0"/>
              </a:rPr>
              <a:t>和一个</a:t>
            </a:r>
            <a:r>
              <a:rPr lang="en-US" altLang="zh-CN" sz="3200" dirty="0">
                <a:latin typeface="+mn-ea"/>
                <a:cs typeface="Times New Roman" panose="02020603050405020304" pitchFamily="18" charset="0"/>
              </a:rPr>
              <a:t>Delete</a:t>
            </a:r>
            <a:r>
              <a:rPr lang="zh-CN" altLang="zh-CN" sz="3200" dirty="0">
                <a:latin typeface="+mn-ea"/>
                <a:cs typeface="Times New Roman" panose="02020603050405020304" pitchFamily="18" charset="0"/>
              </a:rPr>
              <a:t>操作同时执行</a:t>
            </a:r>
          </a:p>
        </p:txBody>
      </p:sp>
    </p:spTree>
    <p:extLst>
      <p:ext uri="{BB962C8B-B14F-4D97-AF65-F5344CB8AC3E}">
        <p14:creationId xmlns:p14="http://schemas.microsoft.com/office/powerpoint/2010/main" val="204239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4.11 Linked list and potential problems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30-May-19</a:t>
            </a:r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Tsinghua University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71" y="1700808"/>
            <a:ext cx="7846659" cy="4383732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42030" y="1172848"/>
            <a:ext cx="8455713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+mn-ea"/>
                <a:cs typeface="Times New Roman" panose="02020603050405020304" pitchFamily="18" charset="0"/>
              </a:rPr>
              <a:t>一个</a:t>
            </a:r>
            <a:r>
              <a:rPr lang="en-US" altLang="zh-CN" sz="3200" dirty="0">
                <a:latin typeface="+mn-ea"/>
                <a:cs typeface="Times New Roman" panose="02020603050405020304" pitchFamily="18" charset="0"/>
              </a:rPr>
              <a:t>Member</a:t>
            </a:r>
            <a:r>
              <a:rPr lang="zh-CN" altLang="zh-CN" sz="3200" dirty="0" smtClean="0">
                <a:latin typeface="+mn-ea"/>
                <a:cs typeface="Times New Roman" panose="02020603050405020304" pitchFamily="18" charset="0"/>
              </a:rPr>
              <a:t>和</a:t>
            </a:r>
            <a:r>
              <a:rPr lang="zh-CN" altLang="zh-CN" sz="3200" dirty="0">
                <a:latin typeface="+mn-ea"/>
                <a:cs typeface="Times New Roman" panose="02020603050405020304" pitchFamily="18" charset="0"/>
              </a:rPr>
              <a:t>一个</a:t>
            </a:r>
            <a:r>
              <a:rPr lang="en-US" altLang="zh-CN" sz="3200" dirty="0">
                <a:latin typeface="+mn-ea"/>
                <a:cs typeface="Times New Roman" panose="02020603050405020304" pitchFamily="18" charset="0"/>
              </a:rPr>
              <a:t>Delete</a:t>
            </a:r>
            <a:r>
              <a:rPr lang="zh-CN" altLang="zh-CN" sz="3200" dirty="0">
                <a:latin typeface="+mn-ea"/>
                <a:cs typeface="Times New Roman" panose="02020603050405020304" pitchFamily="18" charset="0"/>
              </a:rPr>
              <a:t>操作同时执行</a:t>
            </a:r>
          </a:p>
        </p:txBody>
      </p:sp>
    </p:spTree>
    <p:extLst>
      <p:ext uri="{BB962C8B-B14F-4D97-AF65-F5344CB8AC3E}">
        <p14:creationId xmlns:p14="http://schemas.microsoft.com/office/powerpoint/2010/main" val="93788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DATE Conference Template">
      <a:dk1>
        <a:srgbClr val="000000"/>
      </a:dk1>
      <a:lt1>
        <a:sysClr val="window" lastClr="FFFFFF"/>
      </a:lt1>
      <a:dk2>
        <a:srgbClr val="00456E"/>
      </a:dk2>
      <a:lt2>
        <a:srgbClr val="D8D8D8"/>
      </a:lt2>
      <a:accent1>
        <a:srgbClr val="377ED5"/>
      </a:accent1>
      <a:accent2>
        <a:srgbClr val="D83A36"/>
      </a:accent2>
      <a:accent3>
        <a:srgbClr val="A5DB39"/>
      </a:accent3>
      <a:accent4>
        <a:srgbClr val="7E4CBA"/>
      </a:accent4>
      <a:accent5>
        <a:srgbClr val="FFED00"/>
      </a:accent5>
      <a:accent6>
        <a:srgbClr val="FF963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5365</TotalTime>
  <Words>1891</Words>
  <Application>Microsoft Office PowerPoint</Application>
  <PresentationFormat>全屏显示(4:3)</PresentationFormat>
  <Paragraphs>222</Paragraphs>
  <Slides>27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宋体</vt:lpstr>
      <vt:lpstr>Arial</vt:lpstr>
      <vt:lpstr>Calibri</vt:lpstr>
      <vt:lpstr>Cambria Math</vt:lpstr>
      <vt:lpstr>Times New Roman</vt:lpstr>
      <vt:lpstr>Wingdings</vt:lpstr>
      <vt:lpstr>Larissa</vt:lpstr>
      <vt:lpstr>PowerPoint 演示文稿</vt:lpstr>
      <vt:lpstr>4.7 Producer-consumer framework with mutexes</vt:lpstr>
      <vt:lpstr>4.7 Producer-consumer framework with mutexes</vt:lpstr>
      <vt:lpstr>4.7 Producer-consumer framework with mutexes</vt:lpstr>
      <vt:lpstr>4.7 Producer-consumer framework with mutexes</vt:lpstr>
      <vt:lpstr>4.11 Linked list and potential problems</vt:lpstr>
      <vt:lpstr>4.11 Linked list and potential problems</vt:lpstr>
      <vt:lpstr>4.11 Linked list and potential problems</vt:lpstr>
      <vt:lpstr>4.11 Linked list and potential problems</vt:lpstr>
      <vt:lpstr>4.11 Linked list and potential problems</vt:lpstr>
      <vt:lpstr>4.11 Linked list and potential problems</vt:lpstr>
      <vt:lpstr>4.12 Two phases in the linked list operations</vt:lpstr>
      <vt:lpstr>4.12 Two phases in the linked list operations</vt:lpstr>
      <vt:lpstr>5.4 Initialized value for reduction variables</vt:lpstr>
      <vt:lpstr>5.4 Initialized value for reduction variables</vt:lpstr>
      <vt:lpstr>5.5 Bleeblon computer</vt:lpstr>
      <vt:lpstr>5.5 Bleeblon computer</vt:lpstr>
      <vt:lpstr>5.8 Eliminate the loop-carried dependence</vt:lpstr>
      <vt:lpstr>5.8 Eliminate the loop-carried dependence</vt:lpstr>
      <vt:lpstr>5.14 Matrix-vector multiplication cache problem</vt:lpstr>
      <vt:lpstr>5.14 Matrix-vector multiplication cache problem</vt:lpstr>
      <vt:lpstr>5.14 Matrix-vector multiplication cache problem</vt:lpstr>
      <vt:lpstr>OpenMP Programming</vt:lpstr>
      <vt:lpstr>OpenMP Programming</vt:lpstr>
      <vt:lpstr>Pthread Programming</vt:lpstr>
      <vt:lpstr>Pthread Programming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Conference Template</dc:title>
  <dc:creator>Jano Gebelein</dc:creator>
  <cp:lastModifiedBy>edalab</cp:lastModifiedBy>
  <cp:revision>705</cp:revision>
  <dcterms:created xsi:type="dcterms:W3CDTF">2012-02-16T16:17:30Z</dcterms:created>
  <dcterms:modified xsi:type="dcterms:W3CDTF">2019-05-29T13:01:12Z</dcterms:modified>
</cp:coreProperties>
</file>