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1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2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6" r:id="rId2"/>
    <p:sldId id="256" r:id="rId3"/>
    <p:sldId id="271" r:id="rId4"/>
    <p:sldId id="258" r:id="rId5"/>
    <p:sldId id="259" r:id="rId6"/>
    <p:sldId id="260" r:id="rId7"/>
    <p:sldId id="274" r:id="rId8"/>
    <p:sldId id="272" r:id="rId9"/>
    <p:sldId id="262" r:id="rId10"/>
    <p:sldId id="267" r:id="rId11"/>
    <p:sldId id="268" r:id="rId12"/>
    <p:sldId id="269" r:id="rId13"/>
    <p:sldId id="270" r:id="rId14"/>
    <p:sldId id="264" r:id="rId15"/>
    <p:sldId id="273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B29C4-B881-4BB7-A5AC-DA0E61162FD1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B887A-D7A6-4B90-BB99-699D4C7D5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99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B73BD2-6427-4F84-9097-21215C5C527E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4264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1A84FD7-51EA-4A84-BE68-5B3570016DFC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52594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674E624-C963-40C2-A36D-D965EEB5B9A3}" type="slidenum">
              <a:rPr lang="en-US" altLang="zh-CN" smtClean="0">
                <a:latin typeface="Times New Roman" pitchFamily="18" charset="0"/>
              </a:rPr>
              <a:pPr eaLnBrk="1" hangingPunct="1"/>
              <a:t>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49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A9B9F3-996C-4C81-9727-C2A630E93F98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8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E15A-0316-4628-9150-2823FE8A80C0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799E-8295-4AA5-8CC8-7FE27B8E9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88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E15A-0316-4628-9150-2823FE8A80C0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799E-8295-4AA5-8CC8-7FE27B8E9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2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E15A-0316-4628-9150-2823FE8A80C0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799E-8295-4AA5-8CC8-7FE27B8E9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4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E15A-0316-4628-9150-2823FE8A80C0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799E-8295-4AA5-8CC8-7FE27B8E9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06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E15A-0316-4628-9150-2823FE8A80C0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799E-8295-4AA5-8CC8-7FE27B8E9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13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E15A-0316-4628-9150-2823FE8A80C0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799E-8295-4AA5-8CC8-7FE27B8E9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8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E15A-0316-4628-9150-2823FE8A80C0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799E-8295-4AA5-8CC8-7FE27B8E9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01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E15A-0316-4628-9150-2823FE8A80C0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799E-8295-4AA5-8CC8-7FE27B8E9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01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E15A-0316-4628-9150-2823FE8A80C0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799E-8295-4AA5-8CC8-7FE27B8E9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49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E15A-0316-4628-9150-2823FE8A80C0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799E-8295-4AA5-8CC8-7FE27B8E9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2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E15A-0316-4628-9150-2823FE8A80C0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799E-8295-4AA5-8CC8-7FE27B8E9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01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E15A-0316-4628-9150-2823FE8A80C0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0799E-8295-4AA5-8CC8-7FE27B8E9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51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25.xml"/><Relationship Id="rId117" Type="http://schemas.openxmlformats.org/officeDocument/2006/relationships/tags" Target="../tags/tag116.xml"/><Relationship Id="rId21" Type="http://schemas.openxmlformats.org/officeDocument/2006/relationships/tags" Target="../tags/tag20.xml"/><Relationship Id="rId42" Type="http://schemas.openxmlformats.org/officeDocument/2006/relationships/tags" Target="../tags/tag41.xml"/><Relationship Id="rId47" Type="http://schemas.openxmlformats.org/officeDocument/2006/relationships/tags" Target="../tags/tag46.xml"/><Relationship Id="rId63" Type="http://schemas.openxmlformats.org/officeDocument/2006/relationships/tags" Target="../tags/tag62.xml"/><Relationship Id="rId68" Type="http://schemas.openxmlformats.org/officeDocument/2006/relationships/tags" Target="../tags/tag67.xml"/><Relationship Id="rId84" Type="http://schemas.openxmlformats.org/officeDocument/2006/relationships/tags" Target="../tags/tag83.xml"/><Relationship Id="rId89" Type="http://schemas.openxmlformats.org/officeDocument/2006/relationships/tags" Target="../tags/tag88.xml"/><Relationship Id="rId112" Type="http://schemas.openxmlformats.org/officeDocument/2006/relationships/tags" Target="../tags/tag111.xml"/><Relationship Id="rId133" Type="http://schemas.openxmlformats.org/officeDocument/2006/relationships/tags" Target="../tags/tag132.xml"/><Relationship Id="rId138" Type="http://schemas.openxmlformats.org/officeDocument/2006/relationships/tags" Target="../tags/tag137.xml"/><Relationship Id="rId16" Type="http://schemas.openxmlformats.org/officeDocument/2006/relationships/tags" Target="../tags/tag15.xml"/><Relationship Id="rId107" Type="http://schemas.openxmlformats.org/officeDocument/2006/relationships/tags" Target="../tags/tag106.xml"/><Relationship Id="rId11" Type="http://schemas.openxmlformats.org/officeDocument/2006/relationships/tags" Target="../tags/tag10.xml"/><Relationship Id="rId32" Type="http://schemas.openxmlformats.org/officeDocument/2006/relationships/tags" Target="../tags/tag31.xml"/><Relationship Id="rId37" Type="http://schemas.openxmlformats.org/officeDocument/2006/relationships/tags" Target="../tags/tag36.xml"/><Relationship Id="rId53" Type="http://schemas.openxmlformats.org/officeDocument/2006/relationships/tags" Target="../tags/tag52.xml"/><Relationship Id="rId58" Type="http://schemas.openxmlformats.org/officeDocument/2006/relationships/tags" Target="../tags/tag57.xml"/><Relationship Id="rId74" Type="http://schemas.openxmlformats.org/officeDocument/2006/relationships/tags" Target="../tags/tag73.xml"/><Relationship Id="rId79" Type="http://schemas.openxmlformats.org/officeDocument/2006/relationships/tags" Target="../tags/tag78.xml"/><Relationship Id="rId102" Type="http://schemas.openxmlformats.org/officeDocument/2006/relationships/tags" Target="../tags/tag101.xml"/><Relationship Id="rId123" Type="http://schemas.openxmlformats.org/officeDocument/2006/relationships/tags" Target="../tags/tag122.xml"/><Relationship Id="rId128" Type="http://schemas.openxmlformats.org/officeDocument/2006/relationships/tags" Target="../tags/tag127.xml"/><Relationship Id="rId144" Type="http://schemas.openxmlformats.org/officeDocument/2006/relationships/tags" Target="../tags/tag143.xml"/><Relationship Id="rId149" Type="http://schemas.openxmlformats.org/officeDocument/2006/relationships/oleObject" Target="../embeddings/oleObject2.bin"/><Relationship Id="rId5" Type="http://schemas.openxmlformats.org/officeDocument/2006/relationships/tags" Target="../tags/tag4.xml"/><Relationship Id="rId90" Type="http://schemas.openxmlformats.org/officeDocument/2006/relationships/tags" Target="../tags/tag89.xml"/><Relationship Id="rId95" Type="http://schemas.openxmlformats.org/officeDocument/2006/relationships/tags" Target="../tags/tag94.xml"/><Relationship Id="rId22" Type="http://schemas.openxmlformats.org/officeDocument/2006/relationships/tags" Target="../tags/tag21.xml"/><Relationship Id="rId27" Type="http://schemas.openxmlformats.org/officeDocument/2006/relationships/tags" Target="../tags/tag26.xml"/><Relationship Id="rId43" Type="http://schemas.openxmlformats.org/officeDocument/2006/relationships/tags" Target="../tags/tag42.xml"/><Relationship Id="rId48" Type="http://schemas.openxmlformats.org/officeDocument/2006/relationships/tags" Target="../tags/tag47.xml"/><Relationship Id="rId64" Type="http://schemas.openxmlformats.org/officeDocument/2006/relationships/tags" Target="../tags/tag63.xml"/><Relationship Id="rId69" Type="http://schemas.openxmlformats.org/officeDocument/2006/relationships/tags" Target="../tags/tag68.xml"/><Relationship Id="rId113" Type="http://schemas.openxmlformats.org/officeDocument/2006/relationships/tags" Target="../tags/tag112.xml"/><Relationship Id="rId118" Type="http://schemas.openxmlformats.org/officeDocument/2006/relationships/tags" Target="../tags/tag117.xml"/><Relationship Id="rId134" Type="http://schemas.openxmlformats.org/officeDocument/2006/relationships/tags" Target="../tags/tag133.xml"/><Relationship Id="rId139" Type="http://schemas.openxmlformats.org/officeDocument/2006/relationships/tags" Target="../tags/tag138.xml"/><Relationship Id="rId80" Type="http://schemas.openxmlformats.org/officeDocument/2006/relationships/tags" Target="../tags/tag79.xml"/><Relationship Id="rId85" Type="http://schemas.openxmlformats.org/officeDocument/2006/relationships/tags" Target="../tags/tag84.xml"/><Relationship Id="rId3" Type="http://schemas.openxmlformats.org/officeDocument/2006/relationships/tags" Target="../tags/tag2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tags" Target="../tags/tag24.xml"/><Relationship Id="rId33" Type="http://schemas.openxmlformats.org/officeDocument/2006/relationships/tags" Target="../tags/tag32.xml"/><Relationship Id="rId38" Type="http://schemas.openxmlformats.org/officeDocument/2006/relationships/tags" Target="../tags/tag37.xml"/><Relationship Id="rId46" Type="http://schemas.openxmlformats.org/officeDocument/2006/relationships/tags" Target="../tags/tag45.xml"/><Relationship Id="rId59" Type="http://schemas.openxmlformats.org/officeDocument/2006/relationships/tags" Target="../tags/tag58.xml"/><Relationship Id="rId67" Type="http://schemas.openxmlformats.org/officeDocument/2006/relationships/tags" Target="../tags/tag66.xml"/><Relationship Id="rId103" Type="http://schemas.openxmlformats.org/officeDocument/2006/relationships/tags" Target="../tags/tag102.xml"/><Relationship Id="rId108" Type="http://schemas.openxmlformats.org/officeDocument/2006/relationships/tags" Target="../tags/tag107.xml"/><Relationship Id="rId116" Type="http://schemas.openxmlformats.org/officeDocument/2006/relationships/tags" Target="../tags/tag115.xml"/><Relationship Id="rId124" Type="http://schemas.openxmlformats.org/officeDocument/2006/relationships/tags" Target="../tags/tag123.xml"/><Relationship Id="rId129" Type="http://schemas.openxmlformats.org/officeDocument/2006/relationships/tags" Target="../tags/tag128.xml"/><Relationship Id="rId137" Type="http://schemas.openxmlformats.org/officeDocument/2006/relationships/tags" Target="../tags/tag136.xml"/><Relationship Id="rId20" Type="http://schemas.openxmlformats.org/officeDocument/2006/relationships/tags" Target="../tags/tag19.xml"/><Relationship Id="rId41" Type="http://schemas.openxmlformats.org/officeDocument/2006/relationships/tags" Target="../tags/tag40.xml"/><Relationship Id="rId54" Type="http://schemas.openxmlformats.org/officeDocument/2006/relationships/tags" Target="../tags/tag53.xml"/><Relationship Id="rId62" Type="http://schemas.openxmlformats.org/officeDocument/2006/relationships/tags" Target="../tags/tag61.xml"/><Relationship Id="rId70" Type="http://schemas.openxmlformats.org/officeDocument/2006/relationships/tags" Target="../tags/tag69.xml"/><Relationship Id="rId75" Type="http://schemas.openxmlformats.org/officeDocument/2006/relationships/tags" Target="../tags/tag74.xml"/><Relationship Id="rId83" Type="http://schemas.openxmlformats.org/officeDocument/2006/relationships/tags" Target="../tags/tag82.xml"/><Relationship Id="rId88" Type="http://schemas.openxmlformats.org/officeDocument/2006/relationships/tags" Target="../tags/tag87.xml"/><Relationship Id="rId91" Type="http://schemas.openxmlformats.org/officeDocument/2006/relationships/tags" Target="../tags/tag90.xml"/><Relationship Id="rId96" Type="http://schemas.openxmlformats.org/officeDocument/2006/relationships/tags" Target="../tags/tag95.xml"/><Relationship Id="rId111" Type="http://schemas.openxmlformats.org/officeDocument/2006/relationships/tags" Target="../tags/tag110.xml"/><Relationship Id="rId132" Type="http://schemas.openxmlformats.org/officeDocument/2006/relationships/tags" Target="../tags/tag131.xml"/><Relationship Id="rId140" Type="http://schemas.openxmlformats.org/officeDocument/2006/relationships/tags" Target="../tags/tag139.xml"/><Relationship Id="rId145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5" Type="http://schemas.openxmlformats.org/officeDocument/2006/relationships/tags" Target="../tags/tag14.xml"/><Relationship Id="rId23" Type="http://schemas.openxmlformats.org/officeDocument/2006/relationships/tags" Target="../tags/tag22.xml"/><Relationship Id="rId28" Type="http://schemas.openxmlformats.org/officeDocument/2006/relationships/tags" Target="../tags/tag27.xml"/><Relationship Id="rId36" Type="http://schemas.openxmlformats.org/officeDocument/2006/relationships/tags" Target="../tags/tag35.xml"/><Relationship Id="rId49" Type="http://schemas.openxmlformats.org/officeDocument/2006/relationships/tags" Target="../tags/tag48.xml"/><Relationship Id="rId57" Type="http://schemas.openxmlformats.org/officeDocument/2006/relationships/tags" Target="../tags/tag56.xml"/><Relationship Id="rId106" Type="http://schemas.openxmlformats.org/officeDocument/2006/relationships/tags" Target="../tags/tag105.xml"/><Relationship Id="rId114" Type="http://schemas.openxmlformats.org/officeDocument/2006/relationships/tags" Target="../tags/tag113.xml"/><Relationship Id="rId119" Type="http://schemas.openxmlformats.org/officeDocument/2006/relationships/tags" Target="../tags/tag118.xml"/><Relationship Id="rId127" Type="http://schemas.openxmlformats.org/officeDocument/2006/relationships/tags" Target="../tags/tag126.xml"/><Relationship Id="rId10" Type="http://schemas.openxmlformats.org/officeDocument/2006/relationships/tags" Target="../tags/tag9.xml"/><Relationship Id="rId31" Type="http://schemas.openxmlformats.org/officeDocument/2006/relationships/tags" Target="../tags/tag30.xml"/><Relationship Id="rId44" Type="http://schemas.openxmlformats.org/officeDocument/2006/relationships/tags" Target="../tags/tag43.xml"/><Relationship Id="rId52" Type="http://schemas.openxmlformats.org/officeDocument/2006/relationships/tags" Target="../tags/tag51.xml"/><Relationship Id="rId60" Type="http://schemas.openxmlformats.org/officeDocument/2006/relationships/tags" Target="../tags/tag59.xml"/><Relationship Id="rId65" Type="http://schemas.openxmlformats.org/officeDocument/2006/relationships/tags" Target="../tags/tag64.xml"/><Relationship Id="rId73" Type="http://schemas.openxmlformats.org/officeDocument/2006/relationships/tags" Target="../tags/tag72.xml"/><Relationship Id="rId78" Type="http://schemas.openxmlformats.org/officeDocument/2006/relationships/tags" Target="../tags/tag77.xml"/><Relationship Id="rId81" Type="http://schemas.openxmlformats.org/officeDocument/2006/relationships/tags" Target="../tags/tag80.xml"/><Relationship Id="rId86" Type="http://schemas.openxmlformats.org/officeDocument/2006/relationships/tags" Target="../tags/tag85.xml"/><Relationship Id="rId94" Type="http://schemas.openxmlformats.org/officeDocument/2006/relationships/tags" Target="../tags/tag93.xml"/><Relationship Id="rId99" Type="http://schemas.openxmlformats.org/officeDocument/2006/relationships/tags" Target="../tags/tag98.xml"/><Relationship Id="rId101" Type="http://schemas.openxmlformats.org/officeDocument/2006/relationships/tags" Target="../tags/tag100.xml"/><Relationship Id="rId122" Type="http://schemas.openxmlformats.org/officeDocument/2006/relationships/tags" Target="../tags/tag121.xml"/><Relationship Id="rId130" Type="http://schemas.openxmlformats.org/officeDocument/2006/relationships/tags" Target="../tags/tag129.xml"/><Relationship Id="rId135" Type="http://schemas.openxmlformats.org/officeDocument/2006/relationships/tags" Target="../tags/tag134.xml"/><Relationship Id="rId143" Type="http://schemas.openxmlformats.org/officeDocument/2006/relationships/tags" Target="../tags/tag142.xml"/><Relationship Id="rId148" Type="http://schemas.openxmlformats.org/officeDocument/2006/relationships/image" Target="../media/image1.wmf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39" Type="http://schemas.openxmlformats.org/officeDocument/2006/relationships/tags" Target="../tags/tag38.xml"/><Relationship Id="rId109" Type="http://schemas.openxmlformats.org/officeDocument/2006/relationships/tags" Target="../tags/tag108.xml"/><Relationship Id="rId34" Type="http://schemas.openxmlformats.org/officeDocument/2006/relationships/tags" Target="../tags/tag33.xml"/><Relationship Id="rId50" Type="http://schemas.openxmlformats.org/officeDocument/2006/relationships/tags" Target="../tags/tag49.xml"/><Relationship Id="rId55" Type="http://schemas.openxmlformats.org/officeDocument/2006/relationships/tags" Target="../tags/tag54.xml"/><Relationship Id="rId76" Type="http://schemas.openxmlformats.org/officeDocument/2006/relationships/tags" Target="../tags/tag75.xml"/><Relationship Id="rId97" Type="http://schemas.openxmlformats.org/officeDocument/2006/relationships/tags" Target="../tags/tag96.xml"/><Relationship Id="rId104" Type="http://schemas.openxmlformats.org/officeDocument/2006/relationships/tags" Target="../tags/tag103.xml"/><Relationship Id="rId120" Type="http://schemas.openxmlformats.org/officeDocument/2006/relationships/tags" Target="../tags/tag119.xml"/><Relationship Id="rId125" Type="http://schemas.openxmlformats.org/officeDocument/2006/relationships/tags" Target="../tags/tag124.xml"/><Relationship Id="rId141" Type="http://schemas.openxmlformats.org/officeDocument/2006/relationships/tags" Target="../tags/tag140.xml"/><Relationship Id="rId146" Type="http://schemas.openxmlformats.org/officeDocument/2006/relationships/notesSlide" Target="../notesSlides/notesSlide1.xml"/><Relationship Id="rId7" Type="http://schemas.openxmlformats.org/officeDocument/2006/relationships/tags" Target="../tags/tag6.xml"/><Relationship Id="rId71" Type="http://schemas.openxmlformats.org/officeDocument/2006/relationships/tags" Target="../tags/tag70.xml"/><Relationship Id="rId92" Type="http://schemas.openxmlformats.org/officeDocument/2006/relationships/tags" Target="../tags/tag91.xml"/><Relationship Id="rId2" Type="http://schemas.openxmlformats.org/officeDocument/2006/relationships/tags" Target="../tags/tag1.xml"/><Relationship Id="rId29" Type="http://schemas.openxmlformats.org/officeDocument/2006/relationships/tags" Target="../tags/tag28.xml"/><Relationship Id="rId24" Type="http://schemas.openxmlformats.org/officeDocument/2006/relationships/tags" Target="../tags/tag23.xml"/><Relationship Id="rId40" Type="http://schemas.openxmlformats.org/officeDocument/2006/relationships/tags" Target="../tags/tag39.xml"/><Relationship Id="rId45" Type="http://schemas.openxmlformats.org/officeDocument/2006/relationships/tags" Target="../tags/tag44.xml"/><Relationship Id="rId66" Type="http://schemas.openxmlformats.org/officeDocument/2006/relationships/tags" Target="../tags/tag65.xml"/><Relationship Id="rId87" Type="http://schemas.openxmlformats.org/officeDocument/2006/relationships/tags" Target="../tags/tag86.xml"/><Relationship Id="rId110" Type="http://schemas.openxmlformats.org/officeDocument/2006/relationships/tags" Target="../tags/tag109.xml"/><Relationship Id="rId115" Type="http://schemas.openxmlformats.org/officeDocument/2006/relationships/tags" Target="../tags/tag114.xml"/><Relationship Id="rId131" Type="http://schemas.openxmlformats.org/officeDocument/2006/relationships/tags" Target="../tags/tag130.xml"/><Relationship Id="rId136" Type="http://schemas.openxmlformats.org/officeDocument/2006/relationships/tags" Target="../tags/tag135.xml"/><Relationship Id="rId61" Type="http://schemas.openxmlformats.org/officeDocument/2006/relationships/tags" Target="../tags/tag60.xml"/><Relationship Id="rId82" Type="http://schemas.openxmlformats.org/officeDocument/2006/relationships/tags" Target="../tags/tag81.xml"/><Relationship Id="rId19" Type="http://schemas.openxmlformats.org/officeDocument/2006/relationships/tags" Target="../tags/tag18.xml"/><Relationship Id="rId14" Type="http://schemas.openxmlformats.org/officeDocument/2006/relationships/tags" Target="../tags/tag13.xml"/><Relationship Id="rId30" Type="http://schemas.openxmlformats.org/officeDocument/2006/relationships/tags" Target="../tags/tag29.xml"/><Relationship Id="rId35" Type="http://schemas.openxmlformats.org/officeDocument/2006/relationships/tags" Target="../tags/tag34.xml"/><Relationship Id="rId56" Type="http://schemas.openxmlformats.org/officeDocument/2006/relationships/tags" Target="../tags/tag55.xml"/><Relationship Id="rId77" Type="http://schemas.openxmlformats.org/officeDocument/2006/relationships/tags" Target="../tags/tag76.xml"/><Relationship Id="rId100" Type="http://schemas.openxmlformats.org/officeDocument/2006/relationships/tags" Target="../tags/tag99.xml"/><Relationship Id="rId105" Type="http://schemas.openxmlformats.org/officeDocument/2006/relationships/tags" Target="../tags/tag104.xml"/><Relationship Id="rId126" Type="http://schemas.openxmlformats.org/officeDocument/2006/relationships/tags" Target="../tags/tag125.xml"/><Relationship Id="rId147" Type="http://schemas.openxmlformats.org/officeDocument/2006/relationships/oleObject" Target="../embeddings/oleObject1.bin"/><Relationship Id="rId8" Type="http://schemas.openxmlformats.org/officeDocument/2006/relationships/tags" Target="../tags/tag7.xml"/><Relationship Id="rId51" Type="http://schemas.openxmlformats.org/officeDocument/2006/relationships/tags" Target="../tags/tag50.xml"/><Relationship Id="rId72" Type="http://schemas.openxmlformats.org/officeDocument/2006/relationships/tags" Target="../tags/tag71.xml"/><Relationship Id="rId93" Type="http://schemas.openxmlformats.org/officeDocument/2006/relationships/tags" Target="../tags/tag92.xml"/><Relationship Id="rId98" Type="http://schemas.openxmlformats.org/officeDocument/2006/relationships/tags" Target="../tags/tag97.xml"/><Relationship Id="rId121" Type="http://schemas.openxmlformats.org/officeDocument/2006/relationships/tags" Target="../tags/tag120.xml"/><Relationship Id="rId142" Type="http://schemas.openxmlformats.org/officeDocument/2006/relationships/tags" Target="../tags/tag1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2" Type="http://schemas.openxmlformats.org/officeDocument/2006/relationships/tags" Target="../tags/tag144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8.xml"/><Relationship Id="rId11" Type="http://schemas.openxmlformats.org/officeDocument/2006/relationships/image" Target="../media/image2.emf"/><Relationship Id="rId5" Type="http://schemas.openxmlformats.org/officeDocument/2006/relationships/tags" Target="../tags/tag147.xml"/><Relationship Id="rId10" Type="http://schemas.openxmlformats.org/officeDocument/2006/relationships/oleObject" Target="../embeddings/oleObject3.bin"/><Relationship Id="rId4" Type="http://schemas.openxmlformats.org/officeDocument/2006/relationships/tags" Target="../tags/tag146.xml"/><Relationship Id="rId9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image" Target="../media/image3.emf"/><Relationship Id="rId2" Type="http://schemas.openxmlformats.org/officeDocument/2006/relationships/tags" Target="../tags/tag150.xml"/><Relationship Id="rId1" Type="http://schemas.openxmlformats.org/officeDocument/2006/relationships/vmlDrawing" Target="../drawings/vmlDrawing3.vml"/><Relationship Id="rId6" Type="http://schemas.openxmlformats.org/officeDocument/2006/relationships/tags" Target="../tags/tag154.xml"/><Relationship Id="rId11" Type="http://schemas.openxmlformats.org/officeDocument/2006/relationships/oleObject" Target="../embeddings/oleObject4.bin"/><Relationship Id="rId5" Type="http://schemas.openxmlformats.org/officeDocument/2006/relationships/tags" Target="../tags/tag153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152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感觉计网就是一门</a:t>
            </a:r>
            <a:r>
              <a:rPr lang="zh-CN" altLang="en-US" b="1" dirty="0">
                <a:latin typeface="+mn-ea"/>
                <a:ea typeface="+mn-ea"/>
              </a:rPr>
              <a:t>文科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75335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要记的东西很多</a:t>
            </a:r>
            <a:endParaRPr lang="en-US" altLang="zh-CN" b="1" dirty="0"/>
          </a:p>
          <a:p>
            <a:r>
              <a:rPr lang="zh-CN" altLang="en-US" dirty="0"/>
              <a:t>但也不能把什么都记下来，脑容量不够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TCP/UDP</a:t>
            </a:r>
            <a:r>
              <a:rPr lang="zh-CN" altLang="en-US" dirty="0"/>
              <a:t>的中文名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考逻辑计算的不多</a:t>
            </a:r>
            <a:endParaRPr lang="en-US" altLang="zh-CN" b="1" dirty="0"/>
          </a:p>
          <a:p>
            <a:r>
              <a:rPr lang="zh-CN" altLang="en-US" dirty="0"/>
              <a:t>比如时延计算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LS/DV</a:t>
            </a:r>
            <a:r>
              <a:rPr lang="zh-CN" altLang="en-US" dirty="0"/>
              <a:t>算法实现</a:t>
            </a:r>
            <a:endParaRPr lang="en-US" altLang="zh-CN" dirty="0"/>
          </a:p>
          <a:p>
            <a:r>
              <a:rPr lang="zh-CN" altLang="en-US" dirty="0"/>
              <a:t>有可能考得比较诡异</a:t>
            </a:r>
          </a:p>
        </p:txBody>
      </p:sp>
    </p:spTree>
    <p:extLst>
      <p:ext uri="{BB962C8B-B14F-4D97-AF65-F5344CB8AC3E}">
        <p14:creationId xmlns:p14="http://schemas.microsoft.com/office/powerpoint/2010/main" val="1130865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4" y="1122218"/>
            <a:ext cx="8636186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1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65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459" y="4203088"/>
            <a:ext cx="3254541" cy="233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0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78" y="1343891"/>
            <a:ext cx="9179878" cy="41667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77724" y="5660478"/>
            <a:ext cx="543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没给</a:t>
            </a:r>
            <a:r>
              <a:rPr lang="en-US" altLang="zh-CN" sz="3200" b="1" dirty="0">
                <a:solidFill>
                  <a:srgbClr val="FF0000"/>
                </a:solidFill>
              </a:rPr>
              <a:t>A</a:t>
            </a:r>
            <a:r>
              <a:rPr lang="zh-CN" altLang="en-US" sz="3200" b="1" dirty="0">
                <a:solidFill>
                  <a:srgbClr val="FF0000"/>
                </a:solidFill>
              </a:rPr>
              <a:t>、</a:t>
            </a:r>
            <a:r>
              <a:rPr lang="en-US" altLang="zh-CN" sz="3200" b="1" dirty="0">
                <a:solidFill>
                  <a:srgbClr val="FF0000"/>
                </a:solidFill>
              </a:rPr>
              <a:t>C, </a:t>
            </a:r>
            <a:r>
              <a:rPr lang="zh-CN" altLang="en-US" sz="3200" b="1" dirty="0">
                <a:solidFill>
                  <a:srgbClr val="FF0000"/>
                </a:solidFill>
              </a:rPr>
              <a:t>如何迭代？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9920" y="316894"/>
            <a:ext cx="543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难的是</a:t>
            </a:r>
            <a:r>
              <a:rPr lang="en-US" altLang="zh-CN" sz="3200" b="1" dirty="0">
                <a:solidFill>
                  <a:srgbClr val="FF0000"/>
                </a:solidFill>
              </a:rPr>
              <a:t>DV</a:t>
            </a:r>
            <a:r>
              <a:rPr lang="zh-CN" altLang="en-US" sz="3200" b="1" dirty="0">
                <a:solidFill>
                  <a:srgbClr val="FF0000"/>
                </a:solidFill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04304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8093" y="139701"/>
            <a:ext cx="543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DV</a:t>
            </a:r>
            <a:r>
              <a:rPr lang="zh-CN" altLang="en-US" sz="3200" b="1" dirty="0">
                <a:solidFill>
                  <a:srgbClr val="FF0000"/>
                </a:solidFill>
              </a:rPr>
              <a:t>算法和路由表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94" y="947738"/>
            <a:ext cx="8038207" cy="15746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2" y="2598162"/>
            <a:ext cx="5741988" cy="17130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7000" y="4311167"/>
            <a:ext cx="756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X</a:t>
            </a:r>
            <a:r>
              <a:rPr lang="zh-CN" altLang="en-US" sz="2400" b="1" dirty="0"/>
              <a:t>的路由表              </a:t>
            </a:r>
            <a:r>
              <a:rPr lang="en-US" altLang="zh-CN" sz="2400" b="1" dirty="0"/>
              <a:t>Y</a:t>
            </a:r>
            <a:r>
              <a:rPr lang="zh-CN" altLang="en-US" sz="2400" b="1" dirty="0"/>
              <a:t>的路由表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18" y="4772832"/>
            <a:ext cx="7400306" cy="208516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48400" y="2967776"/>
            <a:ext cx="543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Y</a:t>
            </a:r>
            <a:r>
              <a:rPr lang="zh-CN" altLang="en-US" b="1" dirty="0">
                <a:solidFill>
                  <a:srgbClr val="FF0000"/>
                </a:solidFill>
              </a:rPr>
              <a:t>的路由表里有什么？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和课上讲的方阵表示不一样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48400" y="2984052"/>
            <a:ext cx="543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Y</a:t>
            </a:r>
            <a:r>
              <a:rPr lang="zh-CN" altLang="en-US" b="1" dirty="0">
                <a:solidFill>
                  <a:srgbClr val="FF0000"/>
                </a:solidFill>
              </a:rPr>
              <a:t>的路由表里有什么？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和课上讲的方阵表示不一样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85916" y="570268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不知道原题有没有图</a:t>
            </a:r>
          </a:p>
        </p:txBody>
      </p:sp>
    </p:spTree>
    <p:extLst>
      <p:ext uri="{BB962C8B-B14F-4D97-AF65-F5344CB8AC3E}">
        <p14:creationId xmlns:p14="http://schemas.microsoft.com/office/powerpoint/2010/main" val="2198846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第五章重点内容（链路层）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差错检测和纠错技术</a:t>
            </a:r>
            <a:endParaRPr lang="en-US" altLang="zh-CN" dirty="0"/>
          </a:p>
          <a:p>
            <a:pPr lvl="1"/>
            <a:r>
              <a:rPr lang="zh-CN" altLang="en-US" dirty="0"/>
              <a:t>奇偶校验，检验和，循环冗余检测</a:t>
            </a:r>
            <a:r>
              <a:rPr lang="en-US" altLang="zh-CN" dirty="0"/>
              <a:t>(CRC</a:t>
            </a:r>
            <a:r>
              <a:rPr lang="zh-CN" altLang="en-US" dirty="0"/>
              <a:t>校验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多路访问协议</a:t>
            </a:r>
            <a:endParaRPr lang="en-US" altLang="zh-CN" dirty="0"/>
          </a:p>
          <a:p>
            <a:pPr lvl="1"/>
            <a:r>
              <a:rPr lang="zh-CN" altLang="en-US" dirty="0"/>
              <a:t>信道划分协议（</a:t>
            </a:r>
            <a:r>
              <a:rPr lang="en-US" altLang="zh-CN" dirty="0"/>
              <a:t>TDMA/FDMA/CDMA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随机访问协议（</a:t>
            </a:r>
            <a:r>
              <a:rPr lang="en-US" altLang="zh-CN" dirty="0"/>
              <a:t>Aloha/CSMA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轮流协议（</a:t>
            </a:r>
            <a:r>
              <a:rPr lang="en-US" altLang="zh-CN" dirty="0"/>
              <a:t>Token Ring</a:t>
            </a:r>
            <a:r>
              <a:rPr lang="zh-CN" altLang="en-US" dirty="0"/>
              <a:t>）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2016</a:t>
            </a:r>
            <a:r>
              <a:rPr lang="zh-CN" altLang="en-US"/>
              <a:t>年秋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76014-8CB9-442A-9E53-B42F92AE42A2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457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0560"/>
            <a:ext cx="9144000" cy="23791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2400" y="304800"/>
            <a:ext cx="263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Question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08128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第六章重点内容（无线移动网络）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两大特点</a:t>
            </a:r>
            <a:r>
              <a:rPr lang="en-US" altLang="zh-CN" dirty="0"/>
              <a:t>: </a:t>
            </a:r>
            <a:r>
              <a:rPr lang="zh-CN" altLang="en-US" dirty="0"/>
              <a:t>无线</a:t>
            </a:r>
            <a:r>
              <a:rPr lang="en-US" altLang="zh-CN" dirty="0"/>
              <a:t>/</a:t>
            </a:r>
            <a:r>
              <a:rPr lang="zh-CN" altLang="en-US" dirty="0"/>
              <a:t>移动，两大模式</a:t>
            </a:r>
            <a:r>
              <a:rPr lang="en-US" altLang="zh-CN" dirty="0"/>
              <a:t>: </a:t>
            </a:r>
            <a:r>
              <a:rPr lang="zh-CN" altLang="en-US" dirty="0"/>
              <a:t>基础设施</a:t>
            </a:r>
            <a:r>
              <a:rPr lang="en-US" altLang="zh-CN" dirty="0"/>
              <a:t>/</a:t>
            </a:r>
            <a:r>
              <a:rPr lang="zh-CN" altLang="en-US" dirty="0"/>
              <a:t>自组织</a:t>
            </a:r>
            <a:endParaRPr lang="en-US" altLang="zh-CN" dirty="0"/>
          </a:p>
          <a:p>
            <a:r>
              <a:rPr lang="zh-CN" altLang="en-US" dirty="0"/>
              <a:t>无线链路特点：信号衰减</a:t>
            </a:r>
            <a:r>
              <a:rPr lang="en-US" altLang="zh-CN" dirty="0"/>
              <a:t>/</a:t>
            </a:r>
            <a:r>
              <a:rPr lang="zh-CN" altLang="en-US" dirty="0"/>
              <a:t>多径效应</a:t>
            </a:r>
            <a:r>
              <a:rPr lang="en-US" altLang="zh-CN" dirty="0"/>
              <a:t>/</a:t>
            </a:r>
            <a:r>
              <a:rPr lang="zh-CN" altLang="en-US" dirty="0"/>
              <a:t>隐藏终端问题</a:t>
            </a:r>
            <a:endParaRPr lang="en-US" altLang="zh-CN" dirty="0"/>
          </a:p>
          <a:p>
            <a:r>
              <a:rPr lang="en-US" altLang="zh-CN" dirty="0"/>
              <a:t>802.11</a:t>
            </a:r>
            <a:r>
              <a:rPr lang="zh-CN" altLang="en-US" dirty="0"/>
              <a:t>协议的</a:t>
            </a:r>
            <a:r>
              <a:rPr lang="en-US" altLang="zh-CN" dirty="0"/>
              <a:t>CSMA/CA</a:t>
            </a:r>
            <a:r>
              <a:rPr lang="zh-CN" altLang="en-US" dirty="0"/>
              <a:t>的基本原理</a:t>
            </a:r>
            <a:endParaRPr lang="en-US" altLang="zh-CN" dirty="0"/>
          </a:p>
          <a:p>
            <a:pPr lvl="1"/>
            <a:r>
              <a:rPr lang="zh-CN" altLang="en-US" dirty="0"/>
              <a:t>难以实现碰撞检测</a:t>
            </a:r>
            <a:r>
              <a:rPr lang="en-US" altLang="zh-CN" dirty="0"/>
              <a:t>CD</a:t>
            </a:r>
            <a:r>
              <a:rPr lang="zh-CN" altLang="en-US" dirty="0"/>
              <a:t>，故采取碰撞避免</a:t>
            </a:r>
            <a:r>
              <a:rPr lang="en-US" altLang="zh-CN" dirty="0"/>
              <a:t>CA</a:t>
            </a:r>
            <a:r>
              <a:rPr lang="zh-CN" altLang="en-US" dirty="0"/>
              <a:t>技术</a:t>
            </a:r>
            <a:endParaRPr lang="en-US" altLang="zh-CN" dirty="0"/>
          </a:p>
          <a:p>
            <a:pPr lvl="1"/>
            <a:r>
              <a:rPr lang="zh-CN" altLang="en-US" dirty="0"/>
              <a:t>检测信道空闲时，等待随机时间后发送，该时间随</a:t>
            </a:r>
            <a:r>
              <a:rPr lang="en-US" altLang="zh-CN" dirty="0"/>
              <a:t>ACK</a:t>
            </a:r>
            <a:r>
              <a:rPr lang="zh-CN" altLang="en-US" dirty="0"/>
              <a:t>超时次数而指数增加，使用</a:t>
            </a:r>
            <a:r>
              <a:rPr lang="en-US" altLang="zh-CN" dirty="0"/>
              <a:t>ARQ</a:t>
            </a:r>
            <a:r>
              <a:rPr lang="zh-CN" altLang="en-US" dirty="0"/>
              <a:t>机制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/>
              <a:t>移动</a:t>
            </a:r>
            <a:r>
              <a:rPr lang="zh-CN" altLang="en-US" dirty="0"/>
              <a:t>管理原理</a:t>
            </a:r>
            <a:endParaRPr lang="en-US" altLang="zh-CN" dirty="0"/>
          </a:p>
          <a:p>
            <a:pPr lvl="1"/>
            <a:r>
              <a:rPr lang="zh-CN" altLang="en-US" dirty="0"/>
              <a:t>永久地址</a:t>
            </a:r>
            <a:r>
              <a:rPr lang="en-US" altLang="zh-CN" dirty="0"/>
              <a:t>/</a:t>
            </a:r>
            <a:r>
              <a:rPr lang="zh-CN" altLang="en-US" dirty="0"/>
              <a:t>转交地址，归属网络</a:t>
            </a:r>
            <a:r>
              <a:rPr lang="en-US" altLang="zh-CN" dirty="0"/>
              <a:t>/</a:t>
            </a:r>
            <a:r>
              <a:rPr lang="zh-CN" altLang="en-US" dirty="0"/>
              <a:t>访问网络，归属代理</a:t>
            </a:r>
            <a:r>
              <a:rPr lang="en-US" altLang="zh-CN" dirty="0"/>
              <a:t>/</a:t>
            </a:r>
            <a:r>
              <a:rPr lang="zh-CN" altLang="en-US" dirty="0"/>
              <a:t>外部代理，注册，封装</a:t>
            </a:r>
            <a:r>
              <a:rPr lang="en-US" altLang="zh-CN" dirty="0"/>
              <a:t>/</a:t>
            </a:r>
            <a:r>
              <a:rPr lang="zh-CN" altLang="en-US" dirty="0"/>
              <a:t>拆封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2016</a:t>
            </a:r>
            <a:r>
              <a:rPr lang="zh-CN" altLang="en-US"/>
              <a:t>年秋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76014-8CB9-442A-9E53-B42F92AE42A2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76113"/>
            <a:ext cx="10515600" cy="1325563"/>
          </a:xfrm>
        </p:spPr>
        <p:txBody>
          <a:bodyPr/>
          <a:lstStyle/>
          <a:p>
            <a:r>
              <a:rPr lang="zh-CN" altLang="en-US" dirty="0"/>
              <a:t>第一章重点内容（概述）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2657" y="1501676"/>
            <a:ext cx="7772400" cy="4572000"/>
          </a:xfrm>
        </p:spPr>
        <p:txBody>
          <a:bodyPr/>
          <a:lstStyle/>
          <a:p>
            <a:r>
              <a:rPr lang="zh-CN" altLang="en-US" dirty="0"/>
              <a:t>计算机网络的基本术语及其功能定位</a:t>
            </a:r>
            <a:endParaRPr lang="en-US" altLang="zh-CN" dirty="0"/>
          </a:p>
          <a:p>
            <a:pPr lvl="1"/>
            <a:r>
              <a:rPr lang="zh-CN" altLang="en-US" dirty="0"/>
              <a:t>主机</a:t>
            </a:r>
            <a:r>
              <a:rPr lang="en-US" altLang="zh-CN" dirty="0"/>
              <a:t>/</a:t>
            </a:r>
            <a:r>
              <a:rPr lang="zh-CN" altLang="en-US" dirty="0"/>
              <a:t>端系统，通信链路，交换设备</a:t>
            </a:r>
            <a:r>
              <a:rPr lang="en-US" altLang="zh-CN" dirty="0"/>
              <a:t>(</a:t>
            </a:r>
            <a:r>
              <a:rPr lang="zh-CN" altLang="en-US" dirty="0"/>
              <a:t>路由器</a:t>
            </a:r>
            <a:r>
              <a:rPr lang="en-US" altLang="zh-CN" dirty="0"/>
              <a:t>/</a:t>
            </a:r>
            <a:r>
              <a:rPr lang="zh-CN" altLang="en-US" dirty="0"/>
              <a:t>交换机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分组交换</a:t>
            </a:r>
            <a:r>
              <a:rPr lang="en-US" altLang="zh-CN" dirty="0"/>
              <a:t>/</a:t>
            </a:r>
            <a:r>
              <a:rPr lang="zh-CN" altLang="en-US" dirty="0"/>
              <a:t>电路交换的特点</a:t>
            </a:r>
            <a:endParaRPr lang="en-US" altLang="zh-CN" dirty="0"/>
          </a:p>
          <a:p>
            <a:r>
              <a:rPr lang="zh-CN" altLang="en-US" dirty="0"/>
              <a:t>网络性能指标</a:t>
            </a:r>
            <a:endParaRPr lang="en-US" altLang="zh-CN" dirty="0"/>
          </a:p>
          <a:p>
            <a:pPr lvl="1"/>
            <a:r>
              <a:rPr lang="zh-CN" altLang="en-US" dirty="0"/>
              <a:t>带宽，时延，带宽时延积，丢包概率</a:t>
            </a:r>
            <a:endParaRPr lang="en-US" altLang="zh-CN" dirty="0"/>
          </a:p>
          <a:p>
            <a:r>
              <a:rPr lang="zh-CN" altLang="en-US" dirty="0"/>
              <a:t>时延的基本组成和计算</a:t>
            </a:r>
            <a:endParaRPr lang="en-US" altLang="zh-CN" dirty="0"/>
          </a:p>
          <a:p>
            <a:pPr lvl="1"/>
            <a:r>
              <a:rPr lang="zh-CN" altLang="en-US" dirty="0"/>
              <a:t>传播时延</a:t>
            </a:r>
            <a:r>
              <a:rPr lang="en-US" altLang="zh-CN" dirty="0"/>
              <a:t>+</a:t>
            </a:r>
            <a:r>
              <a:rPr lang="zh-CN" altLang="en-US" dirty="0"/>
              <a:t>传输时延</a:t>
            </a:r>
            <a:r>
              <a:rPr lang="en-US" altLang="zh-CN" dirty="0"/>
              <a:t>+</a:t>
            </a:r>
            <a:r>
              <a:rPr lang="zh-CN" altLang="en-US" dirty="0"/>
              <a:t>排队时延</a:t>
            </a:r>
            <a:r>
              <a:rPr lang="en-US" altLang="zh-CN" dirty="0"/>
              <a:t>+</a:t>
            </a:r>
            <a:r>
              <a:rPr lang="zh-CN" altLang="en-US" dirty="0"/>
              <a:t>处理时延</a:t>
            </a:r>
            <a:endParaRPr lang="en-US" altLang="zh-CN" dirty="0"/>
          </a:p>
          <a:p>
            <a:pPr lvl="1"/>
            <a:r>
              <a:rPr lang="zh-CN" altLang="en-US" dirty="0"/>
              <a:t>存储转发网络中的时延计算</a:t>
            </a:r>
            <a:endParaRPr lang="en-US" altLang="zh-CN" dirty="0"/>
          </a:p>
          <a:p>
            <a:r>
              <a:rPr lang="zh-CN" altLang="en-US" dirty="0"/>
              <a:t>分层模型：因特网</a:t>
            </a:r>
            <a:r>
              <a:rPr lang="en-US" altLang="zh-CN" dirty="0"/>
              <a:t>5</a:t>
            </a:r>
            <a:r>
              <a:rPr lang="zh-CN" altLang="en-US" dirty="0"/>
              <a:t>层模型</a:t>
            </a:r>
            <a:r>
              <a:rPr lang="en-US" altLang="zh-CN" dirty="0"/>
              <a:t>/OSI 7</a:t>
            </a:r>
            <a:r>
              <a:rPr lang="zh-CN" altLang="en-US" dirty="0"/>
              <a:t>层模型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2016</a:t>
            </a:r>
            <a:r>
              <a:rPr lang="zh-CN" altLang="en-US"/>
              <a:t>年秋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46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zh-CN" altLang="en-US"/>
              <a:t>清华大学 </a:t>
            </a:r>
            <a:r>
              <a:rPr lang="en-US" altLang="zh-CN"/>
              <a:t>2016</a:t>
            </a:r>
            <a:r>
              <a:rPr lang="zh-CN" altLang="en-US"/>
              <a:t>秋</a:t>
            </a:r>
            <a:r>
              <a:rPr lang="en-US" altLang="zh-CN"/>
              <a:t>W3</a:t>
            </a:r>
            <a:endParaRPr lang="en-US" altLang="zh-CN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pPr>
              <a:defRPr/>
            </a:pPr>
            <a:fld id="{F0B2E225-91CC-4335-A469-9710DF64DFFA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2334" name="Rectangle 133"/>
          <p:cNvSpPr>
            <a:spLocks noGrp="1" noChangeArrowheads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6324600" y="216564"/>
            <a:ext cx="3589337" cy="66675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600" dirty="0"/>
              <a:t>数据封装</a:t>
            </a:r>
          </a:p>
        </p:txBody>
      </p:sp>
      <p:sp>
        <p:nvSpPr>
          <p:cNvPr id="12295" name="Freeform 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829050" y="1644650"/>
            <a:ext cx="4048125" cy="3833813"/>
          </a:xfrm>
          <a:custGeom>
            <a:avLst/>
            <a:gdLst>
              <a:gd name="T0" fmla="*/ 2147483647 w 2550"/>
              <a:gd name="T1" fmla="*/ 0 h 2415"/>
              <a:gd name="T2" fmla="*/ 2147483647 w 2550"/>
              <a:gd name="T3" fmla="*/ 0 h 2415"/>
              <a:gd name="T4" fmla="*/ 2147483647 w 2550"/>
              <a:gd name="T5" fmla="*/ 2147483647 h 2415"/>
              <a:gd name="T6" fmla="*/ 0 w 2550"/>
              <a:gd name="T7" fmla="*/ 2147483647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6" name="Freeform 3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7140575" y="2443163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7" name="Text Box 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27325" y="420688"/>
            <a:ext cx="1120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latin typeface="Comic Sans MS" pitchFamily="66" charset="0"/>
              </a:rPr>
              <a:t>source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110038" y="1398588"/>
          <a:ext cx="6461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Clip" r:id="rId147" imgW="1307263" imgH="1084139" progId="">
                  <p:embed/>
                </p:oleObj>
              </mc:Choice>
              <mc:Fallback>
                <p:oleObj name="Clip" r:id="rId147" imgW="1307263" imgH="1084139" progId="">
                  <p:embed/>
                  <p:pic>
                    <p:nvPicPr>
                      <p:cNvPr id="1229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1398588"/>
                        <a:ext cx="6461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Freeform 6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879850" y="850900"/>
            <a:ext cx="360363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299" name="Group 7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7499350" y="3024188"/>
            <a:ext cx="976313" cy="277812"/>
            <a:chOff x="198" y="3765"/>
            <a:chExt cx="693" cy="287"/>
          </a:xfrm>
        </p:grpSpPr>
        <p:sp>
          <p:nvSpPr>
            <p:cNvPr id="12428" name="Freeform 8"/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9" name="Freeform 9"/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0" name="Freeform 10"/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431" name="Group 11"/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12436" name="Line 12"/>
              <p:cNvSpPr>
                <a:spLocks noChangeShapeType="1"/>
              </p:cNvSpPr>
              <p:nvPr>
                <p:custDataLst>
                  <p:tags r:id="rId142"/>
                </p:custDataLst>
              </p:nvPr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37" name="Line 13"/>
              <p:cNvSpPr>
                <a:spLocks noChangeShapeType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38" name="Line 14"/>
              <p:cNvSpPr>
                <a:spLocks noChangeShapeType="1"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432" name="Group 15"/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12433" name="Line 16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34" name="Line 17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35" name="Line 18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300" name="Rectangle 1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655888" y="857250"/>
            <a:ext cx="1296987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1" name="Rectangle 20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608263" y="92868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2" name="Line 21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608263" y="12461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3" name="Text Box 2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565400" y="89535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>
                <a:latin typeface="Comic Sans MS" pitchFamily="66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altLang="zh-CN">
                <a:latin typeface="Comic Sans MS" pitchFamily="66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altLang="zh-CN">
                <a:latin typeface="Comic Sans MS" pitchFamily="66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altLang="zh-CN">
                <a:latin typeface="Comic Sans MS" pitchFamily="66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altLang="zh-CN">
                <a:latin typeface="Comic Sans MS" pitchFamily="66" charset="0"/>
              </a:rPr>
              <a:t>physical</a:t>
            </a:r>
          </a:p>
        </p:txBody>
      </p:sp>
      <p:sp>
        <p:nvSpPr>
          <p:cNvPr id="12304" name="Line 23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616200" y="15668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Line 2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2620963" y="18478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6" name="Line 25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620963" y="21240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26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1230313" y="1565275"/>
            <a:ext cx="1208087" cy="303213"/>
            <a:chOff x="501" y="1990"/>
            <a:chExt cx="761" cy="191"/>
          </a:xfrm>
        </p:grpSpPr>
        <p:sp>
          <p:nvSpPr>
            <p:cNvPr id="12422" name="Rectangle 27"/>
            <p:cNvSpPr>
              <a:spLocks noChangeArrowheads="1"/>
            </p:cNvSpPr>
            <p:nvPr>
              <p:custDataLst>
                <p:tags r:id="rId130"/>
              </p:custDataLst>
            </p:nvPr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23" name="Rectangle 28"/>
            <p:cNvSpPr>
              <a:spLocks noChangeArrowheads="1"/>
            </p:cNvSpPr>
            <p:nvPr>
              <p:custDataLst>
                <p:tags r:id="rId131"/>
              </p:custDataLst>
            </p:nvPr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H</a:t>
              </a:r>
              <a:r>
                <a:rPr lang="en-US" altLang="zh-CN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2424" name="Rectangle 29"/>
            <p:cNvSpPr>
              <a:spLocks noChangeArrowheads="1"/>
            </p:cNvSpPr>
            <p:nvPr>
              <p:custDataLst>
                <p:tags r:id="rId132"/>
              </p:custDataLst>
            </p:nvPr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H</a:t>
              </a:r>
              <a:r>
                <a:rPr lang="en-US" altLang="zh-CN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2425" name="Rectangle 30"/>
            <p:cNvSpPr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M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12426" name="Line 31"/>
            <p:cNvSpPr>
              <a:spLocks noChangeShapeType="1"/>
            </p:cNvSpPr>
            <p:nvPr>
              <p:custDataLst>
                <p:tags r:id="rId134"/>
              </p:custDataLst>
            </p:nvPr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7" name="Line 32"/>
            <p:cNvSpPr>
              <a:spLocks noChangeShapeType="1"/>
            </p:cNvSpPr>
            <p:nvPr>
              <p:custDataLst>
                <p:tags r:id="rId135"/>
              </p:custDataLst>
            </p:nvPr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8657" name="Text Box 3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06400" y="1193800"/>
            <a:ext cx="971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Comic Sans MS" pitchFamily="66" charset="0"/>
              </a:rPr>
              <a:t>segment</a:t>
            </a:r>
            <a:endParaRPr lang="en-US" altLang="zh-CN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6" name="Group 34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544638" y="1230313"/>
            <a:ext cx="301625" cy="292100"/>
            <a:chOff x="1962" y="2058"/>
            <a:chExt cx="190" cy="184"/>
          </a:xfrm>
        </p:grpSpPr>
        <p:sp>
          <p:nvSpPr>
            <p:cNvPr id="12420" name="Rectangle 35"/>
            <p:cNvSpPr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21" name="Rectangle 36"/>
            <p:cNvSpPr>
              <a:spLocks noChangeArrowheads="1"/>
            </p:cNvSpPr>
            <p:nvPr>
              <p:custDataLst>
                <p:tags r:id="rId129"/>
              </p:custDataLst>
            </p:nvPr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H</a:t>
              </a:r>
              <a:r>
                <a:rPr lang="en-US" altLang="zh-CN" baseline="-25000">
                  <a:latin typeface="Comic Sans MS" pitchFamily="66" charset="0"/>
                </a:rPr>
                <a:t>t</a:t>
              </a:r>
            </a:p>
          </p:txBody>
        </p:sp>
      </p:grpSp>
      <p:sp>
        <p:nvSpPr>
          <p:cNvPr id="538661" name="Text Box 37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06375" y="1533525"/>
            <a:ext cx="1076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Comic Sans MS" pitchFamily="66" charset="0"/>
              </a:rPr>
              <a:t>datagram</a:t>
            </a:r>
            <a:endParaRPr lang="en-US" altLang="zh-CN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2311" name="Text Box 38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558925" y="4354513"/>
            <a:ext cx="150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accent2"/>
                </a:solidFill>
                <a:latin typeface="Comic Sans MS" pitchFamily="66" charset="0"/>
              </a:rPr>
              <a:t>destination</a:t>
            </a:r>
          </a:p>
        </p:txBody>
      </p:sp>
      <p:graphicFrame>
        <p:nvGraphicFramePr>
          <p:cNvPr id="12291" name="Object 39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3221038" y="5284788"/>
          <a:ext cx="6461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Clip" r:id="rId149" imgW="1307263" imgH="1084139" progId="">
                  <p:embed/>
                </p:oleObj>
              </mc:Choice>
              <mc:Fallback>
                <p:oleObj name="Clip" r:id="rId149" imgW="1307263" imgH="1084139" progId="">
                  <p:embed/>
                  <p:pic>
                    <p:nvPicPr>
                      <p:cNvPr id="1229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8" y="5284788"/>
                        <a:ext cx="6461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2" name="Freeform 40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990850" y="4737100"/>
            <a:ext cx="360363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3" name="Rectangle 4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766888" y="4743450"/>
            <a:ext cx="1296987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4" name="Rectangle 42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719263" y="481488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5" name="Line 43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1719263" y="51323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6" name="Text Box 44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676400" y="478155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>
                <a:latin typeface="Comic Sans MS" pitchFamily="66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altLang="zh-CN">
                <a:latin typeface="Comic Sans MS" pitchFamily="66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altLang="zh-CN">
                <a:latin typeface="Comic Sans MS" pitchFamily="66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altLang="zh-CN">
                <a:latin typeface="Comic Sans MS" pitchFamily="66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altLang="zh-CN">
                <a:latin typeface="Comic Sans MS" pitchFamily="66" charset="0"/>
              </a:rPr>
              <a:t>physical</a:t>
            </a:r>
          </a:p>
        </p:txBody>
      </p:sp>
      <p:sp>
        <p:nvSpPr>
          <p:cNvPr id="12317" name="Line 45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1727200" y="54530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8" name="Line 46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1731963" y="57340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9" name="Line 47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1731963" y="60102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320" name="Group 48"/>
          <p:cNvGrpSpPr>
            <a:grpSpLocks/>
          </p:cNvGrpSpPr>
          <p:nvPr>
            <p:custDataLst>
              <p:tags r:id="rId32"/>
            </p:custDataLst>
          </p:nvPr>
        </p:nvGrpSpPr>
        <p:grpSpPr bwMode="auto">
          <a:xfrm>
            <a:off x="163513" y="5724525"/>
            <a:ext cx="1479550" cy="303213"/>
            <a:chOff x="332" y="2224"/>
            <a:chExt cx="932" cy="191"/>
          </a:xfrm>
        </p:grpSpPr>
        <p:sp>
          <p:nvSpPr>
            <p:cNvPr id="12412" name="Rectangle 49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13" name="Rectangle 50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H</a:t>
              </a:r>
              <a:r>
                <a:rPr lang="en-US" altLang="zh-CN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2414" name="Rectangle 51"/>
            <p:cNvSpPr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H</a:t>
              </a:r>
              <a:r>
                <a:rPr lang="en-US" altLang="zh-CN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2415" name="Rectangle 52"/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H</a:t>
              </a:r>
              <a:r>
                <a:rPr lang="en-US" altLang="zh-CN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12416" name="Rectangle 53"/>
            <p:cNvSpPr>
              <a:spLocks noChangeArrowheads="1"/>
            </p:cNvSpPr>
            <p:nvPr>
              <p:custDataLst>
                <p:tags r:id="rId124"/>
              </p:custDataLst>
            </p:nvPr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M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12417" name="Line 54"/>
            <p:cNvSpPr>
              <a:spLocks noChangeShapeType="1"/>
            </p:cNvSpPr>
            <p:nvPr>
              <p:custDataLst>
                <p:tags r:id="rId125"/>
              </p:custDataLst>
            </p:nvPr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8" name="Line 55"/>
            <p:cNvSpPr>
              <a:spLocks noChangeShapeType="1"/>
            </p:cNvSpPr>
            <p:nvPr>
              <p:custDataLst>
                <p:tags r:id="rId126"/>
              </p:custDataLst>
            </p:nvPr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9" name="Line 56"/>
            <p:cNvSpPr>
              <a:spLocks noChangeShapeType="1"/>
            </p:cNvSpPr>
            <p:nvPr>
              <p:custDataLst>
                <p:tags r:id="rId127"/>
              </p:custDataLst>
            </p:nvPr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21" name="Group 57"/>
          <p:cNvGrpSpPr>
            <a:grpSpLocks/>
          </p:cNvGrpSpPr>
          <p:nvPr>
            <p:custDataLst>
              <p:tags r:id="rId33"/>
            </p:custDataLst>
          </p:nvPr>
        </p:nvGrpSpPr>
        <p:grpSpPr bwMode="auto">
          <a:xfrm>
            <a:off x="431800" y="5426075"/>
            <a:ext cx="1208088" cy="303213"/>
            <a:chOff x="501" y="1990"/>
            <a:chExt cx="761" cy="191"/>
          </a:xfrm>
        </p:grpSpPr>
        <p:sp>
          <p:nvSpPr>
            <p:cNvPr id="12406" name="Rectangle 58"/>
            <p:cNvSpPr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7" name="Rectangle 59"/>
            <p:cNvSpPr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H</a:t>
              </a:r>
              <a:r>
                <a:rPr lang="en-US" altLang="zh-CN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2408" name="Rectangle 60"/>
            <p:cNvSpPr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H</a:t>
              </a:r>
              <a:r>
                <a:rPr lang="en-US" altLang="zh-CN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2409" name="Rectangle 61"/>
            <p:cNvSpPr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M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12410" name="Line 62"/>
            <p:cNvSpPr>
              <a:spLocks noChangeShapeType="1"/>
            </p:cNvSpPr>
            <p:nvPr>
              <p:custDataLst>
                <p:tags r:id="rId118"/>
              </p:custDataLst>
            </p:nvPr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1" name="Line 63"/>
            <p:cNvSpPr>
              <a:spLocks noChangeShapeType="1"/>
            </p:cNvSpPr>
            <p:nvPr>
              <p:custDataLst>
                <p:tags r:id="rId119"/>
              </p:custDataLst>
            </p:nvPr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22" name="Group 64"/>
          <p:cNvGrpSpPr>
            <a:grpSpLocks/>
          </p:cNvGrpSpPr>
          <p:nvPr>
            <p:custDataLst>
              <p:tags r:id="rId34"/>
            </p:custDataLst>
          </p:nvPr>
        </p:nvGrpSpPr>
        <p:grpSpPr bwMode="auto">
          <a:xfrm>
            <a:off x="735013" y="5118100"/>
            <a:ext cx="890587" cy="303213"/>
            <a:chOff x="645" y="1734"/>
            <a:chExt cx="561" cy="191"/>
          </a:xfrm>
        </p:grpSpPr>
        <p:sp>
          <p:nvSpPr>
            <p:cNvPr id="12402" name="Rectangle 65"/>
            <p:cNvSpPr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3" name="Rectangle 66"/>
            <p:cNvSpPr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H</a:t>
              </a:r>
              <a:r>
                <a:rPr lang="en-US" altLang="zh-CN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2404" name="Rectangle 67"/>
            <p:cNvSpPr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M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12405" name="Line 68"/>
            <p:cNvSpPr>
              <a:spLocks noChangeShapeType="1"/>
            </p:cNvSpPr>
            <p:nvPr>
              <p:custDataLst>
                <p:tags r:id="rId113"/>
              </p:custDataLst>
            </p:nvPr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23" name="Group 69"/>
          <p:cNvGrpSpPr>
            <a:grpSpLocks/>
          </p:cNvGrpSpPr>
          <p:nvPr>
            <p:custDataLst>
              <p:tags r:id="rId35"/>
            </p:custDataLst>
          </p:nvPr>
        </p:nvGrpSpPr>
        <p:grpSpPr bwMode="auto">
          <a:xfrm>
            <a:off x="941388" y="4806950"/>
            <a:ext cx="679450" cy="301625"/>
            <a:chOff x="780" y="1553"/>
            <a:chExt cx="428" cy="190"/>
          </a:xfrm>
        </p:grpSpPr>
        <p:sp>
          <p:nvSpPr>
            <p:cNvPr id="12400" name="Rectangle 70"/>
            <p:cNvSpPr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1" name="Rectangle 71"/>
            <p:cNvSpPr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M</a:t>
              </a:r>
              <a:endParaRPr lang="en-US" altLang="zh-CN" sz="1400">
                <a:latin typeface="Times New Roman" pitchFamily="18" charset="0"/>
              </a:endParaRPr>
            </a:p>
          </p:txBody>
        </p:sp>
      </p:grpSp>
      <p:grpSp>
        <p:nvGrpSpPr>
          <p:cNvPr id="12324" name="Group 72"/>
          <p:cNvGrpSpPr>
            <a:grpSpLocks/>
          </p:cNvGrpSpPr>
          <p:nvPr>
            <p:custDataLst>
              <p:tags r:id="rId36"/>
            </p:custDataLst>
          </p:nvPr>
        </p:nvGrpSpPr>
        <p:grpSpPr bwMode="auto">
          <a:xfrm>
            <a:off x="5665788" y="4360863"/>
            <a:ext cx="1387475" cy="1035050"/>
            <a:chOff x="3601" y="168"/>
            <a:chExt cx="874" cy="652"/>
          </a:xfrm>
        </p:grpSpPr>
        <p:sp>
          <p:nvSpPr>
            <p:cNvPr id="12395" name="Rectangle 73"/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6" name="Rectangle 74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7" name="Line 75"/>
            <p:cNvSpPr>
              <a:spLocks noChangeShapeType="1"/>
            </p:cNvSpPr>
            <p:nvPr>
              <p:custDataLst>
                <p:tags r:id="rId105"/>
              </p:custDataLst>
            </p:nvPr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8" name="Text Box 76"/>
            <p:cNvSpPr txBox="1"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dirty="0">
                  <a:latin typeface="Comic Sans MS" pitchFamily="66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dirty="0">
                  <a:latin typeface="Comic Sans MS" pitchFamily="66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dirty="0">
                  <a:latin typeface="Comic Sans MS" pitchFamily="66" charset="0"/>
                </a:rPr>
                <a:t>physical</a:t>
              </a:r>
            </a:p>
          </p:txBody>
        </p:sp>
        <p:sp>
          <p:nvSpPr>
            <p:cNvPr id="12399" name="Line 77"/>
            <p:cNvSpPr>
              <a:spLocks noChangeShapeType="1"/>
            </p:cNvSpPr>
            <p:nvPr>
              <p:custDataLst>
                <p:tags r:id="rId107"/>
              </p:custDataLst>
            </p:nvPr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325" name="Group 78"/>
          <p:cNvGrpSpPr>
            <a:grpSpLocks/>
          </p:cNvGrpSpPr>
          <p:nvPr>
            <p:custDataLst>
              <p:tags r:id="rId37"/>
            </p:custDataLst>
          </p:nvPr>
        </p:nvGrpSpPr>
        <p:grpSpPr bwMode="auto">
          <a:xfrm>
            <a:off x="5832475" y="2468563"/>
            <a:ext cx="1387475" cy="733425"/>
            <a:chOff x="4696" y="597"/>
            <a:chExt cx="874" cy="462"/>
          </a:xfrm>
        </p:grpSpPr>
        <p:sp>
          <p:nvSpPr>
            <p:cNvPr id="12391" name="Rectangle 79"/>
            <p:cNvSpPr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2" name="Rectangle 80"/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3" name="Line 81"/>
            <p:cNvSpPr>
              <a:spLocks noChangeShapeType="1"/>
            </p:cNvSpPr>
            <p:nvPr>
              <p:custDataLst>
                <p:tags r:id="rId101"/>
              </p:custDataLst>
            </p:nvPr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4" name="Text Box 82"/>
            <p:cNvSpPr txBox="1"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>
                  <a:latin typeface="Comic Sans MS" pitchFamily="66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>
                  <a:latin typeface="Comic Sans MS" pitchFamily="66" charset="0"/>
                </a:rPr>
                <a:t>physical</a:t>
              </a:r>
            </a:p>
          </p:txBody>
        </p:sp>
      </p:grpSp>
      <p:sp>
        <p:nvSpPr>
          <p:cNvPr id="12326" name="Freeform 83"/>
          <p:cNvSpPr>
            <a:spLocks/>
          </p:cNvSpPr>
          <p:nvPr>
            <p:custDataLst>
              <p:tags r:id="rId38"/>
            </p:custDataLst>
          </p:nvPr>
        </p:nvSpPr>
        <p:spPr bwMode="auto">
          <a:xfrm>
            <a:off x="6989763" y="4352925"/>
            <a:ext cx="655637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327" name="Group 84"/>
          <p:cNvGrpSpPr>
            <a:grpSpLocks/>
          </p:cNvGrpSpPr>
          <p:nvPr>
            <p:custDataLst>
              <p:tags r:id="rId39"/>
            </p:custDataLst>
          </p:nvPr>
        </p:nvGrpSpPr>
        <p:grpSpPr bwMode="auto">
          <a:xfrm>
            <a:off x="7593013" y="5180013"/>
            <a:ext cx="766762" cy="433387"/>
            <a:chOff x="3600" y="219"/>
            <a:chExt cx="360" cy="175"/>
          </a:xfrm>
        </p:grpSpPr>
        <p:sp>
          <p:nvSpPr>
            <p:cNvPr id="12378" name="Oval 85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9" name="Line 86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0" name="Line 87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1" name="Rectangle 88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2382" name="Oval 89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83" name="Group 9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388" name="Line 91"/>
              <p:cNvSpPr>
                <a:spLocks noChangeShapeType="1"/>
              </p:cNvSpPr>
              <p:nvPr>
                <p:custDataLst>
                  <p:tags r:id="rId96"/>
                </p:custDataLst>
              </p:nvPr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89" name="Line 92"/>
              <p:cNvSpPr>
                <a:spLocks noChangeShapeType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0" name="Line 93"/>
              <p:cNvSpPr>
                <a:spLocks noChangeShapeType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84" name="Group 9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385" name="Line 95"/>
              <p:cNvSpPr>
                <a:spLocks noChangeShapeType="1"/>
              </p:cNvSpPr>
              <p:nvPr>
                <p:custDataLst>
                  <p:tags r:id="rId93"/>
                </p:custDataLst>
              </p:nvPr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86" name="Line 96"/>
              <p:cNvSpPr>
                <a:spLocks noChangeShapeType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87" name="Line 97"/>
              <p:cNvSpPr>
                <a:spLocks noChangeShapeType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328" name="Freeform 98"/>
          <p:cNvSpPr>
            <a:spLocks/>
          </p:cNvSpPr>
          <p:nvPr>
            <p:custDataLst>
              <p:tags r:id="rId40"/>
            </p:custDataLst>
          </p:nvPr>
        </p:nvSpPr>
        <p:spPr bwMode="auto">
          <a:xfrm>
            <a:off x="1839913" y="730250"/>
            <a:ext cx="5264150" cy="5494338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329" name="Group 99"/>
          <p:cNvGrpSpPr>
            <a:grpSpLocks/>
          </p:cNvGrpSpPr>
          <p:nvPr>
            <p:custDataLst>
              <p:tags r:id="rId41"/>
            </p:custDataLst>
          </p:nvPr>
        </p:nvGrpSpPr>
        <p:grpSpPr bwMode="auto">
          <a:xfrm>
            <a:off x="4249738" y="4743450"/>
            <a:ext cx="1479550" cy="303213"/>
            <a:chOff x="332" y="2224"/>
            <a:chExt cx="932" cy="191"/>
          </a:xfrm>
        </p:grpSpPr>
        <p:sp>
          <p:nvSpPr>
            <p:cNvPr id="12370" name="Rectangle 100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1" name="Rectangle 101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H</a:t>
              </a:r>
              <a:r>
                <a:rPr lang="en-US" altLang="zh-CN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2372" name="Rectangle 102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H</a:t>
              </a:r>
              <a:r>
                <a:rPr lang="en-US" altLang="zh-CN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2373" name="Rectangle 103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H</a:t>
              </a:r>
              <a:r>
                <a:rPr lang="en-US" altLang="zh-CN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12374" name="Rectangle 104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M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12375" name="Line 105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6" name="Line 106"/>
            <p:cNvSpPr>
              <a:spLocks noChangeShapeType="1"/>
            </p:cNvSpPr>
            <p:nvPr>
              <p:custDataLst>
                <p:tags r:id="rId86"/>
              </p:custDataLst>
            </p:nvPr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7" name="Line 107"/>
            <p:cNvSpPr>
              <a:spLocks noChangeShapeType="1"/>
            </p:cNvSpPr>
            <p:nvPr>
              <p:custDataLst>
                <p:tags r:id="rId87"/>
              </p:custDataLst>
            </p:nvPr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30" name="Group 108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4508500" y="4437063"/>
            <a:ext cx="1208088" cy="303212"/>
            <a:chOff x="501" y="1990"/>
            <a:chExt cx="761" cy="191"/>
          </a:xfrm>
        </p:grpSpPr>
        <p:sp>
          <p:nvSpPr>
            <p:cNvPr id="12364" name="Rectangle 109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5" name="Rectangle 110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latin typeface="Comic Sans MS" pitchFamily="66" charset="0"/>
                </a:rPr>
                <a:t>H</a:t>
              </a:r>
              <a:r>
                <a:rPr lang="en-US" altLang="zh-CN" baseline="-25000" dirty="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2366" name="Rectangle 111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 dirty="0" err="1">
                  <a:latin typeface="Comic Sans MS" pitchFamily="66" charset="0"/>
                </a:rPr>
                <a:t>H</a:t>
              </a:r>
              <a:r>
                <a:rPr lang="en-US" altLang="zh-CN" baseline="-25000" dirty="0" err="1">
                  <a:latin typeface="Comic Sans MS" pitchFamily="66" charset="0"/>
                </a:rPr>
                <a:t>n</a:t>
              </a:r>
              <a:endParaRPr lang="en-US" altLang="zh-CN" baseline="-25000" dirty="0">
                <a:latin typeface="Comic Sans MS" pitchFamily="66" charset="0"/>
              </a:endParaRPr>
            </a:p>
          </p:txBody>
        </p:sp>
        <p:sp>
          <p:nvSpPr>
            <p:cNvPr id="12367" name="Rectangle 112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 dirty="0">
                  <a:latin typeface="Comic Sans MS" pitchFamily="66" charset="0"/>
                </a:rPr>
                <a:t>M</a:t>
              </a:r>
              <a:endParaRPr lang="en-US" altLang="zh-CN" sz="1400" dirty="0">
                <a:latin typeface="Times New Roman" pitchFamily="18" charset="0"/>
              </a:endParaRPr>
            </a:p>
          </p:txBody>
        </p:sp>
        <p:sp>
          <p:nvSpPr>
            <p:cNvPr id="12368" name="Line 113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9" name="Line 114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15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>
            <a:off x="7280275" y="4803775"/>
            <a:ext cx="1208088" cy="303213"/>
            <a:chOff x="501" y="1990"/>
            <a:chExt cx="761" cy="191"/>
          </a:xfrm>
        </p:grpSpPr>
        <p:sp>
          <p:nvSpPr>
            <p:cNvPr id="12358" name="Rectangle 116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9" name="Rectangle 117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H</a:t>
              </a:r>
              <a:r>
                <a:rPr lang="en-US" altLang="zh-CN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2360" name="Rectangle 118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H</a:t>
              </a:r>
              <a:r>
                <a:rPr lang="en-US" altLang="zh-CN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2361" name="Rectangle 119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M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12362" name="Line 120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3" name="Line 121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22"/>
          <p:cNvGrpSpPr>
            <a:grpSpLocks/>
          </p:cNvGrpSpPr>
          <p:nvPr>
            <p:custDataLst>
              <p:tags r:id="rId44"/>
            </p:custDataLst>
          </p:nvPr>
        </p:nvGrpSpPr>
        <p:grpSpPr bwMode="auto">
          <a:xfrm>
            <a:off x="949325" y="1862138"/>
            <a:ext cx="1479550" cy="303212"/>
            <a:chOff x="332" y="2224"/>
            <a:chExt cx="932" cy="191"/>
          </a:xfrm>
        </p:grpSpPr>
        <p:sp>
          <p:nvSpPr>
            <p:cNvPr id="12350" name="Rectangle 123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1" name="Rectangle 124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H</a:t>
              </a:r>
              <a:r>
                <a:rPr lang="en-US" altLang="zh-CN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2352" name="Rectangle 125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H</a:t>
              </a:r>
              <a:r>
                <a:rPr lang="en-US" altLang="zh-CN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2353" name="Rectangle 126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H</a:t>
              </a:r>
              <a:r>
                <a:rPr lang="en-US" altLang="zh-CN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12354" name="Rectangle 127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M</a:t>
              </a:r>
              <a:endParaRPr lang="en-US" altLang="zh-CN" sz="1400">
                <a:latin typeface="Times New Roman" pitchFamily="18" charset="0"/>
              </a:endParaRPr>
            </a:p>
          </p:txBody>
        </p:sp>
        <p:sp>
          <p:nvSpPr>
            <p:cNvPr id="12355" name="Line 128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6" name="Line 129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7" name="Line 130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33" name="Text Box 131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932738" y="5608638"/>
            <a:ext cx="879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latin typeface="Comic Sans MS" pitchFamily="66" charset="0"/>
              </a:rPr>
              <a:t>router</a:t>
            </a:r>
          </a:p>
        </p:txBody>
      </p:sp>
      <p:sp>
        <p:nvSpPr>
          <p:cNvPr id="2" name="Text Box 132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947025" y="3295650"/>
            <a:ext cx="87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latin typeface="Comic Sans MS" pitchFamily="66" charset="0"/>
              </a:rPr>
              <a:t>switch</a:t>
            </a:r>
          </a:p>
        </p:txBody>
      </p:sp>
      <p:sp>
        <p:nvSpPr>
          <p:cNvPr id="538758" name="Text Box 134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714375" y="889000"/>
            <a:ext cx="973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Comic Sans MS" pitchFamily="66" charset="0"/>
              </a:rPr>
              <a:t>message</a:t>
            </a:r>
            <a:endParaRPr lang="en-US" altLang="zh-CN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20" name="Group 135"/>
          <p:cNvGrpSpPr>
            <a:grpSpLocks/>
          </p:cNvGrpSpPr>
          <p:nvPr>
            <p:custDataLst>
              <p:tags r:id="rId48"/>
            </p:custDataLst>
          </p:nvPr>
        </p:nvGrpSpPr>
        <p:grpSpPr bwMode="auto">
          <a:xfrm>
            <a:off x="1774825" y="915988"/>
            <a:ext cx="679450" cy="301625"/>
            <a:chOff x="780" y="1553"/>
            <a:chExt cx="428" cy="190"/>
          </a:xfrm>
        </p:grpSpPr>
        <p:sp>
          <p:nvSpPr>
            <p:cNvPr id="12348" name="Rectangle 136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9" name="Rectangle 137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M</a:t>
              </a:r>
              <a:endParaRPr lang="en-US" altLang="zh-CN" sz="1400">
                <a:latin typeface="Times New Roman" pitchFamily="18" charset="0"/>
              </a:endParaRPr>
            </a:p>
          </p:txBody>
        </p:sp>
      </p:grpSp>
      <p:grpSp>
        <p:nvGrpSpPr>
          <p:cNvPr id="21" name="Group 138"/>
          <p:cNvGrpSpPr>
            <a:grpSpLocks/>
          </p:cNvGrpSpPr>
          <p:nvPr>
            <p:custDataLst>
              <p:tags r:id="rId49"/>
            </p:custDataLst>
          </p:nvPr>
        </p:nvGrpSpPr>
        <p:grpSpPr bwMode="auto">
          <a:xfrm>
            <a:off x="1539875" y="1236663"/>
            <a:ext cx="903288" cy="301625"/>
            <a:chOff x="1851" y="2046"/>
            <a:chExt cx="569" cy="190"/>
          </a:xfrm>
        </p:grpSpPr>
        <p:grpSp>
          <p:nvGrpSpPr>
            <p:cNvPr id="12342" name="Group 13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2346" name="Rectangle 140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7" name="Rectangle 141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latin typeface="Comic Sans MS" pitchFamily="66" charset="0"/>
                  </a:rPr>
                  <a:t>H</a:t>
                </a:r>
                <a:r>
                  <a:rPr lang="en-US" altLang="zh-CN" baseline="-25000">
                    <a:latin typeface="Comic Sans MS" pitchFamily="66" charset="0"/>
                  </a:rPr>
                  <a:t>t</a:t>
                </a:r>
              </a:p>
            </p:txBody>
          </p:sp>
        </p:grpSp>
        <p:grpSp>
          <p:nvGrpSpPr>
            <p:cNvPr id="12343" name="Group 14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2344" name="Rectangle 143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5" name="Rectangle 144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latin typeface="Comic Sans MS" pitchFamily="66" charset="0"/>
                  </a:rPr>
                  <a:t>M</a:t>
                </a:r>
                <a:endParaRPr lang="en-US" altLang="zh-CN" sz="1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4" name="Group 145"/>
          <p:cNvGrpSpPr>
            <a:grpSpLocks/>
          </p:cNvGrpSpPr>
          <p:nvPr>
            <p:custDataLst>
              <p:tags r:id="rId50"/>
            </p:custDataLst>
          </p:nvPr>
        </p:nvGrpSpPr>
        <p:grpSpPr bwMode="auto">
          <a:xfrm>
            <a:off x="1246188" y="1560513"/>
            <a:ext cx="301625" cy="292100"/>
            <a:chOff x="1962" y="2058"/>
            <a:chExt cx="190" cy="184"/>
          </a:xfrm>
        </p:grpSpPr>
        <p:sp>
          <p:nvSpPr>
            <p:cNvPr id="12340" name="Rectangle 146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1" name="Rectangle 147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Comic Sans MS" pitchFamily="66" charset="0"/>
                </a:rPr>
                <a:t>H</a:t>
              </a:r>
              <a:r>
                <a:rPr lang="en-US" altLang="zh-CN" baseline="-25000">
                  <a:latin typeface="Comic Sans MS" pitchFamily="66" charset="0"/>
                </a:rPr>
                <a:t>n</a:t>
              </a:r>
            </a:p>
          </p:txBody>
        </p:sp>
      </p:grpSp>
      <p:sp>
        <p:nvSpPr>
          <p:cNvPr id="538772" name="Text Box 148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168275" y="1839913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Comic Sans MS" pitchFamily="66" charset="0"/>
              </a:rPr>
              <a:t>frame</a:t>
            </a:r>
            <a:endParaRPr lang="en-US" altLang="zh-CN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788024" y="932527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应用层报文</a:t>
            </a:r>
            <a:endParaRPr lang="en-US" altLang="zh-CN" dirty="0"/>
          </a:p>
          <a:p>
            <a:r>
              <a:rPr lang="zh-CN" altLang="en-US" dirty="0"/>
              <a:t>运输层报文段</a:t>
            </a:r>
            <a:endParaRPr lang="en-US" altLang="zh-CN" dirty="0"/>
          </a:p>
          <a:p>
            <a:r>
              <a:rPr lang="zh-CN" altLang="en-US" dirty="0"/>
              <a:t>网络层数据报</a:t>
            </a:r>
            <a:endParaRPr lang="en-US" altLang="zh-CN" dirty="0"/>
          </a:p>
          <a:p>
            <a:r>
              <a:rPr lang="zh-CN" altLang="en-US" dirty="0"/>
              <a:t>链路层帧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95536" y="335699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分组包括首部字段和有效载荷字段</a:t>
            </a:r>
          </a:p>
        </p:txBody>
      </p:sp>
    </p:spTree>
    <p:extLst>
      <p:ext uri="{BB962C8B-B14F-4D97-AF65-F5344CB8AC3E}">
        <p14:creationId xmlns:p14="http://schemas.microsoft.com/office/powerpoint/2010/main" val="317688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538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" y="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23699E-6 L -0.00382 0.05156 " pathEditMode="relative" rAng="0" ptsTypes="AA">
                                      <p:cBhvr>
                                        <p:cTn id="75" dur="30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57" grpId="0"/>
      <p:bldP spid="538657" grpId="1"/>
      <p:bldP spid="538661" grpId="0"/>
      <p:bldP spid="538661" grpId="1"/>
      <p:bldP spid="538758" grpId="0"/>
      <p:bldP spid="538772" grpId="0"/>
      <p:bldP spid="53877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第二章重点内容（应用层）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1133" y="1520751"/>
            <a:ext cx="8003232" cy="500553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应用层协议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和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2"/>
            <a:r>
              <a:rPr lang="zh-CN" altLang="en-US" dirty="0"/>
              <a:t>对象，</a:t>
            </a:r>
            <a:r>
              <a:rPr lang="en-US" altLang="zh-CN" dirty="0"/>
              <a:t>URL</a:t>
            </a:r>
            <a:r>
              <a:rPr lang="zh-CN" altLang="en-US" dirty="0"/>
              <a:t>地址，</a:t>
            </a:r>
            <a:r>
              <a:rPr lang="en-US" altLang="zh-CN" dirty="0"/>
              <a:t>C/S</a:t>
            </a:r>
            <a:r>
              <a:rPr lang="zh-CN" altLang="en-US" dirty="0"/>
              <a:t>模式，</a:t>
            </a:r>
            <a:r>
              <a:rPr lang="en-US" altLang="zh-CN" dirty="0"/>
              <a:t>80</a:t>
            </a:r>
            <a:r>
              <a:rPr lang="zh-CN" altLang="en-US" dirty="0"/>
              <a:t>端口，</a:t>
            </a:r>
            <a:r>
              <a:rPr lang="en-US" altLang="zh-CN" dirty="0"/>
              <a:t>TCP</a:t>
            </a:r>
            <a:r>
              <a:rPr lang="zh-CN" altLang="en-US" dirty="0"/>
              <a:t>协议，无状态</a:t>
            </a:r>
            <a:endParaRPr lang="en-US" altLang="zh-CN" dirty="0"/>
          </a:p>
          <a:p>
            <a:pPr lvl="2"/>
            <a:r>
              <a:rPr lang="zh-CN" altLang="en-US" dirty="0"/>
              <a:t>并行</a:t>
            </a:r>
            <a:r>
              <a:rPr lang="en-US" altLang="zh-CN" dirty="0"/>
              <a:t>/</a:t>
            </a:r>
            <a:r>
              <a:rPr lang="zh-CN" altLang="en-US" dirty="0"/>
              <a:t>非并行，流水线</a:t>
            </a:r>
            <a:r>
              <a:rPr lang="en-US" altLang="zh-CN" dirty="0"/>
              <a:t>/</a:t>
            </a:r>
            <a:r>
              <a:rPr lang="zh-CN" altLang="en-US" dirty="0"/>
              <a:t>非流水线</a:t>
            </a:r>
            <a:endParaRPr lang="en-US" altLang="zh-CN" dirty="0"/>
          </a:p>
          <a:p>
            <a:pPr lvl="2"/>
            <a:r>
              <a:rPr lang="en-US" altLang="zh-CN" dirty="0"/>
              <a:t>HTTP</a:t>
            </a:r>
            <a:r>
              <a:rPr lang="zh-CN" altLang="en-US" dirty="0"/>
              <a:t>请求报文</a:t>
            </a:r>
            <a:r>
              <a:rPr lang="en-US" altLang="zh-CN" dirty="0"/>
              <a:t>/</a:t>
            </a:r>
            <a:r>
              <a:rPr lang="zh-CN" altLang="en-US" dirty="0"/>
              <a:t>响应报文，基本格式和方法</a:t>
            </a:r>
            <a:r>
              <a:rPr lang="en-US" altLang="zh-CN" dirty="0"/>
              <a:t>(</a:t>
            </a:r>
            <a:r>
              <a:rPr lang="en-US" altLang="zh-CN" dirty="0" err="1"/>
              <a:t>post,get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Cookie</a:t>
            </a:r>
            <a:r>
              <a:rPr lang="zh-CN" altLang="en-US" dirty="0"/>
              <a:t>和</a:t>
            </a:r>
            <a:r>
              <a:rPr lang="en-US" altLang="zh-CN" dirty="0"/>
              <a:t>Web</a:t>
            </a:r>
            <a:r>
              <a:rPr lang="zh-CN" altLang="en-US" dirty="0"/>
              <a:t>缓存</a:t>
            </a:r>
            <a:r>
              <a:rPr lang="en-US" altLang="zh-CN" dirty="0"/>
              <a:t>(</a:t>
            </a:r>
            <a:r>
              <a:rPr lang="zh-CN" altLang="en-US" dirty="0"/>
              <a:t>代理服务器</a:t>
            </a:r>
            <a:r>
              <a:rPr lang="en-US" altLang="zh-CN" dirty="0"/>
              <a:t>)</a:t>
            </a:r>
            <a:r>
              <a:rPr lang="zh-CN" altLang="en-US" dirty="0"/>
              <a:t>及其对时延计算的影响</a:t>
            </a:r>
            <a:endParaRPr lang="en-US" altLang="zh-CN" dirty="0"/>
          </a:p>
          <a:p>
            <a:r>
              <a:rPr lang="en-US" altLang="zh-CN" dirty="0"/>
              <a:t>FTP</a:t>
            </a:r>
            <a:r>
              <a:rPr lang="zh-CN" altLang="en-US" dirty="0"/>
              <a:t>协议，</a:t>
            </a:r>
            <a:r>
              <a:rPr lang="en-US" altLang="zh-CN" dirty="0"/>
              <a:t>21/20</a:t>
            </a:r>
            <a:r>
              <a:rPr lang="zh-CN" altLang="en-US" dirty="0"/>
              <a:t>端口，带外传输，有状态</a:t>
            </a:r>
            <a:endParaRPr lang="en-US" altLang="zh-CN" dirty="0"/>
          </a:p>
          <a:p>
            <a:r>
              <a:rPr lang="en-US" altLang="zh-CN" dirty="0"/>
              <a:t>Email</a:t>
            </a:r>
            <a:r>
              <a:rPr lang="zh-CN" altLang="en-US" dirty="0"/>
              <a:t>协议：</a:t>
            </a:r>
            <a:r>
              <a:rPr lang="en-US" altLang="zh-CN" dirty="0"/>
              <a:t>SMTP</a:t>
            </a:r>
            <a:r>
              <a:rPr lang="zh-CN" altLang="en-US" dirty="0"/>
              <a:t>协议，</a:t>
            </a:r>
            <a:r>
              <a:rPr lang="en-US" altLang="zh-CN" dirty="0"/>
              <a:t>25#</a:t>
            </a:r>
            <a:r>
              <a:rPr lang="zh-CN" altLang="en-US" dirty="0"/>
              <a:t>，</a:t>
            </a:r>
            <a:r>
              <a:rPr lang="en-US" altLang="zh-CN" dirty="0"/>
              <a:t>POP3/IMAP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en-US" altLang="zh-CN" dirty="0"/>
              <a:t>DNS</a:t>
            </a:r>
            <a:r>
              <a:rPr lang="zh-CN" altLang="en-US" dirty="0"/>
              <a:t>协议：分层</a:t>
            </a:r>
            <a:r>
              <a:rPr lang="en-US" altLang="zh-CN" dirty="0"/>
              <a:t>/</a:t>
            </a:r>
            <a:r>
              <a:rPr lang="zh-CN" altLang="en-US" dirty="0"/>
              <a:t>分布式</a:t>
            </a:r>
            <a:endParaRPr lang="en-US" altLang="zh-CN" dirty="0"/>
          </a:p>
          <a:p>
            <a:pPr lvl="1"/>
            <a:r>
              <a:rPr lang="zh-CN" altLang="en-US" dirty="0"/>
              <a:t>迭代</a:t>
            </a:r>
            <a:r>
              <a:rPr lang="en-US" altLang="zh-CN" dirty="0"/>
              <a:t>/</a:t>
            </a:r>
            <a:r>
              <a:rPr lang="zh-CN" altLang="en-US" dirty="0"/>
              <a:t>递归查询，</a:t>
            </a:r>
            <a:r>
              <a:rPr lang="en-US" altLang="zh-CN" dirty="0"/>
              <a:t>TYPE=A/NS/MX/CNAME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P2P</a:t>
            </a:r>
            <a:r>
              <a:rPr lang="zh-CN" altLang="en-US" dirty="0"/>
              <a:t>协议：集中式目录</a:t>
            </a:r>
            <a:r>
              <a:rPr lang="en-US" altLang="zh-CN" dirty="0"/>
              <a:t>/</a:t>
            </a:r>
            <a:r>
              <a:rPr lang="zh-CN" altLang="en-US" dirty="0"/>
              <a:t>洪泛查询，文件分发时间计算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2016</a:t>
            </a:r>
            <a:r>
              <a:rPr lang="zh-CN" altLang="en-US"/>
              <a:t>年秋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76014-8CB9-442A-9E53-B42F92AE42A2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16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第三章重点内容（运输层）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7423" y="1859956"/>
            <a:ext cx="7772400" cy="4861520"/>
          </a:xfrm>
        </p:spPr>
        <p:txBody>
          <a:bodyPr>
            <a:normAutofit/>
          </a:bodyPr>
          <a:lstStyle/>
          <a:p>
            <a:r>
              <a:rPr lang="zh-CN" altLang="en-US" dirty="0"/>
              <a:t>运输层的基本服务</a:t>
            </a:r>
            <a:endParaRPr lang="en-US" altLang="zh-CN" dirty="0"/>
          </a:p>
          <a:p>
            <a:pPr lvl="1"/>
            <a:r>
              <a:rPr lang="zh-CN" altLang="en-US" dirty="0"/>
              <a:t>复用</a:t>
            </a:r>
            <a:r>
              <a:rPr lang="en-US" altLang="zh-CN" dirty="0"/>
              <a:t>/</a:t>
            </a:r>
            <a:r>
              <a:rPr lang="zh-CN" altLang="en-US" dirty="0"/>
              <a:t>分解，可靠数据传输，流量控制，拥塞控制</a:t>
            </a:r>
            <a:endParaRPr lang="en-US" altLang="zh-CN" dirty="0"/>
          </a:p>
          <a:p>
            <a:pPr lvl="1"/>
            <a:r>
              <a:rPr lang="en-US" altLang="zh-CN" dirty="0"/>
              <a:t>TCP/UDP</a:t>
            </a:r>
            <a:r>
              <a:rPr lang="zh-CN" altLang="en-US" dirty="0"/>
              <a:t>，有连接</a:t>
            </a:r>
            <a:r>
              <a:rPr lang="en-US" altLang="zh-CN" dirty="0"/>
              <a:t>/</a:t>
            </a:r>
            <a:r>
              <a:rPr lang="zh-CN" altLang="en-US" dirty="0"/>
              <a:t>无连接</a:t>
            </a:r>
            <a:endParaRPr lang="en-US" altLang="zh-CN" dirty="0"/>
          </a:p>
          <a:p>
            <a:pPr lvl="1"/>
            <a:r>
              <a:rPr lang="zh-CN" altLang="en-US" dirty="0"/>
              <a:t>复用</a:t>
            </a:r>
            <a:r>
              <a:rPr lang="en-US" altLang="zh-CN" dirty="0"/>
              <a:t>/</a:t>
            </a:r>
            <a:r>
              <a:rPr lang="zh-CN" altLang="en-US" dirty="0"/>
              <a:t>分解：运输层和套接字之间，根据</a:t>
            </a:r>
            <a:r>
              <a:rPr lang="en-US" altLang="zh-CN" dirty="0"/>
              <a:t>TCP</a:t>
            </a:r>
            <a:r>
              <a:rPr lang="zh-CN" altLang="en-US" dirty="0"/>
              <a:t>四元组</a:t>
            </a:r>
            <a:r>
              <a:rPr lang="en-US" altLang="zh-CN" dirty="0"/>
              <a:t>/UDP</a:t>
            </a:r>
            <a:r>
              <a:rPr lang="zh-CN" altLang="en-US" dirty="0"/>
              <a:t>二元组进行复用和分解</a:t>
            </a:r>
            <a:endParaRPr lang="en-US" altLang="zh-CN" dirty="0"/>
          </a:p>
          <a:p>
            <a:pPr lvl="1"/>
            <a:r>
              <a:rPr lang="zh-CN" altLang="en-US" dirty="0"/>
              <a:t>典型若干应用层协议所采取的</a:t>
            </a:r>
            <a:r>
              <a:rPr lang="en-US" altLang="zh-CN" dirty="0"/>
              <a:t>TCP/UDP</a:t>
            </a:r>
            <a:r>
              <a:rPr lang="zh-CN" altLang="en-US" dirty="0"/>
              <a:t>协议情况</a:t>
            </a:r>
            <a:endParaRPr lang="en-US" altLang="zh-CN" dirty="0"/>
          </a:p>
          <a:p>
            <a:r>
              <a:rPr lang="en-US" altLang="zh-CN" dirty="0"/>
              <a:t>UDP</a:t>
            </a:r>
            <a:r>
              <a:rPr lang="zh-CN" altLang="en-US" dirty="0"/>
              <a:t>：服务的优缺点，报头格式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2016</a:t>
            </a:r>
            <a:r>
              <a:rPr lang="zh-CN" altLang="en-US"/>
              <a:t>年秋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76014-8CB9-442A-9E53-B42F92AE42A2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8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第三章重点内容（运输层）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690689"/>
            <a:ext cx="7772400" cy="4861520"/>
          </a:xfrm>
        </p:spPr>
        <p:txBody>
          <a:bodyPr>
            <a:normAutofit/>
          </a:bodyPr>
          <a:lstStyle/>
          <a:p>
            <a:r>
              <a:rPr lang="zh-CN" altLang="en-US" dirty="0"/>
              <a:t>可靠数据传输原理</a:t>
            </a:r>
            <a:endParaRPr lang="en-US" altLang="zh-CN" dirty="0"/>
          </a:p>
          <a:p>
            <a:pPr lvl="1"/>
            <a:r>
              <a:rPr lang="en-US" altLang="zh-CN" dirty="0"/>
              <a:t>GBN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滑动窗口</a:t>
            </a:r>
            <a:r>
              <a:rPr lang="en-US" altLang="zh-CN" dirty="0"/>
              <a:t>)</a:t>
            </a:r>
            <a:r>
              <a:rPr lang="zh-CN" altLang="en-US" dirty="0"/>
              <a:t>协议：滑动窗口</a:t>
            </a:r>
            <a:r>
              <a:rPr lang="en-US" altLang="zh-CN" dirty="0"/>
              <a:t>N+</a:t>
            </a:r>
            <a:r>
              <a:rPr lang="zh-CN" altLang="en-US" dirty="0"/>
              <a:t>累积确认，基序号，丢弃失序分组（简化流程单浪费资源）</a:t>
            </a:r>
            <a:endParaRPr lang="en-US" altLang="zh-CN" dirty="0"/>
          </a:p>
          <a:p>
            <a:pPr lvl="1"/>
            <a:r>
              <a:rPr lang="en-US" altLang="zh-CN" dirty="0"/>
              <a:t>SR</a:t>
            </a:r>
            <a:r>
              <a:rPr lang="zh-CN" altLang="en-US" dirty="0"/>
              <a:t>协议</a:t>
            </a:r>
            <a:r>
              <a:rPr lang="en-US" altLang="zh-CN" dirty="0"/>
              <a:t>(</a:t>
            </a:r>
            <a:r>
              <a:rPr lang="zh-CN" altLang="en-US" dirty="0"/>
              <a:t>选择性重传</a:t>
            </a:r>
            <a:r>
              <a:rPr lang="en-US" altLang="zh-CN" dirty="0"/>
              <a:t>)</a:t>
            </a:r>
            <a:r>
              <a:rPr lang="zh-CN" altLang="en-US" dirty="0"/>
              <a:t>：无累积确认，每个分组分别确认、分别设立一个定时器，仅重传未收到</a:t>
            </a:r>
            <a:r>
              <a:rPr lang="en-US" altLang="zh-CN" dirty="0"/>
              <a:t>ACK</a:t>
            </a:r>
            <a:r>
              <a:rPr lang="zh-CN" altLang="en-US" dirty="0"/>
              <a:t>的包，乱序</a:t>
            </a:r>
            <a:r>
              <a:rPr lang="en-US" altLang="zh-CN" dirty="0"/>
              <a:t>+</a:t>
            </a:r>
            <a:r>
              <a:rPr lang="zh-CN" altLang="en-US" dirty="0"/>
              <a:t>缓存，充分利用带宽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报文头格式，</a:t>
            </a:r>
            <a:r>
              <a:rPr lang="en-US" altLang="zh-CN" dirty="0"/>
              <a:t>20</a:t>
            </a:r>
            <a:r>
              <a:rPr lang="zh-CN" altLang="en-US" dirty="0"/>
              <a:t>字节，几个重要字段域，端口号</a:t>
            </a:r>
            <a:r>
              <a:rPr lang="en-US" altLang="zh-CN" dirty="0"/>
              <a:t>/</a:t>
            </a:r>
            <a:r>
              <a:rPr lang="zh-CN" altLang="en-US" dirty="0"/>
              <a:t>序号</a:t>
            </a:r>
            <a:r>
              <a:rPr lang="en-US" altLang="zh-CN" dirty="0"/>
              <a:t>/</a:t>
            </a:r>
            <a:r>
              <a:rPr lang="zh-CN" altLang="en-US" dirty="0"/>
              <a:t>确认号</a:t>
            </a:r>
            <a:r>
              <a:rPr lang="en-US" altLang="zh-CN" dirty="0"/>
              <a:t>/</a:t>
            </a:r>
            <a:r>
              <a:rPr lang="zh-CN" altLang="en-US" dirty="0"/>
              <a:t>接收窗口大小</a:t>
            </a:r>
            <a:r>
              <a:rPr lang="en-US" altLang="zh-CN" dirty="0"/>
              <a:t>/</a:t>
            </a:r>
            <a:r>
              <a:rPr lang="zh-CN" altLang="en-US" dirty="0"/>
              <a:t>校验和</a:t>
            </a:r>
            <a:r>
              <a:rPr lang="en-US" altLang="zh-CN" dirty="0"/>
              <a:t>/</a:t>
            </a:r>
            <a:r>
              <a:rPr lang="zh-CN" altLang="en-US" dirty="0"/>
              <a:t>报头长度</a:t>
            </a:r>
            <a:r>
              <a:rPr lang="en-US" altLang="zh-CN" dirty="0"/>
              <a:t>/…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2016</a:t>
            </a:r>
            <a:r>
              <a:rPr lang="zh-CN" altLang="en-US"/>
              <a:t>年秋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76014-8CB9-442A-9E53-B42F92AE42A2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07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11188" y="476250"/>
            <a:ext cx="7770812" cy="720725"/>
          </a:xfrm>
        </p:spPr>
        <p:txBody>
          <a:bodyPr/>
          <a:lstStyle/>
          <a:p>
            <a:pPr eaLnBrk="1" hangingPunct="1"/>
            <a:r>
              <a:rPr lang="en-US" altLang="zh-CN" sz="3600"/>
              <a:t>TCP </a:t>
            </a:r>
            <a:r>
              <a:rPr lang="zh-CN" altLang="en-US" sz="3600"/>
              <a:t>时延建模</a:t>
            </a:r>
            <a:r>
              <a:rPr lang="en-US" altLang="zh-CN" sz="3600"/>
              <a:t>: </a:t>
            </a:r>
            <a:r>
              <a:rPr lang="zh-CN" altLang="en-US" sz="3600"/>
              <a:t>慢启动 </a:t>
            </a:r>
            <a:r>
              <a:rPr lang="en-US" altLang="zh-CN" sz="3600"/>
              <a:t>(2)</a:t>
            </a:r>
            <a:endParaRPr lang="en-US" altLang="zh-CN" sz="4800"/>
          </a:p>
        </p:txBody>
      </p:sp>
      <p:sp>
        <p:nvSpPr>
          <p:cNvPr id="7172" name="Date Placeholder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2016</a:t>
            </a:r>
            <a:r>
              <a:rPr lang="zh-CN" altLang="en-US"/>
              <a:t>年秋</a:t>
            </a:r>
            <a:endParaRPr lang="en-US" altLang="zh-CN" dirty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7F6F162-992D-4488-AEF8-21999E3C4A9D}" type="slidenum">
              <a:rPr lang="en-US" altLang="zh-CN" smtClean="0">
                <a:latin typeface="Arial Black" pitchFamily="34" charset="0"/>
              </a:rPr>
              <a:pPr eaLnBrk="1" hangingPunct="1"/>
              <a:t>7</a:t>
            </a:fld>
            <a:endParaRPr lang="en-US" altLang="zh-CN">
              <a:latin typeface="Arial Black" pitchFamily="34" charset="0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895600" y="1282700"/>
          <a:ext cx="6248400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10" imgW="8265960" imgH="7030440" progId="Visio.Drawing.11">
                  <p:embed/>
                </p:oleObj>
              </mc:Choice>
              <mc:Fallback>
                <p:oleObj name="VISIO" r:id="rId10" imgW="8265960" imgH="7030440" progId="Visio.Drawing.11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82700"/>
                        <a:ext cx="6248400" cy="531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95288" y="4149725"/>
            <a:ext cx="26670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u="sng" dirty="0">
                <a:solidFill>
                  <a:srgbClr val="FF0000"/>
                </a:solidFill>
                <a:latin typeface="Comic Sans MS" pitchFamily="66" charset="0"/>
              </a:rPr>
              <a:t>例子</a:t>
            </a:r>
            <a:r>
              <a:rPr lang="en-US" altLang="zh-CN" u="sng" dirty="0">
                <a:solidFill>
                  <a:srgbClr val="FF0000"/>
                </a:solidFill>
                <a:latin typeface="Comic Sans MS" pitchFamily="66" charset="0"/>
              </a:rPr>
              <a:t>:</a:t>
            </a:r>
            <a:endParaRPr lang="en-US" altLang="zh-CN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FontTx/>
              <a:buChar char="•"/>
            </a:pPr>
            <a:r>
              <a:rPr lang="en-US" altLang="zh-CN" dirty="0">
                <a:latin typeface="Comic Sans MS" pitchFamily="66" charset="0"/>
              </a:rPr>
              <a:t> O/S  = 15 segments</a:t>
            </a:r>
          </a:p>
          <a:p>
            <a:pPr>
              <a:buFontTx/>
              <a:buChar char="•"/>
            </a:pPr>
            <a:r>
              <a:rPr lang="en-US" altLang="zh-CN" dirty="0">
                <a:latin typeface="Comic Sans MS" pitchFamily="66" charset="0"/>
              </a:rPr>
              <a:t> K = 4 windows</a:t>
            </a:r>
          </a:p>
          <a:p>
            <a:pPr>
              <a:buFontTx/>
              <a:buChar char="•"/>
            </a:pPr>
            <a:r>
              <a:rPr lang="en-US" altLang="zh-CN" dirty="0">
                <a:latin typeface="Comic Sans MS" pitchFamily="66" charset="0"/>
              </a:rPr>
              <a:t> Q = 2</a:t>
            </a:r>
          </a:p>
          <a:p>
            <a:pPr>
              <a:buFontTx/>
              <a:buChar char="•"/>
            </a:pPr>
            <a:r>
              <a:rPr lang="en-US" altLang="zh-CN" dirty="0">
                <a:latin typeface="Comic Sans MS" pitchFamily="66" charset="0"/>
              </a:rPr>
              <a:t> P = min{K-1,Q} = 2</a:t>
            </a:r>
          </a:p>
          <a:p>
            <a:endParaRPr lang="en-US" altLang="zh-CN" dirty="0">
              <a:latin typeface="Comic Sans MS" pitchFamily="66" charset="0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Comic Sans MS" pitchFamily="66" charset="0"/>
              </a:rPr>
              <a:t>服务器闲置 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</a:rPr>
              <a:t>P=2 </a:t>
            </a:r>
            <a:r>
              <a:rPr lang="zh-CN" altLang="en-US" dirty="0">
                <a:solidFill>
                  <a:srgbClr val="0070C0"/>
                </a:solidFill>
                <a:latin typeface="Comic Sans MS" pitchFamily="66" charset="0"/>
              </a:rPr>
              <a:t>次</a:t>
            </a:r>
            <a:endParaRPr lang="zh-CN" altLang="en-US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7175" name="Text Box 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5288" y="1373188"/>
            <a:ext cx="274320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000" u="sng" dirty="0">
                <a:solidFill>
                  <a:srgbClr val="FF0000"/>
                </a:solidFill>
                <a:latin typeface="Comic Sans MS" pitchFamily="66" charset="0"/>
              </a:rPr>
              <a:t>时延的构成</a:t>
            </a:r>
            <a:r>
              <a:rPr lang="en-US" altLang="zh-CN" sz="2000" u="sng" dirty="0">
                <a:solidFill>
                  <a:srgbClr val="FF0000"/>
                </a:solidFill>
                <a:latin typeface="Comic Sans MS" pitchFamily="66" charset="0"/>
              </a:rPr>
              <a:t>:</a:t>
            </a:r>
            <a:endParaRPr lang="en-US" altLang="zh-CN" sz="2000" dirty="0">
              <a:latin typeface="Comic Sans MS" pitchFamily="66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CN" sz="2000" dirty="0">
                <a:latin typeface="Comic Sans MS" pitchFamily="66" charset="0"/>
              </a:rPr>
              <a:t> </a:t>
            </a:r>
            <a:r>
              <a:rPr lang="en-US" altLang="zh-CN" dirty="0">
                <a:latin typeface="Comic Sans MS" pitchFamily="66" charset="0"/>
              </a:rPr>
              <a:t>2 RTT </a:t>
            </a:r>
            <a:r>
              <a:rPr lang="zh-CN" altLang="en-US" dirty="0">
                <a:latin typeface="Comic Sans MS" pitchFamily="66" charset="0"/>
              </a:rPr>
              <a:t>建立连接和请求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dirty="0">
                <a:latin typeface="Comic Sans MS" pitchFamily="66" charset="0"/>
              </a:rPr>
              <a:t> </a:t>
            </a:r>
            <a:r>
              <a:rPr lang="en-US" altLang="zh-CN" dirty="0">
                <a:latin typeface="Comic Sans MS" pitchFamily="66" charset="0"/>
              </a:rPr>
              <a:t>O/R </a:t>
            </a:r>
            <a:r>
              <a:rPr lang="zh-CN" altLang="en-US" dirty="0">
                <a:latin typeface="Comic Sans MS" pitchFamily="66" charset="0"/>
              </a:rPr>
              <a:t>传输对象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dirty="0">
                <a:latin typeface="Comic Sans MS" pitchFamily="66" charset="0"/>
              </a:rPr>
              <a:t> 对由慢启动造成的服务闲置进行计时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70C0"/>
                </a:solidFill>
                <a:latin typeface="Comic Sans MS" pitchFamily="66" charset="0"/>
              </a:rPr>
              <a:t>服务器闲置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</a:rPr>
              <a:t>: </a:t>
            </a:r>
            <a:br>
              <a:rPr lang="en-US" altLang="zh-CN" dirty="0">
                <a:solidFill>
                  <a:srgbClr val="0070C0"/>
                </a:solidFill>
                <a:latin typeface="Comic Sans MS" pitchFamily="66" charset="0"/>
              </a:rPr>
            </a:b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</a:rPr>
              <a:t> P = min{K-1,Q} </a:t>
            </a:r>
            <a:r>
              <a:rPr lang="zh-CN" altLang="en-US" dirty="0">
                <a:solidFill>
                  <a:srgbClr val="0070C0"/>
                </a:solidFill>
                <a:latin typeface="Comic Sans MS" pitchFamily="66" charset="0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375104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67544" y="332656"/>
            <a:ext cx="4029075" cy="9858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/>
              <a:t>TCP </a:t>
            </a:r>
            <a:r>
              <a:rPr lang="zh-CN" altLang="en-US" sz="3600" dirty="0"/>
              <a:t>拥塞控制</a:t>
            </a:r>
          </a:p>
        </p:txBody>
      </p:sp>
      <p:sp>
        <p:nvSpPr>
          <p:cNvPr id="36867" name="日期占位符 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2016</a:t>
            </a:r>
            <a:r>
              <a:rPr lang="zh-CN" altLang="en-US"/>
              <a:t>年秋</a:t>
            </a:r>
            <a:endParaRPr lang="en-US" altLang="zh-CN" dirty="0"/>
          </a:p>
        </p:txBody>
      </p:sp>
      <p:sp>
        <p:nvSpPr>
          <p:cNvPr id="36866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27E342C-1846-4396-A5A4-77A3CBB68462}" type="slidenum">
              <a:rPr lang="en-US" altLang="zh-CN" smtClean="0">
                <a:latin typeface="Arial Black" pitchFamily="34" charset="0"/>
              </a:rPr>
              <a:pPr eaLnBrk="1" hangingPunct="1"/>
              <a:t>8</a:t>
            </a:fld>
            <a:endParaRPr lang="en-US" altLang="zh-CN">
              <a:latin typeface="Arial Black" pitchFamily="34" charset="0"/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sz="quarter" idx="1"/>
            <p:custDataLst>
              <p:tags r:id="rId5"/>
            </p:custDataLst>
          </p:nvPr>
        </p:nvSpPr>
        <p:spPr>
          <a:xfrm>
            <a:off x="619125" y="3645024"/>
            <a:ext cx="8129339" cy="2898204"/>
          </a:xfrm>
        </p:spPr>
        <p:txBody>
          <a:bodyPr>
            <a:normAutofit fontScale="92500"/>
          </a:bodyPr>
          <a:lstStyle/>
          <a:p>
            <a:pPr eaLnBrk="1" hangingPunct="1">
              <a:spcBef>
                <a:spcPts val="600"/>
              </a:spcBef>
            </a:pPr>
            <a:r>
              <a:rPr lang="zh-CN" altLang="en-US" sz="2400" dirty="0"/>
              <a:t>当 </a:t>
            </a:r>
            <a:r>
              <a:rPr lang="en-US" altLang="zh-CN" sz="2400" b="1" dirty="0" err="1">
                <a:latin typeface="Courier New" pitchFamily="49" charset="0"/>
              </a:rPr>
              <a:t>CongWin</a:t>
            </a:r>
            <a:r>
              <a:rPr lang="en-US" altLang="zh-CN" sz="2400" dirty="0"/>
              <a:t> </a:t>
            </a:r>
            <a:r>
              <a:rPr lang="zh-CN" altLang="en-US" sz="2400" dirty="0"/>
              <a:t>小于 </a:t>
            </a:r>
            <a:r>
              <a:rPr lang="en-US" altLang="zh-CN" sz="2400" b="1" dirty="0">
                <a:latin typeface="Courier New" pitchFamily="49" charset="0"/>
              </a:rPr>
              <a:t>Threshold</a:t>
            </a:r>
            <a:r>
              <a:rPr lang="en-US" altLang="zh-CN" sz="2400" dirty="0">
                <a:latin typeface="Courier New" pitchFamily="49" charset="0"/>
              </a:rPr>
              <a:t> </a:t>
            </a:r>
            <a:r>
              <a:rPr lang="zh-CN" altLang="en-US" sz="2400" dirty="0">
                <a:latin typeface="Courier New" pitchFamily="49" charset="0"/>
              </a:rPr>
              <a:t>时</a:t>
            </a:r>
            <a:r>
              <a:rPr lang="en-US" altLang="zh-CN" sz="2400" dirty="0"/>
              <a:t>, </a:t>
            </a:r>
            <a:r>
              <a:rPr lang="zh-CN" altLang="en-US" sz="2400" dirty="0"/>
              <a:t>发送方处于</a:t>
            </a:r>
            <a:r>
              <a:rPr lang="zh-CN" altLang="en-US" sz="2400" dirty="0">
                <a:solidFill>
                  <a:srgbClr val="F30701"/>
                </a:solidFill>
              </a:rPr>
              <a:t>慢启动</a:t>
            </a:r>
            <a:r>
              <a:rPr lang="en-US" altLang="zh-CN" sz="2400" dirty="0">
                <a:solidFill>
                  <a:srgbClr val="FF0000"/>
                </a:solidFill>
              </a:rPr>
              <a:t>slow-start</a:t>
            </a:r>
            <a:r>
              <a:rPr lang="en-US" altLang="zh-CN" sz="2400" dirty="0"/>
              <a:t> </a:t>
            </a:r>
            <a:r>
              <a:rPr lang="zh-CN" altLang="en-US" sz="2400" dirty="0"/>
              <a:t>阶段</a:t>
            </a:r>
            <a:r>
              <a:rPr lang="en-US" altLang="zh-CN" sz="2400" dirty="0"/>
              <a:t>, </a:t>
            </a:r>
            <a:r>
              <a:rPr lang="zh-CN" altLang="en-US" sz="2400" dirty="0"/>
              <a:t>窗口指数增长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400" dirty="0"/>
              <a:t>当 </a:t>
            </a:r>
            <a:r>
              <a:rPr lang="en-US" altLang="zh-CN" sz="2400" b="1" dirty="0" err="1">
                <a:latin typeface="Courier New" pitchFamily="49" charset="0"/>
              </a:rPr>
              <a:t>CongWin</a:t>
            </a:r>
            <a:r>
              <a:rPr lang="en-US" altLang="zh-CN" sz="2400" dirty="0"/>
              <a:t> </a:t>
            </a:r>
            <a:r>
              <a:rPr lang="zh-CN" altLang="en-US" sz="2400" dirty="0"/>
              <a:t>大于 </a:t>
            </a:r>
            <a:r>
              <a:rPr lang="en-US" altLang="zh-CN" sz="2400" b="1" dirty="0">
                <a:latin typeface="Courier New" pitchFamily="49" charset="0"/>
              </a:rPr>
              <a:t>Threshold</a:t>
            </a:r>
            <a:r>
              <a:rPr lang="en-US" altLang="zh-CN" sz="2400" dirty="0">
                <a:latin typeface="Courier New" pitchFamily="49" charset="0"/>
              </a:rPr>
              <a:t> </a:t>
            </a:r>
            <a:r>
              <a:rPr lang="zh-CN" altLang="en-US" sz="2400" dirty="0">
                <a:latin typeface="Courier New" pitchFamily="49" charset="0"/>
              </a:rPr>
              <a:t>时</a:t>
            </a:r>
            <a:r>
              <a:rPr lang="en-US" altLang="zh-CN" sz="2400" dirty="0"/>
              <a:t>, </a:t>
            </a:r>
            <a:r>
              <a:rPr lang="zh-CN" altLang="en-US" sz="2400" dirty="0"/>
              <a:t>发送方处于</a:t>
            </a:r>
            <a:r>
              <a:rPr lang="zh-CN" altLang="en-US" sz="2400" dirty="0">
                <a:solidFill>
                  <a:srgbClr val="F30701"/>
                </a:solidFill>
              </a:rPr>
              <a:t>拥塞避免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congestion-avoidance</a:t>
            </a:r>
            <a:r>
              <a:rPr lang="en-US" altLang="zh-CN" sz="2400" dirty="0"/>
              <a:t> </a:t>
            </a:r>
            <a:r>
              <a:rPr lang="zh-CN" altLang="en-US" sz="2400" dirty="0"/>
              <a:t>阶段</a:t>
            </a:r>
            <a:r>
              <a:rPr lang="en-US" altLang="zh-CN" sz="2400" dirty="0"/>
              <a:t>, </a:t>
            </a:r>
            <a:r>
              <a:rPr lang="zh-CN" altLang="en-US" sz="2400" dirty="0"/>
              <a:t>窗口线性增长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400" dirty="0"/>
              <a:t>当发生</a:t>
            </a:r>
            <a:r>
              <a:rPr lang="zh-CN" altLang="en-US" sz="2400" dirty="0">
                <a:solidFill>
                  <a:srgbClr val="F30701"/>
                </a:solidFill>
              </a:rPr>
              <a:t>三次冗余确认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triple duplicate ACK</a:t>
            </a:r>
            <a:r>
              <a:rPr lang="en-US" altLang="zh-CN" sz="2400" dirty="0"/>
              <a:t> </a:t>
            </a:r>
            <a:r>
              <a:rPr lang="zh-CN" altLang="en-US" sz="2400" dirty="0"/>
              <a:t>时</a:t>
            </a:r>
            <a:r>
              <a:rPr lang="en-US" altLang="zh-CN" sz="2400" dirty="0"/>
              <a:t>, </a:t>
            </a:r>
            <a:r>
              <a:rPr lang="zh-CN" altLang="en-US" sz="2400" dirty="0"/>
              <a:t>把 </a:t>
            </a:r>
            <a:r>
              <a:rPr lang="en-US" altLang="zh-CN" sz="2400" b="1" dirty="0">
                <a:latin typeface="Courier New" pitchFamily="49" charset="0"/>
              </a:rPr>
              <a:t>Threshold</a:t>
            </a:r>
            <a:r>
              <a:rPr lang="en-US" altLang="zh-CN" sz="2400" dirty="0"/>
              <a:t> </a:t>
            </a:r>
            <a:r>
              <a:rPr lang="zh-CN" altLang="en-US" sz="2400" dirty="0"/>
              <a:t>设为 </a:t>
            </a:r>
            <a:r>
              <a:rPr lang="en-US" altLang="zh-CN" sz="2400" b="1" dirty="0" err="1">
                <a:latin typeface="Courier New" pitchFamily="49" charset="0"/>
              </a:rPr>
              <a:t>CongWin</a:t>
            </a:r>
            <a:r>
              <a:rPr lang="en-US" altLang="zh-CN" sz="2400" b="1" dirty="0">
                <a:latin typeface="Courier New" pitchFamily="49" charset="0"/>
              </a:rPr>
              <a:t>/2</a:t>
            </a:r>
            <a:r>
              <a:rPr lang="en-US" altLang="zh-CN" sz="2400" dirty="0"/>
              <a:t> </a:t>
            </a:r>
            <a:r>
              <a:rPr lang="zh-CN" altLang="en-US" sz="2400" dirty="0"/>
              <a:t>并把 </a:t>
            </a:r>
            <a:r>
              <a:rPr lang="en-US" altLang="zh-CN" sz="2400" b="1" dirty="0" err="1">
                <a:latin typeface="Courier New" pitchFamily="49" charset="0"/>
              </a:rPr>
              <a:t>CongWin</a:t>
            </a:r>
            <a:r>
              <a:rPr lang="en-US" altLang="zh-CN" sz="2400" dirty="0"/>
              <a:t> </a:t>
            </a:r>
            <a:r>
              <a:rPr lang="zh-CN" altLang="en-US" sz="2400" dirty="0"/>
              <a:t>设为 </a:t>
            </a:r>
            <a:r>
              <a:rPr lang="en-US" altLang="zh-CN" sz="2400" b="1" dirty="0">
                <a:latin typeface="Courier New" pitchFamily="49" charset="0"/>
              </a:rPr>
              <a:t>Threshold</a:t>
            </a:r>
            <a:endParaRPr lang="en-US" altLang="zh-CN" sz="2400" dirty="0"/>
          </a:p>
          <a:p>
            <a:pPr eaLnBrk="1" hangingPunct="1">
              <a:spcBef>
                <a:spcPts val="600"/>
              </a:spcBef>
            </a:pPr>
            <a:r>
              <a:rPr lang="zh-CN" altLang="en-US" sz="2400" dirty="0"/>
              <a:t>当发生</a:t>
            </a:r>
            <a:r>
              <a:rPr lang="zh-CN" altLang="en-US" sz="2400" dirty="0">
                <a:solidFill>
                  <a:srgbClr val="F30701"/>
                </a:solidFill>
              </a:rPr>
              <a:t>超时 </a:t>
            </a:r>
            <a:r>
              <a:rPr lang="en-US" altLang="zh-CN" sz="2400" dirty="0">
                <a:solidFill>
                  <a:srgbClr val="FF0000"/>
                </a:solidFill>
              </a:rPr>
              <a:t>timeout</a:t>
            </a:r>
            <a:r>
              <a:rPr lang="en-US" altLang="zh-CN" sz="2400" dirty="0"/>
              <a:t> </a:t>
            </a:r>
            <a:r>
              <a:rPr lang="zh-CN" altLang="en-US" sz="2400" dirty="0"/>
              <a:t>时</a:t>
            </a:r>
            <a:r>
              <a:rPr lang="en-US" altLang="zh-CN" sz="2400" dirty="0"/>
              <a:t>, </a:t>
            </a:r>
            <a:r>
              <a:rPr lang="zh-CN" altLang="en-US" sz="2400" dirty="0"/>
              <a:t>把 </a:t>
            </a:r>
            <a:r>
              <a:rPr lang="en-US" altLang="zh-CN" sz="2400" b="1" dirty="0">
                <a:latin typeface="Courier New" pitchFamily="49" charset="0"/>
              </a:rPr>
              <a:t>Threshold</a:t>
            </a:r>
            <a:r>
              <a:rPr lang="en-US" altLang="zh-CN" sz="2400" dirty="0"/>
              <a:t> </a:t>
            </a:r>
            <a:r>
              <a:rPr lang="zh-CN" altLang="en-US" sz="2400" dirty="0"/>
              <a:t>设为 </a:t>
            </a:r>
            <a:r>
              <a:rPr lang="en-US" altLang="zh-CN" sz="2400" b="1" dirty="0" err="1">
                <a:latin typeface="Courier New" pitchFamily="49" charset="0"/>
              </a:rPr>
              <a:t>CongWin</a:t>
            </a:r>
            <a:r>
              <a:rPr lang="en-US" altLang="zh-CN" sz="2400" b="1" dirty="0">
                <a:latin typeface="Courier New" pitchFamily="49" charset="0"/>
              </a:rPr>
              <a:t>/2</a:t>
            </a:r>
            <a:r>
              <a:rPr lang="en-US" altLang="zh-CN" sz="2400" dirty="0"/>
              <a:t> </a:t>
            </a:r>
            <a:r>
              <a:rPr lang="zh-CN" altLang="en-US" sz="2400" dirty="0"/>
              <a:t>并把 </a:t>
            </a:r>
            <a:r>
              <a:rPr lang="en-US" altLang="zh-CN" sz="2400" b="1" dirty="0" err="1">
                <a:latin typeface="Courier New" pitchFamily="49" charset="0"/>
              </a:rPr>
              <a:t>CongWin</a:t>
            </a:r>
            <a:r>
              <a:rPr lang="en-US" altLang="zh-CN" sz="2400" dirty="0"/>
              <a:t> </a:t>
            </a:r>
            <a:r>
              <a:rPr lang="zh-CN" altLang="en-US" sz="2400" dirty="0"/>
              <a:t>设为 </a:t>
            </a:r>
            <a:r>
              <a:rPr lang="en-US" altLang="zh-CN" sz="2400" dirty="0"/>
              <a:t>1 MSS.</a:t>
            </a:r>
            <a:endParaRPr lang="en-US" altLang="zh-CN" sz="2800" dirty="0"/>
          </a:p>
        </p:txBody>
      </p:sp>
      <p:sp>
        <p:nvSpPr>
          <p:cNvPr id="6" name="动作按钮: 后退或前一项 5">
            <a:hlinkClick r:id="" action="ppaction://hlinkshowjump?jump=previousslide" highlightClick="1"/>
          </p:cNvPr>
          <p:cNvSpPr/>
          <p:nvPr>
            <p:custDataLst>
              <p:tags r:id="rId6"/>
            </p:custDataLst>
          </p:nvPr>
        </p:nvSpPr>
        <p:spPr>
          <a:xfrm>
            <a:off x="6795670" y="6154123"/>
            <a:ext cx="440626" cy="411981"/>
          </a:xfrm>
          <a:prstGeom prst="actionButtonBackPrevious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7"/>
            </p:custDataLst>
            <p:extLst/>
          </p:nvPr>
        </p:nvGraphicFramePr>
        <p:xfrm>
          <a:off x="3563888" y="0"/>
          <a:ext cx="4876800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Visio" r:id="rId11" imgW="5749290" imgH="4261009" progId="Visio.Drawing.11">
                  <p:embed/>
                </p:oleObj>
              </mc:Choice>
              <mc:Fallback>
                <p:oleObj name="Visio" r:id="rId11" imgW="5749290" imgH="4261009" progId="Visio.Drawing.11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0"/>
                        <a:ext cx="4876800" cy="360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>
            <p:custDataLst>
              <p:tags r:id="rId8"/>
            </p:custDataLst>
          </p:nvPr>
        </p:nvSpPr>
        <p:spPr>
          <a:xfrm>
            <a:off x="971600" y="1364849"/>
            <a:ext cx="141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(TCP Reno)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29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第四章重点内容（网络层）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690689"/>
            <a:ext cx="7859216" cy="45720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网络层最主要的服务：转发</a:t>
            </a:r>
            <a:r>
              <a:rPr lang="en-US" altLang="zh-CN" dirty="0"/>
              <a:t>+</a:t>
            </a:r>
            <a:r>
              <a:rPr lang="zh-CN" altLang="en-US" dirty="0"/>
              <a:t>选路，建立连接</a:t>
            </a:r>
            <a:r>
              <a:rPr lang="en-US" altLang="zh-CN" dirty="0"/>
              <a:t>(ATM)</a:t>
            </a:r>
          </a:p>
          <a:p>
            <a:r>
              <a:rPr lang="zh-CN" altLang="en-US" dirty="0"/>
              <a:t>虚电路网络和数据报网络</a:t>
            </a:r>
            <a:endParaRPr lang="en-US" altLang="zh-CN" dirty="0"/>
          </a:p>
          <a:p>
            <a:pPr lvl="1"/>
            <a:r>
              <a:rPr lang="zh-CN" altLang="en-US" dirty="0"/>
              <a:t>虚电路</a:t>
            </a:r>
            <a:r>
              <a:rPr lang="en-US" altLang="zh-CN" dirty="0"/>
              <a:t>/ATM</a:t>
            </a:r>
            <a:r>
              <a:rPr lang="zh-CN" altLang="en-US" dirty="0"/>
              <a:t>，建立连接，虚电路号，转发表很复杂</a:t>
            </a:r>
            <a:endParaRPr lang="en-US" altLang="zh-CN" dirty="0"/>
          </a:p>
          <a:p>
            <a:pPr lvl="1"/>
            <a:r>
              <a:rPr lang="zh-CN" altLang="en-US" dirty="0"/>
              <a:t>数据报网络</a:t>
            </a:r>
            <a:r>
              <a:rPr lang="en-US" altLang="zh-CN" dirty="0"/>
              <a:t>/IP</a:t>
            </a:r>
            <a:r>
              <a:rPr lang="zh-CN" altLang="en-US" dirty="0"/>
              <a:t>，无连接，尽力而为，转发表较简单</a:t>
            </a:r>
            <a:endParaRPr lang="en-US" altLang="zh-CN" dirty="0"/>
          </a:p>
          <a:p>
            <a:r>
              <a:rPr lang="zh-CN" altLang="en-US" dirty="0"/>
              <a:t>路由器：存储转发，路由表，基本物理结构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协议：数据报格式，分片与重组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编址：</a:t>
            </a:r>
            <a:r>
              <a:rPr lang="en-US" altLang="zh-CN" dirty="0"/>
              <a:t>32bit</a:t>
            </a:r>
            <a:r>
              <a:rPr lang="zh-CN" altLang="en-US" dirty="0"/>
              <a:t>，网络部分</a:t>
            </a:r>
            <a:r>
              <a:rPr lang="en-US" altLang="zh-CN" dirty="0"/>
              <a:t>+</a:t>
            </a:r>
            <a:r>
              <a:rPr lang="zh-CN" altLang="en-US" dirty="0"/>
              <a:t>主机部分，子网掩码或前缀长度</a:t>
            </a:r>
            <a:r>
              <a:rPr lang="en-US" altLang="zh-CN" dirty="0"/>
              <a:t>, </a:t>
            </a:r>
            <a:r>
              <a:rPr lang="zh-CN" altLang="en-US" dirty="0"/>
              <a:t>网络地址</a:t>
            </a:r>
            <a:r>
              <a:rPr lang="en-US" altLang="zh-CN" dirty="0"/>
              <a:t>, </a:t>
            </a:r>
            <a:r>
              <a:rPr lang="zh-CN" altLang="en-US" dirty="0"/>
              <a:t>特殊地址</a:t>
            </a:r>
            <a:r>
              <a:rPr lang="en-US" altLang="zh-CN" dirty="0"/>
              <a:t>, CIDR</a:t>
            </a:r>
            <a:r>
              <a:rPr lang="zh-CN" altLang="en-US" dirty="0"/>
              <a:t>编码与子网划分</a:t>
            </a:r>
            <a:endParaRPr lang="en-US" altLang="zh-CN" dirty="0"/>
          </a:p>
          <a:p>
            <a:r>
              <a:rPr lang="en-US" altLang="zh-CN" dirty="0"/>
              <a:t>NAT</a:t>
            </a:r>
            <a:r>
              <a:rPr lang="zh-CN" altLang="en-US" dirty="0"/>
              <a:t>原理和</a:t>
            </a:r>
            <a:r>
              <a:rPr lang="en-US" altLang="zh-CN" dirty="0"/>
              <a:t>DHCP</a:t>
            </a:r>
            <a:r>
              <a:rPr lang="zh-CN" altLang="en-US" dirty="0"/>
              <a:t>原理，</a:t>
            </a:r>
            <a:r>
              <a:rPr lang="en-US" altLang="zh-CN" dirty="0"/>
              <a:t>ICMP</a:t>
            </a:r>
            <a:r>
              <a:rPr lang="zh-CN" altLang="en-US" dirty="0"/>
              <a:t>协议与</a:t>
            </a:r>
            <a:r>
              <a:rPr lang="en-US" altLang="zh-CN" dirty="0" err="1"/>
              <a:t>tracert</a:t>
            </a:r>
            <a:r>
              <a:rPr lang="zh-CN" altLang="en-US" dirty="0"/>
              <a:t>的原理</a:t>
            </a:r>
            <a:endParaRPr lang="en-US" altLang="zh-CN" dirty="0"/>
          </a:p>
          <a:p>
            <a:r>
              <a:rPr lang="en-US" altLang="zh-CN" dirty="0"/>
              <a:t>IPv6</a:t>
            </a:r>
            <a:r>
              <a:rPr lang="zh-CN" altLang="en-US" dirty="0"/>
              <a:t>原理：</a:t>
            </a:r>
            <a:r>
              <a:rPr lang="en-US" altLang="zh-CN" dirty="0"/>
              <a:t>128bit</a:t>
            </a:r>
            <a:r>
              <a:rPr lang="zh-CN" altLang="en-US" dirty="0"/>
              <a:t>，报头格式，与</a:t>
            </a:r>
            <a:r>
              <a:rPr lang="en-US" altLang="zh-CN" dirty="0"/>
              <a:t>IPv4</a:t>
            </a:r>
            <a:r>
              <a:rPr lang="zh-CN" altLang="en-US" dirty="0"/>
              <a:t>的区别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2016</a:t>
            </a:r>
            <a:r>
              <a:rPr lang="zh-CN" altLang="en-US"/>
              <a:t>年秋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76014-8CB9-442A-9E53-B42F92AE42A2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5799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1058</Words>
  <Application>Microsoft Office PowerPoint</Application>
  <PresentationFormat>全屏显示(4:3)</PresentationFormat>
  <Paragraphs>186</Paragraphs>
  <Slides>16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等线</vt:lpstr>
      <vt:lpstr>等线 Light</vt:lpstr>
      <vt:lpstr>宋体</vt:lpstr>
      <vt:lpstr>Arial</vt:lpstr>
      <vt:lpstr>Arial Black</vt:lpstr>
      <vt:lpstr>Calibri</vt:lpstr>
      <vt:lpstr>Calibri Light</vt:lpstr>
      <vt:lpstr>Comic Sans MS</vt:lpstr>
      <vt:lpstr>Courier New</vt:lpstr>
      <vt:lpstr>Times New Roman</vt:lpstr>
      <vt:lpstr>Office 主题​​</vt:lpstr>
      <vt:lpstr>Clip</vt:lpstr>
      <vt:lpstr>VISIO</vt:lpstr>
      <vt:lpstr>Visio</vt:lpstr>
      <vt:lpstr>感觉计网就是一门文科</vt:lpstr>
      <vt:lpstr>第一章重点内容（概述）</vt:lpstr>
      <vt:lpstr>数据封装</vt:lpstr>
      <vt:lpstr>第二章重点内容（应用层）</vt:lpstr>
      <vt:lpstr>第三章重点内容（运输层）</vt:lpstr>
      <vt:lpstr>第三章重点内容（运输层）</vt:lpstr>
      <vt:lpstr>TCP 时延建模: 慢启动 (2)</vt:lpstr>
      <vt:lpstr>TCP 拥塞控制</vt:lpstr>
      <vt:lpstr>第四章重点内容（网络层）</vt:lpstr>
      <vt:lpstr>PowerPoint 演示文稿</vt:lpstr>
      <vt:lpstr>PowerPoint 演示文稿</vt:lpstr>
      <vt:lpstr>PowerPoint 演示文稿</vt:lpstr>
      <vt:lpstr>PowerPoint 演示文稿</vt:lpstr>
      <vt:lpstr>第五章重点内容（链路层）</vt:lpstr>
      <vt:lpstr>PowerPoint 演示文稿</vt:lpstr>
      <vt:lpstr>第六章重点内容（无线移动网络）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第一章重点内容（概述）</dc:title>
  <dc:creator>卢志</dc:creator>
  <cp:lastModifiedBy>卢志</cp:lastModifiedBy>
  <cp:revision>49</cp:revision>
  <dcterms:created xsi:type="dcterms:W3CDTF">2017-01-04T06:11:08Z</dcterms:created>
  <dcterms:modified xsi:type="dcterms:W3CDTF">2017-01-11T13:49:05Z</dcterms:modified>
</cp:coreProperties>
</file>