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7"/>
  </p:notesMasterIdLst>
  <p:sldIdLst>
    <p:sldId id="311" r:id="rId2"/>
    <p:sldId id="258" r:id="rId3"/>
    <p:sldId id="259" r:id="rId4"/>
    <p:sldId id="272" r:id="rId5"/>
    <p:sldId id="256" r:id="rId6"/>
    <p:sldId id="257" r:id="rId7"/>
    <p:sldId id="260" r:id="rId8"/>
    <p:sldId id="265" r:id="rId9"/>
    <p:sldId id="270" r:id="rId10"/>
    <p:sldId id="261" r:id="rId11"/>
    <p:sldId id="266" r:id="rId12"/>
    <p:sldId id="271" r:id="rId13"/>
    <p:sldId id="262" r:id="rId14"/>
    <p:sldId id="267" r:id="rId15"/>
    <p:sldId id="302" r:id="rId16"/>
    <p:sldId id="304" r:id="rId17"/>
    <p:sldId id="305" r:id="rId18"/>
    <p:sldId id="306" r:id="rId19"/>
    <p:sldId id="307" r:id="rId20"/>
    <p:sldId id="308" r:id="rId21"/>
    <p:sldId id="263" r:id="rId22"/>
    <p:sldId id="268" r:id="rId23"/>
    <p:sldId id="309" r:id="rId24"/>
    <p:sldId id="264" r:id="rId25"/>
    <p:sldId id="26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lin" initials="C" lastIdx="1" clrIdx="0">
    <p:extLst>
      <p:ext uri="{19B8F6BF-5375-455C-9EA6-DF929625EA0E}">
        <p15:presenceInfo xmlns:p15="http://schemas.microsoft.com/office/powerpoint/2012/main" userId="S::i@co1in.me::7030b6c7-a29c-429a-ac9e-e9ad5793a7b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p:restoredTop sz="83061"/>
  </p:normalViewPr>
  <p:slideViewPr>
    <p:cSldViewPr snapToGrid="0" snapToObjects="1">
      <p:cViewPr varScale="1">
        <p:scale>
          <a:sx n="105" d="100"/>
          <a:sy n="105" d="100"/>
        </p:scale>
        <p:origin x="24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in" userId="7030b6c7-a29c-429a-ac9e-e9ad5793a7bd" providerId="ADAL" clId="{015CC884-18C2-C14C-B8A2-845F6D49CFA9}"/>
    <pc:docChg chg="delSld">
      <pc:chgData name="Colin" userId="7030b6c7-a29c-429a-ac9e-e9ad5793a7bd" providerId="ADAL" clId="{015CC884-18C2-C14C-B8A2-845F6D49CFA9}" dt="2021-06-16T09:44:28.904" v="0" actId="2696"/>
      <pc:docMkLst>
        <pc:docMk/>
      </pc:docMkLst>
      <pc:sldChg chg="del">
        <pc:chgData name="Colin" userId="7030b6c7-a29c-429a-ac9e-e9ad5793a7bd" providerId="ADAL" clId="{015CC884-18C2-C14C-B8A2-845F6D49CFA9}" dt="2021-06-16T09:44:28.904" v="0" actId="2696"/>
        <pc:sldMkLst>
          <pc:docMk/>
          <pc:sldMk cId="3560347097" sldId="31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F99F2-8757-8F44-B78E-407F295EB455}" type="datetimeFigureOut">
              <a:rPr kumimoji="1" lang="zh-CN" altLang="en-US" smtClean="0"/>
              <a:t>2021/6/16</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3E5D1-2B31-A64D-B024-219623552870}" type="slidenum">
              <a:rPr kumimoji="1" lang="zh-CN" altLang="en-US" smtClean="0"/>
              <a:t>‹#›</a:t>
            </a:fld>
            <a:endParaRPr kumimoji="1" lang="zh-CN" altLang="en-US"/>
          </a:p>
        </p:txBody>
      </p:sp>
    </p:spTree>
    <p:extLst>
      <p:ext uri="{BB962C8B-B14F-4D97-AF65-F5344CB8AC3E}">
        <p14:creationId xmlns:p14="http://schemas.microsoft.com/office/powerpoint/2010/main" val="3827476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C5E3E5D1-2B31-A64D-B024-219623552870}" type="slidenum">
              <a:rPr kumimoji="1" lang="zh-CN" altLang="en-US" smtClean="0"/>
              <a:t>6</a:t>
            </a:fld>
            <a:endParaRPr kumimoji="1" lang="zh-CN" altLang="en-US"/>
          </a:p>
        </p:txBody>
      </p:sp>
    </p:spTree>
    <p:extLst>
      <p:ext uri="{BB962C8B-B14F-4D97-AF65-F5344CB8AC3E}">
        <p14:creationId xmlns:p14="http://schemas.microsoft.com/office/powerpoint/2010/main" val="199365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5E3E5D1-2B31-A64D-B024-219623552870}"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729328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4C61F348-2899-DB4F-9222-B796565AF39B}" type="datetimeFigureOut">
              <a:rPr kumimoji="1" lang="zh-CN" altLang="en-US" smtClean="0"/>
              <a:t>2021/6/16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8D4B63-8172-EC4D-AD89-51A5CFA89F92}" type="slidenum">
              <a:rPr kumimoji="1" lang="zh-CN" altLang="en-US" smtClean="0"/>
              <a:t>‹#›</a:t>
            </a:fld>
            <a:endParaRPr kumimoji="1" lang="zh-CN" altLang="en-US"/>
          </a:p>
        </p:txBody>
      </p:sp>
    </p:spTree>
    <p:extLst>
      <p:ext uri="{BB962C8B-B14F-4D97-AF65-F5344CB8AC3E}">
        <p14:creationId xmlns:p14="http://schemas.microsoft.com/office/powerpoint/2010/main" val="337972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C61F348-2899-DB4F-9222-B796565AF39B}" type="datetimeFigureOut">
              <a:rPr kumimoji="1" lang="zh-CN" altLang="en-US" smtClean="0"/>
              <a:t>2021/6/16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8D4B63-8172-EC4D-AD89-51A5CFA89F92}" type="slidenum">
              <a:rPr kumimoji="1" lang="zh-CN" altLang="en-US" smtClean="0"/>
              <a:t>‹#›</a:t>
            </a:fld>
            <a:endParaRPr kumimoji="1" lang="zh-CN" altLang="en-US"/>
          </a:p>
        </p:txBody>
      </p:sp>
    </p:spTree>
    <p:extLst>
      <p:ext uri="{BB962C8B-B14F-4D97-AF65-F5344CB8AC3E}">
        <p14:creationId xmlns:p14="http://schemas.microsoft.com/office/powerpoint/2010/main" val="152605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C61F348-2899-DB4F-9222-B796565AF39B}" type="datetimeFigureOut">
              <a:rPr kumimoji="1" lang="zh-CN" altLang="en-US" smtClean="0"/>
              <a:t>2021/6/16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8D4B63-8172-EC4D-AD89-51A5CFA89F92}" type="slidenum">
              <a:rPr kumimoji="1" lang="zh-CN" altLang="en-US" smtClean="0"/>
              <a:t>‹#›</a:t>
            </a:fld>
            <a:endParaRPr kumimoji="1" lang="zh-CN" altLang="en-US"/>
          </a:p>
        </p:txBody>
      </p:sp>
    </p:spTree>
    <p:extLst>
      <p:ext uri="{BB962C8B-B14F-4D97-AF65-F5344CB8AC3E}">
        <p14:creationId xmlns:p14="http://schemas.microsoft.com/office/powerpoint/2010/main" val="251851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C61F348-2899-DB4F-9222-B796565AF39B}" type="datetimeFigureOut">
              <a:rPr kumimoji="1" lang="zh-CN" altLang="en-US" smtClean="0"/>
              <a:t>2021/6/16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8D4B63-8172-EC4D-AD89-51A5CFA89F92}" type="slidenum">
              <a:rPr kumimoji="1" lang="zh-CN" altLang="en-US" smtClean="0"/>
              <a:t>‹#›</a:t>
            </a:fld>
            <a:endParaRPr kumimoji="1" lang="zh-CN" altLang="en-US"/>
          </a:p>
        </p:txBody>
      </p:sp>
    </p:spTree>
    <p:extLst>
      <p:ext uri="{BB962C8B-B14F-4D97-AF65-F5344CB8AC3E}">
        <p14:creationId xmlns:p14="http://schemas.microsoft.com/office/powerpoint/2010/main" val="89840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C61F348-2899-DB4F-9222-B796565AF39B}" type="datetimeFigureOut">
              <a:rPr kumimoji="1" lang="zh-CN" altLang="en-US" smtClean="0"/>
              <a:t>2021/6/16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8D4B63-8172-EC4D-AD89-51A5CFA89F92}" type="slidenum">
              <a:rPr kumimoji="1" lang="zh-CN" altLang="en-US" smtClean="0"/>
              <a:t>‹#›</a:t>
            </a:fld>
            <a:endParaRPr kumimoji="1" lang="zh-CN" altLang="en-US"/>
          </a:p>
        </p:txBody>
      </p:sp>
    </p:spTree>
    <p:extLst>
      <p:ext uri="{BB962C8B-B14F-4D97-AF65-F5344CB8AC3E}">
        <p14:creationId xmlns:p14="http://schemas.microsoft.com/office/powerpoint/2010/main" val="238237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4C61F348-2899-DB4F-9222-B796565AF39B}" type="datetimeFigureOut">
              <a:rPr kumimoji="1" lang="zh-CN" altLang="en-US" smtClean="0"/>
              <a:t>2021/6/16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A8D4B63-8172-EC4D-AD89-51A5CFA89F92}" type="slidenum">
              <a:rPr kumimoji="1" lang="zh-CN" altLang="en-US" smtClean="0"/>
              <a:t>‹#›</a:t>
            </a:fld>
            <a:endParaRPr kumimoji="1" lang="zh-CN" altLang="en-US"/>
          </a:p>
        </p:txBody>
      </p:sp>
    </p:spTree>
    <p:extLst>
      <p:ext uri="{BB962C8B-B14F-4D97-AF65-F5344CB8AC3E}">
        <p14:creationId xmlns:p14="http://schemas.microsoft.com/office/powerpoint/2010/main" val="118217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4C61F348-2899-DB4F-9222-B796565AF39B}" type="datetimeFigureOut">
              <a:rPr kumimoji="1" lang="zh-CN" altLang="en-US" smtClean="0"/>
              <a:t>2021/6/16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A8D4B63-8172-EC4D-AD89-51A5CFA89F92}" type="slidenum">
              <a:rPr kumimoji="1" lang="zh-CN" altLang="en-US" smtClean="0"/>
              <a:t>‹#›</a:t>
            </a:fld>
            <a:endParaRPr kumimoji="1" lang="zh-CN" altLang="en-US"/>
          </a:p>
        </p:txBody>
      </p:sp>
    </p:spTree>
    <p:extLst>
      <p:ext uri="{BB962C8B-B14F-4D97-AF65-F5344CB8AC3E}">
        <p14:creationId xmlns:p14="http://schemas.microsoft.com/office/powerpoint/2010/main" val="425979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4C61F348-2899-DB4F-9222-B796565AF39B}" type="datetimeFigureOut">
              <a:rPr kumimoji="1" lang="zh-CN" altLang="en-US" smtClean="0"/>
              <a:t>2021/6/16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A8D4B63-8172-EC4D-AD89-51A5CFA89F92}" type="slidenum">
              <a:rPr kumimoji="1" lang="zh-CN" altLang="en-US" smtClean="0"/>
              <a:t>‹#›</a:t>
            </a:fld>
            <a:endParaRPr kumimoji="1" lang="zh-CN" altLang="en-US"/>
          </a:p>
        </p:txBody>
      </p:sp>
    </p:spTree>
    <p:extLst>
      <p:ext uri="{BB962C8B-B14F-4D97-AF65-F5344CB8AC3E}">
        <p14:creationId xmlns:p14="http://schemas.microsoft.com/office/powerpoint/2010/main" val="392250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1F348-2899-DB4F-9222-B796565AF39B}" type="datetimeFigureOut">
              <a:rPr kumimoji="1" lang="zh-CN" altLang="en-US" smtClean="0"/>
              <a:t>2021/6/16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A8D4B63-8172-EC4D-AD89-51A5CFA89F92}" type="slidenum">
              <a:rPr kumimoji="1" lang="zh-CN" altLang="en-US" smtClean="0"/>
              <a:t>‹#›</a:t>
            </a:fld>
            <a:endParaRPr kumimoji="1" lang="zh-CN" altLang="en-US"/>
          </a:p>
        </p:txBody>
      </p:sp>
    </p:spTree>
    <p:extLst>
      <p:ext uri="{BB962C8B-B14F-4D97-AF65-F5344CB8AC3E}">
        <p14:creationId xmlns:p14="http://schemas.microsoft.com/office/powerpoint/2010/main" val="135046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C61F348-2899-DB4F-9222-B796565AF39B}" type="datetimeFigureOut">
              <a:rPr kumimoji="1" lang="zh-CN" altLang="en-US" smtClean="0"/>
              <a:t>2021/6/16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A8D4B63-8172-EC4D-AD89-51A5CFA89F92}" type="slidenum">
              <a:rPr kumimoji="1" lang="zh-CN" altLang="en-US" smtClean="0"/>
              <a:t>‹#›</a:t>
            </a:fld>
            <a:endParaRPr kumimoji="1" lang="zh-CN" altLang="en-US"/>
          </a:p>
        </p:txBody>
      </p:sp>
    </p:spTree>
    <p:extLst>
      <p:ext uri="{BB962C8B-B14F-4D97-AF65-F5344CB8AC3E}">
        <p14:creationId xmlns:p14="http://schemas.microsoft.com/office/powerpoint/2010/main" val="2843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C61F348-2899-DB4F-9222-B796565AF39B}" type="datetimeFigureOut">
              <a:rPr kumimoji="1" lang="zh-CN" altLang="en-US" smtClean="0"/>
              <a:t>2021/6/16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A8D4B63-8172-EC4D-AD89-51A5CFA89F92}" type="slidenum">
              <a:rPr kumimoji="1" lang="zh-CN" altLang="en-US" smtClean="0"/>
              <a:t>‹#›</a:t>
            </a:fld>
            <a:endParaRPr kumimoji="1" lang="zh-CN" altLang="en-US"/>
          </a:p>
        </p:txBody>
      </p:sp>
    </p:spTree>
    <p:extLst>
      <p:ext uri="{BB962C8B-B14F-4D97-AF65-F5344CB8AC3E}">
        <p14:creationId xmlns:p14="http://schemas.microsoft.com/office/powerpoint/2010/main" val="68378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1F348-2899-DB4F-9222-B796565AF39B}" type="datetimeFigureOut">
              <a:rPr kumimoji="1" lang="zh-CN" altLang="en-US" smtClean="0"/>
              <a:t>2021/6/16</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D4B63-8172-EC4D-AD89-51A5CFA89F92}" type="slidenum">
              <a:rPr kumimoji="1" lang="zh-CN" altLang="en-US" smtClean="0"/>
              <a:t>‹#›</a:t>
            </a:fld>
            <a:endParaRPr kumimoji="1" lang="zh-CN" altLang="en-US"/>
          </a:p>
        </p:txBody>
      </p:sp>
    </p:spTree>
    <p:extLst>
      <p:ext uri="{BB962C8B-B14F-4D97-AF65-F5344CB8AC3E}">
        <p14:creationId xmlns:p14="http://schemas.microsoft.com/office/powerpoint/2010/main" val="395084539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EDD4-BA47-334F-A639-BB71450FEE08}"/>
              </a:ext>
            </a:extLst>
          </p:cNvPr>
          <p:cNvSpPr>
            <a:spLocks noGrp="1"/>
          </p:cNvSpPr>
          <p:nvPr>
            <p:ph type="ctrTitle"/>
          </p:nvPr>
        </p:nvSpPr>
        <p:spPr/>
        <p:txBody>
          <a:bodyPr/>
          <a:lstStyle/>
          <a:p>
            <a:r>
              <a:rPr kumimoji="1" lang="zh-CN" altLang="en-US" dirty="0"/>
              <a:t>往年题整理</a:t>
            </a:r>
          </a:p>
        </p:txBody>
      </p:sp>
      <p:sp>
        <p:nvSpPr>
          <p:cNvPr id="3" name="Subtitle 2">
            <a:extLst>
              <a:ext uri="{FF2B5EF4-FFF2-40B4-BE49-F238E27FC236}">
                <a16:creationId xmlns:a16="http://schemas.microsoft.com/office/drawing/2014/main" id="{7647F8D5-0AF6-5A4C-8AFB-EBE8CDF2F9C0}"/>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74085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E9BB-C28D-4842-8645-B1FE682D31FB}"/>
              </a:ext>
            </a:extLst>
          </p:cNvPr>
          <p:cNvSpPr>
            <a:spLocks noGrp="1"/>
          </p:cNvSpPr>
          <p:nvPr>
            <p:ph type="ctrTitle"/>
          </p:nvPr>
        </p:nvSpPr>
        <p:spPr/>
        <p:txBody>
          <a:bodyPr/>
          <a:lstStyle/>
          <a:p>
            <a:r>
              <a:rPr kumimoji="1" lang="en-US" altLang="zh-CN" dirty="0"/>
              <a:t>MAC</a:t>
            </a:r>
            <a:r>
              <a:rPr kumimoji="1" lang="zh-CN" altLang="en-US" dirty="0"/>
              <a:t> </a:t>
            </a:r>
            <a:r>
              <a:rPr kumimoji="1" lang="en-US" altLang="zh-CN" dirty="0"/>
              <a:t>Sublayer</a:t>
            </a:r>
            <a:endParaRPr kumimoji="1" lang="zh-CN" altLang="en-US" dirty="0"/>
          </a:p>
        </p:txBody>
      </p:sp>
      <p:sp>
        <p:nvSpPr>
          <p:cNvPr id="3" name="Subtitle 2">
            <a:extLst>
              <a:ext uri="{FF2B5EF4-FFF2-40B4-BE49-F238E27FC236}">
                <a16:creationId xmlns:a16="http://schemas.microsoft.com/office/drawing/2014/main" id="{9EA4BABD-1A2D-004C-B009-0FE2C132FD27}"/>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4029667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EC8919-357E-594D-A34A-834F40D62E33}"/>
              </a:ext>
            </a:extLst>
          </p:cNvPr>
          <p:cNvSpPr/>
          <p:nvPr/>
        </p:nvSpPr>
        <p:spPr>
          <a:xfrm>
            <a:off x="111270" y="130816"/>
            <a:ext cx="4572000" cy="1051442"/>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下列有关</a:t>
            </a:r>
            <a:r>
              <a:rPr lang="en-US" sz="1100" dirty="0">
                <a:latin typeface="Calibri" panose="020F0502020204030204" pitchFamily="34" charset="0"/>
                <a:ea typeface="宋体" panose="02010600030101010101" pitchFamily="2" charset="-122"/>
                <a:cs typeface="Times New Roman" panose="02020603050405020304" pitchFamily="18" charset="0"/>
              </a:rPr>
              <a:t>PPP</a:t>
            </a:r>
            <a:r>
              <a:rPr lang="zh-CN" altLang="en-US" sz="1100" dirty="0">
                <a:latin typeface="Calibri" panose="020F0502020204030204" pitchFamily="34" charset="0"/>
                <a:ea typeface="宋体" panose="02010600030101010101" pitchFamily="2" charset="-122"/>
                <a:cs typeface="Times New Roman" panose="02020603050405020304" pitchFamily="18" charset="0"/>
              </a:rPr>
              <a:t>协议叙述错误的是：</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b</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动态分配</a:t>
            </a:r>
            <a:r>
              <a:rPr lang="en-US" sz="1100" dirty="0">
                <a:latin typeface="Calibri" panose="020F0502020204030204" pitchFamily="34" charset="0"/>
                <a:ea typeface="宋体" panose="02010600030101010101" pitchFamily="2" charset="-122"/>
                <a:cs typeface="Times New Roman" panose="02020603050405020304" pitchFamily="18" charset="0"/>
              </a:rPr>
              <a:t>IP</a:t>
            </a:r>
            <a:r>
              <a:rPr lang="zh-CN" altLang="en-US" sz="1100" dirty="0">
                <a:latin typeface="Calibri" panose="020F0502020204030204" pitchFamily="34" charset="0"/>
                <a:ea typeface="宋体" panose="02010600030101010101" pitchFamily="2" charset="-122"/>
                <a:cs typeface="Times New Roman" panose="02020603050405020304" pitchFamily="18" charset="0"/>
              </a:rPr>
              <a:t>地址</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面向比特的协议</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使用</a:t>
            </a:r>
            <a:r>
              <a:rPr lang="en-US" sz="1100" dirty="0">
                <a:latin typeface="Calibri" panose="020F0502020204030204" pitchFamily="34" charset="0"/>
                <a:ea typeface="宋体" panose="02010600030101010101" pitchFamily="2" charset="-122"/>
                <a:cs typeface="Times New Roman" panose="02020603050405020304" pitchFamily="18" charset="0"/>
              </a:rPr>
              <a:t>NCP</a:t>
            </a:r>
            <a:r>
              <a:rPr lang="zh-CN" altLang="en-US" sz="1100" dirty="0">
                <a:latin typeface="Calibri" panose="020F0502020204030204" pitchFamily="34" charset="0"/>
                <a:ea typeface="宋体" panose="02010600030101010101" pitchFamily="2" charset="-122"/>
                <a:cs typeface="Times New Roman" panose="02020603050405020304" pitchFamily="18" charset="0"/>
              </a:rPr>
              <a:t>协商</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支持身份认证</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TextBox 2">
            <a:extLst>
              <a:ext uri="{FF2B5EF4-FFF2-40B4-BE49-F238E27FC236}">
                <a16:creationId xmlns:a16="http://schemas.microsoft.com/office/drawing/2014/main" id="{CC6D7DC3-5266-F447-8B41-DF5E6400D20F}"/>
              </a:ext>
            </a:extLst>
          </p:cNvPr>
          <p:cNvSpPr txBox="1"/>
          <p:nvPr/>
        </p:nvSpPr>
        <p:spPr>
          <a:xfrm>
            <a:off x="4834890" y="130816"/>
            <a:ext cx="4309110" cy="307777"/>
          </a:xfrm>
          <a:prstGeom prst="rect">
            <a:avLst/>
          </a:prstGeom>
          <a:noFill/>
        </p:spPr>
        <p:txBody>
          <a:bodyPr wrap="square" rtlCol="0">
            <a:spAutoFit/>
          </a:bodyPr>
          <a:lstStyle/>
          <a:p>
            <a:r>
              <a:rPr kumimoji="1" lang="zh-CN" altLang="en-CN" sz="1400" dirty="0"/>
              <a:t>面向</a:t>
            </a:r>
            <a:r>
              <a:rPr kumimoji="1" lang="zh-CN" altLang="en-US" sz="1400" dirty="0"/>
              <a:t>字节的</a:t>
            </a:r>
          </a:p>
        </p:txBody>
      </p:sp>
      <p:sp>
        <p:nvSpPr>
          <p:cNvPr id="4" name="Rectangle 3">
            <a:extLst>
              <a:ext uri="{FF2B5EF4-FFF2-40B4-BE49-F238E27FC236}">
                <a16:creationId xmlns:a16="http://schemas.microsoft.com/office/drawing/2014/main" id="{A40BCE95-9DEB-8647-996E-5656BAB1A406}"/>
              </a:ext>
            </a:extLst>
          </p:cNvPr>
          <p:cNvSpPr/>
          <p:nvPr/>
        </p:nvSpPr>
        <p:spPr>
          <a:xfrm>
            <a:off x="111270" y="1349323"/>
            <a:ext cx="4572000" cy="646331"/>
          </a:xfrm>
          <a:prstGeom prst="rect">
            <a:avLst/>
          </a:prstGeom>
        </p:spPr>
        <p:txBody>
          <a:bodyPr>
            <a:spAutoFit/>
          </a:bodyPr>
          <a:lstStyle/>
          <a:p>
            <a:r>
              <a:rPr lang="zh-CN" altLang="en-US" dirty="0">
                <a:latin typeface="Calibri" panose="020F0502020204030204" pitchFamily="34" charset="0"/>
                <a:ea typeface="宋体" panose="02010600030101010101" pitchFamily="2" charset="-122"/>
                <a:cs typeface="Times New Roman" panose="02020603050405020304" pitchFamily="18" charset="0"/>
              </a:rPr>
              <a:t>先监听，若忙则等待随机一段时间再发送的是什么</a:t>
            </a:r>
            <a:r>
              <a:rPr lang="en-US" dirty="0">
                <a:latin typeface="Calibri" panose="020F0502020204030204" pitchFamily="34" charset="0"/>
                <a:ea typeface="宋体" panose="02010600030101010101" pitchFamily="2" charset="-122"/>
                <a:cs typeface="Times New Roman" panose="02020603050405020304" pitchFamily="18" charset="0"/>
              </a:rPr>
              <a:t>MAC</a:t>
            </a:r>
            <a:r>
              <a:rPr lang="zh-CN" altLang="en-US" dirty="0">
                <a:latin typeface="Calibri" panose="020F0502020204030204" pitchFamily="34" charset="0"/>
                <a:ea typeface="宋体" panose="02010600030101010101" pitchFamily="2" charset="-122"/>
                <a:cs typeface="Times New Roman" panose="02020603050405020304" pitchFamily="18" charset="0"/>
              </a:rPr>
              <a:t>层协议？</a:t>
            </a:r>
            <a:r>
              <a:rPr lang="zh-CN" altLang="en-US" dirty="0"/>
              <a:t> </a:t>
            </a:r>
          </a:p>
        </p:txBody>
      </p:sp>
      <p:sp>
        <p:nvSpPr>
          <p:cNvPr id="5" name="TextBox 4">
            <a:extLst>
              <a:ext uri="{FF2B5EF4-FFF2-40B4-BE49-F238E27FC236}">
                <a16:creationId xmlns:a16="http://schemas.microsoft.com/office/drawing/2014/main" id="{D16CD4F2-1B16-CF4A-952B-121F1FEF0EB8}"/>
              </a:ext>
            </a:extLst>
          </p:cNvPr>
          <p:cNvSpPr txBox="1"/>
          <p:nvPr/>
        </p:nvSpPr>
        <p:spPr>
          <a:xfrm>
            <a:off x="4834890" y="1364711"/>
            <a:ext cx="4309110" cy="523220"/>
          </a:xfrm>
          <a:prstGeom prst="rect">
            <a:avLst/>
          </a:prstGeom>
          <a:noFill/>
        </p:spPr>
        <p:txBody>
          <a:bodyPr wrap="square" rtlCol="0">
            <a:spAutoFit/>
          </a:bodyPr>
          <a:lstStyle/>
          <a:p>
            <a:r>
              <a:rPr kumimoji="1" lang="zh-CN" altLang="en-US" sz="1400" dirty="0"/>
              <a:t>应该是若忙则等待一段随机时间再监听把</a:t>
            </a:r>
            <a:r>
              <a:rPr kumimoji="1" lang="en-US" altLang="zh-CN" sz="1400" dirty="0"/>
              <a:t>……</a:t>
            </a:r>
          </a:p>
          <a:p>
            <a:r>
              <a:rPr kumimoji="1" lang="zh-CN" altLang="en-US" sz="1400" dirty="0"/>
              <a:t>非坚持</a:t>
            </a:r>
          </a:p>
        </p:txBody>
      </p:sp>
      <p:sp>
        <p:nvSpPr>
          <p:cNvPr id="6" name="Rectangle 5">
            <a:extLst>
              <a:ext uri="{FF2B5EF4-FFF2-40B4-BE49-F238E27FC236}">
                <a16:creationId xmlns:a16="http://schemas.microsoft.com/office/drawing/2014/main" id="{99D7B59D-D917-5540-9646-EB379AD395A8}"/>
              </a:ext>
            </a:extLst>
          </p:cNvPr>
          <p:cNvSpPr/>
          <p:nvPr/>
        </p:nvSpPr>
        <p:spPr>
          <a:xfrm>
            <a:off x="262890" y="2162719"/>
            <a:ext cx="4572000" cy="1051442"/>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在</a:t>
            </a:r>
            <a:r>
              <a:rPr lang="en-US" sz="1100" dirty="0">
                <a:latin typeface="Calibri" panose="020F0502020204030204" pitchFamily="34" charset="0"/>
                <a:ea typeface="宋体" panose="02010600030101010101" pitchFamily="2" charset="-122"/>
                <a:cs typeface="Times New Roman" panose="02020603050405020304" pitchFamily="18" charset="0"/>
              </a:rPr>
              <a:t>802.3</a:t>
            </a:r>
            <a:r>
              <a:rPr lang="zh-CN" altLang="en-US" sz="1100" dirty="0">
                <a:latin typeface="Calibri" panose="020F0502020204030204" pitchFamily="34" charset="0"/>
                <a:ea typeface="宋体" panose="02010600030101010101" pitchFamily="2" charset="-122"/>
                <a:cs typeface="Times New Roman" panose="02020603050405020304" pitchFamily="18" charset="0"/>
              </a:rPr>
              <a:t>标准中，发送帧之前需要：</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c</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等待冲突</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等待令牌</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监听介质</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接受一个帧</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056853CC-E46F-134C-9A0F-838899239CD0}"/>
              </a:ext>
            </a:extLst>
          </p:cNvPr>
          <p:cNvSpPr txBox="1"/>
          <p:nvPr/>
        </p:nvSpPr>
        <p:spPr>
          <a:xfrm>
            <a:off x="4834890" y="2165220"/>
            <a:ext cx="4309110" cy="523220"/>
          </a:xfrm>
          <a:prstGeom prst="rect">
            <a:avLst/>
          </a:prstGeom>
          <a:noFill/>
        </p:spPr>
        <p:txBody>
          <a:bodyPr wrap="square" rtlCol="0">
            <a:spAutoFit/>
          </a:bodyPr>
          <a:lstStyle/>
          <a:p>
            <a:r>
              <a:rPr kumimoji="1" lang="en-US" altLang="zh-CN" sz="1400" dirty="0"/>
              <a:t>IEEE 802.3 </a:t>
            </a:r>
            <a:r>
              <a:rPr kumimoji="1" lang="zh-CN" altLang="en-US" sz="1400" dirty="0"/>
              <a:t>是 </a:t>
            </a:r>
            <a:r>
              <a:rPr kumimoji="1" lang="en-US" altLang="zh-CN" sz="1400" dirty="0"/>
              <a:t>Ethernet</a:t>
            </a:r>
            <a:r>
              <a:rPr kumimoji="1" lang="zh-CN" altLang="en-US" sz="1400" dirty="0"/>
              <a:t> ； </a:t>
            </a:r>
            <a:r>
              <a:rPr kumimoji="1" lang="en-US" altLang="zh-CN" sz="1400" dirty="0"/>
              <a:t>CSMA/CD</a:t>
            </a:r>
          </a:p>
          <a:p>
            <a:r>
              <a:rPr kumimoji="1" lang="zh-CN" altLang="en-US" sz="1400" dirty="0"/>
              <a:t>（</a:t>
            </a:r>
            <a:r>
              <a:rPr kumimoji="1" lang="en-US" altLang="zh-CN" sz="1400" dirty="0"/>
              <a:t>CSMA/CD</a:t>
            </a:r>
            <a:r>
              <a:rPr kumimoji="1" lang="zh-CN" altLang="en-US" sz="1400" dirty="0"/>
              <a:t>是检测到冲突就立即停止）</a:t>
            </a:r>
          </a:p>
        </p:txBody>
      </p:sp>
      <p:sp>
        <p:nvSpPr>
          <p:cNvPr id="8" name="Rectangle 7">
            <a:extLst>
              <a:ext uri="{FF2B5EF4-FFF2-40B4-BE49-F238E27FC236}">
                <a16:creationId xmlns:a16="http://schemas.microsoft.com/office/drawing/2014/main" id="{8D808C5D-A317-5349-805D-780332555657}"/>
              </a:ext>
            </a:extLst>
          </p:cNvPr>
          <p:cNvSpPr/>
          <p:nvPr/>
        </p:nvSpPr>
        <p:spPr>
          <a:xfrm>
            <a:off x="262890" y="3374603"/>
            <a:ext cx="4572000" cy="1054199"/>
          </a:xfrm>
          <a:prstGeom prst="rect">
            <a:avLst/>
          </a:prstGeom>
        </p:spPr>
        <p:txBody>
          <a:bodyPr>
            <a:spAutoFit/>
          </a:bodyPr>
          <a:lstStyle/>
          <a:p>
            <a:pPr marL="342900" lvl="0" indent="-342900">
              <a:lnSpc>
                <a:spcPct val="115000"/>
              </a:lnSpc>
              <a:buFont typeface="+mj-lt"/>
              <a:buAutoNum type="arabicPeriod"/>
            </a:pPr>
            <a:r>
              <a:rPr lang="en-US" sz="1100" dirty="0">
                <a:latin typeface="Calibri" panose="020F0502020204030204" pitchFamily="34" charset="0"/>
                <a:ea typeface="宋体" panose="02010600030101010101" pitchFamily="2" charset="-122"/>
                <a:cs typeface="Times New Roman" panose="02020603050405020304" pitchFamily="18" charset="0"/>
              </a:rPr>
              <a:t>90</a:t>
            </a:r>
            <a:r>
              <a:rPr lang="zh-CN" altLang="en-US" sz="1100" dirty="0">
                <a:latin typeface="Calibri" panose="020F0502020204030204" pitchFamily="34" charset="0"/>
                <a:ea typeface="宋体" panose="02010600030101010101" pitchFamily="2" charset="-122"/>
                <a:cs typeface="Times New Roman" panose="02020603050405020304" pitchFamily="18" charset="0"/>
              </a:rPr>
              <a:t>字节的</a:t>
            </a:r>
            <a:r>
              <a:rPr lang="en-US" sz="1100" dirty="0">
                <a:latin typeface="Calibri" panose="020F0502020204030204" pitchFamily="34" charset="0"/>
                <a:ea typeface="宋体" panose="02010600030101010101" pitchFamily="2" charset="-122"/>
                <a:cs typeface="Times New Roman" panose="02020603050405020304" pitchFamily="18" charset="0"/>
              </a:rPr>
              <a:t>IP</a:t>
            </a:r>
            <a:r>
              <a:rPr lang="zh-CN" altLang="en-US" sz="1100" dirty="0">
                <a:latin typeface="Calibri" panose="020F0502020204030204" pitchFamily="34" charset="0"/>
                <a:ea typeface="宋体" panose="02010600030101010101" pitchFamily="2" charset="-122"/>
                <a:cs typeface="Times New Roman" panose="02020603050405020304" pitchFamily="18" charset="0"/>
              </a:rPr>
              <a:t>分组封装到以太网中，需要填充多少个字节？</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d</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38</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10</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6</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spcAft>
                <a:spcPts val="1000"/>
              </a:spcAft>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0</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AD16F364-2F34-A84B-8657-3A5BF429601D}"/>
              </a:ext>
            </a:extLst>
          </p:cNvPr>
          <p:cNvSpPr txBox="1"/>
          <p:nvPr/>
        </p:nvSpPr>
        <p:spPr>
          <a:xfrm>
            <a:off x="4834890" y="3407252"/>
            <a:ext cx="4309110" cy="523220"/>
          </a:xfrm>
          <a:prstGeom prst="rect">
            <a:avLst/>
          </a:prstGeom>
          <a:noFill/>
        </p:spPr>
        <p:txBody>
          <a:bodyPr wrap="square" rtlCol="0">
            <a:spAutoFit/>
          </a:bodyPr>
          <a:lstStyle/>
          <a:p>
            <a:r>
              <a:rPr kumimoji="1" lang="zh-CN" altLang="en-US" sz="1400" dirty="0"/>
              <a:t>以太网最小帧长 </a:t>
            </a:r>
            <a:r>
              <a:rPr kumimoji="1" lang="en-US" altLang="zh-CN" sz="1400" dirty="0"/>
              <a:t>64B</a:t>
            </a:r>
            <a:r>
              <a:rPr kumimoji="1" lang="zh-CN" altLang="en-US" sz="1400" dirty="0"/>
              <a:t> ；数据部分至少 </a:t>
            </a:r>
            <a:r>
              <a:rPr kumimoji="1" lang="en-US" altLang="zh-CN" sz="1400" dirty="0"/>
              <a:t>64-18=46B</a:t>
            </a:r>
          </a:p>
          <a:p>
            <a:r>
              <a:rPr kumimoji="1" lang="zh-CN" altLang="en-US" sz="1400" dirty="0"/>
              <a:t>（</a:t>
            </a:r>
            <a:r>
              <a:rPr kumimoji="1" lang="en-US" altLang="zh-CN" sz="1400" dirty="0"/>
              <a:t>18=6B</a:t>
            </a:r>
            <a:r>
              <a:rPr kumimoji="1" lang="zh-CN" altLang="en-US" sz="1400" dirty="0"/>
              <a:t> 目的 </a:t>
            </a:r>
            <a:r>
              <a:rPr kumimoji="1" lang="en-US" altLang="zh-CN" sz="1400" dirty="0"/>
              <a:t>+</a:t>
            </a:r>
            <a:r>
              <a:rPr kumimoji="1" lang="zh-CN" altLang="en-US" sz="1400" dirty="0"/>
              <a:t> </a:t>
            </a:r>
            <a:r>
              <a:rPr kumimoji="1" lang="en-US" altLang="zh-CN" sz="1400" dirty="0"/>
              <a:t>6B</a:t>
            </a:r>
            <a:r>
              <a:rPr kumimoji="1" lang="zh-CN" altLang="en-US" sz="1400" dirty="0"/>
              <a:t> 源 </a:t>
            </a:r>
            <a:r>
              <a:rPr kumimoji="1" lang="en-US" altLang="zh-CN" sz="1400" dirty="0"/>
              <a:t>+</a:t>
            </a:r>
            <a:r>
              <a:rPr kumimoji="1" lang="zh-CN" altLang="en-US" sz="1400" dirty="0"/>
              <a:t> </a:t>
            </a:r>
            <a:r>
              <a:rPr kumimoji="1" lang="en-US" altLang="zh-CN" sz="1400" dirty="0"/>
              <a:t>2B</a:t>
            </a:r>
            <a:r>
              <a:rPr kumimoji="1" lang="zh-CN" altLang="en-US" sz="1400" dirty="0"/>
              <a:t> 类型 </a:t>
            </a:r>
            <a:r>
              <a:rPr kumimoji="1" lang="en-US" altLang="zh-CN" sz="1400" dirty="0"/>
              <a:t>+</a:t>
            </a:r>
            <a:r>
              <a:rPr kumimoji="1" lang="zh-CN" altLang="en-US" sz="1400" dirty="0"/>
              <a:t> </a:t>
            </a:r>
            <a:r>
              <a:rPr kumimoji="1" lang="en-US" altLang="zh-CN" sz="1400" dirty="0"/>
              <a:t>4B</a:t>
            </a:r>
            <a:r>
              <a:rPr kumimoji="1" lang="zh-CN" altLang="en-US" sz="1400" dirty="0"/>
              <a:t> </a:t>
            </a:r>
            <a:r>
              <a:rPr kumimoji="1" lang="en-US" altLang="zh-CN" sz="1400" dirty="0"/>
              <a:t>FCS</a:t>
            </a:r>
            <a:r>
              <a:rPr kumimoji="1" lang="zh-CN" altLang="en-US" sz="1400" dirty="0"/>
              <a:t>）</a:t>
            </a:r>
          </a:p>
        </p:txBody>
      </p:sp>
      <p:sp>
        <p:nvSpPr>
          <p:cNvPr id="10" name="Rectangle 9">
            <a:extLst>
              <a:ext uri="{FF2B5EF4-FFF2-40B4-BE49-F238E27FC236}">
                <a16:creationId xmlns:a16="http://schemas.microsoft.com/office/drawing/2014/main" id="{B1663349-841B-9A46-B418-B8E181F0F490}"/>
              </a:ext>
            </a:extLst>
          </p:cNvPr>
          <p:cNvSpPr/>
          <p:nvPr/>
        </p:nvSpPr>
        <p:spPr>
          <a:xfrm>
            <a:off x="262890" y="4589244"/>
            <a:ext cx="4572000" cy="1051442"/>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下列有关无线局域网的叙述，错误的是：</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b</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实现了载波监听</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冲突被发送站发现</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使用</a:t>
            </a:r>
            <a:r>
              <a:rPr lang="en-US" sz="1100" dirty="0">
                <a:latin typeface="Calibri" panose="020F0502020204030204" pitchFamily="34" charset="0"/>
                <a:ea typeface="宋体" panose="02010600030101010101" pitchFamily="2" charset="-122"/>
                <a:cs typeface="Times New Roman" panose="02020603050405020304" pitchFamily="18" charset="0"/>
              </a:rPr>
              <a:t>MACA</a:t>
            </a:r>
            <a:r>
              <a:rPr lang="zh-CN" altLang="en-US" sz="1100" dirty="0">
                <a:latin typeface="Calibri" panose="020F0502020204030204" pitchFamily="34" charset="0"/>
                <a:ea typeface="宋体" panose="02010600030101010101" pitchFamily="2" charset="-122"/>
                <a:cs typeface="Times New Roman" panose="02020603050405020304" pitchFamily="18" charset="0"/>
              </a:rPr>
              <a:t>机制</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某时刻信道有多个有效数据帧</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732C9D37-09CD-D340-9AE4-298D074838B9}"/>
              </a:ext>
            </a:extLst>
          </p:cNvPr>
          <p:cNvSpPr txBox="1"/>
          <p:nvPr/>
        </p:nvSpPr>
        <p:spPr>
          <a:xfrm>
            <a:off x="4834890" y="4676677"/>
            <a:ext cx="4309110" cy="954107"/>
          </a:xfrm>
          <a:prstGeom prst="rect">
            <a:avLst/>
          </a:prstGeom>
          <a:noFill/>
        </p:spPr>
        <p:txBody>
          <a:bodyPr wrap="square" rtlCol="0">
            <a:spAutoFit/>
          </a:bodyPr>
          <a:lstStyle/>
          <a:p>
            <a:r>
              <a:rPr kumimoji="1" lang="en-US" altLang="zh-CN" sz="1400" dirty="0"/>
              <a:t>Ethernet </a:t>
            </a:r>
            <a:r>
              <a:rPr kumimoji="1" lang="zh-CN" altLang="en-US" sz="1400" dirty="0"/>
              <a:t>的 </a:t>
            </a:r>
            <a:r>
              <a:rPr kumimoji="1" lang="en-US" altLang="zh-CN" sz="1400" dirty="0"/>
              <a:t>CSMA/CD</a:t>
            </a:r>
            <a:r>
              <a:rPr kumimoji="1" lang="zh-CN" altLang="en-US" sz="1400" dirty="0"/>
              <a:t> 才是冲突被发送站发现。</a:t>
            </a:r>
            <a:endParaRPr kumimoji="1" lang="en-US" altLang="zh-CN" sz="1400" dirty="0"/>
          </a:p>
          <a:p>
            <a:r>
              <a:rPr kumimoji="1" lang="zh-CN" altLang="en-US" sz="1400" dirty="0"/>
              <a:t>无线网的 </a:t>
            </a:r>
            <a:r>
              <a:rPr kumimoji="1" lang="en-US" altLang="zh-CN" sz="1400" dirty="0"/>
              <a:t>CSMA/CA</a:t>
            </a:r>
            <a:r>
              <a:rPr kumimoji="1" lang="zh-CN" altLang="en-US" sz="1400" dirty="0"/>
              <a:t> 或者 </a:t>
            </a:r>
            <a:r>
              <a:rPr kumimoji="1" lang="en-US" altLang="zh-CN" sz="1400" dirty="0"/>
              <a:t>MACA</a:t>
            </a:r>
            <a:r>
              <a:rPr kumimoji="1" lang="zh-CN" altLang="en-US" sz="1400" dirty="0"/>
              <a:t> 应该都是让接收方避静默避免冲突。</a:t>
            </a:r>
            <a:endParaRPr kumimoji="1" lang="en-US" altLang="zh-CN" sz="1400" dirty="0"/>
          </a:p>
          <a:p>
            <a:r>
              <a:rPr kumimoji="1" lang="en-US" altLang="zh-CN" sz="1400" dirty="0"/>
              <a:t>A</a:t>
            </a:r>
            <a:r>
              <a:rPr kumimoji="1" lang="zh-CN" altLang="en-US" sz="1400" dirty="0"/>
              <a:t> 的载波侦听可能是因为 </a:t>
            </a:r>
            <a:r>
              <a:rPr kumimoji="1" lang="en-US" altLang="zh-CN" sz="1400" dirty="0"/>
              <a:t>CSMA/CA</a:t>
            </a:r>
            <a:r>
              <a:rPr kumimoji="1" lang="zh-CN" altLang="en-US" sz="1400" dirty="0"/>
              <a:t> ？</a:t>
            </a:r>
          </a:p>
        </p:txBody>
      </p:sp>
      <p:sp>
        <p:nvSpPr>
          <p:cNvPr id="12" name="Rectangle 11">
            <a:extLst>
              <a:ext uri="{FF2B5EF4-FFF2-40B4-BE49-F238E27FC236}">
                <a16:creationId xmlns:a16="http://schemas.microsoft.com/office/drawing/2014/main" id="{B1E501FC-BA23-EF46-B9E5-A231B266A051}"/>
              </a:ext>
            </a:extLst>
          </p:cNvPr>
          <p:cNvSpPr/>
          <p:nvPr/>
        </p:nvSpPr>
        <p:spPr>
          <a:xfrm>
            <a:off x="262890" y="5713297"/>
            <a:ext cx="4572000" cy="1054199"/>
          </a:xfrm>
          <a:prstGeom prst="rect">
            <a:avLst/>
          </a:prstGeom>
        </p:spPr>
        <p:txBody>
          <a:bodyPr>
            <a:spAutoFit/>
          </a:bodyPr>
          <a:lstStyle/>
          <a:p>
            <a:pPr marL="342900" lvl="0" indent="-342900">
              <a:lnSpc>
                <a:spcPct val="115000"/>
              </a:lnSpc>
              <a:buFont typeface="+mj-lt"/>
              <a:buAutoNum type="arabicPeriod"/>
            </a:pPr>
            <a:r>
              <a:rPr lang="en-US" sz="1100" dirty="0">
                <a:latin typeface="Calibri" panose="020F0502020204030204" pitchFamily="34" charset="0"/>
                <a:ea typeface="宋体" panose="02010600030101010101" pitchFamily="2" charset="-122"/>
                <a:cs typeface="Times New Roman" panose="02020603050405020304" pitchFamily="18" charset="0"/>
              </a:rPr>
              <a:t>10Base-T</a:t>
            </a:r>
            <a:r>
              <a:rPr lang="zh-CN" altLang="en-US" sz="1100" dirty="0">
                <a:latin typeface="Calibri" panose="020F0502020204030204" pitchFamily="34" charset="0"/>
                <a:ea typeface="宋体" panose="02010600030101010101" pitchFamily="2" charset="-122"/>
                <a:cs typeface="Times New Roman" panose="02020603050405020304" pitchFamily="18" charset="0"/>
              </a:rPr>
              <a:t>以太网的最大网段距离：</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d</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2000m</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500m</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200m</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spcAft>
                <a:spcPts val="1000"/>
              </a:spcAft>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100m</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72174780-77F5-604E-8FC4-A1F8B3BE2CC0}"/>
              </a:ext>
            </a:extLst>
          </p:cNvPr>
          <p:cNvSpPr txBox="1"/>
          <p:nvPr/>
        </p:nvSpPr>
        <p:spPr>
          <a:xfrm>
            <a:off x="4834890" y="5801128"/>
            <a:ext cx="4309110" cy="523220"/>
          </a:xfrm>
          <a:prstGeom prst="rect">
            <a:avLst/>
          </a:prstGeom>
          <a:noFill/>
        </p:spPr>
        <p:txBody>
          <a:bodyPr wrap="square" rtlCol="0">
            <a:spAutoFit/>
          </a:bodyPr>
          <a:lstStyle/>
          <a:p>
            <a:r>
              <a:rPr kumimoji="1" lang="en-US" altLang="zh-CN" sz="1400" dirty="0"/>
              <a:t>T</a:t>
            </a:r>
            <a:r>
              <a:rPr kumimoji="1" lang="zh-CN" altLang="en-US" sz="1400" dirty="0"/>
              <a:t> 代表双绞线</a:t>
            </a:r>
            <a:endParaRPr kumimoji="1" lang="en-US" altLang="zh-CN" sz="1400" dirty="0"/>
          </a:p>
          <a:p>
            <a:r>
              <a:rPr kumimoji="1" lang="en-US" altLang="zh-CN" sz="1400" dirty="0"/>
              <a:t>10Base-5</a:t>
            </a:r>
            <a:r>
              <a:rPr kumimoji="1" lang="zh-CN" altLang="en-US" sz="1400" dirty="0"/>
              <a:t> 的 </a:t>
            </a:r>
            <a:r>
              <a:rPr kumimoji="1" lang="en-US" altLang="zh-CN" sz="1400" dirty="0"/>
              <a:t>5</a:t>
            </a:r>
            <a:r>
              <a:rPr kumimoji="1" lang="zh-CN" altLang="en-US" sz="1400" dirty="0"/>
              <a:t> 表示 </a:t>
            </a:r>
            <a:r>
              <a:rPr kumimoji="1" lang="en-US" altLang="zh-CN" sz="1400" dirty="0"/>
              <a:t>500m</a:t>
            </a:r>
            <a:endParaRPr kumimoji="1" lang="zh-CN" altLang="en-US" sz="1400" dirty="0"/>
          </a:p>
        </p:txBody>
      </p:sp>
    </p:spTree>
    <p:extLst>
      <p:ext uri="{BB962C8B-B14F-4D97-AF65-F5344CB8AC3E}">
        <p14:creationId xmlns:p14="http://schemas.microsoft.com/office/powerpoint/2010/main" val="277842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0C2973-5315-264E-BDEA-BE7D86C2FB99}"/>
              </a:ext>
            </a:extLst>
          </p:cNvPr>
          <p:cNvSpPr/>
          <p:nvPr/>
        </p:nvSpPr>
        <p:spPr>
          <a:xfrm>
            <a:off x="133108" y="166261"/>
            <a:ext cx="4149525" cy="461665"/>
          </a:xfrm>
          <a:prstGeom prst="rect">
            <a:avLst/>
          </a:prstGeom>
        </p:spPr>
        <p:txBody>
          <a:bodyPr wrap="square">
            <a:spAutoFit/>
          </a:bodyPr>
          <a:lstStyle/>
          <a:p>
            <a:pPr algn="just"/>
            <a:r>
              <a:rPr lang="zh-CN" altLang="en-US" sz="1200" b="1" kern="100" dirty="0">
                <a:latin typeface="DengXian" panose="02010600030101010101" pitchFamily="2" charset="-122"/>
                <a:ea typeface="宋体" panose="02010600030101010101" pitchFamily="2" charset="-122"/>
                <a:cs typeface="Times New Roman" panose="02020603050405020304" pitchFamily="18" charset="0"/>
              </a:rPr>
              <a:t>给出了以太网的数据传输速率和信号在介质上传播的速率，问如果帧的长度减少</a:t>
            </a:r>
            <a:r>
              <a:rPr lang="en-US" sz="1200" b="1" kern="100" dirty="0">
                <a:latin typeface="DengXian" panose="02010600030101010101" pitchFamily="2" charset="-122"/>
                <a:ea typeface="宋体" panose="02010600030101010101" pitchFamily="2" charset="-122"/>
                <a:cs typeface="Times New Roman" panose="02020603050405020304" pitchFamily="18" charset="0"/>
              </a:rPr>
              <a:t>b</a:t>
            </a:r>
            <a:r>
              <a:rPr lang="zh-CN" altLang="en-US" sz="1200" b="1" kern="100" dirty="0">
                <a:latin typeface="DengXian" panose="02010600030101010101" pitchFamily="2" charset="-122"/>
                <a:ea typeface="宋体" panose="02010600030101010101" pitchFamily="2" charset="-122"/>
                <a:cs typeface="Times New Roman" panose="02020603050405020304" pitchFamily="18" charset="0"/>
              </a:rPr>
              <a:t>位，物理线路的最大长度会变化多少</a:t>
            </a:r>
            <a:endParaRPr lang="zh-CN" altLang="en-US" sz="1200"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0642608C-E328-6D4A-861D-9AB37E5F07F9}"/>
              </a:ext>
            </a:extLst>
          </p:cNvPr>
          <p:cNvSpPr/>
          <p:nvPr/>
        </p:nvSpPr>
        <p:spPr>
          <a:xfrm>
            <a:off x="4705108" y="166261"/>
            <a:ext cx="4149525" cy="646331"/>
          </a:xfrm>
          <a:prstGeom prst="rect">
            <a:avLst/>
          </a:prstGeom>
        </p:spPr>
        <p:txBody>
          <a:bodyPr wrap="square">
            <a:spAutoFit/>
          </a:bodyPr>
          <a:lstStyle/>
          <a:p>
            <a:pPr algn="just"/>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相当于最小帧长的计算。</a:t>
            </a:r>
            <a:endParaRPr lang="en-US" altLang="zh-CN" sz="1200" kern="100" dirty="0">
              <a:latin typeface="DengXian" panose="02010600030101010101" pitchFamily="2" charset="-122"/>
              <a:ea typeface="DengXian" panose="02010600030101010101" pitchFamily="2" charset="-122"/>
              <a:cs typeface="Times New Roman" panose="02020603050405020304" pitchFamily="18" charset="0"/>
            </a:endParaRPr>
          </a:p>
          <a:p>
            <a:pPr algn="just"/>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帧大小</a:t>
            </a:r>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传输速率 </a:t>
            </a:r>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 帧的发送时间 </a:t>
            </a:r>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 </a:t>
            </a:r>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2(</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距离</a:t>
            </a:r>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信号传播速率</a:t>
            </a:r>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a:t>
            </a:r>
          </a:p>
          <a:p>
            <a:pPr algn="just"/>
            <a:endParaRPr lang="en-US" altLang="zh-CN" sz="1200"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DDF7D00F-E4FB-D241-B3A8-F277C3779647}"/>
              </a:ext>
            </a:extLst>
          </p:cNvPr>
          <p:cNvSpPr/>
          <p:nvPr/>
        </p:nvSpPr>
        <p:spPr>
          <a:xfrm>
            <a:off x="227484" y="812592"/>
            <a:ext cx="4211409" cy="369332"/>
          </a:xfrm>
          <a:prstGeom prst="rect">
            <a:avLst/>
          </a:prstGeom>
        </p:spPr>
        <p:txBody>
          <a:bodyPr wrap="none">
            <a:spAutoFit/>
          </a:bodyPr>
          <a:lstStyle/>
          <a:p>
            <a:r>
              <a:rPr lang="en-US" dirty="0">
                <a:latin typeface="Calibri" panose="020F0502020204030204" pitchFamily="34" charset="0"/>
                <a:ea typeface="宋体" panose="02010600030101010101" pitchFamily="2" charset="-122"/>
                <a:cs typeface="Times New Roman" panose="02020603050405020304" pitchFamily="18" charset="0"/>
              </a:rPr>
              <a:t>IEEE 802.3</a:t>
            </a:r>
            <a:r>
              <a:rPr lang="zh-CN" altLang="en-US" dirty="0">
                <a:latin typeface="Calibri" panose="020F0502020204030204" pitchFamily="34" charset="0"/>
                <a:ea typeface="宋体" panose="02010600030101010101" pitchFamily="2" charset="-122"/>
                <a:cs typeface="Times New Roman" panose="02020603050405020304" pitchFamily="18" charset="0"/>
              </a:rPr>
              <a:t>协议是（无连接无确认）的。</a:t>
            </a:r>
            <a:r>
              <a:rPr lang="zh-CN" altLang="en-US" dirty="0"/>
              <a:t> </a:t>
            </a:r>
          </a:p>
        </p:txBody>
      </p:sp>
      <p:sp>
        <p:nvSpPr>
          <p:cNvPr id="8" name="Rectangle 7">
            <a:extLst>
              <a:ext uri="{FF2B5EF4-FFF2-40B4-BE49-F238E27FC236}">
                <a16:creationId xmlns:a16="http://schemas.microsoft.com/office/drawing/2014/main" id="{7182F18E-C762-304B-8D4C-6F35126B417C}"/>
              </a:ext>
            </a:extLst>
          </p:cNvPr>
          <p:cNvSpPr/>
          <p:nvPr/>
        </p:nvSpPr>
        <p:spPr>
          <a:xfrm>
            <a:off x="-167833" y="1366590"/>
            <a:ext cx="5191246" cy="369332"/>
          </a:xfrm>
          <a:prstGeom prst="rect">
            <a:avLst/>
          </a:prstGeom>
        </p:spPr>
        <p:txBody>
          <a:bodyPr wrap="square">
            <a:spAutoFit/>
          </a:bodyPr>
          <a:lstStyle/>
          <a:p>
            <a:pPr indent="266700" algn="just"/>
            <a:r>
              <a:rPr lang="en-US" kern="100" dirty="0">
                <a:latin typeface="Calibri" panose="020F0502020204030204" pitchFamily="34" charset="0"/>
                <a:ea typeface="宋体" panose="02010600030101010101" pitchFamily="2" charset="-122"/>
                <a:cs typeface="Times New Roman" panose="02020603050405020304" pitchFamily="18" charset="0"/>
              </a:rPr>
              <a:t>10Base5</a:t>
            </a:r>
            <a:r>
              <a:rPr lang="zh-CN" altLang="en-US" kern="100" dirty="0">
                <a:latin typeface="Calibri" panose="020F0502020204030204" pitchFamily="34" charset="0"/>
                <a:ea typeface="宋体" panose="02010600030101010101" pitchFamily="2" charset="-122"/>
                <a:cs typeface="Times New Roman" panose="02020603050405020304" pitchFamily="18" charset="0"/>
              </a:rPr>
              <a:t>以太网工作在（半双工）通信模式下。</a:t>
            </a:r>
          </a:p>
        </p:txBody>
      </p:sp>
      <p:sp>
        <p:nvSpPr>
          <p:cNvPr id="9" name="Rectangle 8">
            <a:extLst>
              <a:ext uri="{FF2B5EF4-FFF2-40B4-BE49-F238E27FC236}">
                <a16:creationId xmlns:a16="http://schemas.microsoft.com/office/drawing/2014/main" id="{64190535-B37F-5849-9789-16F8D77E5337}"/>
              </a:ext>
            </a:extLst>
          </p:cNvPr>
          <p:cNvSpPr/>
          <p:nvPr/>
        </p:nvSpPr>
        <p:spPr>
          <a:xfrm>
            <a:off x="5023413" y="1228090"/>
            <a:ext cx="4149525" cy="461665"/>
          </a:xfrm>
          <a:prstGeom prst="rect">
            <a:avLst/>
          </a:prstGeom>
        </p:spPr>
        <p:txBody>
          <a:bodyPr wrap="square">
            <a:spAutoFit/>
          </a:bodyPr>
          <a:lstStyle/>
          <a:p>
            <a:pPr algn="just"/>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10Base-T </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好像是全双工</a:t>
            </a:r>
            <a:endParaRPr lang="en-US" altLang="zh-CN" sz="1200" kern="100" dirty="0">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10Base-5</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 还是粗同轴线缆</a:t>
            </a:r>
            <a:endParaRPr lang="en-US" altLang="zh-CN" sz="1200"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10" name="Rectangle 9">
            <a:extLst>
              <a:ext uri="{FF2B5EF4-FFF2-40B4-BE49-F238E27FC236}">
                <a16:creationId xmlns:a16="http://schemas.microsoft.com/office/drawing/2014/main" id="{553DF572-0BD6-2A47-966C-BD429F6732A8}"/>
              </a:ext>
            </a:extLst>
          </p:cNvPr>
          <p:cNvSpPr/>
          <p:nvPr/>
        </p:nvSpPr>
        <p:spPr>
          <a:xfrm>
            <a:off x="47188" y="1735922"/>
            <a:ext cx="4572000" cy="1169551"/>
          </a:xfrm>
          <a:prstGeom prst="rect">
            <a:avLst/>
          </a:prstGeom>
        </p:spPr>
        <p:txBody>
          <a:bodyPr>
            <a:spAutoFit/>
          </a:bodyPr>
          <a:lstStyle/>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16</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、关于无线局域网协议，说法错误的是（</a:t>
            </a:r>
            <a:r>
              <a:rPr lang="en-US" sz="1400" kern="100" dirty="0">
                <a:latin typeface="Calibri" panose="020F0502020204030204" pitchFamily="34" charset="0"/>
                <a:ea typeface="宋体" panose="02010600030101010101" pitchFamily="2" charset="-122"/>
                <a:cs typeface="Times New Roman" panose="02020603050405020304" pitchFamily="18" charset="0"/>
              </a:rPr>
              <a:t>C</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p>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	A</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、有隐藏站点和暴露站点问题。</a:t>
            </a:r>
          </a:p>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	B</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、某一时刻，信道上可以有多个有效数据帧</a:t>
            </a:r>
          </a:p>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	C</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、采用的</a:t>
            </a:r>
            <a:r>
              <a:rPr lang="en-US" sz="1400" kern="100" dirty="0">
                <a:latin typeface="Calibri" panose="020F0502020204030204" pitchFamily="34" charset="0"/>
                <a:ea typeface="宋体" panose="02010600030101010101" pitchFamily="2" charset="-122"/>
                <a:cs typeface="Times New Roman" panose="02020603050405020304" pitchFamily="18" charset="0"/>
              </a:rPr>
              <a:t>MACA</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协议没有载波监听功能</a:t>
            </a:r>
          </a:p>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	D</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、忘记了</a:t>
            </a:r>
          </a:p>
        </p:txBody>
      </p:sp>
    </p:spTree>
    <p:extLst>
      <p:ext uri="{BB962C8B-B14F-4D97-AF65-F5344CB8AC3E}">
        <p14:creationId xmlns:p14="http://schemas.microsoft.com/office/powerpoint/2010/main" val="270945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E9BB-C28D-4842-8645-B1FE682D31FB}"/>
              </a:ext>
            </a:extLst>
          </p:cNvPr>
          <p:cNvSpPr>
            <a:spLocks noGrp="1"/>
          </p:cNvSpPr>
          <p:nvPr>
            <p:ph type="ctrTitle"/>
          </p:nvPr>
        </p:nvSpPr>
        <p:spPr/>
        <p:txBody>
          <a:bodyPr/>
          <a:lstStyle/>
          <a:p>
            <a:r>
              <a:rPr kumimoji="1" lang="en-US" altLang="zh-CN" dirty="0"/>
              <a:t>Network Layer</a:t>
            </a:r>
            <a:endParaRPr kumimoji="1" lang="zh-CN" altLang="en-US" dirty="0"/>
          </a:p>
        </p:txBody>
      </p:sp>
      <p:sp>
        <p:nvSpPr>
          <p:cNvPr id="3" name="Subtitle 2">
            <a:extLst>
              <a:ext uri="{FF2B5EF4-FFF2-40B4-BE49-F238E27FC236}">
                <a16:creationId xmlns:a16="http://schemas.microsoft.com/office/drawing/2014/main" id="{9EA4BABD-1A2D-004C-B009-0FE2C132FD27}"/>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04436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80641-09AE-3642-B82B-409FE042A460}"/>
              </a:ext>
            </a:extLst>
          </p:cNvPr>
          <p:cNvSpPr/>
          <p:nvPr/>
        </p:nvSpPr>
        <p:spPr>
          <a:xfrm>
            <a:off x="144683" y="113780"/>
            <a:ext cx="4572000" cy="1051442"/>
          </a:xfrm>
          <a:prstGeom prst="rect">
            <a:avLst/>
          </a:prstGeom>
        </p:spPr>
        <p:txBody>
          <a:bodyPr>
            <a:spAutoFit/>
          </a:bodyPr>
          <a:lstStyle/>
          <a:p>
            <a:pPr marL="342900" lvl="0" indent="-342900">
              <a:lnSpc>
                <a:spcPct val="115000"/>
              </a:lnSpc>
              <a:buFont typeface="+mj-lt"/>
              <a:buAutoNum type="arabicPeriod"/>
            </a:pPr>
            <a:r>
              <a:rPr lang="en-US" sz="1100" dirty="0">
                <a:latin typeface="Calibri" panose="020F0502020204030204" pitchFamily="34" charset="0"/>
                <a:ea typeface="宋体" panose="02010600030101010101" pitchFamily="2" charset="-122"/>
                <a:cs typeface="Times New Roman" panose="02020603050405020304" pitchFamily="18" charset="0"/>
              </a:rPr>
              <a:t>ICMP</a:t>
            </a:r>
            <a:r>
              <a:rPr lang="zh-CN" altLang="en-US" sz="1100" dirty="0">
                <a:latin typeface="Calibri" panose="020F0502020204030204" pitchFamily="34" charset="0"/>
                <a:ea typeface="宋体" panose="02010600030101010101" pitchFamily="2" charset="-122"/>
                <a:cs typeface="Times New Roman" panose="02020603050405020304" pitchFamily="18" charset="0"/>
              </a:rPr>
              <a:t>属于哪层协议？</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b</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数据链路层</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网络层</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传输层</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应用层</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E7DBC837-8C96-C54E-9AE4-4BB97DCC7973}"/>
              </a:ext>
            </a:extLst>
          </p:cNvPr>
          <p:cNvSpPr/>
          <p:nvPr/>
        </p:nvSpPr>
        <p:spPr>
          <a:xfrm>
            <a:off x="144683" y="1258296"/>
            <a:ext cx="4572000" cy="1054199"/>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能从</a:t>
            </a:r>
            <a:r>
              <a:rPr lang="en-US" sz="1100" dirty="0">
                <a:latin typeface="Calibri" panose="020F0502020204030204" pitchFamily="34" charset="0"/>
                <a:ea typeface="宋体" panose="02010600030101010101" pitchFamily="2" charset="-122"/>
                <a:cs typeface="Times New Roman" panose="02020603050405020304" pitchFamily="18" charset="0"/>
              </a:rPr>
              <a:t>MAC</a:t>
            </a:r>
            <a:r>
              <a:rPr lang="zh-CN" altLang="en-US" sz="1100" dirty="0">
                <a:latin typeface="Calibri" panose="020F0502020204030204" pitchFamily="34" charset="0"/>
                <a:ea typeface="宋体" panose="02010600030101010101" pitchFamily="2" charset="-122"/>
                <a:cs typeface="Times New Roman" panose="02020603050405020304" pitchFamily="18" charset="0"/>
              </a:rPr>
              <a:t>地址解析出</a:t>
            </a:r>
            <a:r>
              <a:rPr lang="en-US" sz="1100" dirty="0">
                <a:latin typeface="Calibri" panose="020F0502020204030204" pitchFamily="34" charset="0"/>
                <a:ea typeface="宋体" panose="02010600030101010101" pitchFamily="2" charset="-122"/>
                <a:cs typeface="Times New Roman" panose="02020603050405020304" pitchFamily="18" charset="0"/>
              </a:rPr>
              <a:t>IP</a:t>
            </a:r>
            <a:r>
              <a:rPr lang="zh-CN" altLang="en-US" sz="1100" dirty="0">
                <a:latin typeface="Calibri" panose="020F0502020204030204" pitchFamily="34" charset="0"/>
                <a:ea typeface="宋体" panose="02010600030101010101" pitchFamily="2" charset="-122"/>
                <a:cs typeface="Times New Roman" panose="02020603050405020304" pitchFamily="18" charset="0"/>
              </a:rPr>
              <a:t>地址的协议是？</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d</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ICMP</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PPP</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ARP</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spcAft>
                <a:spcPts val="1000"/>
              </a:spcAft>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RARP</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TextBox 3">
            <a:extLst>
              <a:ext uri="{FF2B5EF4-FFF2-40B4-BE49-F238E27FC236}">
                <a16:creationId xmlns:a16="http://schemas.microsoft.com/office/drawing/2014/main" id="{1913DF6F-DFE4-4240-9EE9-8D47729208C0}"/>
              </a:ext>
            </a:extLst>
          </p:cNvPr>
          <p:cNvSpPr txBox="1"/>
          <p:nvPr/>
        </p:nvSpPr>
        <p:spPr>
          <a:xfrm>
            <a:off x="6395013" y="1258296"/>
            <a:ext cx="4309110" cy="523220"/>
          </a:xfrm>
          <a:prstGeom prst="rect">
            <a:avLst/>
          </a:prstGeom>
          <a:noFill/>
        </p:spPr>
        <p:txBody>
          <a:bodyPr wrap="square" rtlCol="0">
            <a:spAutoFit/>
          </a:bodyPr>
          <a:lstStyle/>
          <a:p>
            <a:r>
              <a:rPr kumimoji="1" lang="en-US" altLang="zh-CN" sz="1400" dirty="0"/>
              <a:t>ARP</a:t>
            </a:r>
            <a:r>
              <a:rPr kumimoji="1" lang="zh-CN" altLang="en-US" sz="1400" dirty="0"/>
              <a:t> 是根据 </a:t>
            </a:r>
            <a:r>
              <a:rPr kumimoji="1" lang="en-US" altLang="zh-CN" sz="1400" dirty="0"/>
              <a:t>IP</a:t>
            </a:r>
            <a:r>
              <a:rPr kumimoji="1" lang="zh-CN" altLang="en-US" sz="1400" dirty="0"/>
              <a:t> 获取 </a:t>
            </a:r>
            <a:r>
              <a:rPr kumimoji="1" lang="en-US" altLang="zh-CN" sz="1400" dirty="0"/>
              <a:t>MAC</a:t>
            </a:r>
          </a:p>
          <a:p>
            <a:endParaRPr kumimoji="1" lang="zh-CN" altLang="en-US" sz="1400" dirty="0"/>
          </a:p>
        </p:txBody>
      </p:sp>
      <p:sp>
        <p:nvSpPr>
          <p:cNvPr id="10" name="Rectangle 9">
            <a:extLst>
              <a:ext uri="{FF2B5EF4-FFF2-40B4-BE49-F238E27FC236}">
                <a16:creationId xmlns:a16="http://schemas.microsoft.com/office/drawing/2014/main" id="{B16202E0-8DE6-4F4C-AA49-29BD4A04E7A0}"/>
              </a:ext>
            </a:extLst>
          </p:cNvPr>
          <p:cNvSpPr/>
          <p:nvPr/>
        </p:nvSpPr>
        <p:spPr>
          <a:xfrm>
            <a:off x="144683" y="2481790"/>
            <a:ext cx="7587204" cy="923330"/>
          </a:xfrm>
          <a:prstGeom prst="rect">
            <a:avLst/>
          </a:prstGeom>
        </p:spPr>
        <p:txBody>
          <a:bodyPr wrap="square">
            <a:spAutoFit/>
          </a:bodyPr>
          <a:lstStyle/>
          <a:p>
            <a:pPr algn="just"/>
            <a:r>
              <a:rPr lang="en-US" kern="100" dirty="0">
                <a:latin typeface="宋体" panose="02010600030101010101" pitchFamily="2" charset="-122"/>
                <a:ea typeface="DengXian" panose="02010600030101010101" pitchFamily="2" charset="-122"/>
                <a:cs typeface="Times New Roman" panose="02020603050405020304" pitchFamily="18" charset="0"/>
              </a:rPr>
              <a:t>8.IP</a:t>
            </a:r>
            <a:r>
              <a:rPr lang="zh-CN" altLang="en-US" kern="100" dirty="0">
                <a:latin typeface="DengXian" panose="02010600030101010101" pitchFamily="2" charset="-122"/>
                <a:ea typeface="宋体" panose="02010600030101010101" pitchFamily="2" charset="-122"/>
                <a:cs typeface="Times New Roman" panose="02020603050405020304" pitchFamily="18" charset="0"/>
              </a:rPr>
              <a:t>、</a:t>
            </a:r>
            <a:r>
              <a:rPr lang="en-US" kern="100" dirty="0">
                <a:latin typeface="DengXian" panose="02010600030101010101" pitchFamily="2" charset="-122"/>
                <a:ea typeface="宋体" panose="02010600030101010101" pitchFamily="2" charset="-122"/>
                <a:cs typeface="Times New Roman" panose="02020603050405020304" pitchFamily="18" charset="0"/>
              </a:rPr>
              <a:t>ARP</a:t>
            </a:r>
            <a:r>
              <a:rPr lang="zh-CN" altLang="en-US" kern="100" dirty="0">
                <a:latin typeface="DengXian" panose="02010600030101010101" pitchFamily="2" charset="-122"/>
                <a:ea typeface="宋体" panose="02010600030101010101" pitchFamily="2" charset="-122"/>
                <a:cs typeface="Times New Roman" panose="02020603050405020304" pitchFamily="18" charset="0"/>
              </a:rPr>
              <a:t>协议的特点：</a:t>
            </a:r>
            <a:endParaRPr lang="zh-CN" altLang="en-US"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r>
              <a:rPr lang="en-US" kern="100" dirty="0">
                <a:latin typeface="宋体" panose="02010600030101010101" pitchFamily="2" charset="-122"/>
                <a:ea typeface="DengXian" panose="02010600030101010101" pitchFamily="2" charset="-122"/>
                <a:cs typeface="Times New Roman" panose="02020603050405020304" pitchFamily="18" charset="0"/>
              </a:rPr>
              <a:t>IPV4</a:t>
            </a:r>
            <a:r>
              <a:rPr lang="zh-CN" altLang="en-US" kern="100" dirty="0">
                <a:latin typeface="DengXian" panose="02010600030101010101" pitchFamily="2" charset="-122"/>
                <a:ea typeface="宋体" panose="02010600030101010101" pitchFamily="2" charset="-122"/>
                <a:cs typeface="Times New Roman" panose="02020603050405020304" pitchFamily="18" charset="0"/>
              </a:rPr>
              <a:t>和</a:t>
            </a:r>
            <a:r>
              <a:rPr lang="en-US" kern="100" dirty="0">
                <a:latin typeface="DengXian" panose="02010600030101010101" pitchFamily="2" charset="-122"/>
                <a:ea typeface="宋体" panose="02010600030101010101" pitchFamily="2" charset="-122"/>
                <a:cs typeface="Times New Roman" panose="02020603050405020304" pitchFamily="18" charset="0"/>
              </a:rPr>
              <a:t>IPV6</a:t>
            </a:r>
            <a:r>
              <a:rPr lang="zh-CN" altLang="en-US" kern="100" dirty="0">
                <a:latin typeface="DengXian" panose="02010600030101010101" pitchFamily="2" charset="-122"/>
                <a:ea typeface="宋体" panose="02010600030101010101" pitchFamily="2" charset="-122"/>
                <a:cs typeface="Times New Roman" panose="02020603050405020304" pitchFamily="18" charset="0"/>
              </a:rPr>
              <a:t>都只对头部校验？</a:t>
            </a:r>
            <a:r>
              <a:rPr lang="en-US" kern="100" dirty="0">
                <a:solidFill>
                  <a:srgbClr val="FF0000"/>
                </a:solidFill>
                <a:latin typeface="DengXian" panose="02010600030101010101" pitchFamily="2" charset="-122"/>
                <a:ea typeface="宋体" panose="02010600030101010101" pitchFamily="2" charset="-122"/>
                <a:cs typeface="Times New Roman" panose="02020603050405020304" pitchFamily="18" charset="0"/>
              </a:rPr>
              <a:t>IPv4</a:t>
            </a:r>
            <a:r>
              <a:rPr lang="zh-CN" altLang="en-US" kern="100" dirty="0">
                <a:solidFill>
                  <a:srgbClr val="FF0000"/>
                </a:solidFill>
                <a:latin typeface="DengXian" panose="02010600030101010101" pitchFamily="2" charset="-122"/>
                <a:ea typeface="宋体" panose="02010600030101010101" pitchFamily="2" charset="-122"/>
                <a:cs typeface="Times New Roman" panose="02020603050405020304" pitchFamily="18" charset="0"/>
              </a:rPr>
              <a:t>只检验首部；</a:t>
            </a:r>
            <a:r>
              <a:rPr lang="en-US" kern="100" dirty="0">
                <a:solidFill>
                  <a:srgbClr val="FF0000"/>
                </a:solidFill>
                <a:latin typeface="DengXian" panose="02010600030101010101" pitchFamily="2" charset="-122"/>
                <a:ea typeface="宋体" panose="02010600030101010101" pitchFamily="2" charset="-122"/>
                <a:cs typeface="Times New Roman" panose="02020603050405020304" pitchFamily="18" charset="0"/>
              </a:rPr>
              <a:t>IPv6</a:t>
            </a:r>
            <a:r>
              <a:rPr lang="zh-CN" altLang="en-US" kern="100" dirty="0">
                <a:solidFill>
                  <a:srgbClr val="FF0000"/>
                </a:solidFill>
                <a:latin typeface="DengXian" panose="02010600030101010101" pitchFamily="2" charset="-122"/>
                <a:ea typeface="宋体" panose="02010600030101010101" pitchFamily="2" charset="-122"/>
                <a:cs typeface="Times New Roman" panose="02020603050405020304" pitchFamily="18" charset="0"/>
              </a:rPr>
              <a:t>不校验！</a:t>
            </a:r>
            <a:endParaRPr lang="zh-CN" altLang="en-US"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r>
              <a:rPr lang="en-US" kern="100" dirty="0">
                <a:latin typeface="宋体" panose="02010600030101010101" pitchFamily="2" charset="-122"/>
                <a:ea typeface="DengXian" panose="02010600030101010101" pitchFamily="2" charset="-122"/>
                <a:cs typeface="Times New Roman" panose="02020603050405020304" pitchFamily="18" charset="0"/>
              </a:rPr>
              <a:t>ARP</a:t>
            </a:r>
            <a:r>
              <a:rPr lang="zh-CN" altLang="en-US" kern="100" dirty="0">
                <a:latin typeface="DengXian" panose="02010600030101010101" pitchFamily="2" charset="-122"/>
                <a:ea typeface="宋体" panose="02010600030101010101" pitchFamily="2" charset="-122"/>
                <a:cs typeface="Times New Roman" panose="02020603050405020304" pitchFamily="18" charset="0"/>
              </a:rPr>
              <a:t>解析的总是默认网关？</a:t>
            </a:r>
            <a:r>
              <a:rPr lang="zh-CN" altLang="en-US" kern="100" dirty="0">
                <a:solidFill>
                  <a:srgbClr val="FF0000"/>
                </a:solidFill>
                <a:latin typeface="DengXian" panose="02010600030101010101" pitchFamily="2" charset="-122"/>
                <a:ea typeface="宋体" panose="02010600030101010101" pitchFamily="2" charset="-122"/>
                <a:cs typeface="Times New Roman" panose="02020603050405020304" pitchFamily="18" charset="0"/>
              </a:rPr>
              <a:t>否，如果是同一子网的机器就直接请求。</a:t>
            </a:r>
            <a:endParaRPr lang="zh-CN" altLang="en-US"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11" name="Rectangle 10">
            <a:extLst>
              <a:ext uri="{FF2B5EF4-FFF2-40B4-BE49-F238E27FC236}">
                <a16:creationId xmlns:a16="http://schemas.microsoft.com/office/drawing/2014/main" id="{4163732B-B662-154C-851A-3DFB495CD0A7}"/>
              </a:ext>
            </a:extLst>
          </p:cNvPr>
          <p:cNvSpPr/>
          <p:nvPr/>
        </p:nvSpPr>
        <p:spPr>
          <a:xfrm>
            <a:off x="237281" y="3574415"/>
            <a:ext cx="4572000" cy="646331"/>
          </a:xfrm>
          <a:prstGeom prst="rect">
            <a:avLst/>
          </a:prstGeom>
        </p:spPr>
        <p:txBody>
          <a:bodyPr>
            <a:spAutoFit/>
          </a:bodyPr>
          <a:lstStyle/>
          <a:p>
            <a:r>
              <a:rPr lang="zh-CN" altLang="en-US" kern="100" dirty="0">
                <a:ea typeface="宋体" panose="02010600030101010101" pitchFamily="2" charset="-122"/>
                <a:cs typeface="Times New Roman" panose="02020603050405020304" pitchFamily="18" charset="0"/>
              </a:rPr>
              <a:t>一个</a:t>
            </a:r>
            <a:r>
              <a:rPr lang="en-US" kern="100" dirty="0">
                <a:ea typeface="宋体" panose="02010600030101010101" pitchFamily="2" charset="-122"/>
                <a:cs typeface="Times New Roman" panose="02020603050405020304" pitchFamily="18" charset="0"/>
              </a:rPr>
              <a:t>TCP</a:t>
            </a:r>
            <a:r>
              <a:rPr lang="zh-CN" altLang="en-US" kern="100" dirty="0">
                <a:ea typeface="宋体" panose="02010600030101010101" pitchFamily="2" charset="-122"/>
                <a:cs typeface="Times New Roman" panose="02020603050405020304" pitchFamily="18" charset="0"/>
              </a:rPr>
              <a:t>段在</a:t>
            </a:r>
            <a:r>
              <a:rPr lang="en-US" kern="100" dirty="0">
                <a:ea typeface="宋体" panose="02010600030101010101" pitchFamily="2" charset="-122"/>
                <a:cs typeface="Times New Roman" panose="02020603050405020304" pitchFamily="18" charset="0"/>
              </a:rPr>
              <a:t>IP</a:t>
            </a:r>
            <a:r>
              <a:rPr lang="zh-CN" altLang="en-US" kern="100" dirty="0">
                <a:ea typeface="宋体" panose="02010600030101010101" pitchFamily="2" charset="-122"/>
                <a:cs typeface="Times New Roman" panose="02020603050405020304" pitchFamily="18" charset="0"/>
              </a:rPr>
              <a:t>层传输时分成两个包，长度分别为</a:t>
            </a:r>
            <a:r>
              <a:rPr lang="en-US" kern="100" dirty="0">
                <a:ea typeface="宋体" panose="02010600030101010101" pitchFamily="2" charset="-122"/>
                <a:cs typeface="Times New Roman" panose="02020603050405020304" pitchFamily="18" charset="0"/>
              </a:rPr>
              <a:t>500</a:t>
            </a:r>
            <a:r>
              <a:rPr lang="zh-CN" altLang="en-US" kern="100" dirty="0">
                <a:ea typeface="宋体" panose="02010600030101010101" pitchFamily="2" charset="-122"/>
                <a:cs typeface="Times New Roman" panose="02020603050405020304" pitchFamily="18" charset="0"/>
              </a:rPr>
              <a:t>，</a:t>
            </a:r>
            <a:r>
              <a:rPr lang="en-US" kern="100" dirty="0">
                <a:ea typeface="宋体" panose="02010600030101010101" pitchFamily="2" charset="-122"/>
                <a:cs typeface="Times New Roman" panose="02020603050405020304" pitchFamily="18" charset="0"/>
              </a:rPr>
              <a:t>480</a:t>
            </a:r>
            <a:r>
              <a:rPr lang="zh-CN" altLang="en-US" kern="100" dirty="0">
                <a:ea typeface="宋体" panose="02010600030101010101" pitchFamily="2" charset="-122"/>
                <a:cs typeface="Times New Roman" panose="02020603050405020304" pitchFamily="18" charset="0"/>
              </a:rPr>
              <a:t>，问</a:t>
            </a:r>
            <a:r>
              <a:rPr lang="en-US" kern="100" dirty="0">
                <a:ea typeface="宋体" panose="02010600030101010101" pitchFamily="2" charset="-122"/>
                <a:cs typeface="Times New Roman" panose="02020603050405020304" pitchFamily="18" charset="0"/>
              </a:rPr>
              <a:t>TCP</a:t>
            </a:r>
            <a:r>
              <a:rPr lang="zh-CN" altLang="en-US" kern="100" dirty="0">
                <a:ea typeface="宋体" panose="02010600030101010101" pitchFamily="2" charset="-122"/>
                <a:cs typeface="Times New Roman" panose="02020603050405020304" pitchFamily="18" charset="0"/>
              </a:rPr>
              <a:t>段原来长度</a:t>
            </a:r>
            <a:r>
              <a:rPr lang="zh-CN" altLang="en-US" dirty="0"/>
              <a:t> </a:t>
            </a:r>
          </a:p>
        </p:txBody>
      </p:sp>
      <p:sp>
        <p:nvSpPr>
          <p:cNvPr id="12" name="TextBox 11">
            <a:extLst>
              <a:ext uri="{FF2B5EF4-FFF2-40B4-BE49-F238E27FC236}">
                <a16:creationId xmlns:a16="http://schemas.microsoft.com/office/drawing/2014/main" id="{4BE6E970-45E7-E54F-81C9-C3C5E404874E}"/>
              </a:ext>
            </a:extLst>
          </p:cNvPr>
          <p:cNvSpPr txBox="1"/>
          <p:nvPr/>
        </p:nvSpPr>
        <p:spPr>
          <a:xfrm>
            <a:off x="6395013" y="3635970"/>
            <a:ext cx="4309110" cy="523220"/>
          </a:xfrm>
          <a:prstGeom prst="rect">
            <a:avLst/>
          </a:prstGeom>
          <a:noFill/>
        </p:spPr>
        <p:txBody>
          <a:bodyPr wrap="square" rtlCol="0">
            <a:spAutoFit/>
          </a:bodyPr>
          <a:lstStyle/>
          <a:p>
            <a:r>
              <a:rPr kumimoji="1" lang="zh-CN" altLang="en-US" sz="1400" dirty="0"/>
              <a:t>每个 </a:t>
            </a:r>
            <a:r>
              <a:rPr kumimoji="1" lang="en-US" altLang="zh-CN" sz="1400" dirty="0"/>
              <a:t>IP</a:t>
            </a:r>
            <a:r>
              <a:rPr kumimoji="1" lang="zh-CN" altLang="en-US" sz="1400" dirty="0"/>
              <a:t> </a:t>
            </a:r>
            <a:r>
              <a:rPr kumimoji="1" lang="en-US" altLang="zh-CN" sz="1400" dirty="0"/>
              <a:t>packet</a:t>
            </a:r>
            <a:r>
              <a:rPr kumimoji="1" lang="zh-CN" altLang="en-US" sz="1400" dirty="0"/>
              <a:t> </a:t>
            </a:r>
            <a:r>
              <a:rPr kumimoji="1" lang="en-US" altLang="zh-CN" sz="1400" dirty="0"/>
              <a:t>20B</a:t>
            </a:r>
            <a:r>
              <a:rPr kumimoji="1" lang="zh-CN" altLang="en-US" sz="1400" dirty="0"/>
              <a:t> 的 </a:t>
            </a:r>
            <a:r>
              <a:rPr kumimoji="1" lang="en-US" altLang="zh-CN" sz="1400" dirty="0"/>
              <a:t>header</a:t>
            </a:r>
          </a:p>
          <a:p>
            <a:r>
              <a:rPr kumimoji="1" lang="en-US" altLang="zh-CN" sz="1400" dirty="0"/>
              <a:t>500</a:t>
            </a:r>
            <a:r>
              <a:rPr kumimoji="1" lang="zh-CN" altLang="en-US" sz="1400" dirty="0"/>
              <a:t> </a:t>
            </a:r>
            <a:r>
              <a:rPr kumimoji="1" lang="en-US" altLang="zh-CN" sz="1400" dirty="0"/>
              <a:t>+</a:t>
            </a:r>
            <a:r>
              <a:rPr kumimoji="1" lang="zh-CN" altLang="en-US" sz="1400" dirty="0"/>
              <a:t> </a:t>
            </a:r>
            <a:r>
              <a:rPr kumimoji="1" lang="en-US" altLang="zh-CN" sz="1400" dirty="0"/>
              <a:t>480</a:t>
            </a:r>
            <a:r>
              <a:rPr kumimoji="1" lang="zh-CN" altLang="en-US" sz="1400" dirty="0"/>
              <a:t> </a:t>
            </a:r>
            <a:r>
              <a:rPr kumimoji="1" lang="en-US" altLang="zh-CN" sz="1400" dirty="0"/>
              <a:t>–</a:t>
            </a:r>
            <a:r>
              <a:rPr kumimoji="1" lang="zh-CN" altLang="en-US" sz="1400" dirty="0"/>
              <a:t> </a:t>
            </a:r>
            <a:r>
              <a:rPr kumimoji="1" lang="en-US" altLang="zh-CN" sz="1400" dirty="0"/>
              <a:t>2</a:t>
            </a:r>
            <a:r>
              <a:rPr kumimoji="1" lang="zh-CN" altLang="en-US" sz="1400" dirty="0"/>
              <a:t> * </a:t>
            </a:r>
            <a:r>
              <a:rPr kumimoji="1" lang="en-US" altLang="zh-CN" sz="1400" dirty="0"/>
              <a:t>20</a:t>
            </a:r>
            <a:r>
              <a:rPr kumimoji="1" lang="zh-CN" altLang="en-US" sz="1400" dirty="0"/>
              <a:t> </a:t>
            </a:r>
            <a:r>
              <a:rPr kumimoji="1" lang="en-US" altLang="zh-CN" sz="1400" dirty="0"/>
              <a:t>=</a:t>
            </a:r>
            <a:r>
              <a:rPr kumimoji="1" lang="zh-CN" altLang="en-US" sz="1400" dirty="0"/>
              <a:t> </a:t>
            </a:r>
            <a:r>
              <a:rPr kumimoji="1" lang="en-US" altLang="zh-CN" sz="1400" dirty="0"/>
              <a:t>940</a:t>
            </a:r>
            <a:endParaRPr kumimoji="1" lang="zh-CN" altLang="en-US" sz="1400" dirty="0"/>
          </a:p>
        </p:txBody>
      </p:sp>
      <p:sp>
        <p:nvSpPr>
          <p:cNvPr id="13" name="Rectangle 12">
            <a:extLst>
              <a:ext uri="{FF2B5EF4-FFF2-40B4-BE49-F238E27FC236}">
                <a16:creationId xmlns:a16="http://schemas.microsoft.com/office/drawing/2014/main" id="{7C87B371-5187-544F-B505-D81877560F01}"/>
              </a:ext>
            </a:extLst>
          </p:cNvPr>
          <p:cNvSpPr/>
          <p:nvPr/>
        </p:nvSpPr>
        <p:spPr>
          <a:xfrm>
            <a:off x="237281" y="4266930"/>
            <a:ext cx="5769980" cy="646331"/>
          </a:xfrm>
          <a:prstGeom prst="rect">
            <a:avLst/>
          </a:prstGeom>
        </p:spPr>
        <p:txBody>
          <a:bodyPr wrap="square">
            <a:spAutoFit/>
          </a:bodyPr>
          <a:lstStyle/>
          <a:p>
            <a:pPr indent="266700" algn="just"/>
            <a:r>
              <a:rPr lang="en-US" sz="1200" kern="100" dirty="0">
                <a:latin typeface="Calibri" panose="020F0502020204030204" pitchFamily="34" charset="0"/>
                <a:ea typeface="宋体" panose="02010600030101010101" pitchFamily="2" charset="-122"/>
                <a:cs typeface="Times New Roman" panose="02020603050405020304" pitchFamily="18" charset="0"/>
              </a:rPr>
              <a:t>26</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、一台小端机的机器收到了网络字节序的</a:t>
            </a:r>
            <a:r>
              <a:rPr lang="en-US" sz="1200" kern="100" dirty="0">
                <a:latin typeface="Calibri" panose="020F0502020204030204" pitchFamily="34" charset="0"/>
                <a:ea typeface="宋体" panose="02010600030101010101" pitchFamily="2" charset="-122"/>
                <a:cs typeface="Times New Roman" panose="02020603050405020304" pitchFamily="18" charset="0"/>
              </a:rPr>
              <a:t>mask</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，用（</a:t>
            </a:r>
            <a:r>
              <a:rPr lang="en-US" sz="1200" kern="100" dirty="0">
                <a:latin typeface="Calibri" panose="020F0502020204030204" pitchFamily="34" charset="0"/>
                <a:ea typeface="宋体" panose="02010600030101010101" pitchFamily="2" charset="-122"/>
                <a:cs typeface="Times New Roman" panose="02020603050405020304" pitchFamily="18" charset="0"/>
              </a:rPr>
              <a:t>A</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）可以计算前缀长度</a:t>
            </a:r>
            <a:r>
              <a:rPr lang="en-US" sz="1200" kern="100" dirty="0" err="1">
                <a:latin typeface="Calibri" panose="020F0502020204030204" pitchFamily="34" charset="0"/>
                <a:ea typeface="宋体" panose="02010600030101010101" pitchFamily="2" charset="-122"/>
                <a:cs typeface="Times New Roman" panose="02020603050405020304" pitchFamily="18" charset="0"/>
              </a:rPr>
              <a:t>len</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，其中</a:t>
            </a:r>
            <a:r>
              <a:rPr lang="en-US" sz="1200" kern="100" dirty="0" err="1">
                <a:latin typeface="Calibri" panose="020F0502020204030204" pitchFamily="34" charset="0"/>
                <a:ea typeface="宋体" panose="02010600030101010101" pitchFamily="2" charset="-122"/>
                <a:cs typeface="Times New Roman" panose="02020603050405020304" pitchFamily="18" charset="0"/>
              </a:rPr>
              <a:t>ctz</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为从低位开始的</a:t>
            </a:r>
            <a:r>
              <a:rPr lang="en-US" sz="1200" kern="100" dirty="0">
                <a:latin typeface="Calibri" panose="020F0502020204030204" pitchFamily="34" charset="0"/>
                <a:ea typeface="宋体" panose="02010600030101010101" pitchFamily="2" charset="-122"/>
                <a:cs typeface="Times New Roman" panose="02020603050405020304" pitchFamily="18" charset="0"/>
              </a:rPr>
              <a:t>0</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个数，</a:t>
            </a:r>
            <a:r>
              <a:rPr lang="en-US" sz="1200" kern="100" dirty="0" err="1">
                <a:latin typeface="Calibri" panose="020F0502020204030204" pitchFamily="34" charset="0"/>
                <a:ea typeface="宋体" panose="02010600030101010101" pitchFamily="2" charset="-122"/>
                <a:cs typeface="Times New Roman" panose="02020603050405020304" pitchFamily="18" charset="0"/>
              </a:rPr>
              <a:t>bswap</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为按字节的端序转换，</a:t>
            </a:r>
            <a:r>
              <a:rPr lang="en-US" sz="1200" kern="100" dirty="0">
                <a:latin typeface="Calibri" panose="020F0502020204030204" pitchFamily="34" charset="0"/>
                <a:ea typeface="宋体" panose="02010600030101010101" pitchFamily="2" charset="-122"/>
                <a:cs typeface="Times New Roman" panose="02020603050405020304" pitchFamily="18" charset="0"/>
              </a:rPr>
              <a:t>reverse</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为按位转换。</a:t>
            </a:r>
          </a:p>
          <a:p>
            <a:pPr indent="266700" algn="just"/>
            <a:r>
              <a:rPr lang="en-US" sz="1200" kern="100" dirty="0">
                <a:latin typeface="Calibri" panose="020F0502020204030204" pitchFamily="34" charset="0"/>
                <a:ea typeface="宋体" panose="02010600030101010101" pitchFamily="2" charset="-122"/>
                <a:cs typeface="Times New Roman" panose="02020603050405020304" pitchFamily="18" charset="0"/>
              </a:rPr>
              <a:t>A</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a:latin typeface="Calibri" panose="020F0502020204030204" pitchFamily="34" charset="0"/>
                <a:ea typeface="宋体" panose="02010600030101010101" pitchFamily="2" charset="-122"/>
                <a:cs typeface="Times New Roman" panose="02020603050405020304" pitchFamily="18" charset="0"/>
              </a:rPr>
              <a:t>32-ctz(</a:t>
            </a:r>
            <a:r>
              <a:rPr lang="en-US" sz="1200" kern="100" dirty="0" err="1">
                <a:latin typeface="Calibri" panose="020F0502020204030204" pitchFamily="34" charset="0"/>
                <a:ea typeface="宋体" panose="02010600030101010101" pitchFamily="2" charset="-122"/>
                <a:cs typeface="Times New Roman" panose="02020603050405020304" pitchFamily="18" charset="0"/>
              </a:rPr>
              <a:t>bswap</a:t>
            </a:r>
            <a:r>
              <a:rPr lang="en-US" sz="1200" kern="100" dirty="0">
                <a:latin typeface="Calibri" panose="020F0502020204030204" pitchFamily="34" charset="0"/>
                <a:ea typeface="宋体" panose="02010600030101010101" pitchFamily="2" charset="-122"/>
                <a:cs typeface="Times New Roman" panose="02020603050405020304" pitchFamily="18" charset="0"/>
              </a:rPr>
              <a:t>(mask))	B</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a:latin typeface="Calibri" panose="020F0502020204030204" pitchFamily="34" charset="0"/>
                <a:ea typeface="宋体" panose="02010600030101010101" pitchFamily="2" charset="-122"/>
                <a:cs typeface="Times New Roman" panose="02020603050405020304" pitchFamily="18" charset="0"/>
              </a:rPr>
              <a:t>C</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、用了</a:t>
            </a:r>
            <a:r>
              <a:rPr lang="en-US" sz="1200" kern="100" dirty="0">
                <a:latin typeface="Calibri" panose="020F0502020204030204" pitchFamily="34" charset="0"/>
                <a:ea typeface="宋体" panose="02010600030101010101" pitchFamily="2" charset="-122"/>
                <a:cs typeface="Times New Roman" panose="02020603050405020304" pitchFamily="18" charset="0"/>
              </a:rPr>
              <a:t>reverse</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，肯定错了</a:t>
            </a:r>
            <a:r>
              <a:rPr lang="en-US" sz="1200" kern="100" dirty="0">
                <a:latin typeface="Calibri" panose="020F0502020204030204" pitchFamily="34" charset="0"/>
                <a:ea typeface="宋体" panose="02010600030101010101" pitchFamily="2" charset="-122"/>
                <a:cs typeface="Times New Roman" panose="02020603050405020304" pitchFamily="18" charset="0"/>
              </a:rPr>
              <a:t>	D</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err="1">
                <a:latin typeface="Calibri" panose="020F0502020204030204" pitchFamily="34" charset="0"/>
                <a:ea typeface="宋体" panose="02010600030101010101" pitchFamily="2" charset="-122"/>
                <a:cs typeface="Times New Roman" panose="02020603050405020304" pitchFamily="18" charset="0"/>
              </a:rPr>
              <a:t>ctz</a:t>
            </a:r>
            <a:r>
              <a:rPr 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err="1">
                <a:latin typeface="Calibri" panose="020F0502020204030204" pitchFamily="34" charset="0"/>
                <a:ea typeface="宋体" panose="02010600030101010101" pitchFamily="2" charset="-122"/>
                <a:cs typeface="Times New Roman" panose="02020603050405020304" pitchFamily="18" charset="0"/>
              </a:rPr>
              <a:t>bswap</a:t>
            </a:r>
            <a:r>
              <a:rPr lang="en-US" sz="1200" kern="100" dirty="0">
                <a:latin typeface="Calibri" panose="020F0502020204030204" pitchFamily="34" charset="0"/>
                <a:ea typeface="宋体" panose="02010600030101010101" pitchFamily="2" charset="-122"/>
                <a:cs typeface="Times New Roman" panose="02020603050405020304" pitchFamily="18" charset="0"/>
              </a:rPr>
              <a:t>(~mask))</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4" name="Rectangle 13">
            <a:extLst>
              <a:ext uri="{FF2B5EF4-FFF2-40B4-BE49-F238E27FC236}">
                <a16:creationId xmlns:a16="http://schemas.microsoft.com/office/drawing/2014/main" id="{475769D4-B234-2345-8A33-26961E328953}"/>
              </a:ext>
            </a:extLst>
          </p:cNvPr>
          <p:cNvSpPr/>
          <p:nvPr/>
        </p:nvSpPr>
        <p:spPr>
          <a:xfrm>
            <a:off x="237280" y="4987998"/>
            <a:ext cx="5445889" cy="900246"/>
          </a:xfrm>
          <a:prstGeom prst="rect">
            <a:avLst/>
          </a:prstGeom>
        </p:spPr>
        <p:txBody>
          <a:bodyPr wrap="square">
            <a:spAutoFit/>
          </a:bodyPr>
          <a:lstStyle/>
          <a:p>
            <a:pPr indent="266700" algn="just"/>
            <a:r>
              <a:rPr lang="en-US" sz="1050" kern="100" dirty="0">
                <a:latin typeface="Calibri" panose="020F0502020204030204" pitchFamily="34" charset="0"/>
                <a:ea typeface="宋体" panose="02010600030101010101" pitchFamily="2" charset="-122"/>
                <a:cs typeface="Times New Roman" panose="02020603050405020304" pitchFamily="18" charset="0"/>
              </a:rPr>
              <a:t>28</a:t>
            </a:r>
            <a:r>
              <a:rPr lang="zh-CN" altLang="en-US" sz="1050" kern="100" dirty="0">
                <a:latin typeface="Calibri" panose="020F0502020204030204" pitchFamily="34" charset="0"/>
                <a:ea typeface="宋体" panose="02010600030101010101" pitchFamily="2" charset="-122"/>
                <a:cs typeface="Times New Roman" panose="02020603050405020304" pitchFamily="18" charset="0"/>
              </a:rPr>
              <a:t>、关于报文的说法，错误的是（</a:t>
            </a:r>
            <a:r>
              <a:rPr lang="en-US" sz="1050" kern="100" dirty="0">
                <a:latin typeface="Calibri" panose="020F0502020204030204" pitchFamily="34" charset="0"/>
                <a:ea typeface="宋体" panose="02010600030101010101" pitchFamily="2" charset="-122"/>
                <a:cs typeface="Times New Roman" panose="02020603050405020304" pitchFamily="18" charset="0"/>
              </a:rPr>
              <a:t>D</a:t>
            </a:r>
            <a:r>
              <a:rPr lang="zh-CN" altLang="en-US" sz="1050" kern="100" dirty="0">
                <a:latin typeface="Calibri" panose="020F0502020204030204" pitchFamily="34" charset="0"/>
                <a:ea typeface="宋体" panose="02010600030101010101" pitchFamily="2" charset="-122"/>
                <a:cs typeface="Times New Roman" panose="02020603050405020304" pitchFamily="18" charset="0"/>
              </a:rPr>
              <a:t>）。</a:t>
            </a:r>
          </a:p>
          <a:p>
            <a:pPr indent="266700" algn="just"/>
            <a:r>
              <a:rPr lang="en-US" sz="1050" kern="100" dirty="0">
                <a:latin typeface="Calibri" panose="020F0502020204030204" pitchFamily="34" charset="0"/>
                <a:ea typeface="宋体" panose="02010600030101010101" pitchFamily="2" charset="-122"/>
                <a:cs typeface="Times New Roman" panose="02020603050405020304" pitchFamily="18" charset="0"/>
              </a:rPr>
              <a:t>A</a:t>
            </a:r>
            <a:r>
              <a:rPr lang="zh-CN" altLang="en-US" sz="1050" kern="100" dirty="0">
                <a:latin typeface="Calibri" panose="020F0502020204030204" pitchFamily="34" charset="0"/>
                <a:ea typeface="宋体" panose="02010600030101010101" pitchFamily="2" charset="-122"/>
                <a:cs typeface="Times New Roman" panose="02020603050405020304" pitchFamily="18" charset="0"/>
              </a:rPr>
              <a:t>、忘记了</a:t>
            </a:r>
          </a:p>
          <a:p>
            <a:pPr indent="266700" algn="just"/>
            <a:r>
              <a:rPr lang="en-US" sz="1050" kern="100" dirty="0">
                <a:latin typeface="Calibri" panose="020F0502020204030204" pitchFamily="34" charset="0"/>
                <a:ea typeface="宋体" panose="02010600030101010101" pitchFamily="2" charset="-122"/>
                <a:cs typeface="Times New Roman" panose="02020603050405020304" pitchFamily="18" charset="0"/>
              </a:rPr>
              <a:t>B</a:t>
            </a:r>
            <a:r>
              <a:rPr lang="zh-CN" altLang="en-US" sz="1050" kern="100" dirty="0">
                <a:latin typeface="Calibri" panose="020F0502020204030204" pitchFamily="34" charset="0"/>
                <a:ea typeface="宋体" panose="02010600030101010101" pitchFamily="2" charset="-122"/>
                <a:cs typeface="Times New Roman" panose="02020603050405020304" pitchFamily="18" charset="0"/>
              </a:rPr>
              <a:t>、</a:t>
            </a:r>
            <a:r>
              <a:rPr lang="en-US" sz="1050" kern="100" dirty="0">
                <a:latin typeface="Calibri" panose="020F0502020204030204" pitchFamily="34" charset="0"/>
                <a:ea typeface="宋体" panose="02010600030101010101" pitchFamily="2" charset="-122"/>
                <a:cs typeface="Times New Roman" panose="02020603050405020304" pitchFamily="18" charset="0"/>
              </a:rPr>
              <a:t>ICMP Echo reply</a:t>
            </a:r>
            <a:r>
              <a:rPr lang="zh-CN" altLang="en-US" sz="1050" kern="100" dirty="0">
                <a:latin typeface="Calibri" panose="020F0502020204030204" pitchFamily="34" charset="0"/>
                <a:ea typeface="宋体" panose="02010600030101010101" pitchFamily="2" charset="-122"/>
                <a:cs typeface="Times New Roman" panose="02020603050405020304" pitchFamily="18" charset="0"/>
              </a:rPr>
              <a:t>的载荷必须和</a:t>
            </a:r>
            <a:r>
              <a:rPr lang="en-US" sz="1050" kern="100" dirty="0">
                <a:latin typeface="Calibri" panose="020F0502020204030204" pitchFamily="34" charset="0"/>
                <a:ea typeface="宋体" panose="02010600030101010101" pitchFamily="2" charset="-122"/>
                <a:cs typeface="Times New Roman" panose="02020603050405020304" pitchFamily="18" charset="0"/>
              </a:rPr>
              <a:t>Echo request</a:t>
            </a:r>
            <a:r>
              <a:rPr lang="zh-CN" altLang="en-US" sz="1050" kern="100" dirty="0">
                <a:latin typeface="Calibri" panose="020F0502020204030204" pitchFamily="34" charset="0"/>
                <a:ea typeface="宋体" panose="02010600030101010101" pitchFamily="2" charset="-122"/>
                <a:cs typeface="Times New Roman" panose="02020603050405020304" pitchFamily="18" charset="0"/>
              </a:rPr>
              <a:t>完全一样（后来查了</a:t>
            </a:r>
            <a:r>
              <a:rPr lang="en-US" sz="1050" kern="100" dirty="0">
                <a:latin typeface="Calibri" panose="020F0502020204030204" pitchFamily="34" charset="0"/>
                <a:ea typeface="宋体" panose="02010600030101010101" pitchFamily="2" charset="-122"/>
                <a:cs typeface="Times New Roman" panose="02020603050405020304" pitchFamily="18" charset="0"/>
              </a:rPr>
              <a:t>RFC792</a:t>
            </a:r>
            <a:r>
              <a:rPr lang="zh-CN" altLang="en-US" sz="1050" kern="100" dirty="0">
                <a:latin typeface="Calibri" panose="020F0502020204030204" pitchFamily="34" charset="0"/>
                <a:ea typeface="宋体" panose="02010600030101010101" pitchFamily="2" charset="-122"/>
                <a:cs typeface="Times New Roman" panose="02020603050405020304" pitchFamily="18" charset="0"/>
              </a:rPr>
              <a:t>发现是对的）</a:t>
            </a:r>
          </a:p>
          <a:p>
            <a:pPr indent="266700" algn="just"/>
            <a:r>
              <a:rPr lang="en-US" sz="1050" kern="100" dirty="0">
                <a:latin typeface="Calibri" panose="020F0502020204030204" pitchFamily="34" charset="0"/>
                <a:ea typeface="宋体" panose="02010600030101010101" pitchFamily="2" charset="-122"/>
                <a:cs typeface="Times New Roman" panose="02020603050405020304" pitchFamily="18" charset="0"/>
              </a:rPr>
              <a:t>C</a:t>
            </a:r>
            <a:r>
              <a:rPr lang="zh-CN" altLang="en-US" sz="1050" kern="100" dirty="0">
                <a:latin typeface="Calibri" panose="020F0502020204030204" pitchFamily="34" charset="0"/>
                <a:ea typeface="宋体" panose="02010600030101010101" pitchFamily="2" charset="-122"/>
                <a:cs typeface="Times New Roman" panose="02020603050405020304" pitchFamily="18" charset="0"/>
              </a:rPr>
              <a:t>、</a:t>
            </a:r>
            <a:r>
              <a:rPr lang="en-US" sz="1050" kern="100" dirty="0">
                <a:latin typeface="Calibri" panose="020F0502020204030204" pitchFamily="34" charset="0"/>
                <a:ea typeface="宋体" panose="02010600030101010101" pitchFamily="2" charset="-122"/>
                <a:cs typeface="Times New Roman" panose="02020603050405020304" pitchFamily="18" charset="0"/>
              </a:rPr>
              <a:t>Destination Host Unreachable</a:t>
            </a:r>
            <a:r>
              <a:rPr lang="en-US" altLang="zh-CN" sz="105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1050" kern="100" dirty="0">
                <a:latin typeface="Calibri" panose="020F0502020204030204" pitchFamily="34" charset="0"/>
                <a:ea typeface="宋体" panose="02010600030101010101" pitchFamily="2" charset="-122"/>
                <a:cs typeface="Times New Roman" panose="02020603050405020304" pitchFamily="18" charset="0"/>
              </a:rPr>
              <a:t>？</a:t>
            </a:r>
          </a:p>
          <a:p>
            <a:pPr indent="266700" algn="just"/>
            <a:r>
              <a:rPr lang="en-US" sz="1050" kern="100" dirty="0">
                <a:latin typeface="Calibri" panose="020F0502020204030204" pitchFamily="34" charset="0"/>
                <a:ea typeface="宋体" panose="02010600030101010101" pitchFamily="2" charset="-122"/>
                <a:cs typeface="Times New Roman" panose="02020603050405020304" pitchFamily="18" charset="0"/>
              </a:rPr>
              <a:t>D</a:t>
            </a:r>
            <a:r>
              <a:rPr lang="zh-CN" altLang="en-US" sz="1050" kern="100" dirty="0">
                <a:latin typeface="Calibri" panose="020F0502020204030204" pitchFamily="34" charset="0"/>
                <a:ea typeface="宋体" panose="02010600030101010101" pitchFamily="2" charset="-122"/>
                <a:cs typeface="Times New Roman" panose="02020603050405020304" pitchFamily="18" charset="0"/>
              </a:rPr>
              <a:t>、</a:t>
            </a:r>
            <a:r>
              <a:rPr lang="en-US" sz="1050" kern="100" dirty="0">
                <a:latin typeface="Calibri" panose="020F0502020204030204" pitchFamily="34" charset="0"/>
                <a:ea typeface="宋体" panose="02010600030101010101" pitchFamily="2" charset="-122"/>
                <a:cs typeface="Times New Roman" panose="02020603050405020304" pitchFamily="18" charset="0"/>
              </a:rPr>
              <a:t>Destination Unreachable</a:t>
            </a:r>
            <a:r>
              <a:rPr lang="zh-CN" altLang="en-US" sz="1050" kern="100" dirty="0">
                <a:latin typeface="Calibri" panose="020F0502020204030204" pitchFamily="34" charset="0"/>
                <a:ea typeface="宋体" panose="02010600030101010101" pitchFamily="2" charset="-122"/>
                <a:cs typeface="Times New Roman" panose="02020603050405020304" pitchFamily="18" charset="0"/>
              </a:rPr>
              <a:t>的载荷必须和收到的报文一样（是取载荷的前</a:t>
            </a:r>
            <a:r>
              <a:rPr lang="en-US" sz="1050" kern="100" dirty="0">
                <a:latin typeface="Calibri" panose="020F0502020204030204" pitchFamily="34" charset="0"/>
                <a:ea typeface="宋体" panose="02010600030101010101" pitchFamily="2" charset="-122"/>
                <a:cs typeface="Times New Roman" panose="02020603050405020304" pitchFamily="18" charset="0"/>
              </a:rPr>
              <a:t>64</a:t>
            </a:r>
            <a:r>
              <a:rPr lang="zh-CN" altLang="en-US" sz="1050" kern="100" dirty="0">
                <a:latin typeface="Calibri" panose="020F0502020204030204" pitchFamily="34" charset="0"/>
                <a:ea typeface="宋体" panose="02010600030101010101" pitchFamily="2" charset="-122"/>
                <a:cs typeface="Times New Roman" panose="02020603050405020304" pitchFamily="18" charset="0"/>
              </a:rPr>
              <a:t>位）</a:t>
            </a:r>
          </a:p>
        </p:txBody>
      </p:sp>
    </p:spTree>
    <p:extLst>
      <p:ext uri="{BB962C8B-B14F-4D97-AF65-F5344CB8AC3E}">
        <p14:creationId xmlns:p14="http://schemas.microsoft.com/office/powerpoint/2010/main" val="850690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网络层</a:t>
            </a:r>
          </a:p>
        </p:txBody>
      </p:sp>
      <p:sp>
        <p:nvSpPr>
          <p:cNvPr id="3" name="内容占位符 2"/>
          <p:cNvSpPr>
            <a:spLocks noGrp="1"/>
          </p:cNvSpPr>
          <p:nvPr>
            <p:ph sz="quarter" idx="1"/>
          </p:nvPr>
        </p:nvSpPr>
        <p:spPr>
          <a:xfrm>
            <a:off x="467544" y="1484784"/>
            <a:ext cx="8229600" cy="4968552"/>
          </a:xfrm>
        </p:spPr>
        <p:txBody>
          <a:bodyPr>
            <a:normAutofit/>
          </a:bodyPr>
          <a:lstStyle/>
          <a:p>
            <a:r>
              <a:rPr lang="zh-CN" altLang="en-US" sz="2400" dirty="0">
                <a:latin typeface="华文楷体" pitchFamily="2" charset="-122"/>
                <a:ea typeface="华文楷体" pitchFamily="2" charset="-122"/>
              </a:rPr>
              <a:t>如图所示，</a:t>
            </a:r>
            <a:r>
              <a:rPr lang="en-US" altLang="zh-CN" sz="2400" dirty="0">
                <a:latin typeface="华文楷体" pitchFamily="2" charset="-122"/>
                <a:ea typeface="华文楷体" pitchFamily="2" charset="-122"/>
              </a:rPr>
              <a:t>5</a:t>
            </a:r>
            <a:r>
              <a:rPr lang="zh-CN" altLang="en-US" sz="2400" dirty="0">
                <a:latin typeface="华文楷体" pitchFamily="2" charset="-122"/>
                <a:ea typeface="华文楷体" pitchFamily="2" charset="-122"/>
              </a:rPr>
              <a:t>台路由器组成全相连的网络，每台路由器有</a:t>
            </a:r>
            <a:r>
              <a:rPr lang="en-US" altLang="zh-CN" sz="2400" dirty="0">
                <a:latin typeface="华文楷体" pitchFamily="2" charset="-122"/>
                <a:ea typeface="华文楷体" pitchFamily="2" charset="-122"/>
              </a:rPr>
              <a:t>5</a:t>
            </a:r>
            <a:r>
              <a:rPr lang="zh-CN" altLang="en-US" sz="2400" dirty="0">
                <a:latin typeface="华文楷体" pitchFamily="2" charset="-122"/>
                <a:ea typeface="华文楷体" pitchFamily="2" charset="-122"/>
              </a:rPr>
              <a:t>个接口，分别连接其它</a:t>
            </a:r>
            <a:r>
              <a:rPr lang="en-US" altLang="zh-CN" sz="2400" dirty="0">
                <a:latin typeface="华文楷体" pitchFamily="2" charset="-122"/>
                <a:ea typeface="华文楷体" pitchFamily="2" charset="-122"/>
              </a:rPr>
              <a:t>4</a:t>
            </a:r>
            <a:r>
              <a:rPr lang="zh-CN" altLang="en-US" sz="2400" dirty="0">
                <a:latin typeface="华文楷体" pitchFamily="2" charset="-122"/>
                <a:ea typeface="华文楷体" pitchFamily="2" charset="-122"/>
              </a:rPr>
              <a:t>台路由器和</a:t>
            </a:r>
            <a:r>
              <a:rPr lang="en-US" altLang="zh-CN" sz="2400" dirty="0">
                <a:latin typeface="华文楷体" pitchFamily="2" charset="-122"/>
                <a:ea typeface="华文楷体" pitchFamily="2" charset="-122"/>
              </a:rPr>
              <a:t>1</a:t>
            </a:r>
            <a:r>
              <a:rPr lang="zh-CN" altLang="en-US" sz="2400" dirty="0">
                <a:latin typeface="华文楷体" pitchFamily="2" charset="-122"/>
                <a:ea typeface="华文楷体" pitchFamily="2" charset="-122"/>
              </a:rPr>
              <a:t>个局域网，每个局域网最多连接</a:t>
            </a:r>
            <a:r>
              <a:rPr lang="en-US" altLang="zh-CN" sz="2400" dirty="0">
                <a:latin typeface="华文楷体" pitchFamily="2" charset="-122"/>
                <a:ea typeface="华文楷体" pitchFamily="2" charset="-122"/>
              </a:rPr>
              <a:t>20</a:t>
            </a:r>
            <a:r>
              <a:rPr lang="zh-CN" altLang="en-US" sz="2400" dirty="0">
                <a:latin typeface="华文楷体" pitchFamily="2" charset="-122"/>
                <a:ea typeface="华文楷体" pitchFamily="2" charset="-122"/>
              </a:rPr>
              <a:t>台计算机，每台计算机分配</a:t>
            </a:r>
            <a:r>
              <a:rPr lang="en-US" altLang="zh-CN" sz="2400" dirty="0">
                <a:latin typeface="华文楷体" pitchFamily="2" charset="-122"/>
                <a:ea typeface="华文楷体" pitchFamily="2" charset="-122"/>
              </a:rPr>
              <a:t>1</a:t>
            </a:r>
            <a:r>
              <a:rPr lang="zh-CN" altLang="en-US" sz="2400" dirty="0">
                <a:latin typeface="华文楷体" pitchFamily="2" charset="-122"/>
                <a:ea typeface="华文楷体" pitchFamily="2" charset="-122"/>
              </a:rPr>
              <a:t>个</a:t>
            </a:r>
            <a:r>
              <a:rPr lang="en-US" altLang="zh-CN" sz="2400" dirty="0">
                <a:latin typeface="华文楷体" pitchFamily="2" charset="-122"/>
                <a:ea typeface="华文楷体" pitchFamily="2" charset="-122"/>
              </a:rPr>
              <a:t>IP</a:t>
            </a:r>
            <a:r>
              <a:rPr lang="zh-CN" altLang="en-US" sz="2400" dirty="0">
                <a:latin typeface="华文楷体" pitchFamily="2" charset="-122"/>
                <a:ea typeface="华文楷体" pitchFamily="2" charset="-122"/>
              </a:rPr>
              <a:t>地址。如果只有一个</a:t>
            </a:r>
            <a:r>
              <a:rPr lang="en-US" altLang="zh-CN" sz="2400" dirty="0">
                <a:latin typeface="华文楷体" pitchFamily="2" charset="-122"/>
                <a:ea typeface="华文楷体" pitchFamily="2" charset="-122"/>
              </a:rPr>
              <a:t>IPv4</a:t>
            </a:r>
            <a:r>
              <a:rPr lang="zh-CN" altLang="en-US" sz="2400" dirty="0">
                <a:latin typeface="华文楷体" pitchFamily="2" charset="-122"/>
                <a:ea typeface="华文楷体" pitchFamily="2" charset="-122"/>
              </a:rPr>
              <a:t>地址块</a:t>
            </a:r>
            <a:r>
              <a:rPr lang="en-US" altLang="zh-CN" sz="2400" dirty="0">
                <a:latin typeface="华文楷体" pitchFamily="2" charset="-122"/>
                <a:ea typeface="华文楷体" pitchFamily="2" charset="-122"/>
              </a:rPr>
              <a:t>202.112.10.0/24</a:t>
            </a:r>
            <a:r>
              <a:rPr lang="zh-CN" altLang="en-US" sz="2400" dirty="0">
                <a:latin typeface="华文楷体" pitchFamily="2" charset="-122"/>
                <a:ea typeface="华文楷体" pitchFamily="2" charset="-122"/>
              </a:rPr>
              <a:t>可供分配，请给出一种合理的地址分配方案，分别给出每个局域网的地址空间和路由器每个端口的地址以及它们的掩码。</a:t>
            </a:r>
          </a:p>
        </p:txBody>
      </p:sp>
      <p:graphicFrame>
        <p:nvGraphicFramePr>
          <p:cNvPr id="43009" name="Object 1"/>
          <p:cNvGraphicFramePr>
            <a:graphicFrameLocks noChangeAspect="1"/>
          </p:cNvGraphicFramePr>
          <p:nvPr>
            <p:extLst>
              <p:ext uri="{D42A27DB-BD31-4B8C-83A1-F6EECF244321}">
                <p14:modId xmlns:p14="http://schemas.microsoft.com/office/powerpoint/2010/main" val="3788342232"/>
              </p:ext>
            </p:extLst>
          </p:nvPr>
        </p:nvGraphicFramePr>
        <p:xfrm>
          <a:off x="1908175" y="3789363"/>
          <a:ext cx="5184775" cy="2873375"/>
        </p:xfrm>
        <a:graphic>
          <a:graphicData uri="http://schemas.openxmlformats.org/presentationml/2006/ole">
            <mc:AlternateContent xmlns:mc="http://schemas.openxmlformats.org/markup-compatibility/2006">
              <mc:Choice xmlns:v="urn:schemas-microsoft-com:vml" Requires="v">
                <p:oleObj spid="_x0000_s1025" name="Picture" r:id="rId3" imgW="6870700" imgH="4318000" progId="Word.Picture.8">
                  <p:embed/>
                </p:oleObj>
              </mc:Choice>
              <mc:Fallback>
                <p:oleObj name="Picture" r:id="rId3" imgW="6870700" imgH="4318000" progId="Word.Picture.8">
                  <p:embed/>
                  <p:pic>
                    <p:nvPicPr>
                      <p:cNvPr id="43009" name="Object 1"/>
                      <p:cNvPicPr>
                        <a:picLocks noChangeAspect="1" noChangeArrowheads="1"/>
                      </p:cNvPicPr>
                      <p:nvPr/>
                    </p:nvPicPr>
                    <p:blipFill>
                      <a:blip r:embed="rId4"/>
                      <a:srcRect/>
                      <a:stretch>
                        <a:fillRect/>
                      </a:stretch>
                    </p:blipFill>
                    <p:spPr bwMode="auto">
                      <a:xfrm>
                        <a:off x="1908175" y="3789363"/>
                        <a:ext cx="5184775" cy="2873375"/>
                      </a:xfrm>
                      <a:prstGeom prst="rect">
                        <a:avLst/>
                      </a:prstGeom>
                      <a:solidFill>
                        <a:schemeClr val="tx1"/>
                      </a:solidFill>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51798" y="104174"/>
            <a:ext cx="8229600" cy="3541853"/>
          </a:xfrm>
        </p:spPr>
        <p:txBody>
          <a:bodyPr>
            <a:normAutofit fontScale="92500" lnSpcReduction="10000"/>
          </a:bodyPr>
          <a:lstStyle/>
          <a:p>
            <a:r>
              <a:rPr lang="en-US" altLang="zh-CN" sz="1800" dirty="0">
                <a:latin typeface="华文楷体" pitchFamily="2" charset="-122"/>
                <a:ea typeface="华文楷体" pitchFamily="2" charset="-122"/>
              </a:rPr>
              <a:t> </a:t>
            </a:r>
            <a:r>
              <a:rPr lang="zh-CN" altLang="en-US" sz="1800" dirty="0">
                <a:latin typeface="华文楷体" pitchFamily="2" charset="-122"/>
                <a:ea typeface="华文楷体" pitchFamily="2" charset="-122"/>
              </a:rPr>
              <a:t>注意路由器每个接口需要分配一个</a:t>
            </a:r>
            <a:r>
              <a:rPr lang="en-US" altLang="zh-CN" sz="1800" dirty="0">
                <a:latin typeface="华文楷体" pitchFamily="2" charset="-122"/>
                <a:ea typeface="华文楷体" pitchFamily="2" charset="-122"/>
              </a:rPr>
              <a:t>IP</a:t>
            </a:r>
            <a:r>
              <a:rPr lang="zh-CN" altLang="en-US" sz="1800" dirty="0">
                <a:latin typeface="华文楷体" pitchFamily="2" charset="-122"/>
                <a:ea typeface="华文楷体" pitchFamily="2" charset="-122"/>
              </a:rPr>
              <a:t>地址，连接局域网的接口需分配局域网中的地址；</a:t>
            </a:r>
            <a:endParaRPr lang="en-US" altLang="zh-CN" sz="1800" dirty="0">
              <a:latin typeface="华文楷体" pitchFamily="2" charset="-122"/>
              <a:ea typeface="华文楷体" pitchFamily="2" charset="-122"/>
            </a:endParaRPr>
          </a:p>
          <a:p>
            <a:r>
              <a:rPr lang="en-US" altLang="zh-CN" sz="1800" dirty="0">
                <a:latin typeface="华文楷体" pitchFamily="2" charset="-122"/>
                <a:ea typeface="华文楷体" pitchFamily="2" charset="-122"/>
              </a:rPr>
              <a:t> </a:t>
            </a:r>
            <a:r>
              <a:rPr lang="zh-CN" altLang="en-US" sz="1800" dirty="0">
                <a:latin typeface="华文楷体" pitchFamily="2" charset="-122"/>
                <a:ea typeface="华文楷体" pitchFamily="2" charset="-122"/>
              </a:rPr>
              <a:t>直接相连的两个接口需要同一个子网的地址</a:t>
            </a:r>
            <a:endParaRPr lang="en-US" altLang="zh-CN" sz="1800" dirty="0">
              <a:latin typeface="华文楷体" pitchFamily="2" charset="-122"/>
              <a:ea typeface="华文楷体" pitchFamily="2" charset="-122"/>
            </a:endParaRPr>
          </a:p>
          <a:p>
            <a:r>
              <a:rPr lang="en-US" altLang="zh-CN" sz="1800" dirty="0">
                <a:latin typeface="华文楷体" pitchFamily="2" charset="-122"/>
                <a:ea typeface="华文楷体" pitchFamily="2" charset="-122"/>
              </a:rPr>
              <a:t>5</a:t>
            </a:r>
            <a:r>
              <a:rPr lang="zh-CN" altLang="en-US" sz="1800" dirty="0">
                <a:latin typeface="华文楷体" pitchFamily="2" charset="-122"/>
                <a:ea typeface="华文楷体" pitchFamily="2" charset="-122"/>
              </a:rPr>
              <a:t>台路由器之间有</a:t>
            </a:r>
            <a:r>
              <a:rPr lang="en-US" altLang="zh-CN" sz="1800" dirty="0">
                <a:latin typeface="华文楷体" pitchFamily="2" charset="-122"/>
                <a:ea typeface="华文楷体" pitchFamily="2" charset="-122"/>
              </a:rPr>
              <a:t>10</a:t>
            </a:r>
            <a:r>
              <a:rPr lang="zh-CN" altLang="en-US" sz="1800" dirty="0">
                <a:latin typeface="华文楷体" pitchFamily="2" charset="-122"/>
                <a:ea typeface="华文楷体" pitchFamily="2" charset="-122"/>
              </a:rPr>
              <a:t>条链路，每个链路连接的两个端口构成一个子网，需要</a:t>
            </a:r>
            <a:r>
              <a:rPr lang="en-US" altLang="zh-CN" sz="1800" dirty="0">
                <a:latin typeface="华文楷体" pitchFamily="2" charset="-122"/>
                <a:ea typeface="华文楷体" pitchFamily="2" charset="-122"/>
              </a:rPr>
              <a:t>4</a:t>
            </a:r>
            <a:r>
              <a:rPr lang="zh-CN" altLang="en-US" sz="1800" dirty="0">
                <a:latin typeface="华文楷体" pitchFamily="2" charset="-122"/>
                <a:ea typeface="华文楷体" pitchFamily="2" charset="-122"/>
              </a:rPr>
              <a:t>个</a:t>
            </a:r>
            <a:r>
              <a:rPr lang="en-US" altLang="zh-CN" sz="1800" dirty="0">
                <a:latin typeface="华文楷体" pitchFamily="2" charset="-122"/>
                <a:ea typeface="华文楷体" pitchFamily="2" charset="-122"/>
              </a:rPr>
              <a:t>IP</a:t>
            </a:r>
            <a:r>
              <a:rPr lang="zh-CN" altLang="en-US" sz="1800" dirty="0">
                <a:latin typeface="华文楷体" pitchFamily="2" charset="-122"/>
                <a:ea typeface="华文楷体" pitchFamily="2" charset="-122"/>
              </a:rPr>
              <a:t>地址</a:t>
            </a:r>
            <a:endParaRPr lang="en-US" altLang="zh-CN" sz="1800" dirty="0">
              <a:latin typeface="华文楷体" pitchFamily="2" charset="-122"/>
              <a:ea typeface="华文楷体" pitchFamily="2" charset="-122"/>
            </a:endParaRPr>
          </a:p>
          <a:p>
            <a:pPr>
              <a:buNone/>
            </a:pPr>
            <a:r>
              <a:rPr lang="en-US" altLang="zh-CN" sz="1800" dirty="0">
                <a:latin typeface="华文楷体" pitchFamily="2" charset="-122"/>
                <a:ea typeface="华文楷体" pitchFamily="2" charset="-122"/>
              </a:rPr>
              <a:t>   </a:t>
            </a:r>
            <a:r>
              <a:rPr lang="zh-CN" altLang="en-US" sz="1800" dirty="0">
                <a:latin typeface="华文楷体" pitchFamily="2" charset="-122"/>
                <a:ea typeface="华文楷体" pitchFamily="2" charset="-122"/>
              </a:rPr>
              <a:t>解法：</a:t>
            </a:r>
            <a:r>
              <a:rPr lang="en-US" altLang="zh-CN" sz="1800" dirty="0">
                <a:solidFill>
                  <a:srgbClr val="FF0000"/>
                </a:solidFill>
                <a:latin typeface="华文楷体" pitchFamily="2" charset="-122"/>
                <a:ea typeface="华文楷体" pitchFamily="2" charset="-122"/>
              </a:rPr>
              <a:t>202.112.10.000000</a:t>
            </a:r>
            <a:r>
              <a:rPr lang="en-US" altLang="zh-CN" sz="1800" dirty="0">
                <a:latin typeface="华文楷体" pitchFamily="2" charset="-122"/>
                <a:ea typeface="华文楷体" pitchFamily="2" charset="-122"/>
              </a:rPr>
              <a:t> 00</a:t>
            </a:r>
          </a:p>
          <a:p>
            <a:pPr>
              <a:buNone/>
            </a:pPr>
            <a:r>
              <a:rPr lang="en-US" altLang="zh-CN" sz="1800" dirty="0">
                <a:latin typeface="华文楷体" pitchFamily="2" charset="-122"/>
                <a:ea typeface="华文楷体" pitchFamily="2" charset="-122"/>
              </a:rPr>
              <a:t>               </a:t>
            </a:r>
            <a:r>
              <a:rPr lang="en-US" altLang="zh-CN" sz="1800" dirty="0">
                <a:solidFill>
                  <a:srgbClr val="FF0000"/>
                </a:solidFill>
                <a:latin typeface="华文楷体" pitchFamily="2" charset="-122"/>
                <a:ea typeface="华文楷体" pitchFamily="2" charset="-122"/>
              </a:rPr>
              <a:t>202.112.10.000000</a:t>
            </a:r>
            <a:r>
              <a:rPr lang="en-US" altLang="zh-CN" sz="1800" dirty="0">
                <a:latin typeface="华文楷体" pitchFamily="2" charset="-122"/>
                <a:ea typeface="华文楷体" pitchFamily="2" charset="-122"/>
              </a:rPr>
              <a:t> 01</a:t>
            </a:r>
          </a:p>
          <a:p>
            <a:pPr>
              <a:buNone/>
            </a:pPr>
            <a:r>
              <a:rPr lang="en-US" altLang="zh-CN" sz="1800" dirty="0">
                <a:latin typeface="华文楷体" pitchFamily="2" charset="-122"/>
                <a:ea typeface="华文楷体" pitchFamily="2" charset="-122"/>
              </a:rPr>
              <a:t>               </a:t>
            </a:r>
            <a:r>
              <a:rPr lang="en-US" altLang="zh-CN" sz="1800" dirty="0">
                <a:solidFill>
                  <a:srgbClr val="FF0000"/>
                </a:solidFill>
                <a:latin typeface="华文楷体" pitchFamily="2" charset="-122"/>
                <a:ea typeface="华文楷体" pitchFamily="2" charset="-122"/>
              </a:rPr>
              <a:t>202.112.10.000000</a:t>
            </a:r>
            <a:r>
              <a:rPr lang="en-US" altLang="zh-CN" sz="1800" dirty="0">
                <a:latin typeface="华文楷体" pitchFamily="2" charset="-122"/>
                <a:ea typeface="华文楷体" pitchFamily="2" charset="-122"/>
              </a:rPr>
              <a:t> 10</a:t>
            </a:r>
          </a:p>
          <a:p>
            <a:pPr>
              <a:buNone/>
            </a:pPr>
            <a:r>
              <a:rPr lang="en-US" altLang="zh-CN" sz="1800" dirty="0">
                <a:latin typeface="华文楷体" pitchFamily="2" charset="-122"/>
                <a:ea typeface="华文楷体" pitchFamily="2" charset="-122"/>
              </a:rPr>
              <a:t>               </a:t>
            </a:r>
            <a:r>
              <a:rPr lang="en-US" altLang="zh-CN" sz="1800" dirty="0">
                <a:solidFill>
                  <a:srgbClr val="FF0000"/>
                </a:solidFill>
                <a:latin typeface="华文楷体" pitchFamily="2" charset="-122"/>
                <a:ea typeface="华文楷体" pitchFamily="2" charset="-122"/>
              </a:rPr>
              <a:t>202.112.10.000000</a:t>
            </a:r>
            <a:r>
              <a:rPr lang="en-US" altLang="zh-CN" sz="1800" dirty="0">
                <a:latin typeface="华文楷体" pitchFamily="2" charset="-122"/>
                <a:ea typeface="华文楷体" pitchFamily="2" charset="-122"/>
              </a:rPr>
              <a:t> 11</a:t>
            </a:r>
          </a:p>
          <a:p>
            <a:pPr>
              <a:buNone/>
            </a:pPr>
            <a:r>
              <a:rPr lang="en-US" altLang="zh-CN" sz="1800" dirty="0">
                <a:latin typeface="华文楷体" pitchFamily="2" charset="-122"/>
                <a:ea typeface="华文楷体" pitchFamily="2" charset="-122"/>
              </a:rPr>
              <a:t>    202.112.10.(0,4,8,12,16,20,24,28,32,36),  255.255.255.252</a:t>
            </a:r>
          </a:p>
          <a:p>
            <a:pPr>
              <a:buNone/>
            </a:pPr>
            <a:r>
              <a:rPr lang="en-US" altLang="zh-CN" sz="2400" dirty="0">
                <a:latin typeface="华文楷体" pitchFamily="2" charset="-122"/>
                <a:ea typeface="华文楷体" pitchFamily="2" charset="-122"/>
              </a:rPr>
              <a:t> </a:t>
            </a:r>
            <a:endParaRPr lang="zh-CN" altLang="en-US" sz="2400" dirty="0">
              <a:latin typeface="华文楷体" pitchFamily="2" charset="-122"/>
              <a:ea typeface="华文楷体" pitchFamily="2" charset="-122"/>
            </a:endParaRPr>
          </a:p>
        </p:txBody>
      </p:sp>
      <p:sp>
        <p:nvSpPr>
          <p:cNvPr id="6" name="内容占位符 2">
            <a:extLst>
              <a:ext uri="{FF2B5EF4-FFF2-40B4-BE49-F238E27FC236}">
                <a16:creationId xmlns:a16="http://schemas.microsoft.com/office/drawing/2014/main" id="{3CBBE2E3-162D-5143-BCD6-C88C1F3F65A0}"/>
              </a:ext>
            </a:extLst>
          </p:cNvPr>
          <p:cNvSpPr txBox="1">
            <a:spLocks/>
          </p:cNvSpPr>
          <p:nvPr/>
        </p:nvSpPr>
        <p:spPr>
          <a:xfrm>
            <a:off x="467544" y="3287210"/>
            <a:ext cx="8229600" cy="3166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华文楷体" pitchFamily="2" charset="-122"/>
                <a:ea typeface="华文楷体" pitchFamily="2" charset="-122"/>
              </a:rPr>
              <a:t>每个局域网分配</a:t>
            </a:r>
            <a:r>
              <a:rPr lang="en-US" altLang="zh-CN" sz="2400" dirty="0">
                <a:latin typeface="华文楷体" pitchFamily="2" charset="-122"/>
                <a:ea typeface="华文楷体" pitchFamily="2" charset="-122"/>
              </a:rPr>
              <a:t>32</a:t>
            </a:r>
            <a:r>
              <a:rPr lang="zh-CN" altLang="en-US" sz="2400" dirty="0">
                <a:latin typeface="华文楷体" pitchFamily="2" charset="-122"/>
                <a:ea typeface="华文楷体" pitchFamily="2" charset="-122"/>
              </a:rPr>
              <a:t>个地址</a:t>
            </a:r>
            <a:endParaRPr lang="en-US" altLang="zh-CN"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需要</a:t>
            </a:r>
            <a:r>
              <a:rPr lang="en-US" altLang="zh-CN" sz="2400" dirty="0">
                <a:latin typeface="华文楷体" pitchFamily="2" charset="-122"/>
                <a:ea typeface="华文楷体" pitchFamily="2" charset="-122"/>
              </a:rPr>
              <a:t>5</a:t>
            </a:r>
            <a:r>
              <a:rPr lang="zh-CN" altLang="en-US" sz="2400" dirty="0">
                <a:latin typeface="华文楷体" pitchFamily="2" charset="-122"/>
                <a:ea typeface="华文楷体" pitchFamily="2" charset="-122"/>
              </a:rPr>
              <a:t>位用来分配地址，</a:t>
            </a:r>
            <a:r>
              <a:rPr lang="en-US" altLang="zh-CN" sz="2400" dirty="0">
                <a:latin typeface="华文楷体" pitchFamily="2" charset="-122"/>
                <a:ea typeface="华文楷体" pitchFamily="2" charset="-122"/>
              </a:rPr>
              <a:t>27</a:t>
            </a:r>
            <a:r>
              <a:rPr lang="zh-CN" altLang="en-US" sz="2400" dirty="0">
                <a:latin typeface="华文楷体" pitchFamily="2" charset="-122"/>
                <a:ea typeface="华文楷体" pitchFamily="2" charset="-122"/>
              </a:rPr>
              <a:t>位为网络号</a:t>
            </a:r>
            <a:endParaRPr lang="en-US" altLang="zh-CN" sz="2400" dirty="0">
              <a:latin typeface="华文楷体" pitchFamily="2" charset="-122"/>
              <a:ea typeface="华文楷体" pitchFamily="2" charset="-122"/>
            </a:endParaRPr>
          </a:p>
          <a:p>
            <a:pPr>
              <a:buFont typeface="Arial" panose="020B0604020202020204" pitchFamily="34" charset="0"/>
              <a:buNone/>
            </a:pPr>
            <a:r>
              <a:rPr lang="zh-CN" altLang="en-US" sz="2400" dirty="0">
                <a:latin typeface="华文楷体" pitchFamily="2" charset="-122"/>
                <a:ea typeface="华文楷体" pitchFamily="2" charset="-122"/>
              </a:rPr>
              <a:t>刚才分配到的网络号为：</a:t>
            </a:r>
            <a:r>
              <a:rPr lang="en-US" altLang="zh-CN" sz="2400" dirty="0">
                <a:solidFill>
                  <a:srgbClr val="FF0000"/>
                </a:solidFill>
                <a:latin typeface="华文楷体" pitchFamily="2" charset="-122"/>
                <a:ea typeface="华文楷体" pitchFamily="2" charset="-122"/>
              </a:rPr>
              <a:t>202.112.10.001001</a:t>
            </a:r>
          </a:p>
          <a:p>
            <a:pPr>
              <a:buFont typeface="Arial" panose="020B0604020202020204" pitchFamily="34" charset="0"/>
              <a:buNone/>
            </a:pPr>
            <a:r>
              <a:rPr lang="zh-CN" altLang="en-US" sz="2400" dirty="0">
                <a:latin typeface="华文楷体" pitchFamily="2" charset="-122"/>
                <a:ea typeface="华文楷体" pitchFamily="2" charset="-122"/>
              </a:rPr>
              <a:t>则现在应该取的网络号为：</a:t>
            </a:r>
            <a:r>
              <a:rPr lang="en-US" altLang="zh-CN" sz="2400" dirty="0">
                <a:solidFill>
                  <a:srgbClr val="FF0000"/>
                </a:solidFill>
                <a:latin typeface="华文楷体" pitchFamily="2" charset="-122"/>
                <a:ea typeface="华文楷体" pitchFamily="2" charset="-122"/>
              </a:rPr>
              <a:t>202.112.10.010</a:t>
            </a:r>
          </a:p>
          <a:p>
            <a:pPr>
              <a:buFont typeface="Arial" panose="020B0604020202020204" pitchFamily="34" charset="0"/>
              <a:buNone/>
            </a:pPr>
            <a:r>
              <a:rPr lang="zh-CN" altLang="en-US" sz="2400" dirty="0">
                <a:latin typeface="华文楷体" pitchFamily="2" charset="-122"/>
                <a:ea typeface="华文楷体" pitchFamily="2" charset="-122"/>
              </a:rPr>
              <a:t>分配如下：</a:t>
            </a:r>
            <a:endParaRPr lang="en-US" altLang="zh-CN"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202.112.10.</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64</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96</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128</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160</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192</a:t>
            </a:r>
            <a:r>
              <a:rPr lang="zh-CN" altLang="en-US" sz="2400" dirty="0">
                <a:latin typeface="华文楷体" pitchFamily="2" charset="-122"/>
                <a:ea typeface="华文楷体" pitchFamily="2" charset="-122"/>
              </a:rPr>
              <a:t>），  </a:t>
            </a:r>
            <a:r>
              <a:rPr lang="en-US" altLang="zh-CN" sz="2400" dirty="0">
                <a:latin typeface="华文楷体" pitchFamily="2" charset="-122"/>
                <a:ea typeface="华文楷体" pitchFamily="2" charset="-122"/>
              </a:rPr>
              <a:t>255.255.255.224</a:t>
            </a:r>
          </a:p>
          <a:p>
            <a:pPr>
              <a:buFont typeface="Arial" panose="020B0604020202020204" pitchFamily="34" charset="0"/>
              <a:buNone/>
            </a:pPr>
            <a:r>
              <a:rPr lang="en-US" altLang="zh-CN" sz="2400" dirty="0">
                <a:latin typeface="华文楷体" pitchFamily="2" charset="-122"/>
                <a:ea typeface="华文楷体" pitchFamily="2" charset="-122"/>
              </a:rPr>
              <a:t> </a:t>
            </a:r>
            <a:endParaRPr lang="zh-CN" altLang="en-US" sz="2400" dirty="0">
              <a:latin typeface="华文楷体" pitchFamily="2" charset="-122"/>
              <a:ea typeface="华文楷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67544" y="1484784"/>
            <a:ext cx="8229600" cy="4968552"/>
          </a:xfrm>
        </p:spPr>
        <p:txBody>
          <a:bodyPr>
            <a:normAutofit fontScale="92500" lnSpcReduction="10000"/>
          </a:bodyPr>
          <a:lstStyle/>
          <a:p>
            <a:r>
              <a:rPr lang="en-US" altLang="zh-CN" sz="2400" dirty="0">
                <a:latin typeface="华文楷体" pitchFamily="2" charset="-122"/>
                <a:ea typeface="华文楷体" pitchFamily="2" charset="-122"/>
              </a:rPr>
              <a:t>5.40 </a:t>
            </a:r>
            <a:r>
              <a:rPr lang="zh-CN" altLang="en-US" sz="2400" dirty="0">
                <a:latin typeface="华文楷体" pitchFamily="2" charset="-122"/>
                <a:ea typeface="华文楷体" pitchFamily="2" charset="-122"/>
              </a:rPr>
              <a:t>假定从</a:t>
            </a:r>
            <a:r>
              <a:rPr lang="en-US" altLang="zh-CN" sz="2400" dirty="0">
                <a:latin typeface="华文楷体" pitchFamily="2" charset="-122"/>
                <a:ea typeface="华文楷体" pitchFamily="2" charset="-122"/>
              </a:rPr>
              <a:t>198.16.0.0</a:t>
            </a:r>
            <a:r>
              <a:rPr lang="zh-CN" altLang="en-US" sz="2400" dirty="0">
                <a:latin typeface="华文楷体" pitchFamily="2" charset="-122"/>
                <a:ea typeface="华文楷体" pitchFamily="2" charset="-122"/>
              </a:rPr>
              <a:t>开始有大量连续的</a:t>
            </a:r>
            <a:r>
              <a:rPr lang="en-US" altLang="zh-CN" sz="2400" dirty="0">
                <a:latin typeface="华文楷体" pitchFamily="2" charset="-122"/>
                <a:ea typeface="华文楷体" pitchFamily="2" charset="-122"/>
              </a:rPr>
              <a:t>IP</a:t>
            </a:r>
            <a:r>
              <a:rPr lang="zh-CN" altLang="en-US" sz="2400" dirty="0">
                <a:latin typeface="华文楷体" pitchFamily="2" charset="-122"/>
                <a:ea typeface="华文楷体" pitchFamily="2" charset="-122"/>
              </a:rPr>
              <a:t>地址可用，现有</a:t>
            </a:r>
            <a:r>
              <a:rPr lang="en-US" altLang="zh-CN" sz="2400" dirty="0">
                <a:latin typeface="华文楷体" pitchFamily="2" charset="-122"/>
                <a:ea typeface="华文楷体" pitchFamily="2" charset="-122"/>
              </a:rPr>
              <a:t>4</a:t>
            </a:r>
            <a:r>
              <a:rPr lang="zh-CN" altLang="en-US" sz="2400" dirty="0">
                <a:latin typeface="华文楷体" pitchFamily="2" charset="-122"/>
                <a:ea typeface="华文楷体" pitchFamily="2" charset="-122"/>
              </a:rPr>
              <a:t>个组织</a:t>
            </a:r>
            <a:r>
              <a:rPr lang="en-US" altLang="zh-CN" sz="2400" dirty="0">
                <a:latin typeface="华文楷体" pitchFamily="2" charset="-122"/>
                <a:ea typeface="华文楷体" pitchFamily="2" charset="-122"/>
              </a:rPr>
              <a:t>A</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B</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C</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D</a:t>
            </a:r>
            <a:r>
              <a:rPr lang="zh-CN" altLang="en-US" sz="2400" dirty="0">
                <a:latin typeface="华文楷体" pitchFamily="2" charset="-122"/>
                <a:ea typeface="华文楷体" pitchFamily="2" charset="-122"/>
              </a:rPr>
              <a:t>按着顺序依次申请</a:t>
            </a:r>
            <a:r>
              <a:rPr lang="en-US" altLang="zh-CN" sz="2400" dirty="0">
                <a:latin typeface="华文楷体" pitchFamily="2" charset="-122"/>
                <a:ea typeface="华文楷体" pitchFamily="2" charset="-122"/>
              </a:rPr>
              <a:t>4000</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2000</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4000</a:t>
            </a:r>
            <a:r>
              <a:rPr lang="zh-CN" altLang="en-US" sz="2400" dirty="0">
                <a:latin typeface="华文楷体" pitchFamily="2" charset="-122"/>
                <a:ea typeface="华文楷体" pitchFamily="2" charset="-122"/>
              </a:rPr>
              <a:t>和</a:t>
            </a:r>
            <a:r>
              <a:rPr lang="en-US" altLang="zh-CN" sz="2400" dirty="0">
                <a:latin typeface="华文楷体" pitchFamily="2" charset="-122"/>
                <a:ea typeface="华文楷体" pitchFamily="2" charset="-122"/>
              </a:rPr>
              <a:t>8000</a:t>
            </a:r>
            <a:r>
              <a:rPr lang="zh-CN" altLang="en-US" sz="2400" dirty="0">
                <a:latin typeface="华文楷体" pitchFamily="2" charset="-122"/>
                <a:ea typeface="华文楷体" pitchFamily="2" charset="-122"/>
              </a:rPr>
              <a:t>个地址。写出地址分配。</a:t>
            </a:r>
            <a:endParaRPr lang="en-US" altLang="zh-CN" sz="2400" dirty="0">
              <a:latin typeface="华文楷体" pitchFamily="2" charset="-122"/>
              <a:ea typeface="华文楷体" pitchFamily="2" charset="-122"/>
            </a:endParaRPr>
          </a:p>
          <a:p>
            <a:pPr>
              <a:buNone/>
            </a:pPr>
            <a:r>
              <a:rPr lang="zh-CN" altLang="en-US" sz="2400" dirty="0">
                <a:latin typeface="华文楷体" pitchFamily="2" charset="-122"/>
                <a:ea typeface="华文楷体" pitchFamily="2" charset="-122"/>
              </a:rPr>
              <a:t>     以</a:t>
            </a:r>
            <a:r>
              <a:rPr lang="en-US" altLang="zh-CN" sz="2400" dirty="0">
                <a:latin typeface="华文楷体" pitchFamily="2" charset="-122"/>
                <a:ea typeface="华文楷体" pitchFamily="2" charset="-122"/>
              </a:rPr>
              <a:t>2</a:t>
            </a:r>
            <a:r>
              <a:rPr lang="zh-CN" altLang="en-US" sz="2400" dirty="0">
                <a:latin typeface="华文楷体" pitchFamily="2" charset="-122"/>
                <a:ea typeface="华文楷体" pitchFamily="2" charset="-122"/>
              </a:rPr>
              <a:t>的幂次个分配地址，实际上分配了</a:t>
            </a:r>
            <a:r>
              <a:rPr lang="en-US" altLang="zh-CN" sz="2400" dirty="0">
                <a:latin typeface="华文楷体" pitchFamily="2" charset="-122"/>
                <a:ea typeface="华文楷体" pitchFamily="2" charset="-122"/>
              </a:rPr>
              <a:t>4096,2048,4096,8192</a:t>
            </a:r>
            <a:r>
              <a:rPr lang="zh-CN" altLang="en-US" sz="2400" dirty="0">
                <a:latin typeface="华文楷体" pitchFamily="2" charset="-122"/>
                <a:ea typeface="华文楷体" pitchFamily="2" charset="-122"/>
              </a:rPr>
              <a:t>个地址</a:t>
            </a:r>
            <a:endParaRPr lang="en-US" altLang="zh-CN" sz="2400" dirty="0">
              <a:latin typeface="华文楷体" pitchFamily="2" charset="-122"/>
              <a:ea typeface="华文楷体" pitchFamily="2" charset="-122"/>
            </a:endParaRPr>
          </a:p>
          <a:p>
            <a:pPr>
              <a:buNone/>
            </a:pPr>
            <a:r>
              <a:rPr lang="en-US" altLang="zh-CN" sz="2400" dirty="0">
                <a:latin typeface="华文楷体" pitchFamily="2" charset="-122"/>
                <a:ea typeface="华文楷体" pitchFamily="2" charset="-122"/>
              </a:rPr>
              <a:t>    </a:t>
            </a:r>
            <a:r>
              <a:rPr lang="en-US" altLang="zh-CN" sz="2400" dirty="0">
                <a:solidFill>
                  <a:srgbClr val="FF0000"/>
                </a:solidFill>
                <a:latin typeface="华文楷体" pitchFamily="2" charset="-122"/>
                <a:ea typeface="华文楷体" pitchFamily="2" charset="-122"/>
              </a:rPr>
              <a:t> 198.16. 0000  </a:t>
            </a:r>
            <a:r>
              <a:rPr lang="en-US" altLang="zh-CN" sz="2400" dirty="0">
                <a:latin typeface="华文楷体" pitchFamily="2" charset="-122"/>
                <a:ea typeface="华文楷体" pitchFamily="2" charset="-122"/>
              </a:rPr>
              <a:t>0000. 0000 0000</a:t>
            </a:r>
          </a:p>
          <a:p>
            <a:pPr>
              <a:buNone/>
            </a:pPr>
            <a:r>
              <a:rPr lang="en-US" altLang="zh-CN" sz="2400" dirty="0">
                <a:latin typeface="华文楷体" pitchFamily="2" charset="-122"/>
                <a:ea typeface="华文楷体" pitchFamily="2" charset="-122"/>
              </a:rPr>
              <a:t>     </a:t>
            </a:r>
            <a:r>
              <a:rPr lang="en-US" altLang="zh-CN" sz="2400" dirty="0">
                <a:solidFill>
                  <a:srgbClr val="FF0000"/>
                </a:solidFill>
                <a:latin typeface="华文楷体" pitchFamily="2" charset="-122"/>
                <a:ea typeface="华文楷体" pitchFamily="2" charset="-122"/>
              </a:rPr>
              <a:t>198.16. 0000  </a:t>
            </a:r>
            <a:r>
              <a:rPr lang="en-US" altLang="zh-CN" sz="2400" dirty="0">
                <a:latin typeface="华文楷体" pitchFamily="2" charset="-122"/>
                <a:ea typeface="华文楷体" pitchFamily="2" charset="-122"/>
              </a:rPr>
              <a:t>1111. 1111 1111</a:t>
            </a:r>
          </a:p>
          <a:p>
            <a:pPr>
              <a:buNone/>
            </a:pPr>
            <a:r>
              <a:rPr lang="en-US" altLang="zh-CN" sz="2400" dirty="0">
                <a:solidFill>
                  <a:srgbClr val="FF0000"/>
                </a:solidFill>
                <a:latin typeface="华文楷体" pitchFamily="2" charset="-122"/>
                <a:ea typeface="华文楷体" pitchFamily="2" charset="-122"/>
              </a:rPr>
              <a:t>     198.16. 0001  0</a:t>
            </a:r>
            <a:r>
              <a:rPr lang="en-US" altLang="zh-CN" sz="2400" dirty="0">
                <a:latin typeface="华文楷体" pitchFamily="2" charset="-122"/>
                <a:ea typeface="华文楷体" pitchFamily="2" charset="-122"/>
              </a:rPr>
              <a:t>000. 0000 0000</a:t>
            </a:r>
          </a:p>
          <a:p>
            <a:pPr>
              <a:buNone/>
            </a:pPr>
            <a:r>
              <a:rPr lang="en-US" altLang="zh-CN" sz="2400" dirty="0">
                <a:solidFill>
                  <a:srgbClr val="FF0000"/>
                </a:solidFill>
                <a:latin typeface="华文楷体" pitchFamily="2" charset="-122"/>
                <a:ea typeface="华文楷体" pitchFamily="2" charset="-122"/>
              </a:rPr>
              <a:t>     198.16. 0001</a:t>
            </a:r>
            <a:r>
              <a:rPr lang="en-US" altLang="zh-CN" sz="2400" dirty="0">
                <a:latin typeface="华文楷体" pitchFamily="2" charset="-122"/>
                <a:ea typeface="华文楷体" pitchFamily="2" charset="-122"/>
              </a:rPr>
              <a:t>  </a:t>
            </a:r>
            <a:r>
              <a:rPr lang="en-US" altLang="zh-CN" sz="2400" dirty="0">
                <a:solidFill>
                  <a:srgbClr val="FF0000"/>
                </a:solidFill>
                <a:latin typeface="华文楷体" pitchFamily="2" charset="-122"/>
                <a:ea typeface="华文楷体" pitchFamily="2" charset="-122"/>
              </a:rPr>
              <a:t>0</a:t>
            </a:r>
            <a:r>
              <a:rPr lang="en-US" altLang="zh-CN" sz="2400" dirty="0">
                <a:latin typeface="华文楷体" pitchFamily="2" charset="-122"/>
                <a:ea typeface="华文楷体" pitchFamily="2" charset="-122"/>
              </a:rPr>
              <a:t>111. 1111 1111</a:t>
            </a:r>
          </a:p>
          <a:p>
            <a:pPr>
              <a:buNone/>
            </a:pPr>
            <a:r>
              <a:rPr lang="en-US" altLang="zh-CN" sz="2400" dirty="0">
                <a:latin typeface="华文楷体" pitchFamily="2" charset="-122"/>
                <a:ea typeface="华文楷体" pitchFamily="2" charset="-122"/>
              </a:rPr>
              <a:t>    </a:t>
            </a:r>
            <a:r>
              <a:rPr lang="en-US" altLang="zh-CN" sz="2400" dirty="0">
                <a:solidFill>
                  <a:srgbClr val="FF0000"/>
                </a:solidFill>
                <a:latin typeface="华文楷体" pitchFamily="2" charset="-122"/>
                <a:ea typeface="华文楷体" pitchFamily="2" charset="-122"/>
              </a:rPr>
              <a:t> 198.16. 0010  </a:t>
            </a:r>
            <a:r>
              <a:rPr lang="en-US" altLang="zh-CN" sz="2400" dirty="0">
                <a:latin typeface="华文楷体" pitchFamily="2" charset="-122"/>
                <a:ea typeface="华文楷体" pitchFamily="2" charset="-122"/>
              </a:rPr>
              <a:t>0000. 0000 0000</a:t>
            </a:r>
          </a:p>
          <a:p>
            <a:pPr>
              <a:buNone/>
            </a:pPr>
            <a:r>
              <a:rPr lang="en-US" altLang="zh-CN" sz="2400" dirty="0">
                <a:latin typeface="华文楷体" pitchFamily="2" charset="-122"/>
                <a:ea typeface="华文楷体" pitchFamily="2" charset="-122"/>
              </a:rPr>
              <a:t>     </a:t>
            </a:r>
            <a:r>
              <a:rPr lang="en-US" altLang="zh-CN" sz="2400" dirty="0">
                <a:solidFill>
                  <a:srgbClr val="FF0000"/>
                </a:solidFill>
                <a:latin typeface="华文楷体" pitchFamily="2" charset="-122"/>
                <a:ea typeface="华文楷体" pitchFamily="2" charset="-122"/>
              </a:rPr>
              <a:t>198.16. 0010  </a:t>
            </a:r>
            <a:r>
              <a:rPr lang="en-US" altLang="zh-CN" sz="2400" dirty="0">
                <a:latin typeface="华文楷体" pitchFamily="2" charset="-122"/>
                <a:ea typeface="华文楷体" pitchFamily="2" charset="-122"/>
              </a:rPr>
              <a:t>1111.1111 1111</a:t>
            </a:r>
          </a:p>
          <a:p>
            <a:pPr>
              <a:buNone/>
            </a:pPr>
            <a:r>
              <a:rPr lang="en-US" altLang="zh-CN" sz="2400" dirty="0">
                <a:latin typeface="华文楷体" pitchFamily="2" charset="-122"/>
                <a:ea typeface="华文楷体" pitchFamily="2" charset="-122"/>
              </a:rPr>
              <a:t>     </a:t>
            </a:r>
            <a:r>
              <a:rPr lang="en-US" altLang="zh-CN" sz="2400" dirty="0">
                <a:solidFill>
                  <a:srgbClr val="FF0000"/>
                </a:solidFill>
                <a:latin typeface="华文楷体" pitchFamily="2" charset="-122"/>
                <a:ea typeface="华文楷体" pitchFamily="2" charset="-122"/>
              </a:rPr>
              <a:t>198.16. 010</a:t>
            </a:r>
            <a:r>
              <a:rPr lang="en-US" altLang="zh-CN" sz="2400" dirty="0">
                <a:latin typeface="华文楷体" pitchFamily="2" charset="-122"/>
                <a:ea typeface="华文楷体" pitchFamily="2" charset="-122"/>
              </a:rPr>
              <a:t>0  0000. 0000 0000</a:t>
            </a:r>
          </a:p>
          <a:p>
            <a:pPr>
              <a:buNone/>
            </a:pPr>
            <a:r>
              <a:rPr lang="en-US" altLang="zh-CN" sz="2400" dirty="0">
                <a:latin typeface="华文楷体" pitchFamily="2" charset="-122"/>
                <a:ea typeface="华文楷体" pitchFamily="2" charset="-122"/>
              </a:rPr>
              <a:t>     </a:t>
            </a:r>
            <a:r>
              <a:rPr lang="en-US" altLang="zh-CN" sz="2400" dirty="0">
                <a:solidFill>
                  <a:srgbClr val="FF0000"/>
                </a:solidFill>
                <a:latin typeface="华文楷体" pitchFamily="2" charset="-122"/>
                <a:ea typeface="华文楷体" pitchFamily="2" charset="-122"/>
              </a:rPr>
              <a:t>198.16. 010</a:t>
            </a:r>
            <a:r>
              <a:rPr lang="en-US" altLang="zh-CN" sz="2400" dirty="0">
                <a:latin typeface="华文楷体" pitchFamily="2" charset="-122"/>
                <a:ea typeface="华文楷体" pitchFamily="2" charset="-122"/>
              </a:rPr>
              <a:t>1  1111. 1111 1111 </a:t>
            </a:r>
          </a:p>
        </p:txBody>
      </p:sp>
      <p:sp>
        <p:nvSpPr>
          <p:cNvPr id="4" name="左大括号 3"/>
          <p:cNvSpPr/>
          <p:nvPr/>
        </p:nvSpPr>
        <p:spPr>
          <a:xfrm>
            <a:off x="611560" y="3284984"/>
            <a:ext cx="144016" cy="432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611560" y="4005064"/>
            <a:ext cx="144016" cy="432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大括号 5"/>
          <p:cNvSpPr/>
          <p:nvPr/>
        </p:nvSpPr>
        <p:spPr>
          <a:xfrm>
            <a:off x="611560" y="4797152"/>
            <a:ext cx="144016" cy="432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左大括号 6"/>
          <p:cNvSpPr/>
          <p:nvPr/>
        </p:nvSpPr>
        <p:spPr>
          <a:xfrm>
            <a:off x="611560" y="5517232"/>
            <a:ext cx="144016" cy="432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3651E37D-2B6A-FB41-AA30-04F9E70ADF43}"/>
              </a:ext>
            </a:extLst>
          </p:cNvPr>
          <p:cNvSpPr>
            <a:spLocks noGrp="1"/>
          </p:cNvSpPr>
          <p:nvPr>
            <p:ph sz="quarter" idx="1"/>
          </p:nvPr>
        </p:nvSpPr>
        <p:spPr>
          <a:xfrm>
            <a:off x="467544" y="1484784"/>
            <a:ext cx="8229600" cy="4968552"/>
          </a:xfrm>
        </p:spPr>
        <p:txBody>
          <a:bodyPr>
            <a:normAutofit/>
          </a:bodyPr>
          <a:lstStyle/>
          <a:p>
            <a:pPr algn="just"/>
            <a:r>
              <a:rPr lang="zh-CN" altLang="en-US" sz="2400" dirty="0">
                <a:latin typeface="华文楷体" pitchFamily="2" charset="-122"/>
                <a:ea typeface="华文楷体" pitchFamily="2" charset="-122"/>
              </a:rPr>
              <a:t>一个</a:t>
            </a:r>
            <a:r>
              <a:rPr lang="en-US" altLang="zh-CN" sz="2400" dirty="0">
                <a:latin typeface="华文楷体" pitchFamily="2" charset="-122"/>
                <a:ea typeface="华文楷体" pitchFamily="2" charset="-122"/>
              </a:rPr>
              <a:t>IPv4</a:t>
            </a:r>
            <a:r>
              <a:rPr lang="zh-CN" altLang="en-US" sz="2400" dirty="0">
                <a:latin typeface="华文楷体" pitchFamily="2" charset="-122"/>
                <a:ea typeface="华文楷体" pitchFamily="2" charset="-122"/>
              </a:rPr>
              <a:t>地址块的子网掩码为</a:t>
            </a:r>
            <a:r>
              <a:rPr lang="en-US" altLang="zh-CN" sz="2400" dirty="0">
                <a:latin typeface="华文楷体" pitchFamily="2" charset="-122"/>
                <a:ea typeface="华文楷体" pitchFamily="2" charset="-122"/>
              </a:rPr>
              <a:t>255. 255. 240. 0</a:t>
            </a:r>
            <a:r>
              <a:rPr lang="zh-CN" altLang="en-US" sz="2400" dirty="0">
                <a:latin typeface="华文楷体" pitchFamily="2" charset="-122"/>
                <a:ea typeface="华文楷体" pitchFamily="2" charset="-122"/>
              </a:rPr>
              <a:t>，则该子网可用的最大</a:t>
            </a:r>
            <a:r>
              <a:rPr lang="en-US" altLang="zh-CN" sz="2400" dirty="0">
                <a:latin typeface="华文楷体" pitchFamily="2" charset="-122"/>
                <a:ea typeface="华文楷体" pitchFamily="2" charset="-122"/>
              </a:rPr>
              <a:t>IP</a:t>
            </a:r>
            <a:r>
              <a:rPr lang="zh-CN" altLang="en-US" sz="2400" dirty="0">
                <a:latin typeface="华文楷体" pitchFamily="2" charset="-122"/>
                <a:ea typeface="华文楷体" pitchFamily="2" charset="-122"/>
              </a:rPr>
              <a:t>地址数为（</a:t>
            </a:r>
            <a:r>
              <a:rPr lang="en-US" altLang="zh-CN" sz="2400" dirty="0">
                <a:latin typeface="华文楷体" pitchFamily="2" charset="-122"/>
                <a:ea typeface="华文楷体" pitchFamily="2" charset="-122"/>
              </a:rPr>
              <a:t>A</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B</a:t>
            </a:r>
            <a:r>
              <a:rPr lang="zh-CN" altLang="en-US" sz="2400" dirty="0">
                <a:latin typeface="华文楷体" pitchFamily="2" charset="-122"/>
                <a:ea typeface="华文楷体" pitchFamily="2" charset="-122"/>
              </a:rPr>
              <a:t>）采用链路状态算法。</a:t>
            </a:r>
          </a:p>
          <a:p>
            <a:pPr algn="just">
              <a:buFont typeface="Wingdings" pitchFamily="2" charset="2"/>
              <a:buNone/>
            </a:pPr>
            <a:r>
              <a:rPr lang="zh-CN" altLang="en-US" sz="2400" dirty="0">
                <a:latin typeface="华文楷体" pitchFamily="2" charset="-122"/>
                <a:ea typeface="华文楷体" pitchFamily="2" charset="-122"/>
              </a:rPr>
              <a:t>	</a:t>
            </a:r>
            <a:r>
              <a:rPr lang="en-US" altLang="zh-CN" sz="2400" dirty="0">
                <a:latin typeface="华文楷体" pitchFamily="2" charset="-122"/>
                <a:ea typeface="华文楷体" pitchFamily="2" charset="-122"/>
              </a:rPr>
              <a:t>A</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1. 4096</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2. 16</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3. 256</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4. </a:t>
            </a:r>
            <a:r>
              <a:rPr lang="en-US" altLang="zh-CN" sz="2400" dirty="0">
                <a:solidFill>
                  <a:srgbClr val="FF0000"/>
                </a:solidFill>
                <a:latin typeface="华文楷体" pitchFamily="2" charset="-122"/>
                <a:ea typeface="华文楷体" pitchFamily="2" charset="-122"/>
              </a:rPr>
              <a:t>4094</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5. 254</a:t>
            </a:r>
          </a:p>
          <a:p>
            <a:pPr algn="just">
              <a:buFont typeface="Wingdings" pitchFamily="2" charset="2"/>
              <a:buNone/>
            </a:pPr>
            <a:r>
              <a:rPr lang="en-US" altLang="zh-CN" sz="2400" dirty="0">
                <a:latin typeface="华文楷体" pitchFamily="2" charset="-122"/>
                <a:ea typeface="华文楷体" pitchFamily="2" charset="-122"/>
              </a:rPr>
              <a:t>   B</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1. RIP</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2. OSPF</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3. BGP-4</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4. EGP</a:t>
            </a:r>
          </a:p>
          <a:p>
            <a:pPr algn="just">
              <a:buFont typeface="Wingdings" pitchFamily="2" charset="2"/>
              <a:buNone/>
            </a:pPr>
            <a:endParaRPr lang="en-US" altLang="zh-CN" sz="2400" dirty="0">
              <a:latin typeface="华文楷体" pitchFamily="2" charset="-122"/>
              <a:ea typeface="华文楷体" pitchFamily="2" charset="-122"/>
            </a:endParaRPr>
          </a:p>
          <a:p>
            <a:pPr algn="just">
              <a:buFont typeface="Wingdings" pitchFamily="2" charset="2"/>
              <a:buNone/>
            </a:pPr>
            <a:r>
              <a:rPr lang="zh-CN" altLang="en-US" sz="2400" dirty="0">
                <a:latin typeface="华文楷体" pitchFamily="2" charset="-122"/>
                <a:ea typeface="华文楷体" pitchFamily="2" charset="-122"/>
              </a:rPr>
              <a:t>答题填空：</a:t>
            </a:r>
            <a:r>
              <a:rPr lang="en-US" altLang="zh-CN" sz="2400" dirty="0">
                <a:latin typeface="华文楷体" pitchFamily="2" charset="-122"/>
                <a:ea typeface="华文楷体" pitchFamily="2" charset="-122"/>
              </a:rPr>
              <a:t>A</a:t>
            </a:r>
            <a:r>
              <a:rPr lang="zh-CN" altLang="en-US" sz="2400" dirty="0">
                <a:latin typeface="华文楷体" pitchFamily="2" charset="-122"/>
                <a:ea typeface="华文楷体" pitchFamily="2" charset="-122"/>
              </a:rPr>
              <a:t>（  ）；</a:t>
            </a:r>
            <a:r>
              <a:rPr lang="en-US" altLang="zh-CN" sz="2400" dirty="0">
                <a:latin typeface="华文楷体" pitchFamily="2" charset="-122"/>
                <a:ea typeface="华文楷体" pitchFamily="2" charset="-122"/>
              </a:rPr>
              <a:t>B</a:t>
            </a:r>
            <a:r>
              <a:rPr lang="zh-CN" altLang="en-US" sz="2400" dirty="0">
                <a:latin typeface="华文楷体" pitchFamily="2" charset="-122"/>
                <a:ea typeface="华文楷体" pitchFamily="2" charset="-122"/>
              </a:rPr>
              <a:t>（   ）</a:t>
            </a:r>
          </a:p>
          <a:p>
            <a:pPr>
              <a:buNone/>
            </a:pPr>
            <a:r>
              <a:rPr lang="en-US" altLang="zh-CN" sz="2400" dirty="0">
                <a:latin typeface="华文楷体" pitchFamily="2" charset="-122"/>
                <a:ea typeface="华文楷体" pitchFamily="2" charset="-122"/>
              </a:rPr>
              <a:t>    255.255.11110000.00000000 </a:t>
            </a:r>
            <a:r>
              <a:rPr lang="zh-CN" altLang="en-US" sz="2400" dirty="0">
                <a:latin typeface="华文楷体" pitchFamily="2" charset="-122"/>
                <a:ea typeface="华文楷体" pitchFamily="2" charset="-122"/>
              </a:rPr>
              <a:t>子网掩码为</a:t>
            </a:r>
            <a:r>
              <a:rPr lang="en-US" altLang="zh-CN" sz="2400" dirty="0">
                <a:latin typeface="华文楷体" pitchFamily="2" charset="-122"/>
                <a:ea typeface="华文楷体" pitchFamily="2" charset="-122"/>
              </a:rPr>
              <a:t>20</a:t>
            </a:r>
            <a:r>
              <a:rPr lang="zh-CN" altLang="en-US" sz="2400" dirty="0">
                <a:latin typeface="华文楷体" pitchFamily="2" charset="-122"/>
                <a:ea typeface="华文楷体" pitchFamily="2" charset="-122"/>
              </a:rPr>
              <a:t>位，还有</a:t>
            </a:r>
            <a:r>
              <a:rPr lang="en-US" altLang="zh-CN" sz="2400" dirty="0">
                <a:latin typeface="华文楷体" pitchFamily="2" charset="-122"/>
                <a:ea typeface="华文楷体" pitchFamily="2" charset="-122"/>
              </a:rPr>
              <a:t>12</a:t>
            </a:r>
            <a:r>
              <a:rPr lang="zh-CN" altLang="en-US" sz="2400" dirty="0">
                <a:latin typeface="华文楷体" pitchFamily="2" charset="-122"/>
                <a:ea typeface="华文楷体" pitchFamily="2" charset="-122"/>
              </a:rPr>
              <a:t>位可用，除去全</a:t>
            </a:r>
            <a:r>
              <a:rPr lang="en-US" altLang="zh-CN" sz="2400" dirty="0">
                <a:latin typeface="华文楷体" pitchFamily="2" charset="-122"/>
                <a:ea typeface="华文楷体" pitchFamily="2" charset="-122"/>
              </a:rPr>
              <a:t>0</a:t>
            </a:r>
            <a:r>
              <a:rPr lang="zh-CN" altLang="en-US" sz="2400" dirty="0">
                <a:latin typeface="华文楷体" pitchFamily="2" charset="-122"/>
                <a:ea typeface="华文楷体" pitchFamily="2" charset="-122"/>
              </a:rPr>
              <a:t>和全</a:t>
            </a:r>
            <a:r>
              <a:rPr lang="en-US" altLang="zh-CN" sz="2400" dirty="0">
                <a:latin typeface="华文楷体" pitchFamily="2" charset="-122"/>
                <a:ea typeface="华文楷体" pitchFamily="2" charset="-122"/>
              </a:rPr>
              <a:t>1</a:t>
            </a:r>
            <a:r>
              <a:rPr lang="zh-CN" altLang="en-US" sz="2400" dirty="0">
                <a:latin typeface="华文楷体" pitchFamily="2" charset="-122"/>
                <a:ea typeface="华文楷体" pitchFamily="2" charset="-122"/>
              </a:rPr>
              <a:t>不可用，因此</a:t>
            </a:r>
            <a:r>
              <a:rPr lang="en-US" altLang="zh-CN" sz="2400" dirty="0">
                <a:latin typeface="华文楷体" pitchFamily="2" charset="-122"/>
                <a:ea typeface="华文楷体" pitchFamily="2" charset="-122"/>
              </a:rPr>
              <a:t>2</a:t>
            </a:r>
            <a:r>
              <a:rPr lang="en-US" altLang="zh-CN" sz="2400" baseline="30000" dirty="0">
                <a:latin typeface="华文楷体" pitchFamily="2" charset="-122"/>
                <a:ea typeface="华文楷体" pitchFamily="2" charset="-122"/>
              </a:rPr>
              <a:t>12-</a:t>
            </a:r>
            <a:r>
              <a:rPr lang="en-US" altLang="zh-CN" sz="2400" dirty="0">
                <a:latin typeface="华文楷体" pitchFamily="2" charset="-122"/>
                <a:ea typeface="华文楷体" pitchFamily="2" charset="-122"/>
              </a:rPr>
              <a:t>2=4094</a:t>
            </a:r>
          </a:p>
          <a:p>
            <a:pPr>
              <a:buNone/>
            </a:pPr>
            <a:r>
              <a:rPr lang="en-US" altLang="zh-CN" sz="2400" dirty="0">
                <a:latin typeface="华文楷体" pitchFamily="2" charset="-122"/>
                <a:ea typeface="华文楷体" pitchFamily="2" charset="-122"/>
              </a:rPr>
              <a:t>     OSPF</a:t>
            </a:r>
            <a:r>
              <a:rPr lang="zh-CN" altLang="en-US" sz="2400" dirty="0">
                <a:latin typeface="华文楷体" pitchFamily="2" charset="-122"/>
                <a:ea typeface="华文楷体" pitchFamily="2" charset="-122"/>
              </a:rPr>
              <a:t>采用链路状态算法</a:t>
            </a:r>
            <a:endParaRPr lang="en-US" altLang="zh-CN" sz="2400" dirty="0">
              <a:latin typeface="华文楷体" pitchFamily="2" charset="-122"/>
              <a:ea typeface="华文楷体" pitchFamily="2" charset="-122"/>
            </a:endParaRPr>
          </a:p>
          <a:p>
            <a:pPr>
              <a:buNone/>
            </a:pPr>
            <a:r>
              <a:rPr lang="en-US" altLang="zh-CN" sz="2400" dirty="0">
                <a:latin typeface="华文楷体" pitchFamily="2" charset="-122"/>
                <a:ea typeface="华文楷体" pitchFamily="2" charset="-122"/>
              </a:rPr>
              <a:t>     RIP</a:t>
            </a:r>
            <a:r>
              <a:rPr lang="zh-CN" altLang="en-US" sz="2400" dirty="0">
                <a:latin typeface="华文楷体" pitchFamily="2" charset="-122"/>
                <a:ea typeface="华文楷体" pitchFamily="2" charset="-122"/>
              </a:rPr>
              <a:t>距离向量算法</a:t>
            </a:r>
            <a:endParaRPr lang="en-US" altLang="zh-CN" sz="2400" dirty="0">
              <a:latin typeface="华文楷体" pitchFamily="2" charset="-122"/>
              <a:ea typeface="华文楷体" pitchFamily="2" charset="-122"/>
            </a:endParaRPr>
          </a:p>
          <a:p>
            <a:pPr>
              <a:buNone/>
            </a:pPr>
            <a:r>
              <a:rPr lang="en-US" altLang="zh-CN" sz="2400" dirty="0">
                <a:highlight>
                  <a:srgbClr val="0000FF"/>
                </a:highlight>
                <a:latin typeface="华文楷体" pitchFamily="2" charset="-122"/>
                <a:ea typeface="华文楷体" pitchFamily="2" charset="-122"/>
              </a:rPr>
              <a:t>     BGP</a:t>
            </a:r>
            <a:r>
              <a:rPr lang="zh-CN" altLang="en-US" sz="2400" dirty="0">
                <a:highlight>
                  <a:srgbClr val="0000FF"/>
                </a:highlight>
                <a:latin typeface="华文楷体" pitchFamily="2" charset="-122"/>
                <a:ea typeface="华文楷体" pitchFamily="2" charset="-122"/>
              </a:rPr>
              <a:t>，</a:t>
            </a:r>
            <a:r>
              <a:rPr lang="en-US" altLang="zh-CN" sz="2400" dirty="0">
                <a:highlight>
                  <a:srgbClr val="0000FF"/>
                </a:highlight>
                <a:latin typeface="华文楷体" pitchFamily="2" charset="-122"/>
                <a:ea typeface="华文楷体" pitchFamily="2" charset="-122"/>
              </a:rPr>
              <a:t>EGP</a:t>
            </a:r>
            <a:r>
              <a:rPr lang="zh-CN" altLang="en-US" sz="2400" dirty="0">
                <a:highlight>
                  <a:srgbClr val="0000FF"/>
                </a:highlight>
                <a:latin typeface="华文楷体" pitchFamily="2" charset="-122"/>
                <a:ea typeface="华文楷体" pitchFamily="2" charset="-122"/>
              </a:rPr>
              <a:t>类似距离向量算法</a:t>
            </a:r>
            <a:endParaRPr lang="en-US" altLang="zh-CN" sz="2400" dirty="0">
              <a:highlight>
                <a:srgbClr val="0000FF"/>
              </a:highlight>
              <a:latin typeface="华文楷体" pitchFamily="2" charset="-122"/>
              <a:ea typeface="华文楷体" pitchFamily="2" charset="-122"/>
            </a:endParaRPr>
          </a:p>
        </p:txBody>
      </p:sp>
    </p:spTree>
    <p:extLst>
      <p:ext uri="{BB962C8B-B14F-4D97-AF65-F5344CB8AC3E}">
        <p14:creationId xmlns:p14="http://schemas.microsoft.com/office/powerpoint/2010/main" val="233947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r>
              <a:rPr lang="en-US" altLang="zh-CN" sz="2400" dirty="0">
                <a:latin typeface="华文楷体" pitchFamily="2" charset="-122"/>
                <a:ea typeface="华文楷体" pitchFamily="2" charset="-122"/>
              </a:rPr>
              <a:t>5.34 </a:t>
            </a:r>
            <a:r>
              <a:rPr lang="zh-CN" altLang="en-US" sz="2400" dirty="0">
                <a:latin typeface="华文楷体" pitchFamily="2" charset="-122"/>
                <a:ea typeface="华文楷体" pitchFamily="2" charset="-122"/>
              </a:rPr>
              <a:t>假设主机</a:t>
            </a:r>
            <a:r>
              <a:rPr lang="en-US" altLang="zh-CN" sz="2400" dirty="0">
                <a:latin typeface="华文楷体" pitchFamily="2" charset="-122"/>
                <a:ea typeface="华文楷体" pitchFamily="2" charset="-122"/>
              </a:rPr>
              <a:t>A</a:t>
            </a:r>
            <a:r>
              <a:rPr lang="zh-CN" altLang="en-US" sz="2400" dirty="0">
                <a:latin typeface="华文楷体" pitchFamily="2" charset="-122"/>
                <a:ea typeface="华文楷体" pitchFamily="2" charset="-122"/>
              </a:rPr>
              <a:t>被连接到一台路由器</a:t>
            </a:r>
            <a:r>
              <a:rPr lang="en-US" altLang="zh-CN" sz="2400" dirty="0">
                <a:latin typeface="华文楷体" pitchFamily="2" charset="-122"/>
                <a:ea typeface="华文楷体" pitchFamily="2" charset="-122"/>
              </a:rPr>
              <a:t>R1</a:t>
            </a:r>
            <a:r>
              <a:rPr lang="zh-CN" altLang="en-US" sz="2400" dirty="0">
                <a:latin typeface="华文楷体" pitchFamily="2" charset="-122"/>
                <a:ea typeface="华文楷体" pitchFamily="2" charset="-122"/>
              </a:rPr>
              <a:t>上，</a:t>
            </a:r>
            <a:r>
              <a:rPr lang="en-US" altLang="zh-CN" sz="2400" dirty="0">
                <a:latin typeface="华文楷体" pitchFamily="2" charset="-122"/>
                <a:ea typeface="华文楷体" pitchFamily="2" charset="-122"/>
              </a:rPr>
              <a:t>R1</a:t>
            </a:r>
            <a:r>
              <a:rPr lang="zh-CN" altLang="en-US" sz="2400" dirty="0">
                <a:latin typeface="华文楷体" pitchFamily="2" charset="-122"/>
                <a:ea typeface="华文楷体" pitchFamily="2" charset="-122"/>
              </a:rPr>
              <a:t>又连接到另一台路由器</a:t>
            </a:r>
            <a:r>
              <a:rPr lang="en-US" altLang="zh-CN" sz="2400" dirty="0">
                <a:latin typeface="华文楷体" pitchFamily="2" charset="-122"/>
                <a:ea typeface="华文楷体" pitchFamily="2" charset="-122"/>
              </a:rPr>
              <a:t>R2</a:t>
            </a:r>
            <a:r>
              <a:rPr lang="zh-CN" altLang="en-US" sz="2400" dirty="0">
                <a:latin typeface="华文楷体" pitchFamily="2" charset="-122"/>
                <a:ea typeface="华文楷体" pitchFamily="2" charset="-122"/>
              </a:rPr>
              <a:t>上，</a:t>
            </a:r>
            <a:r>
              <a:rPr lang="en-US" altLang="zh-CN" sz="2400" dirty="0">
                <a:latin typeface="华文楷体" pitchFamily="2" charset="-122"/>
                <a:ea typeface="华文楷体" pitchFamily="2" charset="-122"/>
              </a:rPr>
              <a:t>R2</a:t>
            </a:r>
            <a:r>
              <a:rPr lang="zh-CN" altLang="en-US" sz="2400" dirty="0">
                <a:latin typeface="华文楷体" pitchFamily="2" charset="-122"/>
                <a:ea typeface="华文楷体" pitchFamily="2" charset="-122"/>
              </a:rPr>
              <a:t>被连接到主机</a:t>
            </a:r>
            <a:r>
              <a:rPr lang="en-US" altLang="zh-CN" sz="2400" dirty="0">
                <a:latin typeface="华文楷体" pitchFamily="2" charset="-122"/>
                <a:ea typeface="华文楷体" pitchFamily="2" charset="-122"/>
              </a:rPr>
              <a:t>B</a:t>
            </a:r>
            <a:r>
              <a:rPr lang="zh-CN" altLang="en-US" sz="2400" dirty="0">
                <a:latin typeface="华文楷体" pitchFamily="2" charset="-122"/>
                <a:ea typeface="华文楷体" pitchFamily="2" charset="-122"/>
              </a:rPr>
              <a:t>。假定一条</a:t>
            </a:r>
            <a:r>
              <a:rPr lang="en-US" altLang="zh-CN" sz="2400" dirty="0">
                <a:latin typeface="华文楷体" pitchFamily="2" charset="-122"/>
                <a:ea typeface="华文楷体" pitchFamily="2" charset="-122"/>
              </a:rPr>
              <a:t>TCP</a:t>
            </a:r>
            <a:r>
              <a:rPr lang="zh-CN" altLang="en-US" sz="2400" dirty="0">
                <a:latin typeface="华文楷体" pitchFamily="2" charset="-122"/>
                <a:ea typeface="华文楷体" pitchFamily="2" charset="-122"/>
              </a:rPr>
              <a:t>消息包含</a:t>
            </a:r>
            <a:r>
              <a:rPr lang="en-US" altLang="zh-CN" sz="2400" dirty="0">
                <a:latin typeface="华文楷体" pitchFamily="2" charset="-122"/>
                <a:ea typeface="华文楷体" pitchFamily="2" charset="-122"/>
              </a:rPr>
              <a:t>900</a:t>
            </a:r>
            <a:r>
              <a:rPr lang="zh-CN" altLang="en-US" sz="2400" dirty="0">
                <a:latin typeface="华文楷体" pitchFamily="2" charset="-122"/>
                <a:ea typeface="华文楷体" pitchFamily="2" charset="-122"/>
              </a:rPr>
              <a:t>字节的数据和</a:t>
            </a:r>
            <a:r>
              <a:rPr lang="en-US" altLang="zh-CN" sz="2400" dirty="0">
                <a:latin typeface="华文楷体" pitchFamily="2" charset="-122"/>
                <a:ea typeface="华文楷体" pitchFamily="2" charset="-122"/>
              </a:rPr>
              <a:t>20</a:t>
            </a:r>
            <a:r>
              <a:rPr lang="zh-CN" altLang="en-US" sz="2400" dirty="0">
                <a:latin typeface="华文楷体" pitchFamily="2" charset="-122"/>
                <a:ea typeface="华文楷体" pitchFamily="2" charset="-122"/>
              </a:rPr>
              <a:t>字节的</a:t>
            </a:r>
            <a:r>
              <a:rPr lang="en-US" altLang="zh-CN" sz="2400" dirty="0">
                <a:latin typeface="华文楷体" pitchFamily="2" charset="-122"/>
                <a:ea typeface="华文楷体" pitchFamily="2" charset="-122"/>
              </a:rPr>
              <a:t>TCP</a:t>
            </a:r>
            <a:r>
              <a:rPr lang="zh-CN" altLang="en-US" sz="2400" dirty="0">
                <a:latin typeface="华文楷体" pitchFamily="2" charset="-122"/>
                <a:ea typeface="华文楷体" pitchFamily="2" charset="-122"/>
              </a:rPr>
              <a:t>头，现在该消息被传递给主机</a:t>
            </a:r>
            <a:r>
              <a:rPr lang="en-US" altLang="zh-CN" sz="2400" dirty="0">
                <a:latin typeface="华文楷体" pitchFamily="2" charset="-122"/>
                <a:ea typeface="华文楷体" pitchFamily="2" charset="-122"/>
              </a:rPr>
              <a:t>A</a:t>
            </a:r>
            <a:r>
              <a:rPr lang="zh-CN" altLang="en-US" sz="2400" dirty="0">
                <a:latin typeface="华文楷体" pitchFamily="2" charset="-122"/>
                <a:ea typeface="华文楷体" pitchFamily="2" charset="-122"/>
              </a:rPr>
              <a:t>的</a:t>
            </a:r>
            <a:r>
              <a:rPr lang="en-US" altLang="zh-CN" sz="2400" dirty="0">
                <a:latin typeface="华文楷体" pitchFamily="2" charset="-122"/>
                <a:ea typeface="华文楷体" pitchFamily="2" charset="-122"/>
              </a:rPr>
              <a:t>IP</a:t>
            </a:r>
            <a:r>
              <a:rPr lang="zh-CN" altLang="en-US" sz="2400" dirty="0">
                <a:latin typeface="华文楷体" pitchFamily="2" charset="-122"/>
                <a:ea typeface="华文楷体" pitchFamily="2" charset="-122"/>
              </a:rPr>
              <a:t>地址，请它递交给主机</a:t>
            </a:r>
            <a:r>
              <a:rPr lang="en-US" altLang="zh-CN" sz="2400" dirty="0">
                <a:latin typeface="华文楷体" pitchFamily="2" charset="-122"/>
                <a:ea typeface="华文楷体" pitchFamily="2" charset="-122"/>
              </a:rPr>
              <a:t>B</a:t>
            </a:r>
            <a:r>
              <a:rPr lang="zh-CN" altLang="en-US" sz="2400" dirty="0">
                <a:latin typeface="华文楷体" pitchFamily="2" charset="-122"/>
                <a:ea typeface="华文楷体" pitchFamily="2" charset="-122"/>
              </a:rPr>
              <a:t>。请写出在三条链路上传输的每个分组中</a:t>
            </a:r>
            <a:r>
              <a:rPr lang="en-US" altLang="zh-CN" sz="2400" dirty="0">
                <a:latin typeface="华文楷体" pitchFamily="2" charset="-122"/>
                <a:ea typeface="华文楷体" pitchFamily="2" charset="-122"/>
              </a:rPr>
              <a:t>IP</a:t>
            </a:r>
            <a:r>
              <a:rPr lang="zh-CN" altLang="en-US" sz="2400" dirty="0">
                <a:latin typeface="华文楷体" pitchFamily="2" charset="-122"/>
                <a:ea typeface="华文楷体" pitchFamily="2" charset="-122"/>
              </a:rPr>
              <a:t>头部的</a:t>
            </a:r>
            <a:r>
              <a:rPr lang="en-US" altLang="zh-CN" sz="2400" dirty="0">
                <a:latin typeface="华文楷体" pitchFamily="2" charset="-122"/>
                <a:ea typeface="华文楷体" pitchFamily="2" charset="-122"/>
              </a:rPr>
              <a:t>Total length</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Identification</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DF</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MF</a:t>
            </a:r>
            <a:r>
              <a:rPr lang="zh-CN" altLang="en-US" sz="2400" dirty="0">
                <a:latin typeface="华文楷体" pitchFamily="2" charset="-122"/>
                <a:ea typeface="华文楷体" pitchFamily="2" charset="-122"/>
              </a:rPr>
              <a:t>和</a:t>
            </a:r>
            <a:r>
              <a:rPr lang="en-US" altLang="zh-CN" sz="2400" dirty="0">
                <a:latin typeface="华文楷体" pitchFamily="2" charset="-122"/>
                <a:ea typeface="华文楷体" pitchFamily="2" charset="-122"/>
              </a:rPr>
              <a:t>Fragment offset</a:t>
            </a:r>
            <a:r>
              <a:rPr lang="zh-CN" altLang="en-US" sz="2400" dirty="0">
                <a:latin typeface="华文楷体" pitchFamily="2" charset="-122"/>
                <a:ea typeface="华文楷体" pitchFamily="2" charset="-122"/>
              </a:rPr>
              <a:t>域。假定链路</a:t>
            </a:r>
            <a:r>
              <a:rPr lang="en-US" altLang="zh-CN" sz="2400" dirty="0">
                <a:latin typeface="华文楷体" pitchFamily="2" charset="-122"/>
                <a:ea typeface="华文楷体" pitchFamily="2" charset="-122"/>
              </a:rPr>
              <a:t>A-R1</a:t>
            </a:r>
            <a:r>
              <a:rPr lang="zh-CN" altLang="en-US" sz="2400" dirty="0">
                <a:latin typeface="华文楷体" pitchFamily="2" charset="-122"/>
                <a:ea typeface="华文楷体" pitchFamily="2" charset="-122"/>
              </a:rPr>
              <a:t>可以支持的最大帧长度为</a:t>
            </a:r>
            <a:r>
              <a:rPr lang="en-US" altLang="zh-CN" sz="2400" dirty="0">
                <a:latin typeface="华文楷体" pitchFamily="2" charset="-122"/>
                <a:ea typeface="华文楷体" pitchFamily="2" charset="-122"/>
              </a:rPr>
              <a:t>1024</a:t>
            </a:r>
            <a:r>
              <a:rPr lang="zh-CN" altLang="en-US" sz="2400" dirty="0">
                <a:latin typeface="华文楷体" pitchFamily="2" charset="-122"/>
                <a:ea typeface="华文楷体" pitchFamily="2" charset="-122"/>
              </a:rPr>
              <a:t>字节，其中包括</a:t>
            </a:r>
            <a:r>
              <a:rPr lang="en-US" altLang="zh-CN" sz="2400" dirty="0">
                <a:latin typeface="华文楷体" pitchFamily="2" charset="-122"/>
                <a:ea typeface="华文楷体" pitchFamily="2" charset="-122"/>
              </a:rPr>
              <a:t>14</a:t>
            </a:r>
            <a:r>
              <a:rPr lang="zh-CN" altLang="en-US" sz="2400" dirty="0">
                <a:latin typeface="华文楷体" pitchFamily="2" charset="-122"/>
                <a:ea typeface="华文楷体" pitchFamily="2" charset="-122"/>
              </a:rPr>
              <a:t>字节帧头；链路</a:t>
            </a:r>
            <a:r>
              <a:rPr lang="en-US" altLang="zh-CN" sz="2400" dirty="0">
                <a:latin typeface="华文楷体" pitchFamily="2" charset="-122"/>
                <a:ea typeface="华文楷体" pitchFamily="2" charset="-122"/>
              </a:rPr>
              <a:t>R1-R2</a:t>
            </a:r>
            <a:r>
              <a:rPr lang="zh-CN" altLang="en-US" sz="2400" dirty="0">
                <a:latin typeface="华文楷体" pitchFamily="2" charset="-122"/>
                <a:ea typeface="华文楷体" pitchFamily="2" charset="-122"/>
              </a:rPr>
              <a:t>可以支持最大帧长度为</a:t>
            </a:r>
            <a:r>
              <a:rPr lang="en-US" altLang="zh-CN" sz="2400" dirty="0">
                <a:latin typeface="华文楷体" pitchFamily="2" charset="-122"/>
                <a:ea typeface="华文楷体" pitchFamily="2" charset="-122"/>
              </a:rPr>
              <a:t>512</a:t>
            </a:r>
            <a:r>
              <a:rPr lang="zh-CN" altLang="en-US" sz="2400" dirty="0">
                <a:latin typeface="华文楷体" pitchFamily="2" charset="-122"/>
                <a:ea typeface="华文楷体" pitchFamily="2" charset="-122"/>
              </a:rPr>
              <a:t>字节，其中包括</a:t>
            </a:r>
            <a:r>
              <a:rPr lang="en-US" altLang="zh-CN" sz="2400" dirty="0">
                <a:latin typeface="华文楷体" pitchFamily="2" charset="-122"/>
                <a:ea typeface="华文楷体" pitchFamily="2" charset="-122"/>
              </a:rPr>
              <a:t>8</a:t>
            </a:r>
            <a:r>
              <a:rPr lang="zh-CN" altLang="en-US" sz="2400" dirty="0">
                <a:latin typeface="华文楷体" pitchFamily="2" charset="-122"/>
                <a:ea typeface="华文楷体" pitchFamily="2" charset="-122"/>
              </a:rPr>
              <a:t>字节的帧头；链路</a:t>
            </a:r>
            <a:r>
              <a:rPr lang="en-US" altLang="zh-CN" sz="2400" dirty="0">
                <a:latin typeface="华文楷体" pitchFamily="2" charset="-122"/>
                <a:ea typeface="华文楷体" pitchFamily="2" charset="-122"/>
              </a:rPr>
              <a:t>R2-B</a:t>
            </a:r>
            <a:r>
              <a:rPr lang="zh-CN" altLang="en-US" sz="2400" dirty="0">
                <a:latin typeface="华文楷体" pitchFamily="2" charset="-122"/>
                <a:ea typeface="华文楷体" pitchFamily="2" charset="-122"/>
              </a:rPr>
              <a:t>可以支持的最大帧长度为</a:t>
            </a:r>
            <a:r>
              <a:rPr lang="en-US" altLang="zh-CN" sz="2400" dirty="0">
                <a:latin typeface="华文楷体" pitchFamily="2" charset="-122"/>
                <a:ea typeface="华文楷体" pitchFamily="2" charset="-122"/>
              </a:rPr>
              <a:t>512</a:t>
            </a:r>
            <a:r>
              <a:rPr lang="zh-CN" altLang="en-US" sz="2400" dirty="0">
                <a:latin typeface="华文楷体" pitchFamily="2" charset="-122"/>
                <a:ea typeface="华文楷体" pitchFamily="2" charset="-122"/>
              </a:rPr>
              <a:t>字节，其中包括</a:t>
            </a:r>
            <a:r>
              <a:rPr lang="en-US" altLang="zh-CN" sz="2400" dirty="0">
                <a:latin typeface="华文楷体" pitchFamily="2" charset="-122"/>
                <a:ea typeface="华文楷体" pitchFamily="2" charset="-122"/>
              </a:rPr>
              <a:t>12</a:t>
            </a:r>
            <a:r>
              <a:rPr lang="zh-CN" altLang="en-US" sz="2400" dirty="0">
                <a:latin typeface="华文楷体" pitchFamily="2" charset="-122"/>
                <a:ea typeface="华文楷体" pitchFamily="2" charset="-122"/>
              </a:rPr>
              <a:t>字节帧头。</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E9BB-C28D-4842-8645-B1FE682D31FB}"/>
              </a:ext>
            </a:extLst>
          </p:cNvPr>
          <p:cNvSpPr>
            <a:spLocks noGrp="1"/>
          </p:cNvSpPr>
          <p:nvPr>
            <p:ph type="ctrTitle"/>
          </p:nvPr>
        </p:nvSpPr>
        <p:spPr/>
        <p:txBody>
          <a:bodyPr/>
          <a:lstStyle/>
          <a:p>
            <a:r>
              <a:rPr kumimoji="1" lang="en-US" altLang="zh-CN" dirty="0"/>
              <a:t>Intro.</a:t>
            </a:r>
            <a:endParaRPr kumimoji="1" lang="zh-CN" altLang="en-US" dirty="0"/>
          </a:p>
        </p:txBody>
      </p:sp>
      <p:sp>
        <p:nvSpPr>
          <p:cNvPr id="3" name="Subtitle 2">
            <a:extLst>
              <a:ext uri="{FF2B5EF4-FFF2-40B4-BE49-F238E27FC236}">
                <a16:creationId xmlns:a16="http://schemas.microsoft.com/office/drawing/2014/main" id="{9EA4BABD-1A2D-004C-B009-0FE2C132FD27}"/>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63252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699792" y="1340768"/>
            <a:ext cx="648072" cy="648072"/>
          </a:xfrm>
          <a:prstGeom prst="rect">
            <a:avLst/>
          </a:prstGeom>
          <a:noFill/>
          <a:ln w="9525">
            <a:noFill/>
            <a:miter lim="800000"/>
            <a:headEnd/>
            <a:tailEnd/>
          </a:ln>
        </p:spPr>
      </p:pic>
      <p:sp>
        <p:nvSpPr>
          <p:cNvPr id="5" name="TextBox 4"/>
          <p:cNvSpPr txBox="1"/>
          <p:nvPr/>
        </p:nvSpPr>
        <p:spPr>
          <a:xfrm>
            <a:off x="2843808" y="908720"/>
            <a:ext cx="432048" cy="369332"/>
          </a:xfrm>
          <a:prstGeom prst="rect">
            <a:avLst/>
          </a:prstGeom>
          <a:noFill/>
        </p:spPr>
        <p:txBody>
          <a:bodyPr wrap="square" rtlCol="0">
            <a:spAutoFit/>
          </a:bodyPr>
          <a:lstStyle/>
          <a:p>
            <a:r>
              <a:rPr lang="en-US" altLang="zh-CN" dirty="0"/>
              <a:t>R1</a:t>
            </a:r>
            <a:endParaRPr lang="zh-CN" altLang="en-US" dirty="0"/>
          </a:p>
        </p:txBody>
      </p:sp>
      <p:pic>
        <p:nvPicPr>
          <p:cNvPr id="4099" name="Picture 3"/>
          <p:cNvPicPr>
            <a:picLocks noChangeAspect="1" noChangeArrowheads="1"/>
          </p:cNvPicPr>
          <p:nvPr/>
        </p:nvPicPr>
        <p:blipFill>
          <a:blip r:embed="rId3" cstate="print"/>
          <a:srcRect/>
          <a:stretch>
            <a:fillRect/>
          </a:stretch>
        </p:blipFill>
        <p:spPr bwMode="auto">
          <a:xfrm>
            <a:off x="467544" y="1268760"/>
            <a:ext cx="792088" cy="767590"/>
          </a:xfrm>
          <a:prstGeom prst="rect">
            <a:avLst/>
          </a:prstGeom>
          <a:noFill/>
          <a:ln w="9525">
            <a:noFill/>
            <a:miter lim="800000"/>
            <a:headEnd/>
            <a:tailEnd/>
          </a:ln>
        </p:spPr>
      </p:pic>
      <p:sp>
        <p:nvSpPr>
          <p:cNvPr id="7" name="TextBox 6"/>
          <p:cNvSpPr txBox="1"/>
          <p:nvPr/>
        </p:nvSpPr>
        <p:spPr>
          <a:xfrm>
            <a:off x="611560" y="2060848"/>
            <a:ext cx="432048" cy="369332"/>
          </a:xfrm>
          <a:prstGeom prst="rect">
            <a:avLst/>
          </a:prstGeom>
          <a:noFill/>
        </p:spPr>
        <p:txBody>
          <a:bodyPr wrap="square" rtlCol="0">
            <a:spAutoFit/>
          </a:bodyPr>
          <a:lstStyle/>
          <a:p>
            <a:r>
              <a:rPr lang="en-US" altLang="zh-CN" dirty="0"/>
              <a:t>A</a:t>
            </a:r>
            <a:endParaRPr lang="zh-CN" altLang="en-US" dirty="0"/>
          </a:p>
        </p:txBody>
      </p:sp>
      <p:pic>
        <p:nvPicPr>
          <p:cNvPr id="8" name="Picture 2"/>
          <p:cNvPicPr>
            <a:picLocks noChangeAspect="1" noChangeArrowheads="1"/>
          </p:cNvPicPr>
          <p:nvPr/>
        </p:nvPicPr>
        <p:blipFill>
          <a:blip r:embed="rId2" cstate="print"/>
          <a:srcRect/>
          <a:stretch>
            <a:fillRect/>
          </a:stretch>
        </p:blipFill>
        <p:spPr bwMode="auto">
          <a:xfrm>
            <a:off x="5004048" y="1412776"/>
            <a:ext cx="648072" cy="648072"/>
          </a:xfrm>
          <a:prstGeom prst="rect">
            <a:avLst/>
          </a:prstGeom>
          <a:noFill/>
          <a:ln w="9525">
            <a:noFill/>
            <a:miter lim="800000"/>
            <a:headEnd/>
            <a:tailEnd/>
          </a:ln>
        </p:spPr>
      </p:pic>
      <p:sp>
        <p:nvSpPr>
          <p:cNvPr id="9" name="TextBox 8"/>
          <p:cNvSpPr txBox="1"/>
          <p:nvPr/>
        </p:nvSpPr>
        <p:spPr>
          <a:xfrm>
            <a:off x="5148064" y="980728"/>
            <a:ext cx="432048" cy="369332"/>
          </a:xfrm>
          <a:prstGeom prst="rect">
            <a:avLst/>
          </a:prstGeom>
          <a:noFill/>
        </p:spPr>
        <p:txBody>
          <a:bodyPr wrap="square" rtlCol="0">
            <a:spAutoFit/>
          </a:bodyPr>
          <a:lstStyle/>
          <a:p>
            <a:r>
              <a:rPr lang="en-US" altLang="zh-CN" dirty="0"/>
              <a:t>R2</a:t>
            </a:r>
            <a:endParaRPr lang="zh-CN" altLang="en-US" dirty="0"/>
          </a:p>
        </p:txBody>
      </p:sp>
      <p:pic>
        <p:nvPicPr>
          <p:cNvPr id="10" name="Picture 3"/>
          <p:cNvPicPr>
            <a:picLocks noChangeAspect="1" noChangeArrowheads="1"/>
          </p:cNvPicPr>
          <p:nvPr/>
        </p:nvPicPr>
        <p:blipFill>
          <a:blip r:embed="rId3" cstate="print"/>
          <a:srcRect/>
          <a:stretch>
            <a:fillRect/>
          </a:stretch>
        </p:blipFill>
        <p:spPr bwMode="auto">
          <a:xfrm>
            <a:off x="7236296" y="1340768"/>
            <a:ext cx="792088" cy="767590"/>
          </a:xfrm>
          <a:prstGeom prst="rect">
            <a:avLst/>
          </a:prstGeom>
          <a:noFill/>
          <a:ln w="9525">
            <a:noFill/>
            <a:miter lim="800000"/>
            <a:headEnd/>
            <a:tailEnd/>
          </a:ln>
        </p:spPr>
      </p:pic>
      <p:sp>
        <p:nvSpPr>
          <p:cNvPr id="11" name="TextBox 10"/>
          <p:cNvSpPr txBox="1"/>
          <p:nvPr/>
        </p:nvSpPr>
        <p:spPr>
          <a:xfrm>
            <a:off x="7308304" y="1988840"/>
            <a:ext cx="432048" cy="369332"/>
          </a:xfrm>
          <a:prstGeom prst="rect">
            <a:avLst/>
          </a:prstGeom>
          <a:noFill/>
        </p:spPr>
        <p:txBody>
          <a:bodyPr wrap="square" rtlCol="0">
            <a:spAutoFit/>
          </a:bodyPr>
          <a:lstStyle/>
          <a:p>
            <a:r>
              <a:rPr lang="en-US" altLang="zh-CN" dirty="0"/>
              <a:t>B</a:t>
            </a:r>
            <a:endParaRPr lang="zh-CN" altLang="en-US" dirty="0"/>
          </a:p>
        </p:txBody>
      </p:sp>
      <p:cxnSp>
        <p:nvCxnSpPr>
          <p:cNvPr id="17" name="直接连接符 16"/>
          <p:cNvCxnSpPr/>
          <p:nvPr/>
        </p:nvCxnSpPr>
        <p:spPr>
          <a:xfrm>
            <a:off x="1187624" y="1700808"/>
            <a:ext cx="1512168" cy="1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4098" idx="3"/>
            <a:endCxn id="8" idx="1"/>
          </p:cNvCxnSpPr>
          <p:nvPr/>
        </p:nvCxnSpPr>
        <p:spPr>
          <a:xfrm>
            <a:off x="3347864" y="1664804"/>
            <a:ext cx="1656184"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3"/>
            <a:endCxn id="10" idx="1"/>
          </p:cNvCxnSpPr>
          <p:nvPr/>
        </p:nvCxnSpPr>
        <p:spPr>
          <a:xfrm flipV="1">
            <a:off x="5652120" y="1724563"/>
            <a:ext cx="1584176" cy="12249"/>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51920" y="260648"/>
            <a:ext cx="1728192" cy="369332"/>
          </a:xfrm>
          <a:prstGeom prst="rect">
            <a:avLst/>
          </a:prstGeom>
          <a:noFill/>
        </p:spPr>
        <p:txBody>
          <a:bodyPr wrap="square" rtlCol="0">
            <a:spAutoFit/>
          </a:bodyPr>
          <a:lstStyle/>
          <a:p>
            <a:r>
              <a:rPr lang="en-US" altLang="zh-CN" dirty="0"/>
              <a:t>TCP</a:t>
            </a:r>
            <a:r>
              <a:rPr lang="zh-CN" altLang="en-US" dirty="0"/>
              <a:t>消息</a:t>
            </a:r>
          </a:p>
        </p:txBody>
      </p:sp>
      <p:sp>
        <p:nvSpPr>
          <p:cNvPr id="29" name="TextBox 28"/>
          <p:cNvSpPr txBox="1"/>
          <p:nvPr/>
        </p:nvSpPr>
        <p:spPr>
          <a:xfrm>
            <a:off x="1403648" y="1772816"/>
            <a:ext cx="1080120" cy="369332"/>
          </a:xfrm>
          <a:prstGeom prst="rect">
            <a:avLst/>
          </a:prstGeom>
          <a:noFill/>
        </p:spPr>
        <p:txBody>
          <a:bodyPr wrap="square" rtlCol="0">
            <a:spAutoFit/>
          </a:bodyPr>
          <a:lstStyle/>
          <a:p>
            <a:r>
              <a:rPr lang="en-US" altLang="zh-CN" dirty="0"/>
              <a:t>14+1010</a:t>
            </a:r>
            <a:endParaRPr lang="zh-CN" altLang="en-US" dirty="0"/>
          </a:p>
        </p:txBody>
      </p:sp>
      <p:sp>
        <p:nvSpPr>
          <p:cNvPr id="30" name="TextBox 29"/>
          <p:cNvSpPr txBox="1"/>
          <p:nvPr/>
        </p:nvSpPr>
        <p:spPr>
          <a:xfrm>
            <a:off x="3707904" y="1772816"/>
            <a:ext cx="1080120" cy="369332"/>
          </a:xfrm>
          <a:prstGeom prst="rect">
            <a:avLst/>
          </a:prstGeom>
          <a:noFill/>
        </p:spPr>
        <p:txBody>
          <a:bodyPr wrap="square" rtlCol="0">
            <a:spAutoFit/>
          </a:bodyPr>
          <a:lstStyle/>
          <a:p>
            <a:r>
              <a:rPr lang="en-US" altLang="zh-CN" dirty="0"/>
              <a:t>8+504</a:t>
            </a:r>
            <a:endParaRPr lang="zh-CN" altLang="en-US" dirty="0"/>
          </a:p>
        </p:txBody>
      </p:sp>
      <p:sp>
        <p:nvSpPr>
          <p:cNvPr id="31" name="TextBox 30"/>
          <p:cNvSpPr txBox="1"/>
          <p:nvPr/>
        </p:nvSpPr>
        <p:spPr>
          <a:xfrm>
            <a:off x="5940152" y="1772816"/>
            <a:ext cx="1080120" cy="369332"/>
          </a:xfrm>
          <a:prstGeom prst="rect">
            <a:avLst/>
          </a:prstGeom>
          <a:noFill/>
        </p:spPr>
        <p:txBody>
          <a:bodyPr wrap="square" rtlCol="0">
            <a:spAutoFit/>
          </a:bodyPr>
          <a:lstStyle/>
          <a:p>
            <a:r>
              <a:rPr lang="en-US" altLang="zh-CN" dirty="0"/>
              <a:t>12+500</a:t>
            </a:r>
            <a:endParaRPr lang="zh-CN" altLang="en-US" dirty="0"/>
          </a:p>
        </p:txBody>
      </p:sp>
      <p:sp>
        <p:nvSpPr>
          <p:cNvPr id="32" name="TextBox 31"/>
          <p:cNvSpPr txBox="1"/>
          <p:nvPr/>
        </p:nvSpPr>
        <p:spPr>
          <a:xfrm>
            <a:off x="323528" y="2708921"/>
            <a:ext cx="7344816" cy="3693319"/>
          </a:xfrm>
          <a:prstGeom prst="rect">
            <a:avLst/>
          </a:prstGeom>
          <a:noFill/>
        </p:spPr>
        <p:txBody>
          <a:bodyPr wrap="square" rtlCol="0">
            <a:spAutoFit/>
          </a:bodyPr>
          <a:lstStyle/>
          <a:p>
            <a:r>
              <a:rPr lang="en-US" altLang="zh-CN" dirty="0">
                <a:latin typeface="华文楷体" pitchFamily="2" charset="-122"/>
                <a:ea typeface="华文楷体" pitchFamily="2" charset="-122"/>
              </a:rPr>
              <a:t>Total length</a:t>
            </a:r>
            <a:r>
              <a:rPr lang="zh-CN" altLang="en-US" dirty="0">
                <a:latin typeface="华文楷体" pitchFamily="2" charset="-122"/>
                <a:ea typeface="华文楷体" pitchFamily="2" charset="-122"/>
              </a:rPr>
              <a:t>：该数据报总长度， 包括头部和数据</a:t>
            </a:r>
            <a:endParaRPr lang="en-US" altLang="zh-CN" dirty="0">
              <a:latin typeface="华文楷体" pitchFamily="2" charset="-122"/>
              <a:ea typeface="华文楷体" pitchFamily="2" charset="-122"/>
            </a:endParaRPr>
          </a:p>
          <a:p>
            <a:r>
              <a:rPr lang="en-US" altLang="zh-CN" dirty="0">
                <a:latin typeface="华文楷体" pitchFamily="2" charset="-122"/>
                <a:ea typeface="华文楷体" pitchFamily="2" charset="-122"/>
              </a:rPr>
              <a:t>Identification</a:t>
            </a:r>
            <a:r>
              <a:rPr lang="zh-CN" altLang="en-US" dirty="0">
                <a:latin typeface="华文楷体" pitchFamily="2" charset="-122"/>
                <a:ea typeface="华文楷体" pitchFamily="2" charset="-122"/>
              </a:rPr>
              <a:t>：分片标记，标记分片属于哪一个数据报</a:t>
            </a:r>
            <a:endParaRPr lang="en-US" altLang="zh-CN" dirty="0">
              <a:latin typeface="华文楷体" pitchFamily="2" charset="-122"/>
              <a:ea typeface="华文楷体" pitchFamily="2" charset="-122"/>
            </a:endParaRPr>
          </a:p>
          <a:p>
            <a:r>
              <a:rPr lang="en-US" altLang="zh-CN" dirty="0">
                <a:latin typeface="华文楷体" pitchFamily="2" charset="-122"/>
                <a:ea typeface="华文楷体" pitchFamily="2" charset="-122"/>
              </a:rPr>
              <a:t>DF</a:t>
            </a:r>
            <a:r>
              <a:rPr lang="zh-CN" altLang="en-US" dirty="0">
                <a:latin typeface="华文楷体" pitchFamily="2" charset="-122"/>
                <a:ea typeface="华文楷体" pitchFamily="2" charset="-122"/>
              </a:rPr>
              <a:t>：表示不分片</a:t>
            </a:r>
            <a:endParaRPr lang="en-US" altLang="zh-CN" dirty="0">
              <a:latin typeface="华文楷体" pitchFamily="2" charset="-122"/>
              <a:ea typeface="华文楷体" pitchFamily="2" charset="-122"/>
            </a:endParaRPr>
          </a:p>
          <a:p>
            <a:r>
              <a:rPr lang="en-US" altLang="zh-CN" dirty="0">
                <a:latin typeface="华文楷体" pitchFamily="2" charset="-122"/>
                <a:ea typeface="华文楷体" pitchFamily="2" charset="-122"/>
              </a:rPr>
              <a:t>MF</a:t>
            </a:r>
            <a:r>
              <a:rPr lang="zh-CN" altLang="en-US" dirty="0">
                <a:latin typeface="华文楷体" pitchFamily="2" charset="-122"/>
                <a:ea typeface="华文楷体" pitchFamily="2" charset="-122"/>
              </a:rPr>
              <a:t>：表示更多分片，除了最后一个分片其余都要设置该位</a:t>
            </a:r>
            <a:endParaRPr lang="en-US" altLang="zh-CN" dirty="0">
              <a:latin typeface="华文楷体" pitchFamily="2" charset="-122"/>
              <a:ea typeface="华文楷体" pitchFamily="2" charset="-122"/>
            </a:endParaRPr>
          </a:p>
          <a:p>
            <a:r>
              <a:rPr lang="en-US" altLang="zh-CN" dirty="0">
                <a:latin typeface="华文楷体" pitchFamily="2" charset="-122"/>
                <a:ea typeface="华文楷体" pitchFamily="2" charset="-122"/>
              </a:rPr>
              <a:t>Offset</a:t>
            </a:r>
            <a:r>
              <a:rPr lang="zh-CN" altLang="en-US" dirty="0">
                <a:latin typeface="华文楷体" pitchFamily="2" charset="-122"/>
                <a:ea typeface="华文楷体" pitchFamily="2" charset="-122"/>
              </a:rPr>
              <a:t>：该分片在整体消息上的位置</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指</a:t>
            </a:r>
            <a:r>
              <a:rPr lang="en-US" altLang="zh-CN" dirty="0">
                <a:latin typeface="华文楷体" pitchFamily="2" charset="-122"/>
                <a:ea typeface="华文楷体" pitchFamily="2" charset="-122"/>
              </a:rPr>
              <a:t>TCP</a:t>
            </a:r>
            <a:r>
              <a:rPr lang="zh-CN" altLang="en-US" dirty="0">
                <a:latin typeface="华文楷体" pitchFamily="2" charset="-122"/>
                <a:ea typeface="华文楷体" pitchFamily="2" charset="-122"/>
              </a:rPr>
              <a:t>数据，以</a:t>
            </a:r>
            <a:r>
              <a:rPr lang="en-US" altLang="zh-CN" dirty="0">
                <a:latin typeface="华文楷体" pitchFamily="2" charset="-122"/>
                <a:ea typeface="华文楷体" pitchFamily="2" charset="-122"/>
              </a:rPr>
              <a:t>8</a:t>
            </a:r>
            <a:r>
              <a:rPr lang="zh-CN" altLang="en-US" dirty="0">
                <a:latin typeface="华文楷体" pitchFamily="2" charset="-122"/>
                <a:ea typeface="华文楷体" pitchFamily="2" charset="-122"/>
              </a:rPr>
              <a:t>字节为划分单位）</a:t>
            </a:r>
            <a:endParaRPr lang="en-US" altLang="zh-CN" dirty="0">
              <a:latin typeface="华文楷体" pitchFamily="2" charset="-122"/>
              <a:ea typeface="华文楷体" pitchFamily="2" charset="-122"/>
            </a:endParaRPr>
          </a:p>
          <a:p>
            <a:endParaRPr lang="en-US" altLang="zh-CN" dirty="0">
              <a:latin typeface="华文楷体" pitchFamily="2" charset="-122"/>
              <a:ea typeface="华文楷体" pitchFamily="2" charset="-122"/>
            </a:endParaRPr>
          </a:p>
          <a:p>
            <a:r>
              <a:rPr lang="en-US" altLang="zh-CN" dirty="0">
                <a:latin typeface="华文楷体" pitchFamily="2" charset="-122"/>
                <a:ea typeface="华文楷体" pitchFamily="2" charset="-122"/>
              </a:rPr>
              <a:t>A-R1</a:t>
            </a:r>
            <a:r>
              <a:rPr lang="zh-CN" altLang="en-US" dirty="0">
                <a:latin typeface="华文楷体" pitchFamily="2" charset="-122"/>
                <a:ea typeface="华文楷体" pitchFamily="2" charset="-122"/>
              </a:rPr>
              <a:t>：  </a:t>
            </a:r>
            <a:r>
              <a:rPr lang="en-US" altLang="zh-CN" dirty="0">
                <a:latin typeface="华文楷体" pitchFamily="2" charset="-122"/>
                <a:ea typeface="华文楷体" pitchFamily="2" charset="-122"/>
              </a:rPr>
              <a:t>940        x               0                0                     0 </a:t>
            </a:r>
          </a:p>
          <a:p>
            <a:r>
              <a:rPr lang="en-US" altLang="zh-CN" dirty="0">
                <a:latin typeface="华文楷体" pitchFamily="2" charset="-122"/>
                <a:ea typeface="华文楷体" pitchFamily="2" charset="-122"/>
              </a:rPr>
              <a:t>R1-R2</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500        x               0                1                     0        </a:t>
            </a:r>
          </a:p>
          <a:p>
            <a:r>
              <a:rPr lang="en-US" altLang="zh-CN" dirty="0">
                <a:latin typeface="华文楷体" pitchFamily="2" charset="-122"/>
                <a:ea typeface="华文楷体" pitchFamily="2" charset="-122"/>
              </a:rPr>
              <a:t>               460       x               0                0                    60</a:t>
            </a:r>
          </a:p>
          <a:p>
            <a:r>
              <a:rPr lang="en-US" altLang="zh-CN" dirty="0">
                <a:latin typeface="华文楷体" pitchFamily="2" charset="-122"/>
                <a:ea typeface="华文楷体" pitchFamily="2" charset="-122"/>
              </a:rPr>
              <a:t>R2-B:     500        x               0                1                     0        </a:t>
            </a:r>
          </a:p>
          <a:p>
            <a:r>
              <a:rPr lang="en-US" altLang="zh-CN" dirty="0">
                <a:latin typeface="华文楷体" pitchFamily="2" charset="-122"/>
                <a:ea typeface="华文楷体" pitchFamily="2" charset="-122"/>
              </a:rPr>
              <a:t>               460       x               0                0                    60</a:t>
            </a:r>
          </a:p>
          <a:p>
            <a:r>
              <a:rPr lang="en-US" altLang="zh-CN" dirty="0"/>
              <a:t>   </a:t>
            </a:r>
          </a:p>
          <a:p>
            <a:endParaRPr lang="zh-CN" altLang="en-US" dirty="0"/>
          </a:p>
        </p:txBody>
      </p:sp>
      <p:sp>
        <p:nvSpPr>
          <p:cNvPr id="33" name="矩形 32"/>
          <p:cNvSpPr/>
          <p:nvPr/>
        </p:nvSpPr>
        <p:spPr>
          <a:xfrm>
            <a:off x="3563888" y="620688"/>
            <a:ext cx="576064" cy="288032"/>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20</a:t>
            </a:r>
            <a:endParaRPr lang="zh-CN" altLang="en-US" dirty="0">
              <a:solidFill>
                <a:schemeClr val="tx1"/>
              </a:solidFill>
            </a:endParaRPr>
          </a:p>
        </p:txBody>
      </p:sp>
      <p:sp>
        <p:nvSpPr>
          <p:cNvPr id="34" name="矩形 33"/>
          <p:cNvSpPr/>
          <p:nvPr/>
        </p:nvSpPr>
        <p:spPr>
          <a:xfrm>
            <a:off x="4139952" y="620688"/>
            <a:ext cx="1656184" cy="288032"/>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900</a:t>
            </a:r>
            <a:endParaRPr lang="zh-CN" altLang="en-US" dirty="0">
              <a:solidFill>
                <a:schemeClr val="tx1"/>
              </a:solidFill>
            </a:endParaRPr>
          </a:p>
        </p:txBody>
      </p:sp>
      <p:sp>
        <p:nvSpPr>
          <p:cNvPr id="35" name="矩形 34"/>
          <p:cNvSpPr/>
          <p:nvPr/>
        </p:nvSpPr>
        <p:spPr>
          <a:xfrm>
            <a:off x="2987824" y="620688"/>
            <a:ext cx="576064" cy="288032"/>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20</a:t>
            </a:r>
            <a:endParaRPr lang="zh-CN" altLang="en-US" dirty="0">
              <a:solidFill>
                <a:schemeClr val="tx1"/>
              </a:solidFill>
            </a:endParaRPr>
          </a:p>
        </p:txBody>
      </p:sp>
      <p:sp>
        <p:nvSpPr>
          <p:cNvPr id="36" name="TextBox 35"/>
          <p:cNvSpPr txBox="1"/>
          <p:nvPr/>
        </p:nvSpPr>
        <p:spPr>
          <a:xfrm>
            <a:off x="2987824" y="260648"/>
            <a:ext cx="792088" cy="369332"/>
          </a:xfrm>
          <a:prstGeom prst="rect">
            <a:avLst/>
          </a:prstGeom>
          <a:noFill/>
        </p:spPr>
        <p:txBody>
          <a:bodyPr wrap="square" rtlCol="0">
            <a:spAutoFit/>
          </a:bodyPr>
          <a:lstStyle/>
          <a:p>
            <a:r>
              <a:rPr lang="en-US" altLang="zh-CN" dirty="0"/>
              <a:t>IP</a:t>
            </a:r>
            <a:r>
              <a:rPr lang="zh-CN" altLang="en-US" dirty="0"/>
              <a:t>头</a:t>
            </a:r>
          </a:p>
        </p:txBody>
      </p:sp>
      <p:sp>
        <p:nvSpPr>
          <p:cNvPr id="37" name="矩形 36"/>
          <p:cNvSpPr/>
          <p:nvPr/>
        </p:nvSpPr>
        <p:spPr>
          <a:xfrm>
            <a:off x="2411760" y="620688"/>
            <a:ext cx="576064" cy="288032"/>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8" name="TextBox 37"/>
          <p:cNvSpPr txBox="1"/>
          <p:nvPr/>
        </p:nvSpPr>
        <p:spPr>
          <a:xfrm>
            <a:off x="2339752" y="260648"/>
            <a:ext cx="792088" cy="369332"/>
          </a:xfrm>
          <a:prstGeom prst="rect">
            <a:avLst/>
          </a:prstGeom>
          <a:noFill/>
        </p:spPr>
        <p:txBody>
          <a:bodyPr wrap="square" rtlCol="0">
            <a:spAutoFit/>
          </a:bodyPr>
          <a:lstStyle/>
          <a:p>
            <a:r>
              <a:rPr lang="zh-CN" altLang="en-US" dirty="0"/>
              <a:t>帧头</a:t>
            </a:r>
          </a:p>
        </p:txBody>
      </p:sp>
      <p:cxnSp>
        <p:nvCxnSpPr>
          <p:cNvPr id="40" name="直接连接符 39"/>
          <p:cNvCxnSpPr/>
          <p:nvPr/>
        </p:nvCxnSpPr>
        <p:spPr>
          <a:xfrm flipV="1">
            <a:off x="2987824" y="260648"/>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563888" y="260648"/>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1547664" y="76470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0" y="332656"/>
            <a:ext cx="1475656" cy="923330"/>
          </a:xfrm>
          <a:prstGeom prst="rect">
            <a:avLst/>
          </a:prstGeom>
          <a:noFill/>
        </p:spPr>
        <p:txBody>
          <a:bodyPr wrap="square" rtlCol="0">
            <a:spAutoFit/>
          </a:bodyPr>
          <a:lstStyle/>
          <a:p>
            <a:r>
              <a:rPr lang="zh-CN" altLang="en-US" dirty="0"/>
              <a:t>帧头长度取决于不同</a:t>
            </a:r>
            <a:r>
              <a:rPr lang="en-US" altLang="zh-CN" dirty="0"/>
              <a:t>2</a:t>
            </a:r>
            <a:r>
              <a:rPr lang="zh-CN" altLang="en-US" dirty="0"/>
              <a:t>层网络</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E9BB-C28D-4842-8645-B1FE682D31FB}"/>
              </a:ext>
            </a:extLst>
          </p:cNvPr>
          <p:cNvSpPr>
            <a:spLocks noGrp="1"/>
          </p:cNvSpPr>
          <p:nvPr>
            <p:ph type="ctrTitle"/>
          </p:nvPr>
        </p:nvSpPr>
        <p:spPr/>
        <p:txBody>
          <a:bodyPr/>
          <a:lstStyle/>
          <a:p>
            <a:r>
              <a:rPr kumimoji="1" lang="en-US" altLang="zh-CN" dirty="0"/>
              <a:t>Transport Layer</a:t>
            </a:r>
            <a:endParaRPr kumimoji="1" lang="zh-CN" altLang="en-US" dirty="0"/>
          </a:p>
        </p:txBody>
      </p:sp>
      <p:sp>
        <p:nvSpPr>
          <p:cNvPr id="3" name="Subtitle 2">
            <a:extLst>
              <a:ext uri="{FF2B5EF4-FFF2-40B4-BE49-F238E27FC236}">
                <a16:creationId xmlns:a16="http://schemas.microsoft.com/office/drawing/2014/main" id="{9EA4BABD-1A2D-004C-B009-0FE2C132FD27}"/>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769725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207108-1A04-6B49-ABEA-12CF002B5720}"/>
              </a:ext>
            </a:extLst>
          </p:cNvPr>
          <p:cNvSpPr/>
          <p:nvPr/>
        </p:nvSpPr>
        <p:spPr>
          <a:xfrm>
            <a:off x="202557" y="206377"/>
            <a:ext cx="4572000" cy="1051442"/>
          </a:xfrm>
          <a:prstGeom prst="rect">
            <a:avLst/>
          </a:prstGeom>
        </p:spPr>
        <p:txBody>
          <a:bodyPr>
            <a:spAutoFit/>
          </a:bodyPr>
          <a:lstStyle/>
          <a:p>
            <a:pPr marL="342900" lvl="0" indent="-342900">
              <a:lnSpc>
                <a:spcPct val="115000"/>
              </a:lnSpc>
              <a:buFont typeface="+mj-lt"/>
              <a:buAutoNum type="arabicPeriod"/>
            </a:pPr>
            <a:r>
              <a:rPr lang="en-US" sz="1100" dirty="0">
                <a:latin typeface="Calibri" panose="020F0502020204030204" pitchFamily="34" charset="0"/>
                <a:ea typeface="宋体" panose="02010600030101010101" pitchFamily="2" charset="-122"/>
                <a:cs typeface="Times New Roman" panose="02020603050405020304" pitchFamily="18" charset="0"/>
              </a:rPr>
              <a:t>TCP</a:t>
            </a:r>
            <a:r>
              <a:rPr lang="zh-CN" altLang="en-US" sz="1100" dirty="0">
                <a:latin typeface="Calibri" panose="020F0502020204030204" pitchFamily="34" charset="0"/>
                <a:ea typeface="宋体" panose="02010600030101010101" pitchFamily="2" charset="-122"/>
                <a:cs typeface="Times New Roman" panose="02020603050405020304" pitchFamily="18" charset="0"/>
              </a:rPr>
              <a:t>端对端通信作用于：</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c</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主机之间</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网络之间</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进程之间</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主机到网络</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7F173D4B-D512-9546-B0F2-53A8F74B41CD}"/>
              </a:ext>
            </a:extLst>
          </p:cNvPr>
          <p:cNvSpPr/>
          <p:nvPr/>
        </p:nvSpPr>
        <p:spPr>
          <a:xfrm>
            <a:off x="121533" y="1341292"/>
            <a:ext cx="4572000" cy="1051442"/>
          </a:xfrm>
          <a:prstGeom prst="rect">
            <a:avLst/>
          </a:prstGeom>
        </p:spPr>
        <p:txBody>
          <a:bodyPr>
            <a:spAutoFit/>
          </a:bodyPr>
          <a:lstStyle/>
          <a:p>
            <a:pPr marL="342900" lvl="0" indent="-342900">
              <a:lnSpc>
                <a:spcPct val="115000"/>
              </a:lnSpc>
              <a:buFont typeface="+mj-lt"/>
              <a:buAutoNum type="arabicPeriod"/>
            </a:pPr>
            <a:r>
              <a:rPr lang="en-US" sz="1100" dirty="0">
                <a:latin typeface="Calibri" panose="020F0502020204030204" pitchFamily="34" charset="0"/>
                <a:ea typeface="宋体" panose="02010600030101010101" pitchFamily="2" charset="-122"/>
                <a:cs typeface="Times New Roman" panose="02020603050405020304" pitchFamily="18" charset="0"/>
              </a:rPr>
              <a:t>TCP</a:t>
            </a:r>
            <a:r>
              <a:rPr lang="zh-CN" altLang="en-US" sz="1100" dirty="0">
                <a:latin typeface="Calibri" panose="020F0502020204030204" pitchFamily="34" charset="0"/>
                <a:ea typeface="宋体" panose="02010600030101010101" pitchFamily="2" charset="-122"/>
                <a:cs typeface="Times New Roman" panose="02020603050405020304" pitchFamily="18" charset="0"/>
              </a:rPr>
              <a:t>使用滑动窗口协议实现：</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端到端流量控制</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全网控制</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端到端流量和拥塞控制</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差错控制</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TextBox 3">
            <a:extLst>
              <a:ext uri="{FF2B5EF4-FFF2-40B4-BE49-F238E27FC236}">
                <a16:creationId xmlns:a16="http://schemas.microsoft.com/office/drawing/2014/main" id="{CDB05D76-1CBC-F042-A926-882D225C6F8E}"/>
              </a:ext>
            </a:extLst>
          </p:cNvPr>
          <p:cNvSpPr txBox="1"/>
          <p:nvPr/>
        </p:nvSpPr>
        <p:spPr>
          <a:xfrm>
            <a:off x="4514127" y="1341292"/>
            <a:ext cx="4309110" cy="307777"/>
          </a:xfrm>
          <a:prstGeom prst="rect">
            <a:avLst/>
          </a:prstGeom>
          <a:noFill/>
        </p:spPr>
        <p:txBody>
          <a:bodyPr wrap="square" rtlCol="0">
            <a:spAutoFit/>
          </a:bodyPr>
          <a:lstStyle/>
          <a:p>
            <a:r>
              <a:rPr kumimoji="1" lang="en-US" altLang="zh-CN" sz="1400" dirty="0"/>
              <a:t>A?</a:t>
            </a:r>
            <a:endParaRPr kumimoji="1" lang="zh-CN" altLang="en-US" sz="1400" dirty="0"/>
          </a:p>
        </p:txBody>
      </p:sp>
      <p:sp>
        <p:nvSpPr>
          <p:cNvPr id="5" name="Rectangle 4">
            <a:extLst>
              <a:ext uri="{FF2B5EF4-FFF2-40B4-BE49-F238E27FC236}">
                <a16:creationId xmlns:a16="http://schemas.microsoft.com/office/drawing/2014/main" id="{21BCA383-42A3-AF44-8A09-2DB2F7AFD22D}"/>
              </a:ext>
            </a:extLst>
          </p:cNvPr>
          <p:cNvSpPr/>
          <p:nvPr/>
        </p:nvSpPr>
        <p:spPr>
          <a:xfrm>
            <a:off x="121533" y="2476207"/>
            <a:ext cx="4572000" cy="1051442"/>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对于传输层来说错误的是：</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c</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TCP</a:t>
            </a:r>
            <a:r>
              <a:rPr lang="zh-CN" altLang="en-US" sz="1100" dirty="0">
                <a:latin typeface="Calibri" panose="020F0502020204030204" pitchFamily="34" charset="0"/>
                <a:ea typeface="宋体" panose="02010600030101010101" pitchFamily="2" charset="-122"/>
                <a:cs typeface="Times New Roman" panose="02020603050405020304" pitchFamily="18" charset="0"/>
              </a:rPr>
              <a:t>是全双工协议</a:t>
            </a: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TCP</a:t>
            </a:r>
            <a:r>
              <a:rPr lang="zh-CN" altLang="en-US" sz="1100" dirty="0">
                <a:latin typeface="Calibri" panose="020F0502020204030204" pitchFamily="34" charset="0"/>
                <a:ea typeface="宋体" panose="02010600030101010101" pitchFamily="2" charset="-122"/>
                <a:cs typeface="Times New Roman" panose="02020603050405020304" pitchFamily="18" charset="0"/>
              </a:rPr>
              <a:t>是字节流协议</a:t>
            </a: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TCP</a:t>
            </a:r>
            <a:r>
              <a:rPr lang="zh-CN" altLang="en-US" sz="1100" dirty="0">
                <a:latin typeface="Calibri" panose="020F0502020204030204" pitchFamily="34" charset="0"/>
                <a:ea typeface="宋体" panose="02010600030101010101" pitchFamily="2" charset="-122"/>
                <a:cs typeface="Times New Roman" panose="02020603050405020304" pitchFamily="18" charset="0"/>
              </a:rPr>
              <a:t>和</a:t>
            </a:r>
            <a:r>
              <a:rPr lang="en-US" sz="1100" dirty="0">
                <a:latin typeface="Calibri" panose="020F0502020204030204" pitchFamily="34" charset="0"/>
                <a:ea typeface="宋体" panose="02010600030101010101" pitchFamily="2" charset="-122"/>
                <a:cs typeface="Times New Roman" panose="02020603050405020304" pitchFamily="18" charset="0"/>
              </a:rPr>
              <a:t>UDP</a:t>
            </a:r>
            <a:r>
              <a:rPr lang="zh-CN" altLang="en-US" sz="1100" dirty="0">
                <a:latin typeface="Calibri" panose="020F0502020204030204" pitchFamily="34" charset="0"/>
                <a:ea typeface="宋体" panose="02010600030101010101" pitchFamily="2" charset="-122"/>
                <a:cs typeface="Times New Roman" panose="02020603050405020304" pitchFamily="18" charset="0"/>
              </a:rPr>
              <a:t>协议不能使用同一个端口</a:t>
            </a:r>
          </a:p>
          <a:p>
            <a:pPr marL="742950" lvl="1" indent="-285750">
              <a:lnSpc>
                <a:spcPct val="115000"/>
              </a:lnSpc>
              <a:spcAft>
                <a:spcPts val="1000"/>
              </a:spcAft>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TSAD</a:t>
            </a:r>
            <a:r>
              <a:rPr lang="zh-CN" altLang="en-US" sz="1100" dirty="0">
                <a:latin typeface="Calibri" panose="020F0502020204030204" pitchFamily="34" charset="0"/>
                <a:ea typeface="宋体" panose="02010600030101010101" pitchFamily="2" charset="-122"/>
                <a:cs typeface="Times New Roman" panose="02020603050405020304" pitchFamily="18" charset="0"/>
              </a:rPr>
              <a:t>是</a:t>
            </a:r>
            <a:r>
              <a:rPr lang="en-US" sz="1100" dirty="0">
                <a:latin typeface="Calibri" panose="020F0502020204030204" pitchFamily="34" charset="0"/>
                <a:ea typeface="宋体" panose="02010600030101010101" pitchFamily="2" charset="-122"/>
                <a:cs typeface="Times New Roman" panose="02020603050405020304" pitchFamily="18" charset="0"/>
              </a:rPr>
              <a:t>IP</a:t>
            </a:r>
            <a:r>
              <a:rPr lang="zh-CN" altLang="en-US" sz="1100" dirty="0">
                <a:latin typeface="Calibri" panose="020F0502020204030204" pitchFamily="34" charset="0"/>
                <a:ea typeface="宋体" panose="02010600030101010101" pitchFamily="2" charset="-122"/>
                <a:cs typeface="Times New Roman" panose="02020603050405020304" pitchFamily="18" charset="0"/>
              </a:rPr>
              <a:t>和端口的组合</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TextBox 5">
            <a:extLst>
              <a:ext uri="{FF2B5EF4-FFF2-40B4-BE49-F238E27FC236}">
                <a16:creationId xmlns:a16="http://schemas.microsoft.com/office/drawing/2014/main" id="{F906EB76-2E6C-654C-96FB-911087F1922B}"/>
              </a:ext>
            </a:extLst>
          </p:cNvPr>
          <p:cNvSpPr txBox="1"/>
          <p:nvPr/>
        </p:nvSpPr>
        <p:spPr>
          <a:xfrm>
            <a:off x="4514127" y="2498525"/>
            <a:ext cx="4309110" cy="954107"/>
          </a:xfrm>
          <a:prstGeom prst="rect">
            <a:avLst/>
          </a:prstGeom>
          <a:noFill/>
        </p:spPr>
        <p:txBody>
          <a:bodyPr wrap="square" rtlCol="0">
            <a:spAutoFit/>
          </a:bodyPr>
          <a:lstStyle/>
          <a:p>
            <a:r>
              <a:rPr kumimoji="1" lang="en-US" altLang="zh-CN" sz="1400" dirty="0"/>
              <a:t>TCP </a:t>
            </a:r>
            <a:r>
              <a:rPr kumimoji="1" lang="zh-CN" altLang="en-US" sz="1400" dirty="0"/>
              <a:t>和 </a:t>
            </a:r>
            <a:r>
              <a:rPr kumimoji="1" lang="en-US" altLang="zh-CN" sz="1400" dirty="0"/>
              <a:t>UDP</a:t>
            </a:r>
            <a:r>
              <a:rPr kumimoji="1" lang="zh-CN" altLang="en-US" sz="1400" dirty="0"/>
              <a:t> 可以用一个端口。</a:t>
            </a:r>
            <a:endParaRPr kumimoji="1" lang="en-US" altLang="zh-CN" sz="1400" dirty="0"/>
          </a:p>
          <a:p>
            <a:r>
              <a:rPr kumimoji="1" lang="en-US" altLang="zh-CN" sz="1400" dirty="0"/>
              <a:t>IP</a:t>
            </a:r>
            <a:r>
              <a:rPr kumimoji="1" lang="zh-CN" altLang="en-US" sz="1400" dirty="0"/>
              <a:t> </a:t>
            </a:r>
            <a:r>
              <a:rPr kumimoji="1" lang="en-US" altLang="zh-CN" sz="1400" dirty="0"/>
              <a:t>packet</a:t>
            </a:r>
            <a:r>
              <a:rPr kumimoji="1" lang="zh-CN" altLang="en-US" sz="1400" dirty="0"/>
              <a:t> 中有一个字段标识协议，因此 </a:t>
            </a:r>
            <a:r>
              <a:rPr kumimoji="1" lang="en-US" altLang="zh-CN" sz="1400" dirty="0"/>
              <a:t>OS</a:t>
            </a:r>
            <a:r>
              <a:rPr kumimoji="1" lang="zh-CN" altLang="en-US" sz="1400" dirty="0"/>
              <a:t> 有能力根据此将不同传输层协议的数据交给对应的协议栈处理。</a:t>
            </a:r>
            <a:endParaRPr kumimoji="1" lang="en-US" altLang="zh-CN" sz="1400" dirty="0"/>
          </a:p>
          <a:p>
            <a:r>
              <a:rPr kumimoji="1" lang="en-US" altLang="zh-CN" sz="1400" dirty="0"/>
              <a:t>TCP</a:t>
            </a:r>
            <a:r>
              <a:rPr kumimoji="1" lang="zh-CN" altLang="en-US" sz="1400" dirty="0"/>
              <a:t> 、 </a:t>
            </a:r>
            <a:r>
              <a:rPr kumimoji="1" lang="en-US" altLang="zh-CN" sz="1400" dirty="0"/>
              <a:t>UDP</a:t>
            </a:r>
            <a:r>
              <a:rPr kumimoji="1" lang="zh-CN" altLang="en-US" sz="1400" dirty="0"/>
              <a:t> 各自维护端口信息。</a:t>
            </a:r>
          </a:p>
        </p:txBody>
      </p:sp>
      <p:sp>
        <p:nvSpPr>
          <p:cNvPr id="7" name="Rectangle 6">
            <a:extLst>
              <a:ext uri="{FF2B5EF4-FFF2-40B4-BE49-F238E27FC236}">
                <a16:creationId xmlns:a16="http://schemas.microsoft.com/office/drawing/2014/main" id="{DFB6FB09-1632-2A43-BC1F-F169A42EF4AD}"/>
              </a:ext>
            </a:extLst>
          </p:cNvPr>
          <p:cNvSpPr/>
          <p:nvPr/>
        </p:nvSpPr>
        <p:spPr>
          <a:xfrm>
            <a:off x="121533" y="3611122"/>
            <a:ext cx="4572000" cy="1051442"/>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对于</a:t>
            </a:r>
            <a:r>
              <a:rPr lang="en-US" sz="1100" dirty="0">
                <a:latin typeface="Calibri" panose="020F0502020204030204" pitchFamily="34" charset="0"/>
                <a:ea typeface="宋体" panose="02010600030101010101" pitchFamily="2" charset="-122"/>
                <a:cs typeface="Times New Roman" panose="02020603050405020304" pitchFamily="18" charset="0"/>
              </a:rPr>
              <a:t>UDP</a:t>
            </a:r>
            <a:r>
              <a:rPr lang="zh-CN" altLang="en-US" sz="1100" dirty="0">
                <a:latin typeface="Calibri" panose="020F0502020204030204" pitchFamily="34" charset="0"/>
                <a:ea typeface="宋体" panose="02010600030101010101" pitchFamily="2" charset="-122"/>
                <a:cs typeface="Times New Roman" panose="02020603050405020304" pitchFamily="18" charset="0"/>
              </a:rPr>
              <a:t>协议，如果想实现可靠传输，应在那一层实现？</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d</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数据链路层</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网络层</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传输层</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应用层</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AB7FA3DE-A0B4-1146-8615-4197584141D3}"/>
              </a:ext>
            </a:extLst>
          </p:cNvPr>
          <p:cNvSpPr/>
          <p:nvPr/>
        </p:nvSpPr>
        <p:spPr>
          <a:xfrm>
            <a:off x="202557" y="4746037"/>
            <a:ext cx="4572000" cy="1051442"/>
          </a:xfrm>
          <a:prstGeom prst="rect">
            <a:avLst/>
          </a:prstGeom>
        </p:spPr>
        <p:txBody>
          <a:bodyPr>
            <a:spAutoFit/>
          </a:bodyPr>
          <a:lstStyle/>
          <a:p>
            <a:pPr marL="342900" lvl="0" indent="-342900">
              <a:lnSpc>
                <a:spcPct val="115000"/>
              </a:lnSpc>
              <a:buFont typeface="+mj-lt"/>
              <a:buAutoNum type="arabicPeriod"/>
            </a:pPr>
            <a:r>
              <a:rPr lang="en-US" sz="1100" dirty="0">
                <a:latin typeface="Calibri" panose="020F0502020204030204" pitchFamily="34" charset="0"/>
                <a:ea typeface="宋体" panose="02010600030101010101" pitchFamily="2" charset="-122"/>
                <a:cs typeface="Times New Roman" panose="02020603050405020304" pitchFamily="18" charset="0"/>
              </a:rPr>
              <a:t>TCP</a:t>
            </a:r>
            <a:r>
              <a:rPr lang="zh-CN" altLang="en-US" sz="1100" dirty="0">
                <a:latin typeface="Calibri" panose="020F0502020204030204" pitchFamily="34" charset="0"/>
                <a:ea typeface="宋体" panose="02010600030101010101" pitchFamily="2" charset="-122"/>
                <a:cs typeface="Times New Roman" panose="02020603050405020304" pitchFamily="18" charset="0"/>
              </a:rPr>
              <a:t>使用慢启动算法，为了</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c</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减小拥堵</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高速传输</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快速探测网络承载力</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适应接收窗口的大小</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BFFAD122-25C0-664B-BBAF-B20724B8FB04}"/>
              </a:ext>
            </a:extLst>
          </p:cNvPr>
          <p:cNvSpPr/>
          <p:nvPr/>
        </p:nvSpPr>
        <p:spPr>
          <a:xfrm>
            <a:off x="-57873" y="5815538"/>
            <a:ext cx="4572000" cy="738664"/>
          </a:xfrm>
          <a:prstGeom prst="rect">
            <a:avLst/>
          </a:prstGeom>
        </p:spPr>
        <p:txBody>
          <a:bodyPr>
            <a:spAutoFit/>
          </a:bodyPr>
          <a:lstStyle/>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19</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TCP</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支持（</a:t>
            </a:r>
            <a:r>
              <a:rPr lang="en-US" sz="1400" kern="100" dirty="0">
                <a:latin typeface="Calibri" panose="020F0502020204030204" pitchFamily="34" charset="0"/>
                <a:ea typeface="宋体" panose="02010600030101010101" pitchFamily="2" charset="-122"/>
                <a:cs typeface="Times New Roman" panose="02020603050405020304" pitchFamily="18" charset="0"/>
              </a:rPr>
              <a:t>A</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p>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	I</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、单播</a:t>
            </a:r>
            <a:r>
              <a:rPr lang="en-US" sz="1400" kern="100" dirty="0">
                <a:latin typeface="Calibri" panose="020F0502020204030204" pitchFamily="34" charset="0"/>
                <a:ea typeface="宋体" panose="02010600030101010101" pitchFamily="2" charset="-122"/>
                <a:cs typeface="Times New Roman" panose="02020603050405020304" pitchFamily="18" charset="0"/>
              </a:rPr>
              <a:t>	II</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、组播</a:t>
            </a:r>
            <a:r>
              <a:rPr lang="en-US" sz="1400" kern="100" dirty="0">
                <a:latin typeface="Calibri" panose="020F0502020204030204" pitchFamily="34" charset="0"/>
                <a:ea typeface="宋体" panose="02010600030101010101" pitchFamily="2" charset="-122"/>
                <a:cs typeface="Times New Roman" panose="02020603050405020304" pitchFamily="18" charset="0"/>
              </a:rPr>
              <a:t>	III</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、广播</a:t>
            </a:r>
          </a:p>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	A</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、仅</a:t>
            </a:r>
            <a:r>
              <a:rPr lang="en-US" sz="1400" kern="100" dirty="0">
                <a:latin typeface="Calibri" panose="020F0502020204030204" pitchFamily="34" charset="0"/>
                <a:ea typeface="宋体" panose="02010600030101010101" pitchFamily="2" charset="-122"/>
                <a:cs typeface="Times New Roman" panose="02020603050405020304" pitchFamily="18" charset="0"/>
              </a:rPr>
              <a:t>I	B</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I</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和</a:t>
            </a:r>
            <a:r>
              <a:rPr lang="en-US" sz="1400" kern="100" dirty="0">
                <a:latin typeface="Calibri" panose="020F0502020204030204" pitchFamily="34" charset="0"/>
                <a:ea typeface="宋体" panose="02010600030101010101" pitchFamily="2" charset="-122"/>
                <a:cs typeface="Times New Roman" panose="02020603050405020304" pitchFamily="18" charset="0"/>
              </a:rPr>
              <a:t>II	C</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、仅</a:t>
            </a:r>
            <a:r>
              <a:rPr lang="en-US" sz="1400" kern="100" dirty="0">
                <a:latin typeface="Calibri" panose="020F0502020204030204" pitchFamily="34" charset="0"/>
                <a:ea typeface="宋体" panose="02010600030101010101" pitchFamily="2" charset="-122"/>
                <a:cs typeface="Times New Roman" panose="02020603050405020304" pitchFamily="18" charset="0"/>
              </a:rPr>
              <a:t>II	D</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I</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II</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III</a:t>
            </a:r>
            <a:endParaRPr lang="zh-CN" altLang="en-US"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4085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C26E58AB-1A7F-E74D-B7AB-A0E88D005626}"/>
              </a:ext>
            </a:extLst>
          </p:cNvPr>
          <p:cNvSpPr>
            <a:spLocks noGrp="1"/>
          </p:cNvSpPr>
          <p:nvPr>
            <p:ph sz="quarter" idx="1"/>
          </p:nvPr>
        </p:nvSpPr>
        <p:spPr>
          <a:xfrm>
            <a:off x="358815" y="197734"/>
            <a:ext cx="8669438" cy="6411410"/>
          </a:xfrm>
        </p:spPr>
        <p:txBody>
          <a:bodyPr>
            <a:normAutofit fontScale="92500" lnSpcReduction="10000"/>
          </a:bodyPr>
          <a:lstStyle/>
          <a:p>
            <a:r>
              <a:rPr lang="en-US" altLang="zh-CN" dirty="0"/>
              <a:t> </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B</a:t>
            </a:r>
            <a:r>
              <a:rPr lang="zh-CN" altLang="en-US" dirty="0">
                <a:latin typeface="华文楷体" pitchFamily="2" charset="-122"/>
                <a:ea typeface="华文楷体" pitchFamily="2" charset="-122"/>
              </a:rPr>
              <a:t>双方已经建立了</a:t>
            </a:r>
            <a:r>
              <a:rPr lang="en-US" altLang="zh-CN" dirty="0">
                <a:latin typeface="华文楷体" pitchFamily="2" charset="-122"/>
                <a:ea typeface="华文楷体" pitchFamily="2" charset="-122"/>
              </a:rPr>
              <a:t>TCP</a:t>
            </a:r>
            <a:r>
              <a:rPr lang="zh-CN" altLang="en-US" dirty="0">
                <a:latin typeface="华文楷体" pitchFamily="2" charset="-122"/>
                <a:ea typeface="华文楷体" pitchFamily="2" charset="-122"/>
              </a:rPr>
              <a:t>连接，初始阈值为</a:t>
            </a:r>
            <a:r>
              <a:rPr lang="en-US" altLang="zh-CN" dirty="0">
                <a:latin typeface="华文楷体" pitchFamily="2" charset="-122"/>
                <a:ea typeface="华文楷体" pitchFamily="2" charset="-122"/>
              </a:rPr>
              <a:t>32K</a:t>
            </a:r>
            <a:r>
              <a:rPr lang="zh-CN" altLang="en-US" dirty="0">
                <a:latin typeface="华文楷体" pitchFamily="2" charset="-122"/>
                <a:ea typeface="华文楷体" pitchFamily="2" charset="-122"/>
              </a:rPr>
              <a:t>字节</a:t>
            </a:r>
            <a:r>
              <a:rPr lang="en-US" altLang="zh-CN" dirty="0">
                <a:latin typeface="华文楷体" pitchFamily="2" charset="-122"/>
                <a:ea typeface="华文楷体" pitchFamily="2" charset="-122"/>
              </a:rPr>
              <a:t>(1K = 1024)</a:t>
            </a:r>
            <a:r>
              <a:rPr lang="zh-CN" altLang="en-US" dirty="0">
                <a:latin typeface="华文楷体" pitchFamily="2" charset="-122"/>
                <a:ea typeface="华文楷体" pitchFamily="2" charset="-122"/>
              </a:rPr>
              <a:t>，最大发送段长</a:t>
            </a:r>
            <a:r>
              <a:rPr lang="en-US" altLang="zh-CN" dirty="0">
                <a:latin typeface="华文楷体" pitchFamily="2" charset="-122"/>
                <a:ea typeface="华文楷体" pitchFamily="2" charset="-122"/>
              </a:rPr>
              <a:t>MSS</a:t>
            </a:r>
            <a:r>
              <a:rPr lang="zh-CN" altLang="en-US" dirty="0">
                <a:latin typeface="华文楷体" pitchFamily="2" charset="-122"/>
                <a:ea typeface="华文楷体" pitchFamily="2" charset="-122"/>
              </a:rPr>
              <a:t>为</a:t>
            </a:r>
            <a:r>
              <a:rPr lang="en-US" altLang="zh-CN" dirty="0">
                <a:latin typeface="华文楷体" pitchFamily="2" charset="-122"/>
                <a:ea typeface="华文楷体" pitchFamily="2" charset="-122"/>
              </a:rPr>
              <a:t>1K</a:t>
            </a:r>
            <a:r>
              <a:rPr lang="zh-CN" altLang="en-US" dirty="0">
                <a:latin typeface="华文楷体" pitchFamily="2" charset="-122"/>
                <a:ea typeface="华文楷体" pitchFamily="2" charset="-122"/>
              </a:rPr>
              <a:t>字节。发送方向为</a:t>
            </a:r>
            <a:r>
              <a:rPr lang="en-US" altLang="zh-CN" dirty="0">
                <a:latin typeface="华文楷体" pitchFamily="2" charset="-122"/>
                <a:ea typeface="华文楷体" pitchFamily="2" charset="-122"/>
              </a:rPr>
              <a:t>A-&gt;B, B</a:t>
            </a:r>
            <a:r>
              <a:rPr lang="zh-CN" altLang="en-US" dirty="0">
                <a:latin typeface="华文楷体" pitchFamily="2" charset="-122"/>
                <a:ea typeface="华文楷体" pitchFamily="2" charset="-122"/>
              </a:rPr>
              <a:t>没有数据要发送</a:t>
            </a:r>
            <a:r>
              <a:rPr lang="en-US" altLang="zh-CN" dirty="0">
                <a:latin typeface="华文楷体" pitchFamily="2" charset="-122"/>
                <a:ea typeface="华文楷体" pitchFamily="2" charset="-122"/>
              </a:rPr>
              <a:t>, B</a:t>
            </a:r>
            <a:r>
              <a:rPr lang="zh-CN" altLang="en-US" dirty="0">
                <a:latin typeface="华文楷体" pitchFamily="2" charset="-122"/>
                <a:ea typeface="华文楷体" pitchFamily="2" charset="-122"/>
              </a:rPr>
              <a:t>每收到一个数据段都会发出一个应答段。在整个过程中上层一直有数据要发送</a:t>
            </a: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并且都以</a:t>
            </a:r>
            <a:r>
              <a:rPr lang="en-US" altLang="zh-CN" dirty="0">
                <a:latin typeface="华文楷体" pitchFamily="2" charset="-122"/>
                <a:ea typeface="华文楷体" pitchFamily="2" charset="-122"/>
              </a:rPr>
              <a:t>MSS</a:t>
            </a:r>
            <a:r>
              <a:rPr lang="zh-CN" altLang="en-US" dirty="0">
                <a:latin typeface="华文楷体" pitchFamily="2" charset="-122"/>
                <a:ea typeface="华文楷体" pitchFamily="2" charset="-122"/>
              </a:rPr>
              <a:t>大小的段发送。</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的发送序列号从</a:t>
            </a:r>
            <a:r>
              <a:rPr lang="en-US" altLang="zh-CN" dirty="0">
                <a:latin typeface="华文楷体" pitchFamily="2" charset="-122"/>
                <a:ea typeface="华文楷体" pitchFamily="2" charset="-122"/>
              </a:rPr>
              <a:t>0</a:t>
            </a:r>
            <a:r>
              <a:rPr lang="zh-CN" altLang="en-US" dirty="0">
                <a:latin typeface="华文楷体" pitchFamily="2" charset="-122"/>
                <a:ea typeface="华文楷体" pitchFamily="2" charset="-122"/>
              </a:rPr>
              <a:t>开始。</a:t>
            </a:r>
          </a:p>
          <a:p>
            <a:pPr>
              <a:buNone/>
            </a:pPr>
            <a:r>
              <a:rPr lang="zh-CN" altLang="en-US" dirty="0">
                <a:latin typeface="华文楷体" pitchFamily="2" charset="-122"/>
                <a:ea typeface="华文楷体" pitchFamily="2" charset="-122"/>
              </a:rPr>
              <a:t>      </a:t>
            </a:r>
            <a:r>
              <a:rPr lang="en-US" altLang="zh-CN" dirty="0">
                <a:latin typeface="华文楷体" pitchFamily="2" charset="-122"/>
                <a:ea typeface="华文楷体" pitchFamily="2" charset="-122"/>
              </a:rPr>
              <a:t>1.</a:t>
            </a:r>
            <a:r>
              <a:rPr lang="zh-CN" altLang="en-US" dirty="0">
                <a:latin typeface="华文楷体" pitchFamily="2" charset="-122"/>
                <a:ea typeface="华文楷体" pitchFamily="2" charset="-122"/>
              </a:rPr>
              <a:t>在传输过程中</a:t>
            </a:r>
            <a:r>
              <a:rPr lang="en-US" altLang="zh-CN" dirty="0">
                <a:latin typeface="华文楷体" pitchFamily="2" charset="-122"/>
                <a:ea typeface="华文楷体" pitchFamily="2" charset="-122"/>
              </a:rPr>
              <a:t>, A</a:t>
            </a:r>
            <a:r>
              <a:rPr lang="zh-CN" altLang="en-US" dirty="0">
                <a:latin typeface="华文楷体" pitchFamily="2" charset="-122"/>
                <a:ea typeface="华文楷体" pitchFamily="2" charset="-122"/>
              </a:rPr>
              <a:t>收到</a:t>
            </a:r>
            <a:r>
              <a:rPr lang="en-US" altLang="zh-CN" dirty="0">
                <a:latin typeface="华文楷体" pitchFamily="2" charset="-122"/>
                <a:ea typeface="华文楷体" pitchFamily="2" charset="-122"/>
              </a:rPr>
              <a:t>1</a:t>
            </a:r>
            <a:r>
              <a:rPr lang="zh-CN" altLang="en-US" dirty="0">
                <a:latin typeface="华文楷体" pitchFamily="2" charset="-122"/>
                <a:ea typeface="华文楷体" pitchFamily="2" charset="-122"/>
              </a:rPr>
              <a:t>个</a:t>
            </a:r>
            <a:r>
              <a:rPr lang="en-US" altLang="zh-CN" dirty="0">
                <a:latin typeface="华文楷体" pitchFamily="2" charset="-122"/>
                <a:ea typeface="华文楷体" pitchFamily="2" charset="-122"/>
              </a:rPr>
              <a:t>ACK</a:t>
            </a:r>
            <a:r>
              <a:rPr lang="zh-CN" altLang="en-US" dirty="0">
                <a:latin typeface="华文楷体" pitchFamily="2" charset="-122"/>
                <a:ea typeface="华文楷体" pitchFamily="2" charset="-122"/>
              </a:rPr>
              <a:t>为</a:t>
            </a:r>
            <a:r>
              <a:rPr lang="en-US" altLang="zh-CN" dirty="0">
                <a:latin typeface="华文楷体" pitchFamily="2" charset="-122"/>
                <a:ea typeface="华文楷体" pitchFamily="2" charset="-122"/>
              </a:rPr>
              <a:t>10240</a:t>
            </a:r>
            <a:r>
              <a:rPr lang="zh-CN" altLang="en-US" dirty="0">
                <a:latin typeface="华文楷体" pitchFamily="2" charset="-122"/>
                <a:ea typeface="华文楷体" pitchFamily="2" charset="-122"/>
              </a:rPr>
              <a:t>的数据段，收到这个应答段后</a:t>
            </a:r>
            <a:r>
              <a:rPr lang="en-US" altLang="zh-CN" dirty="0">
                <a:latin typeface="华文楷体" pitchFamily="2" charset="-122"/>
                <a:ea typeface="华文楷体" pitchFamily="2" charset="-122"/>
              </a:rPr>
              <a:t>, A</a:t>
            </a:r>
            <a:r>
              <a:rPr lang="zh-CN" altLang="en-US" dirty="0">
                <a:latin typeface="华文楷体" pitchFamily="2" charset="-122"/>
                <a:ea typeface="华文楷体" pitchFamily="2" charset="-122"/>
              </a:rPr>
              <a:t>处拥塞窗口的大小是多少？</a:t>
            </a:r>
            <a:r>
              <a:rPr lang="en-US" altLang="zh-CN" dirty="0">
                <a:solidFill>
                  <a:srgbClr val="FF0000"/>
                </a:solidFill>
                <a:latin typeface="华文楷体" pitchFamily="2" charset="-122"/>
                <a:ea typeface="华文楷体" pitchFamily="2" charset="-122"/>
              </a:rPr>
              <a:t>11MSS</a:t>
            </a:r>
            <a:endParaRPr lang="zh-CN" altLang="en-US" dirty="0">
              <a:latin typeface="华文楷体" pitchFamily="2" charset="-122"/>
              <a:ea typeface="华文楷体" pitchFamily="2" charset="-122"/>
            </a:endParaRPr>
          </a:p>
          <a:p>
            <a:pPr>
              <a:buNone/>
            </a:pPr>
            <a:r>
              <a:rPr lang="zh-CN" altLang="en-US" dirty="0">
                <a:latin typeface="华文楷体" pitchFamily="2" charset="-122"/>
                <a:ea typeface="华文楷体" pitchFamily="2" charset="-122"/>
              </a:rPr>
              <a:t>     </a:t>
            </a:r>
            <a:r>
              <a:rPr lang="en-US" altLang="zh-CN" dirty="0">
                <a:latin typeface="华文楷体" pitchFamily="2" charset="-122"/>
                <a:ea typeface="华文楷体" pitchFamily="2" charset="-122"/>
              </a:rPr>
              <a:t>2. </a:t>
            </a:r>
            <a:r>
              <a:rPr lang="zh-CN" altLang="en-US" dirty="0">
                <a:latin typeface="华文楷体" pitchFamily="2" charset="-122"/>
                <a:ea typeface="华文楷体" pitchFamily="2" charset="-122"/>
              </a:rPr>
              <a:t>当收到</a:t>
            </a:r>
            <a:r>
              <a:rPr lang="en-US" altLang="zh-CN" dirty="0">
                <a:latin typeface="华文楷体" pitchFamily="2" charset="-122"/>
                <a:ea typeface="华文楷体" pitchFamily="2" charset="-122"/>
              </a:rPr>
              <a:t>ACK</a:t>
            </a:r>
            <a:r>
              <a:rPr lang="zh-CN" altLang="en-US" dirty="0">
                <a:latin typeface="华文楷体" pitchFamily="2" charset="-122"/>
                <a:ea typeface="华文楷体" pitchFamily="2" charset="-122"/>
              </a:rPr>
              <a:t>为</a:t>
            </a:r>
            <a:r>
              <a:rPr lang="en-US" altLang="zh-CN" dirty="0">
                <a:latin typeface="华文楷体" pitchFamily="2" charset="-122"/>
                <a:ea typeface="华文楷体" pitchFamily="2" charset="-122"/>
              </a:rPr>
              <a:t>32768</a:t>
            </a:r>
            <a:r>
              <a:rPr lang="zh-CN" altLang="en-US" dirty="0">
                <a:latin typeface="华文楷体" pitchFamily="2" charset="-122"/>
                <a:ea typeface="华文楷体" pitchFamily="2" charset="-122"/>
              </a:rPr>
              <a:t>的数据段后，</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处拥塞窗口的大小是多少？</a:t>
            </a:r>
            <a:r>
              <a:rPr lang="en-US" altLang="zh-CN" dirty="0">
                <a:solidFill>
                  <a:srgbClr val="FF0000"/>
                </a:solidFill>
                <a:latin typeface="华文楷体" pitchFamily="2" charset="-122"/>
                <a:ea typeface="华文楷体" pitchFamily="2" charset="-122"/>
              </a:rPr>
              <a:t>32MSS</a:t>
            </a:r>
            <a:endParaRPr lang="zh-CN" altLang="en-US" dirty="0">
              <a:solidFill>
                <a:srgbClr val="FF0000"/>
              </a:solidFill>
              <a:latin typeface="华文楷体" pitchFamily="2" charset="-122"/>
              <a:ea typeface="华文楷体" pitchFamily="2" charset="-122"/>
            </a:endParaRPr>
          </a:p>
          <a:p>
            <a:pPr>
              <a:buNone/>
            </a:pPr>
            <a:r>
              <a:rPr lang="zh-CN" altLang="en-US" dirty="0">
                <a:latin typeface="华文楷体" pitchFamily="2" charset="-122"/>
                <a:ea typeface="华文楷体" pitchFamily="2" charset="-122"/>
              </a:rPr>
              <a:t>     </a:t>
            </a:r>
            <a:r>
              <a:rPr lang="en-US" altLang="zh-CN" dirty="0">
                <a:latin typeface="华文楷体" pitchFamily="2" charset="-122"/>
                <a:ea typeface="华文楷体" pitchFamily="2" charset="-122"/>
              </a:rPr>
              <a:t>3. </a:t>
            </a:r>
            <a:r>
              <a:rPr lang="zh-CN" altLang="en-US" dirty="0">
                <a:latin typeface="华文楷体" pitchFamily="2" charset="-122"/>
                <a:ea typeface="华文楷体" pitchFamily="2" charset="-122"/>
              </a:rPr>
              <a:t>当阈值为</a:t>
            </a:r>
            <a:r>
              <a:rPr lang="en-US" altLang="zh-CN" dirty="0">
                <a:latin typeface="华文楷体" pitchFamily="2" charset="-122"/>
                <a:ea typeface="华文楷体" pitchFamily="2" charset="-122"/>
              </a:rPr>
              <a:t>32K</a:t>
            </a:r>
            <a:r>
              <a:rPr lang="zh-CN" altLang="en-US" dirty="0">
                <a:latin typeface="华文楷体" pitchFamily="2" charset="-122"/>
                <a:ea typeface="华文楷体" pitchFamily="2" charset="-122"/>
              </a:rPr>
              <a:t>字节、拥塞窗口为</a:t>
            </a:r>
            <a:r>
              <a:rPr lang="en-US" altLang="zh-CN" dirty="0">
                <a:latin typeface="华文楷体" pitchFamily="2" charset="-122"/>
                <a:ea typeface="华文楷体" pitchFamily="2" charset="-122"/>
              </a:rPr>
              <a:t>40K</a:t>
            </a:r>
            <a:r>
              <a:rPr lang="zh-CN" altLang="en-US" dirty="0">
                <a:latin typeface="华文楷体" pitchFamily="2" charset="-122"/>
                <a:ea typeface="华文楷体" pitchFamily="2" charset="-122"/>
              </a:rPr>
              <a:t>字节时</a:t>
            </a: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发送方发生了超时，求超时发生后拥塞窗口的大小和阈值的大小。</a:t>
            </a:r>
            <a:endParaRPr lang="en-US" altLang="zh-CN" dirty="0">
              <a:latin typeface="华文楷体" pitchFamily="2" charset="-122"/>
              <a:ea typeface="华文楷体" pitchFamily="2" charset="-122"/>
            </a:endParaRPr>
          </a:p>
          <a:p>
            <a:pPr>
              <a:buNone/>
            </a:pPr>
            <a:r>
              <a:rPr lang="en-US" altLang="zh-CN" dirty="0">
                <a:solidFill>
                  <a:srgbClr val="FF0000"/>
                </a:solidFill>
                <a:latin typeface="华文楷体" pitchFamily="2" charset="-122"/>
                <a:ea typeface="华文楷体" pitchFamily="2" charset="-122"/>
              </a:rPr>
              <a:t>1MSS; 20MSS</a:t>
            </a:r>
          </a:p>
          <a:p>
            <a:pPr>
              <a:buNone/>
            </a:pPr>
            <a:r>
              <a:rPr lang="en-US" altLang="zh-CN" dirty="0">
                <a:latin typeface="华文楷体" pitchFamily="2" charset="-122"/>
                <a:ea typeface="华文楷体" pitchFamily="2" charset="-122"/>
              </a:rPr>
              <a:t>(2018)</a:t>
            </a:r>
          </a:p>
          <a:p>
            <a:r>
              <a:rPr lang="zh-CN" altLang="en-US" sz="1900" dirty="0"/>
              <a:t>只不过第</a:t>
            </a:r>
            <a:r>
              <a:rPr lang="en-US" sz="1900" dirty="0"/>
              <a:t>2</a:t>
            </a:r>
            <a:r>
              <a:rPr lang="zh-CN" altLang="en-US" sz="1900" dirty="0"/>
              <a:t>、</a:t>
            </a:r>
            <a:r>
              <a:rPr lang="en-US" sz="1900" dirty="0"/>
              <a:t>3</a:t>
            </a:r>
            <a:r>
              <a:rPr lang="zh-CN" altLang="en-US" sz="1900" dirty="0"/>
              <a:t>小问略有变化，题中给出了发生超时的窗口大小</a:t>
            </a:r>
          </a:p>
          <a:p>
            <a:r>
              <a:rPr lang="zh-CN" altLang="en-US" sz="1900" dirty="0"/>
              <a:t>第</a:t>
            </a:r>
            <a:r>
              <a:rPr lang="en-US" sz="1900" dirty="0"/>
              <a:t>2</a:t>
            </a:r>
            <a:r>
              <a:rPr lang="zh-CN" altLang="en-US" sz="1900" dirty="0"/>
              <a:t>小问改成，从开始传输到第一次发生超时会经过多少</a:t>
            </a:r>
            <a:r>
              <a:rPr lang="en-US" sz="1900" dirty="0"/>
              <a:t>RTT</a:t>
            </a:r>
            <a:endParaRPr lang="zh-CN" altLang="en-US" sz="1900" dirty="0"/>
          </a:p>
          <a:p>
            <a:r>
              <a:rPr lang="zh-CN" altLang="en-US" sz="1900" dirty="0"/>
              <a:t>第</a:t>
            </a:r>
            <a:r>
              <a:rPr lang="en-US" sz="1900" dirty="0"/>
              <a:t>3</a:t>
            </a:r>
            <a:r>
              <a:rPr lang="zh-CN" altLang="en-US" sz="1900" dirty="0"/>
              <a:t>小问改成，从第一次超时开始，到拥塞窗口达到某个值（此时已经完成了慢启动进入了冲突避免），问这个过程需要多少</a:t>
            </a:r>
            <a:r>
              <a:rPr lang="en-US" sz="1900" dirty="0"/>
              <a:t>RTT</a:t>
            </a:r>
            <a:endParaRPr lang="zh-CN" altLang="en-US" sz="1900" dirty="0"/>
          </a:p>
          <a:p>
            <a:pPr>
              <a:buNone/>
            </a:pPr>
            <a:endParaRPr lang="zh-CN" altLang="en-US" dirty="0">
              <a:latin typeface="华文楷体" pitchFamily="2" charset="-122"/>
              <a:ea typeface="华文楷体" pitchFamily="2" charset="-122"/>
            </a:endParaRPr>
          </a:p>
        </p:txBody>
      </p:sp>
    </p:spTree>
    <p:extLst>
      <p:ext uri="{BB962C8B-B14F-4D97-AF65-F5344CB8AC3E}">
        <p14:creationId xmlns:p14="http://schemas.microsoft.com/office/powerpoint/2010/main" val="98129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E9BB-C28D-4842-8645-B1FE682D31FB}"/>
              </a:ext>
            </a:extLst>
          </p:cNvPr>
          <p:cNvSpPr>
            <a:spLocks noGrp="1"/>
          </p:cNvSpPr>
          <p:nvPr>
            <p:ph type="ctrTitle"/>
          </p:nvPr>
        </p:nvSpPr>
        <p:spPr/>
        <p:txBody>
          <a:bodyPr/>
          <a:lstStyle/>
          <a:p>
            <a:r>
              <a:rPr kumimoji="1" lang="en-US" altLang="zh-CN" dirty="0"/>
              <a:t>App. Layer</a:t>
            </a:r>
            <a:endParaRPr kumimoji="1" lang="zh-CN" altLang="en-US" dirty="0"/>
          </a:p>
        </p:txBody>
      </p:sp>
      <p:sp>
        <p:nvSpPr>
          <p:cNvPr id="3" name="Subtitle 2">
            <a:extLst>
              <a:ext uri="{FF2B5EF4-FFF2-40B4-BE49-F238E27FC236}">
                <a16:creationId xmlns:a16="http://schemas.microsoft.com/office/drawing/2014/main" id="{9EA4BABD-1A2D-004C-B009-0FE2C132FD27}"/>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296430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3B684-FF84-D544-B0C0-6445BFEE7B69}"/>
              </a:ext>
            </a:extLst>
          </p:cNvPr>
          <p:cNvSpPr/>
          <p:nvPr/>
        </p:nvSpPr>
        <p:spPr>
          <a:xfrm>
            <a:off x="144683" y="201577"/>
            <a:ext cx="4572000" cy="1051442"/>
          </a:xfrm>
          <a:prstGeom prst="rect">
            <a:avLst/>
          </a:prstGeom>
        </p:spPr>
        <p:txBody>
          <a:bodyPr>
            <a:spAutoFit/>
          </a:bodyPr>
          <a:lstStyle/>
          <a:p>
            <a:pPr marL="342900" lvl="0" indent="-342900">
              <a:lnSpc>
                <a:spcPct val="115000"/>
              </a:lnSpc>
              <a:buFont typeface="+mj-lt"/>
              <a:buAutoNum type="arabicPeriod"/>
            </a:pPr>
            <a:r>
              <a:rPr lang="en-US" sz="1100" dirty="0">
                <a:latin typeface="Calibri" panose="020F0502020204030204" pitchFamily="34" charset="0"/>
                <a:ea typeface="宋体" panose="02010600030101010101" pitchFamily="2" charset="-122"/>
                <a:cs typeface="Times New Roman" panose="02020603050405020304" pitchFamily="18" charset="0"/>
              </a:rPr>
              <a:t>HTTP1.0</a:t>
            </a:r>
            <a:r>
              <a:rPr lang="zh-CN" altLang="en-US" sz="1100" dirty="0">
                <a:latin typeface="Calibri" panose="020F0502020204030204" pitchFamily="34" charset="0"/>
                <a:ea typeface="宋体" panose="02010600030101010101" pitchFamily="2" charset="-122"/>
                <a:cs typeface="Times New Roman" panose="02020603050405020304" pitchFamily="18" charset="0"/>
              </a:rPr>
              <a:t>协议是：</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b</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非持续，得到一个对象需要一个</a:t>
            </a:r>
            <a:r>
              <a:rPr lang="en-US" sz="1100" dirty="0">
                <a:latin typeface="Calibri" panose="020F0502020204030204" pitchFamily="34" charset="0"/>
                <a:ea typeface="宋体" panose="02010600030101010101" pitchFamily="2" charset="-122"/>
                <a:cs typeface="Times New Roman" panose="02020603050405020304" pitchFamily="18" charset="0"/>
              </a:rPr>
              <a:t>RTT</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非持续，得到一个对象需要 两个</a:t>
            </a:r>
            <a:r>
              <a:rPr lang="en-US" sz="1100" dirty="0">
                <a:latin typeface="Calibri" panose="020F0502020204030204" pitchFamily="34" charset="0"/>
                <a:ea typeface="宋体" panose="02010600030101010101" pitchFamily="2" charset="-122"/>
                <a:cs typeface="Times New Roman" panose="02020603050405020304" pitchFamily="18" charset="0"/>
              </a:rPr>
              <a:t>RTT</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持续，得到一个对象需要一个</a:t>
            </a:r>
            <a:r>
              <a:rPr lang="en-US" sz="1100" dirty="0">
                <a:latin typeface="Calibri" panose="020F0502020204030204" pitchFamily="34" charset="0"/>
                <a:ea typeface="宋体" panose="02010600030101010101" pitchFamily="2" charset="-122"/>
                <a:cs typeface="Times New Roman" panose="02020603050405020304" pitchFamily="18" charset="0"/>
              </a:rPr>
              <a:t>RTT</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持续，得到一个对象需要两个</a:t>
            </a:r>
            <a:r>
              <a:rPr lang="en-US" sz="1100" dirty="0">
                <a:latin typeface="Calibri" panose="020F0502020204030204" pitchFamily="34" charset="0"/>
                <a:ea typeface="宋体" panose="02010600030101010101" pitchFamily="2" charset="-122"/>
                <a:cs typeface="Times New Roman" panose="02020603050405020304" pitchFamily="18" charset="0"/>
              </a:rPr>
              <a:t>RTT</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19065F24-6647-EB45-BD77-6421BA6EC95A}"/>
              </a:ext>
            </a:extLst>
          </p:cNvPr>
          <p:cNvSpPr/>
          <p:nvPr/>
        </p:nvSpPr>
        <p:spPr>
          <a:xfrm>
            <a:off x="144683" y="1411289"/>
            <a:ext cx="4572000" cy="1051442"/>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对于</a:t>
            </a:r>
            <a:r>
              <a:rPr lang="en-US" sz="1100" dirty="0">
                <a:latin typeface="Calibri" panose="020F0502020204030204" pitchFamily="34" charset="0"/>
                <a:ea typeface="宋体" panose="02010600030101010101" pitchFamily="2" charset="-122"/>
                <a:cs typeface="Times New Roman" panose="02020603050405020304" pitchFamily="18" charset="0"/>
              </a:rPr>
              <a:t>EMAIL</a:t>
            </a:r>
            <a:r>
              <a:rPr lang="zh-CN" altLang="en-US" sz="1100" dirty="0">
                <a:latin typeface="Calibri" panose="020F0502020204030204" pitchFamily="34" charset="0"/>
                <a:ea typeface="宋体" panose="02010600030101010101" pitchFamily="2" charset="-122"/>
                <a:cs typeface="Times New Roman" panose="02020603050405020304" pitchFamily="18" charset="0"/>
              </a:rPr>
              <a:t>下列说法正确的是：</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b</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收发均使用</a:t>
            </a:r>
            <a:r>
              <a:rPr lang="en-US" sz="1100" dirty="0">
                <a:latin typeface="Calibri" panose="020F0502020204030204" pitchFamily="34" charset="0"/>
                <a:ea typeface="宋体" panose="02010600030101010101" pitchFamily="2" charset="-122"/>
                <a:cs typeface="Times New Roman" panose="02020603050405020304" pitchFamily="18" charset="0"/>
              </a:rPr>
              <a:t>SMTP</a:t>
            </a:r>
            <a:r>
              <a:rPr lang="zh-CN" altLang="en-US" sz="1100" dirty="0">
                <a:latin typeface="Calibri" panose="020F0502020204030204" pitchFamily="34" charset="0"/>
                <a:ea typeface="宋体" panose="02010600030101010101" pitchFamily="2" charset="-122"/>
                <a:cs typeface="Times New Roman" panose="02020603050405020304" pitchFamily="18" charset="0"/>
              </a:rPr>
              <a:t>协议</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发送使用</a:t>
            </a:r>
            <a:r>
              <a:rPr lang="en-US" sz="1100" dirty="0">
                <a:latin typeface="Calibri" panose="020F0502020204030204" pitchFamily="34" charset="0"/>
                <a:ea typeface="宋体" panose="02010600030101010101" pitchFamily="2" charset="-122"/>
                <a:cs typeface="Times New Roman" panose="02020603050405020304" pitchFamily="18" charset="0"/>
              </a:rPr>
              <a:t>SMTP</a:t>
            </a:r>
            <a:r>
              <a:rPr lang="zh-CN" altLang="en-US" sz="1100" dirty="0">
                <a:latin typeface="Calibri" panose="020F0502020204030204" pitchFamily="34" charset="0"/>
                <a:ea typeface="宋体" panose="02010600030101010101" pitchFamily="2" charset="-122"/>
                <a:cs typeface="Times New Roman" panose="02020603050405020304" pitchFamily="18" charset="0"/>
              </a:rPr>
              <a:t>协议，接收使用</a:t>
            </a:r>
            <a:r>
              <a:rPr lang="en-US" sz="1100" dirty="0">
                <a:latin typeface="Calibri" panose="020F0502020204030204" pitchFamily="34" charset="0"/>
                <a:ea typeface="宋体" panose="02010600030101010101" pitchFamily="2" charset="-122"/>
                <a:cs typeface="Times New Roman" panose="02020603050405020304" pitchFamily="18" charset="0"/>
              </a:rPr>
              <a:t>POP3/IMAP</a:t>
            </a:r>
            <a:r>
              <a:rPr lang="zh-CN" altLang="en-US" sz="1100" dirty="0">
                <a:latin typeface="Calibri" panose="020F0502020204030204" pitchFamily="34" charset="0"/>
                <a:ea typeface="宋体" panose="02010600030101010101" pitchFamily="2" charset="-122"/>
                <a:cs typeface="Times New Roman" panose="02020603050405020304" pitchFamily="18" charset="0"/>
              </a:rPr>
              <a:t>协议</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发送使用</a:t>
            </a:r>
            <a:r>
              <a:rPr lang="en-US" sz="1100" dirty="0">
                <a:latin typeface="Calibri" panose="020F0502020204030204" pitchFamily="34" charset="0"/>
                <a:ea typeface="宋体" panose="02010600030101010101" pitchFamily="2" charset="-122"/>
                <a:cs typeface="Times New Roman" panose="02020603050405020304" pitchFamily="18" charset="0"/>
              </a:rPr>
              <a:t>POP3</a:t>
            </a:r>
            <a:r>
              <a:rPr lang="zh-CN" altLang="en-US" sz="1100" dirty="0">
                <a:latin typeface="Calibri" panose="020F0502020204030204" pitchFamily="34" charset="0"/>
                <a:ea typeface="宋体" panose="02010600030101010101" pitchFamily="2" charset="-122"/>
                <a:cs typeface="Times New Roman" panose="02020603050405020304" pitchFamily="18" charset="0"/>
              </a:rPr>
              <a:t>协议，接收使用</a:t>
            </a:r>
            <a:r>
              <a:rPr lang="en-US" sz="1100" dirty="0">
                <a:latin typeface="Calibri" panose="020F0502020204030204" pitchFamily="34" charset="0"/>
                <a:ea typeface="宋体" panose="02010600030101010101" pitchFamily="2" charset="-122"/>
                <a:cs typeface="Times New Roman" panose="02020603050405020304" pitchFamily="18" charset="0"/>
              </a:rPr>
              <a:t>SMTP</a:t>
            </a:r>
            <a:r>
              <a:rPr lang="zh-CN" altLang="en-US" sz="1100" dirty="0">
                <a:latin typeface="Calibri" panose="020F0502020204030204" pitchFamily="34" charset="0"/>
                <a:ea typeface="宋体" panose="02010600030101010101" pitchFamily="2" charset="-122"/>
                <a:cs typeface="Times New Roman" panose="02020603050405020304" pitchFamily="18" charset="0"/>
              </a:rPr>
              <a:t>协议</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发送和接收均使用</a:t>
            </a:r>
            <a:r>
              <a:rPr lang="en-US" sz="1100" dirty="0">
                <a:latin typeface="Calibri" panose="020F0502020204030204" pitchFamily="34" charset="0"/>
                <a:ea typeface="宋体" panose="02010600030101010101" pitchFamily="2" charset="-122"/>
                <a:cs typeface="Times New Roman" panose="02020603050405020304" pitchFamily="18" charset="0"/>
              </a:rPr>
              <a:t>POP3</a:t>
            </a:r>
            <a:r>
              <a:rPr lang="zh-CN" altLang="en-US" sz="1100" dirty="0">
                <a:latin typeface="Calibri" panose="020F0502020204030204" pitchFamily="34" charset="0"/>
                <a:ea typeface="宋体" panose="02010600030101010101" pitchFamily="2" charset="-122"/>
                <a:cs typeface="Times New Roman" panose="02020603050405020304" pitchFamily="18" charset="0"/>
              </a:rPr>
              <a:t>协议</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Rectangle 3">
            <a:extLst>
              <a:ext uri="{FF2B5EF4-FFF2-40B4-BE49-F238E27FC236}">
                <a16:creationId xmlns:a16="http://schemas.microsoft.com/office/drawing/2014/main" id="{BAEA709A-D44D-BC4D-9324-04E496286CDA}"/>
              </a:ext>
            </a:extLst>
          </p:cNvPr>
          <p:cNvSpPr/>
          <p:nvPr/>
        </p:nvSpPr>
        <p:spPr>
          <a:xfrm>
            <a:off x="144682" y="2494778"/>
            <a:ext cx="5538487" cy="307777"/>
          </a:xfrm>
          <a:prstGeom prst="rect">
            <a:avLst/>
          </a:prstGeom>
        </p:spPr>
        <p:txBody>
          <a:bodyPr wrap="square">
            <a:spAutoFit/>
          </a:bodyPr>
          <a:lstStyle/>
          <a:p>
            <a:r>
              <a:rPr lang="en-US" sz="1400" dirty="0"/>
              <a:t>15</a:t>
            </a:r>
            <a:r>
              <a:rPr lang="zh-CN" altLang="en-US" sz="1400" dirty="0"/>
              <a:t>、</a:t>
            </a:r>
            <a:r>
              <a:rPr lang="en-US" sz="1400" dirty="0"/>
              <a:t>HTTP1.0</a:t>
            </a:r>
            <a:r>
              <a:rPr lang="zh-CN" altLang="en-US" sz="1400" dirty="0"/>
              <a:t>中，传输一个文本和三个图片需要建立（</a:t>
            </a:r>
            <a:r>
              <a:rPr lang="en-US" sz="1400" dirty="0"/>
              <a:t>4</a:t>
            </a:r>
            <a:r>
              <a:rPr lang="zh-CN" altLang="en-US" sz="1400" dirty="0"/>
              <a:t>）个</a:t>
            </a:r>
            <a:r>
              <a:rPr lang="en-US" sz="1400" dirty="0"/>
              <a:t>TCP</a:t>
            </a:r>
            <a:r>
              <a:rPr lang="zh-CN" altLang="en-US" sz="1400" dirty="0"/>
              <a:t>连接。</a:t>
            </a:r>
          </a:p>
        </p:txBody>
      </p:sp>
      <p:sp>
        <p:nvSpPr>
          <p:cNvPr id="5" name="Rectangle 4">
            <a:extLst>
              <a:ext uri="{FF2B5EF4-FFF2-40B4-BE49-F238E27FC236}">
                <a16:creationId xmlns:a16="http://schemas.microsoft.com/office/drawing/2014/main" id="{437BC3F0-F67F-D84E-B76E-41C1B011990D}"/>
              </a:ext>
            </a:extLst>
          </p:cNvPr>
          <p:cNvSpPr/>
          <p:nvPr/>
        </p:nvSpPr>
        <p:spPr>
          <a:xfrm>
            <a:off x="144683" y="2861388"/>
            <a:ext cx="5052350" cy="1200329"/>
          </a:xfrm>
          <a:prstGeom prst="rect">
            <a:avLst/>
          </a:prstGeom>
        </p:spPr>
        <p:txBody>
          <a:bodyPr wrap="square">
            <a:spAutoFit/>
          </a:bodyPr>
          <a:lstStyle/>
          <a:p>
            <a:pPr indent="266700" algn="just"/>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五、</a:t>
            </a:r>
            <a:r>
              <a:rPr lang="en-US" sz="1200" kern="100" dirty="0">
                <a:latin typeface="Calibri" panose="020F0502020204030204" pitchFamily="34" charset="0"/>
                <a:ea typeface="宋体" panose="02010600030101010101" pitchFamily="2" charset="-122"/>
                <a:cs typeface="Times New Roman" panose="02020603050405020304" pitchFamily="18" charset="0"/>
              </a:rPr>
              <a:t>DNS</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解析中，本地服务器（好像不是浏览器做的，虽然上课完全没讲</a:t>
            </a:r>
            <a:r>
              <a:rPr lang="en-US" sz="1200" kern="100" dirty="0">
                <a:latin typeface="Calibri" panose="020F0502020204030204" pitchFamily="34" charset="0"/>
                <a:ea typeface="宋体" panose="02010600030101010101" pitchFamily="2" charset="-122"/>
                <a:cs typeface="Times New Roman" panose="02020603050405020304" pitchFamily="18" charset="0"/>
              </a:rPr>
              <a:t>DNS</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缓存，只讲了</a:t>
            </a:r>
            <a:r>
              <a:rPr lang="en-US" sz="1200" kern="100" dirty="0">
                <a:latin typeface="Calibri" panose="020F0502020204030204" pitchFamily="34" charset="0"/>
                <a:ea typeface="宋体" panose="02010600030101010101" pitchFamily="2" charset="-122"/>
                <a:cs typeface="Times New Roman" panose="02020603050405020304" pitchFamily="18" charset="0"/>
              </a:rPr>
              <a:t>Web</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缓存，但是脑补了一下可能就相当于</a:t>
            </a:r>
            <a:r>
              <a:rPr lang="en-US" sz="1200" kern="100" dirty="0">
                <a:latin typeface="Calibri" panose="020F0502020204030204" pitchFamily="34" charset="0"/>
                <a:ea typeface="宋体" panose="02010600030101010101" pitchFamily="2" charset="-122"/>
                <a:cs typeface="Times New Roman" panose="02020603050405020304" pitchFamily="18" charset="0"/>
              </a:rPr>
              <a:t>Proxy Server</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）会把解析成功的结果缓存。</a:t>
            </a:r>
          </a:p>
          <a:p>
            <a:pPr indent="266700" algn="just"/>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a:latin typeface="Calibri" panose="020F0502020204030204" pitchFamily="34" charset="0"/>
                <a:ea typeface="宋体" panose="02010600030101010101" pitchFamily="2" charset="-122"/>
                <a:cs typeface="Times New Roman" panose="02020603050405020304" pitchFamily="18" charset="0"/>
              </a:rPr>
              <a:t>1</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）缓存的作用是什么？优点和缺点</a:t>
            </a:r>
          </a:p>
          <a:p>
            <a:pPr indent="266700" algn="just"/>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a:latin typeface="Calibri" panose="020F0502020204030204" pitchFamily="34" charset="0"/>
                <a:ea typeface="宋体" panose="02010600030101010101" pitchFamily="2" charset="-122"/>
                <a:cs typeface="Times New Roman" panose="02020603050405020304" pitchFamily="18" charset="0"/>
              </a:rPr>
              <a:t>2</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a:latin typeface="Calibri" panose="020F0502020204030204" pitchFamily="34" charset="0"/>
                <a:ea typeface="宋体" panose="02010600030101010101" pitchFamily="2" charset="-122"/>
                <a:cs typeface="Times New Roman" panose="02020603050405020304" pitchFamily="18" charset="0"/>
              </a:rPr>
              <a:t>DNS</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解析分为 </a:t>
            </a:r>
            <a:r>
              <a:rPr lang="en-US" sz="1200" kern="100" dirty="0">
                <a:latin typeface="Calibri" panose="020F0502020204030204" pitchFamily="34" charset="0"/>
                <a:ea typeface="宋体" panose="02010600030101010101" pitchFamily="2" charset="-122"/>
                <a:cs typeface="Times New Roman" panose="02020603050405020304" pitchFamily="18" charset="0"/>
              </a:rPr>
              <a:t>recursive </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（递归式）和</a:t>
            </a:r>
            <a:r>
              <a:rPr lang="en-US" sz="1200" kern="100" dirty="0">
                <a:latin typeface="Calibri" panose="020F0502020204030204" pitchFamily="34" charset="0"/>
                <a:ea typeface="宋体" panose="02010600030101010101" pitchFamily="2" charset="-122"/>
                <a:cs typeface="Times New Roman" panose="02020603050405020304" pitchFamily="18" charset="0"/>
              </a:rPr>
              <a:t> iterated </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（反复式）两种，本地服务器和</a:t>
            </a:r>
            <a:r>
              <a:rPr 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err="1">
                <a:latin typeface="Calibri" panose="020F0502020204030204" pitchFamily="34" charset="0"/>
                <a:ea typeface="宋体" panose="02010600030101010101" pitchFamily="2" charset="-122"/>
                <a:cs typeface="Times New Roman" panose="02020603050405020304" pitchFamily="18" charset="0"/>
              </a:rPr>
              <a:t>cn</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顶级域名服务器分别采用的更可能是哪种？说明理由。</a:t>
            </a:r>
          </a:p>
        </p:txBody>
      </p:sp>
    </p:spTree>
    <p:extLst>
      <p:ext uri="{BB962C8B-B14F-4D97-AF65-F5344CB8AC3E}">
        <p14:creationId xmlns:p14="http://schemas.microsoft.com/office/powerpoint/2010/main" val="373614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A7D190-7498-2A45-A225-5D9258ECED4F}"/>
              </a:ext>
            </a:extLst>
          </p:cNvPr>
          <p:cNvSpPr/>
          <p:nvPr/>
        </p:nvSpPr>
        <p:spPr>
          <a:xfrm>
            <a:off x="198699" y="198282"/>
            <a:ext cx="4572000" cy="1051442"/>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下列关于网络体系结构叙述错误的是：</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计算机网络体系结构是协议的集合</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在分层模型中，上层只知道下层的服务，不知道实现</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网络体系结构中最广泛使用的是</a:t>
            </a:r>
            <a:r>
              <a:rPr lang="en-US" sz="1100" dirty="0">
                <a:latin typeface="Calibri" panose="020F0502020204030204" pitchFamily="34" charset="0"/>
                <a:ea typeface="宋体" panose="02010600030101010101" pitchFamily="2" charset="-122"/>
                <a:cs typeface="Times New Roman" panose="02020603050405020304" pitchFamily="18" charset="0"/>
              </a:rPr>
              <a:t>TCP/IP</a:t>
            </a:r>
            <a:r>
              <a:rPr lang="zh-CN" altLang="en-US" sz="1100" dirty="0">
                <a:latin typeface="Calibri" panose="020F0502020204030204" pitchFamily="34" charset="0"/>
                <a:ea typeface="宋体" panose="02010600030101010101" pitchFamily="2" charset="-122"/>
                <a:cs typeface="Times New Roman" panose="02020603050405020304" pitchFamily="18" charset="0"/>
              </a:rPr>
              <a:t>模型</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同层对等实体的信息交换规则称为协议。</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6A650154-F7D3-9D49-921B-6BED2CC74FC2}"/>
              </a:ext>
            </a:extLst>
          </p:cNvPr>
          <p:cNvSpPr txBox="1"/>
          <p:nvPr/>
        </p:nvSpPr>
        <p:spPr>
          <a:xfrm>
            <a:off x="4484949" y="295617"/>
            <a:ext cx="4309110" cy="369332"/>
          </a:xfrm>
          <a:prstGeom prst="rect">
            <a:avLst/>
          </a:prstGeom>
          <a:noFill/>
        </p:spPr>
        <p:txBody>
          <a:bodyPr wrap="square" rtlCol="0">
            <a:spAutoFit/>
          </a:bodyPr>
          <a:lstStyle/>
          <a:p>
            <a:r>
              <a:rPr lang="zh-CN" altLang="en-US" dirty="0"/>
              <a:t>是各层的</a:t>
            </a:r>
            <a:r>
              <a:rPr lang="zh-CN" altLang="en-US" dirty="0">
                <a:solidFill>
                  <a:srgbClr val="FF0000"/>
                </a:solidFill>
              </a:rPr>
              <a:t>协议</a:t>
            </a:r>
            <a:r>
              <a:rPr lang="zh-CN" altLang="en-US" dirty="0"/>
              <a:t>以及</a:t>
            </a:r>
            <a:r>
              <a:rPr lang="zh-CN" altLang="en-US" dirty="0">
                <a:solidFill>
                  <a:srgbClr val="FF0000"/>
                </a:solidFill>
              </a:rPr>
              <a:t>层次之间的端口</a:t>
            </a:r>
            <a:r>
              <a:rPr lang="zh-CN" altLang="en-US" dirty="0"/>
              <a:t>的集合。</a:t>
            </a:r>
            <a:endParaRPr kumimoji="1" lang="zh-CN" altLang="en-US" sz="1400" dirty="0"/>
          </a:p>
        </p:txBody>
      </p:sp>
      <p:sp>
        <p:nvSpPr>
          <p:cNvPr id="6" name="Rectangle 5">
            <a:extLst>
              <a:ext uri="{FF2B5EF4-FFF2-40B4-BE49-F238E27FC236}">
                <a16:creationId xmlns:a16="http://schemas.microsoft.com/office/drawing/2014/main" id="{4A071FE7-D886-0B48-BFF7-2F5A29494918}"/>
              </a:ext>
            </a:extLst>
          </p:cNvPr>
          <p:cNvSpPr/>
          <p:nvPr/>
        </p:nvSpPr>
        <p:spPr>
          <a:xfrm>
            <a:off x="285785" y="1506601"/>
            <a:ext cx="4572000" cy="1051442"/>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分层网络体系结构中，</a:t>
            </a:r>
            <a:r>
              <a:rPr lang="en-US" sz="1100" dirty="0">
                <a:latin typeface="Calibri" panose="020F0502020204030204" pitchFamily="34" charset="0"/>
                <a:ea typeface="宋体" panose="02010600030101010101" pitchFamily="2" charset="-122"/>
                <a:cs typeface="Times New Roman" panose="02020603050405020304" pitchFamily="18" charset="0"/>
              </a:rPr>
              <a:t>N</a:t>
            </a:r>
            <a:r>
              <a:rPr lang="zh-CN" altLang="en-US" sz="1100" dirty="0">
                <a:latin typeface="Calibri" panose="020F0502020204030204" pitchFamily="34" charset="0"/>
                <a:ea typeface="宋体" panose="02010600030101010101" pitchFamily="2" charset="-122"/>
                <a:cs typeface="Times New Roman" panose="02020603050405020304" pitchFamily="18" charset="0"/>
              </a:rPr>
              <a:t>层收到</a:t>
            </a:r>
            <a:r>
              <a:rPr lang="en-US" sz="1100" dirty="0">
                <a:latin typeface="Calibri" panose="020F0502020204030204" pitchFamily="34" charset="0"/>
                <a:ea typeface="宋体" panose="02010600030101010101" pitchFamily="2" charset="-122"/>
                <a:cs typeface="Times New Roman" panose="02020603050405020304" pitchFamily="18" charset="0"/>
              </a:rPr>
              <a:t>N+1</a:t>
            </a:r>
            <a:r>
              <a:rPr lang="zh-CN" altLang="en-US" sz="1100" dirty="0">
                <a:latin typeface="Calibri" panose="020F0502020204030204" pitchFamily="34" charset="0"/>
                <a:ea typeface="宋体" panose="02010600030101010101" pitchFamily="2" charset="-122"/>
                <a:cs typeface="Times New Roman" panose="02020603050405020304" pitchFamily="18" charset="0"/>
              </a:rPr>
              <a:t>层</a:t>
            </a:r>
            <a:r>
              <a:rPr lang="en-US" sz="1100" dirty="0">
                <a:latin typeface="Calibri" panose="020F0502020204030204" pitchFamily="34" charset="0"/>
                <a:ea typeface="宋体" panose="02010600030101010101" pitchFamily="2" charset="-122"/>
                <a:cs typeface="Times New Roman" panose="02020603050405020304" pitchFamily="18" charset="0"/>
              </a:rPr>
              <a:t>SDU</a:t>
            </a:r>
            <a:r>
              <a:rPr lang="zh-CN" altLang="en-US" sz="1100" dirty="0">
                <a:latin typeface="Calibri" panose="020F0502020204030204" pitchFamily="34" charset="0"/>
                <a:ea typeface="宋体" panose="02010600030101010101" pitchFamily="2" charset="-122"/>
                <a:cs typeface="Times New Roman" panose="02020603050405020304" pitchFamily="18" charset="0"/>
              </a:rPr>
              <a:t>之后的操作是：</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加上</a:t>
            </a:r>
            <a:r>
              <a:rPr lang="en-US" sz="1100" dirty="0">
                <a:latin typeface="Calibri" panose="020F0502020204030204" pitchFamily="34" charset="0"/>
                <a:ea typeface="宋体" panose="02010600030101010101" pitchFamily="2" charset="-122"/>
                <a:cs typeface="Times New Roman" panose="02020603050405020304" pitchFamily="18" charset="0"/>
              </a:rPr>
              <a:t>PCI</a:t>
            </a:r>
            <a:r>
              <a:rPr lang="zh-CN" altLang="en-US" sz="1100" dirty="0">
                <a:latin typeface="Calibri" panose="020F0502020204030204" pitchFamily="34" charset="0"/>
                <a:ea typeface="宋体" panose="02010600030101010101" pitchFamily="2" charset="-122"/>
                <a:cs typeface="Times New Roman" panose="02020603050405020304" pitchFamily="18" charset="0"/>
              </a:rPr>
              <a:t>，生成</a:t>
            </a:r>
            <a:r>
              <a:rPr lang="en-US" sz="1100" dirty="0">
                <a:latin typeface="Calibri" panose="020F0502020204030204" pitchFamily="34" charset="0"/>
                <a:ea typeface="宋体" panose="02010600030101010101" pitchFamily="2" charset="-122"/>
                <a:cs typeface="Times New Roman" panose="02020603050405020304" pitchFamily="18" charset="0"/>
              </a:rPr>
              <a:t>PDU</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剥除</a:t>
            </a:r>
            <a:r>
              <a:rPr lang="en-US" sz="1100" dirty="0">
                <a:latin typeface="Calibri" panose="020F0502020204030204" pitchFamily="34" charset="0"/>
                <a:ea typeface="宋体" panose="02010600030101010101" pitchFamily="2" charset="-122"/>
                <a:cs typeface="Times New Roman" panose="02020603050405020304" pitchFamily="18" charset="0"/>
              </a:rPr>
              <a:t>PCI</a:t>
            </a:r>
            <a:r>
              <a:rPr lang="zh-CN" altLang="en-US" sz="1100" dirty="0">
                <a:latin typeface="Calibri" panose="020F0502020204030204" pitchFamily="34" charset="0"/>
                <a:ea typeface="宋体" panose="02010600030101010101" pitchFamily="2" charset="-122"/>
                <a:cs typeface="Times New Roman" panose="02020603050405020304" pitchFamily="18" charset="0"/>
              </a:rPr>
              <a:t>，生成</a:t>
            </a:r>
            <a:r>
              <a:rPr lang="en-US" sz="1100" dirty="0">
                <a:latin typeface="Calibri" panose="020F0502020204030204" pitchFamily="34" charset="0"/>
                <a:ea typeface="宋体" panose="02010600030101010101" pitchFamily="2" charset="-122"/>
                <a:cs typeface="Times New Roman" panose="02020603050405020304" pitchFamily="18" charset="0"/>
              </a:rPr>
              <a:t>PDU</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加上</a:t>
            </a:r>
            <a:r>
              <a:rPr lang="en-US" sz="1100" dirty="0">
                <a:latin typeface="Calibri" panose="020F0502020204030204" pitchFamily="34" charset="0"/>
                <a:ea typeface="宋体" panose="02010600030101010101" pitchFamily="2" charset="-122"/>
                <a:cs typeface="Times New Roman" panose="02020603050405020304" pitchFamily="18" charset="0"/>
              </a:rPr>
              <a:t>ICI</a:t>
            </a:r>
            <a:r>
              <a:rPr lang="zh-CN" altLang="en-US" sz="1100" dirty="0">
                <a:latin typeface="Calibri" panose="020F0502020204030204" pitchFamily="34" charset="0"/>
                <a:ea typeface="宋体" panose="02010600030101010101" pitchFamily="2" charset="-122"/>
                <a:cs typeface="Times New Roman" panose="02020603050405020304" pitchFamily="18" charset="0"/>
              </a:rPr>
              <a:t>，生成</a:t>
            </a:r>
            <a:r>
              <a:rPr lang="en-US" sz="1100" dirty="0">
                <a:latin typeface="Calibri" panose="020F0502020204030204" pitchFamily="34" charset="0"/>
                <a:ea typeface="宋体" panose="02010600030101010101" pitchFamily="2" charset="-122"/>
                <a:cs typeface="Times New Roman" panose="02020603050405020304" pitchFamily="18" charset="0"/>
              </a:rPr>
              <a:t>PDU</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剥除</a:t>
            </a:r>
            <a:r>
              <a:rPr lang="en-US" sz="1100" dirty="0">
                <a:latin typeface="Calibri" panose="020F0502020204030204" pitchFamily="34" charset="0"/>
                <a:ea typeface="宋体" panose="02010600030101010101" pitchFamily="2" charset="-122"/>
                <a:cs typeface="Times New Roman" panose="02020603050405020304" pitchFamily="18" charset="0"/>
              </a:rPr>
              <a:t>ICI</a:t>
            </a:r>
            <a:r>
              <a:rPr lang="zh-CN" altLang="en-US" sz="1100" dirty="0">
                <a:latin typeface="Calibri" panose="020F0502020204030204" pitchFamily="34" charset="0"/>
                <a:ea typeface="宋体" panose="02010600030101010101" pitchFamily="2" charset="-122"/>
                <a:cs typeface="Times New Roman" panose="02020603050405020304" pitchFamily="18" charset="0"/>
              </a:rPr>
              <a:t>，生成</a:t>
            </a:r>
            <a:r>
              <a:rPr lang="en-US" sz="1100" dirty="0">
                <a:latin typeface="Calibri" panose="020F0502020204030204" pitchFamily="34" charset="0"/>
                <a:ea typeface="宋体" panose="02010600030101010101" pitchFamily="2" charset="-122"/>
                <a:cs typeface="Times New Roman" panose="02020603050405020304" pitchFamily="18" charset="0"/>
              </a:rPr>
              <a:t>PDU</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99992D2F-6103-4649-9AB5-23D3C08C55AF}"/>
              </a:ext>
            </a:extLst>
          </p:cNvPr>
          <p:cNvPicPr>
            <a:picLocks noChangeAspect="1"/>
          </p:cNvPicPr>
          <p:nvPr/>
        </p:nvPicPr>
        <p:blipFill>
          <a:blip r:embed="rId2"/>
          <a:stretch>
            <a:fillRect/>
          </a:stretch>
        </p:blipFill>
        <p:spPr>
          <a:xfrm>
            <a:off x="4618299" y="1601411"/>
            <a:ext cx="4309110" cy="861822"/>
          </a:xfrm>
          <a:prstGeom prst="rect">
            <a:avLst/>
          </a:prstGeom>
        </p:spPr>
      </p:pic>
      <p:sp>
        <p:nvSpPr>
          <p:cNvPr id="8" name="TextBox 7">
            <a:extLst>
              <a:ext uri="{FF2B5EF4-FFF2-40B4-BE49-F238E27FC236}">
                <a16:creationId xmlns:a16="http://schemas.microsoft.com/office/drawing/2014/main" id="{F07C2AC3-A5D8-D94A-9615-EC5BD012B7D3}"/>
              </a:ext>
            </a:extLst>
          </p:cNvPr>
          <p:cNvSpPr txBox="1"/>
          <p:nvPr/>
        </p:nvSpPr>
        <p:spPr>
          <a:xfrm>
            <a:off x="4549105" y="2468187"/>
            <a:ext cx="4309110" cy="369332"/>
          </a:xfrm>
          <a:prstGeom prst="rect">
            <a:avLst/>
          </a:prstGeom>
          <a:noFill/>
        </p:spPr>
        <p:txBody>
          <a:bodyPr wrap="square" rtlCol="0">
            <a:spAutoFit/>
          </a:bodyPr>
          <a:lstStyle/>
          <a:p>
            <a:r>
              <a:rPr lang="en-US" altLang="zh-CN" dirty="0"/>
              <a:t>PDU = PCI + SDU</a:t>
            </a:r>
            <a:endParaRPr kumimoji="1" lang="zh-CN" altLang="en-US" sz="1400" dirty="0"/>
          </a:p>
        </p:txBody>
      </p:sp>
      <p:sp>
        <p:nvSpPr>
          <p:cNvPr id="12" name="Rectangle 11">
            <a:extLst>
              <a:ext uri="{FF2B5EF4-FFF2-40B4-BE49-F238E27FC236}">
                <a16:creationId xmlns:a16="http://schemas.microsoft.com/office/drawing/2014/main" id="{30108DD6-C8FA-124E-91E7-9752F0541C96}"/>
              </a:ext>
            </a:extLst>
          </p:cNvPr>
          <p:cNvSpPr/>
          <p:nvPr/>
        </p:nvSpPr>
        <p:spPr>
          <a:xfrm>
            <a:off x="327950" y="2837519"/>
            <a:ext cx="4133850" cy="1051442"/>
          </a:xfrm>
          <a:prstGeom prst="rect">
            <a:avLst/>
          </a:prstGeom>
        </p:spPr>
        <p:txBody>
          <a:bodyPr wrap="square">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下列关于交换技术叙述错误的是：</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b</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电路交换在发送与接收方的物理链路上预留带宽</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虚电路交换的分组头部需要全局地址信息</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数据报交换可能出现分组乱序</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报文交换要求有较大缓存</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369F0AAC-4993-E449-B772-83EA7CF4DA29}"/>
              </a:ext>
            </a:extLst>
          </p:cNvPr>
          <p:cNvSpPr txBox="1"/>
          <p:nvPr/>
        </p:nvSpPr>
        <p:spPr>
          <a:xfrm>
            <a:off x="4549105" y="2861257"/>
            <a:ext cx="4309110" cy="954107"/>
          </a:xfrm>
          <a:prstGeom prst="rect">
            <a:avLst/>
          </a:prstGeom>
          <a:noFill/>
        </p:spPr>
        <p:txBody>
          <a:bodyPr wrap="square" rtlCol="0">
            <a:spAutoFit/>
          </a:bodyPr>
          <a:lstStyle/>
          <a:p>
            <a:r>
              <a:rPr kumimoji="1" lang="zh-CN" altLang="en-US" sz="1400" dirty="0"/>
              <a:t>虚电路交换和数据报交换同属于</a:t>
            </a:r>
            <a:r>
              <a:rPr kumimoji="1" lang="zh-CN" altLang="en-US" sz="1400" dirty="0">
                <a:solidFill>
                  <a:srgbClr val="FF0000"/>
                </a:solidFill>
              </a:rPr>
              <a:t>分组交换</a:t>
            </a:r>
            <a:r>
              <a:rPr kumimoji="1" lang="zh-CN" altLang="en-US" sz="1400" dirty="0"/>
              <a:t>。</a:t>
            </a:r>
            <a:endParaRPr kumimoji="1" lang="en-US" altLang="zh-CN" sz="1400" dirty="0"/>
          </a:p>
          <a:p>
            <a:r>
              <a:rPr kumimoji="1" lang="zh-CN" altLang="en-US" sz="1400" dirty="0"/>
              <a:t>虚电路交换建立的是一条逻辑上的电路连接。每个分组头部需要携带虚电路号，而非目的地址。</a:t>
            </a:r>
            <a:endParaRPr kumimoji="1" lang="en-US" altLang="zh-CN" sz="1400" dirty="0"/>
          </a:p>
          <a:p>
            <a:r>
              <a:rPr kumimoji="1" lang="zh-CN" altLang="en-US" sz="1400" dirty="0">
                <a:solidFill>
                  <a:srgbClr val="FF0000"/>
                </a:solidFill>
              </a:rPr>
              <a:t>报文交换</a:t>
            </a:r>
            <a:r>
              <a:rPr kumimoji="1" lang="zh-CN" altLang="en-US" sz="1400" dirty="0"/>
              <a:t>不分组，因此需要较大缓存</a:t>
            </a:r>
          </a:p>
        </p:txBody>
      </p:sp>
      <p:sp>
        <p:nvSpPr>
          <p:cNvPr id="14" name="Rectangle 13">
            <a:extLst>
              <a:ext uri="{FF2B5EF4-FFF2-40B4-BE49-F238E27FC236}">
                <a16:creationId xmlns:a16="http://schemas.microsoft.com/office/drawing/2014/main" id="{F4785777-A7C9-1743-ABE4-87A0816B3225}"/>
              </a:ext>
            </a:extLst>
          </p:cNvPr>
          <p:cNvSpPr/>
          <p:nvPr/>
        </p:nvSpPr>
        <p:spPr>
          <a:xfrm>
            <a:off x="46299" y="4020482"/>
            <a:ext cx="4572000" cy="1569660"/>
          </a:xfrm>
          <a:prstGeom prst="rect">
            <a:avLst/>
          </a:prstGeom>
        </p:spPr>
        <p:txBody>
          <a:bodyPr>
            <a:spAutoFit/>
          </a:bodyPr>
          <a:lstStyle/>
          <a:p>
            <a:pPr marL="365760" indent="-256032" fontAlgn="auto">
              <a:spcAft>
                <a:spcPts val="0"/>
              </a:spcAft>
              <a:buFont typeface="Wingdings 3"/>
              <a:buChar char=""/>
              <a:defRPr/>
            </a:pPr>
            <a:r>
              <a:rPr lang="en-US" altLang="zh-CN" sz="1600" dirty="0">
                <a:latin typeface="华文楷体" pitchFamily="2" charset="-122"/>
                <a:ea typeface="华文楷体" pitchFamily="2" charset="-122"/>
              </a:rPr>
              <a:t>2.42</a:t>
            </a:r>
            <a:r>
              <a:rPr lang="zh-CN" altLang="zh-CN" sz="1600" dirty="0">
                <a:latin typeface="华文楷体" pitchFamily="2" charset="-122"/>
                <a:ea typeface="华文楷体" pitchFamily="2" charset="-122"/>
              </a:rPr>
              <a:t>请比较一下在一个电路交换网络中和在一个（负载较轻的）分组交换网络中，沿着</a:t>
            </a:r>
            <a:r>
              <a:rPr lang="en-US" altLang="zh-CN" sz="1600" dirty="0">
                <a:latin typeface="华文楷体" pitchFamily="2" charset="-122"/>
                <a:ea typeface="华文楷体" pitchFamily="2" charset="-122"/>
              </a:rPr>
              <a:t>k</a:t>
            </a:r>
            <a:r>
              <a:rPr lang="zh-CN" altLang="zh-CN" sz="1600" dirty="0">
                <a:latin typeface="华文楷体" pitchFamily="2" charset="-122"/>
                <a:ea typeface="华文楷体" pitchFamily="2" charset="-122"/>
              </a:rPr>
              <a:t>跳的路径发送一个</a:t>
            </a:r>
            <a:r>
              <a:rPr lang="en-US" altLang="zh-CN" sz="1600" dirty="0">
                <a:latin typeface="华文楷体" pitchFamily="2" charset="-122"/>
                <a:ea typeface="华文楷体" pitchFamily="2" charset="-122"/>
              </a:rPr>
              <a:t>x</a:t>
            </a:r>
            <a:r>
              <a:rPr lang="zh-CN" altLang="zh-CN" sz="1600" dirty="0">
                <a:latin typeface="华文楷体" pitchFamily="2" charset="-122"/>
                <a:ea typeface="华文楷体" pitchFamily="2" charset="-122"/>
              </a:rPr>
              <a:t>位消息的延迟情况。电路建立的时间为</a:t>
            </a:r>
            <a:r>
              <a:rPr lang="en-US" altLang="zh-CN" sz="1600" dirty="0">
                <a:latin typeface="华文楷体" pitchFamily="2" charset="-122"/>
                <a:ea typeface="华文楷体" pitchFamily="2" charset="-122"/>
              </a:rPr>
              <a:t>s</a:t>
            </a:r>
            <a:r>
              <a:rPr lang="zh-CN" altLang="zh-CN" sz="1600" dirty="0">
                <a:latin typeface="华文楷体" pitchFamily="2" charset="-122"/>
                <a:ea typeface="华文楷体" pitchFamily="2" charset="-122"/>
              </a:rPr>
              <a:t>秒，每一</a:t>
            </a:r>
            <a:r>
              <a:rPr lang="zh-CN" altLang="en-US" sz="1600" dirty="0">
                <a:latin typeface="华文楷体" pitchFamily="2" charset="-122"/>
                <a:ea typeface="华文楷体" pitchFamily="2" charset="-122"/>
              </a:rPr>
              <a:t>跳</a:t>
            </a:r>
            <a:r>
              <a:rPr lang="zh-CN" altLang="zh-CN" sz="1600" dirty="0">
                <a:latin typeface="华文楷体" pitchFamily="2" charset="-122"/>
                <a:ea typeface="华文楷体" pitchFamily="2" charset="-122"/>
              </a:rPr>
              <a:t>的传播延迟为</a:t>
            </a:r>
            <a:r>
              <a:rPr lang="en-US" altLang="zh-CN" sz="1600" dirty="0">
                <a:latin typeface="华文楷体" pitchFamily="2" charset="-122"/>
                <a:ea typeface="华文楷体" pitchFamily="2" charset="-122"/>
              </a:rPr>
              <a:t>d</a:t>
            </a:r>
            <a:r>
              <a:rPr lang="zh-CN" altLang="zh-CN" sz="1600" dirty="0">
                <a:latin typeface="华文楷体" pitchFamily="2" charset="-122"/>
                <a:ea typeface="华文楷体" pitchFamily="2" charset="-122"/>
              </a:rPr>
              <a:t>秒，分组的大小为</a:t>
            </a:r>
            <a:r>
              <a:rPr lang="en-US" altLang="zh-CN" sz="1600" dirty="0">
                <a:latin typeface="华文楷体" pitchFamily="2" charset="-122"/>
                <a:ea typeface="华文楷体" pitchFamily="2" charset="-122"/>
              </a:rPr>
              <a:t>p</a:t>
            </a:r>
            <a:r>
              <a:rPr lang="zh-CN" altLang="zh-CN" sz="1600" dirty="0">
                <a:latin typeface="华文楷体" pitchFamily="2" charset="-122"/>
                <a:ea typeface="华文楷体" pitchFamily="2" charset="-122"/>
              </a:rPr>
              <a:t>位，数据传输率为</a:t>
            </a:r>
            <a:r>
              <a:rPr lang="en-US" altLang="zh-CN" sz="1600" dirty="0">
                <a:latin typeface="华文楷体" pitchFamily="2" charset="-122"/>
                <a:ea typeface="华文楷体" pitchFamily="2" charset="-122"/>
              </a:rPr>
              <a:t>b bps</a:t>
            </a:r>
            <a:r>
              <a:rPr lang="zh-CN" altLang="zh-CN" sz="1600" dirty="0">
                <a:latin typeface="华文楷体" pitchFamily="2" charset="-122"/>
                <a:ea typeface="华文楷体" pitchFamily="2" charset="-122"/>
              </a:rPr>
              <a:t>。在什么条件下分组网络的延迟比较短？</a:t>
            </a:r>
            <a:endParaRPr lang="en-US" altLang="zh-CN" sz="1600" dirty="0">
              <a:latin typeface="华文楷体" pitchFamily="2" charset="-122"/>
              <a:ea typeface="华文楷体" pitchFamily="2" charset="-122"/>
            </a:endParaRPr>
          </a:p>
        </p:txBody>
      </p:sp>
      <p:sp>
        <p:nvSpPr>
          <p:cNvPr id="15" name="Rectangle 14">
            <a:extLst>
              <a:ext uri="{FF2B5EF4-FFF2-40B4-BE49-F238E27FC236}">
                <a16:creationId xmlns:a16="http://schemas.microsoft.com/office/drawing/2014/main" id="{DDBB642D-651A-0842-99C6-5D020AF74AEF}"/>
              </a:ext>
            </a:extLst>
          </p:cNvPr>
          <p:cNvSpPr/>
          <p:nvPr/>
        </p:nvSpPr>
        <p:spPr>
          <a:xfrm>
            <a:off x="4355409" y="4123641"/>
            <a:ext cx="4572000" cy="1384995"/>
          </a:xfrm>
          <a:prstGeom prst="rect">
            <a:avLst/>
          </a:prstGeom>
        </p:spPr>
        <p:txBody>
          <a:bodyPr>
            <a:spAutoFit/>
          </a:bodyPr>
          <a:lstStyle/>
          <a:p>
            <a:pPr marL="365760" indent="-256032" fontAlgn="auto">
              <a:spcAft>
                <a:spcPts val="0"/>
              </a:spcAft>
              <a:buFont typeface="Wingdings 3"/>
              <a:buChar char=""/>
              <a:defRPr/>
            </a:pPr>
            <a:r>
              <a:rPr lang="zh-CN" altLang="zh-CN" sz="1400" dirty="0">
                <a:latin typeface="华文楷体" pitchFamily="2" charset="-122"/>
                <a:ea typeface="华文楷体" pitchFamily="2" charset="-122"/>
              </a:rPr>
              <a:t>电路交换中，开始建连到消息发送完成的时间为</a:t>
            </a:r>
            <a:r>
              <a:rPr lang="en-US" altLang="zh-CN" sz="1400" dirty="0" err="1">
                <a:latin typeface="华文楷体" pitchFamily="2" charset="-122"/>
                <a:ea typeface="华文楷体" pitchFamily="2" charset="-122"/>
              </a:rPr>
              <a:t>s+x</a:t>
            </a:r>
            <a:r>
              <a:rPr lang="en-US" altLang="zh-CN" sz="1400" dirty="0">
                <a:latin typeface="华文楷体" pitchFamily="2" charset="-122"/>
                <a:ea typeface="华文楷体" pitchFamily="2" charset="-122"/>
              </a:rPr>
              <a:t>/</a:t>
            </a:r>
            <a:r>
              <a:rPr lang="en-US" altLang="zh-CN" sz="1400" dirty="0" err="1">
                <a:latin typeface="华文楷体" pitchFamily="2" charset="-122"/>
                <a:ea typeface="华文楷体" pitchFamily="2" charset="-122"/>
              </a:rPr>
              <a:t>b+kd</a:t>
            </a:r>
            <a:endParaRPr lang="zh-CN" altLang="zh-CN" sz="1400" dirty="0">
              <a:latin typeface="华文楷体" pitchFamily="2" charset="-122"/>
              <a:ea typeface="华文楷体" pitchFamily="2" charset="-122"/>
            </a:endParaRPr>
          </a:p>
          <a:p>
            <a:pPr marL="365760" indent="-256032" fontAlgn="auto">
              <a:spcAft>
                <a:spcPts val="0"/>
              </a:spcAft>
              <a:buFont typeface="Wingdings 3"/>
              <a:buChar char=""/>
              <a:defRPr/>
            </a:pPr>
            <a:r>
              <a:rPr lang="zh-CN" altLang="zh-CN" sz="1400" dirty="0">
                <a:latin typeface="华文楷体" pitchFamily="2" charset="-122"/>
                <a:ea typeface="华文楷体" pitchFamily="2" charset="-122"/>
              </a:rPr>
              <a:t>分组交换中，发送时间</a:t>
            </a:r>
            <a:r>
              <a:rPr lang="en-US" altLang="zh-CN" sz="1400" dirty="0">
                <a:latin typeface="华文楷体" pitchFamily="2" charset="-122"/>
                <a:ea typeface="华文楷体" pitchFamily="2" charset="-122"/>
              </a:rPr>
              <a:t>x/b</a:t>
            </a:r>
            <a:r>
              <a:rPr lang="zh-CN" altLang="zh-CN" sz="1400" dirty="0">
                <a:latin typeface="华文楷体" pitchFamily="2" charset="-122"/>
                <a:ea typeface="华文楷体" pitchFamily="2" charset="-122"/>
              </a:rPr>
              <a:t>，最后一个分组在中间路由器的发送时间</a:t>
            </a:r>
            <a:r>
              <a:rPr lang="en-US" altLang="zh-CN" sz="1400" dirty="0">
                <a:latin typeface="华文楷体" pitchFamily="2" charset="-122"/>
                <a:ea typeface="华文楷体" pitchFamily="2" charset="-122"/>
              </a:rPr>
              <a:t>(k-1)p/b</a:t>
            </a:r>
            <a:r>
              <a:rPr lang="zh-CN" altLang="zh-CN" sz="1400" dirty="0">
                <a:latin typeface="华文楷体" pitchFamily="2" charset="-122"/>
                <a:ea typeface="华文楷体" pitchFamily="2" charset="-122"/>
              </a:rPr>
              <a:t>，最后一个分组的传播延迟</a:t>
            </a:r>
            <a:r>
              <a:rPr lang="en-US" altLang="zh-CN" sz="1400" dirty="0" err="1">
                <a:latin typeface="华文楷体" pitchFamily="2" charset="-122"/>
                <a:ea typeface="华文楷体" pitchFamily="2" charset="-122"/>
              </a:rPr>
              <a:t>kd</a:t>
            </a:r>
            <a:r>
              <a:rPr lang="zh-CN" altLang="zh-CN" sz="1400" dirty="0">
                <a:latin typeface="华文楷体" pitchFamily="2" charset="-122"/>
                <a:ea typeface="华文楷体" pitchFamily="2" charset="-122"/>
              </a:rPr>
              <a:t>，所以总的延迟为</a:t>
            </a:r>
            <a:r>
              <a:rPr lang="en-US" altLang="zh-CN" sz="1400" dirty="0">
                <a:latin typeface="华文楷体" pitchFamily="2" charset="-122"/>
                <a:ea typeface="华文楷体" pitchFamily="2" charset="-122"/>
              </a:rPr>
              <a:t>x/b+(k-1)p/</a:t>
            </a:r>
            <a:r>
              <a:rPr lang="en-US" altLang="zh-CN" sz="1400" dirty="0" err="1">
                <a:latin typeface="华文楷体" pitchFamily="2" charset="-122"/>
                <a:ea typeface="华文楷体" pitchFamily="2" charset="-122"/>
              </a:rPr>
              <a:t>b+kd</a:t>
            </a:r>
            <a:endParaRPr lang="zh-CN" altLang="zh-CN" sz="1400" dirty="0">
              <a:latin typeface="华文楷体" pitchFamily="2" charset="-122"/>
              <a:ea typeface="华文楷体" pitchFamily="2" charset="-122"/>
            </a:endParaRPr>
          </a:p>
          <a:p>
            <a:pPr marL="365760" indent="-256032" fontAlgn="auto">
              <a:spcAft>
                <a:spcPts val="0"/>
              </a:spcAft>
              <a:buFont typeface="Wingdings 3"/>
              <a:buChar char=""/>
              <a:defRPr/>
            </a:pPr>
            <a:r>
              <a:rPr lang="zh-CN" altLang="zh-CN" sz="1400" dirty="0">
                <a:latin typeface="华文楷体" pitchFamily="2" charset="-122"/>
                <a:ea typeface="华文楷体" pitchFamily="2" charset="-122"/>
              </a:rPr>
              <a:t>要使</a:t>
            </a:r>
            <a:r>
              <a:rPr lang="en-US" altLang="zh-CN" sz="1400" dirty="0" err="1">
                <a:latin typeface="华文楷体" pitchFamily="2" charset="-122"/>
                <a:ea typeface="华文楷体" pitchFamily="2" charset="-122"/>
              </a:rPr>
              <a:t>s+x</a:t>
            </a:r>
            <a:r>
              <a:rPr lang="en-US" altLang="zh-CN" sz="1400" dirty="0">
                <a:latin typeface="华文楷体" pitchFamily="2" charset="-122"/>
                <a:ea typeface="华文楷体" pitchFamily="2" charset="-122"/>
              </a:rPr>
              <a:t>/</a:t>
            </a:r>
            <a:r>
              <a:rPr lang="en-US" altLang="zh-CN" sz="1400" dirty="0" err="1">
                <a:latin typeface="华文楷体" pitchFamily="2" charset="-122"/>
                <a:ea typeface="华文楷体" pitchFamily="2" charset="-122"/>
              </a:rPr>
              <a:t>b+kd</a:t>
            </a:r>
            <a:r>
              <a:rPr lang="en-US" altLang="zh-CN" sz="1400" dirty="0">
                <a:latin typeface="华文楷体" pitchFamily="2" charset="-122"/>
                <a:ea typeface="华文楷体" pitchFamily="2" charset="-122"/>
              </a:rPr>
              <a:t> &gt; x/b+(k-1)p/</a:t>
            </a:r>
            <a:r>
              <a:rPr lang="en-US" altLang="zh-CN" sz="1400" dirty="0" err="1">
                <a:latin typeface="华文楷体" pitchFamily="2" charset="-122"/>
                <a:ea typeface="华文楷体" pitchFamily="2" charset="-122"/>
              </a:rPr>
              <a:t>b+kd</a:t>
            </a:r>
            <a:r>
              <a:rPr lang="zh-CN" altLang="zh-CN" sz="1400" dirty="0">
                <a:latin typeface="华文楷体" pitchFamily="2" charset="-122"/>
                <a:ea typeface="华文楷体" pitchFamily="2" charset="-122"/>
              </a:rPr>
              <a:t>，只要</a:t>
            </a:r>
            <a:r>
              <a:rPr lang="en-US" altLang="zh-CN" sz="1400" dirty="0">
                <a:latin typeface="华文楷体" pitchFamily="2" charset="-122"/>
                <a:ea typeface="华文楷体" pitchFamily="2" charset="-122"/>
              </a:rPr>
              <a:t>s &gt; (k-1)p/b</a:t>
            </a:r>
            <a:endParaRPr lang="zh-CN" altLang="zh-CN" sz="1400" dirty="0">
              <a:latin typeface="华文楷体" pitchFamily="2" charset="-122"/>
              <a:ea typeface="华文楷体" pitchFamily="2" charset="-122"/>
            </a:endParaRPr>
          </a:p>
        </p:txBody>
      </p:sp>
    </p:spTree>
    <p:extLst>
      <p:ext uri="{BB962C8B-B14F-4D97-AF65-F5344CB8AC3E}">
        <p14:creationId xmlns:p14="http://schemas.microsoft.com/office/powerpoint/2010/main" val="413456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510D2C-686F-A644-81A6-CE87048BB3FD}"/>
              </a:ext>
            </a:extLst>
          </p:cNvPr>
          <p:cNvSpPr/>
          <p:nvPr/>
        </p:nvSpPr>
        <p:spPr>
          <a:xfrm>
            <a:off x="-109960" y="167452"/>
            <a:ext cx="4074289" cy="1569660"/>
          </a:xfrm>
          <a:prstGeom prst="rect">
            <a:avLst/>
          </a:prstGeom>
        </p:spPr>
        <p:txBody>
          <a:bodyPr wrap="square">
            <a:spAutoFit/>
          </a:bodyPr>
          <a:lstStyle/>
          <a:p>
            <a:pPr marL="365760" indent="-256032" fontAlgn="auto">
              <a:spcAft>
                <a:spcPts val="0"/>
              </a:spcAft>
              <a:buFont typeface="Wingdings 3"/>
              <a:buChar char=""/>
              <a:defRPr/>
            </a:pPr>
            <a:r>
              <a:rPr lang="en-US" altLang="zh-CN" sz="1600" dirty="0">
                <a:latin typeface="华文楷体" pitchFamily="2" charset="-122"/>
                <a:ea typeface="华文楷体" pitchFamily="2" charset="-122"/>
              </a:rPr>
              <a:t> 2.43</a:t>
            </a:r>
            <a:r>
              <a:rPr lang="zh-CN" altLang="zh-CN" sz="1600" dirty="0">
                <a:latin typeface="华文楷体" pitchFamily="2" charset="-122"/>
                <a:ea typeface="华文楷体" pitchFamily="2" charset="-122"/>
              </a:rPr>
              <a:t>假定</a:t>
            </a:r>
            <a:r>
              <a:rPr lang="en-US" altLang="zh-CN" sz="1600" dirty="0">
                <a:latin typeface="华文楷体" pitchFamily="2" charset="-122"/>
                <a:ea typeface="华文楷体" pitchFamily="2" charset="-122"/>
              </a:rPr>
              <a:t>x</a:t>
            </a:r>
            <a:r>
              <a:rPr lang="zh-CN" altLang="zh-CN" sz="1600" dirty="0">
                <a:latin typeface="华文楷体" pitchFamily="2" charset="-122"/>
                <a:ea typeface="华文楷体" pitchFamily="2" charset="-122"/>
              </a:rPr>
              <a:t>位用户数据将以一系列分组的形式，在一个分组交换网络中沿着一条共有</a:t>
            </a:r>
            <a:r>
              <a:rPr lang="en-US" altLang="zh-CN" sz="1600" dirty="0">
                <a:latin typeface="华文楷体" pitchFamily="2" charset="-122"/>
                <a:ea typeface="华文楷体" pitchFamily="2" charset="-122"/>
              </a:rPr>
              <a:t>k</a:t>
            </a:r>
            <a:r>
              <a:rPr lang="zh-CN" altLang="zh-CN" sz="1600" dirty="0">
                <a:latin typeface="华文楷体" pitchFamily="2" charset="-122"/>
                <a:ea typeface="华文楷体" pitchFamily="2" charset="-122"/>
              </a:rPr>
              <a:t>跳的路径向前传输，每个分组包含</a:t>
            </a:r>
            <a:r>
              <a:rPr lang="en-US" altLang="zh-CN" sz="1600" dirty="0">
                <a:latin typeface="华文楷体" pitchFamily="2" charset="-122"/>
                <a:ea typeface="华文楷体" pitchFamily="2" charset="-122"/>
              </a:rPr>
              <a:t>p</a:t>
            </a:r>
            <a:r>
              <a:rPr lang="zh-CN" altLang="zh-CN" sz="1600" dirty="0">
                <a:latin typeface="华文楷体" pitchFamily="2" charset="-122"/>
                <a:ea typeface="华文楷体" pitchFamily="2" charset="-122"/>
              </a:rPr>
              <a:t>位数据和</a:t>
            </a:r>
            <a:r>
              <a:rPr lang="en-US" altLang="zh-CN" sz="1600" dirty="0">
                <a:latin typeface="华文楷体" pitchFamily="2" charset="-122"/>
                <a:ea typeface="华文楷体" pitchFamily="2" charset="-122"/>
              </a:rPr>
              <a:t>h</a:t>
            </a:r>
            <a:r>
              <a:rPr lang="zh-CN" altLang="zh-CN" sz="1600" dirty="0">
                <a:latin typeface="华文楷体" pitchFamily="2" charset="-122"/>
                <a:ea typeface="华文楷体" pitchFamily="2" charset="-122"/>
              </a:rPr>
              <a:t>位的头，这里</a:t>
            </a:r>
            <a:r>
              <a:rPr lang="en-US" altLang="zh-CN" sz="1600" dirty="0">
                <a:latin typeface="华文楷体" pitchFamily="2" charset="-122"/>
                <a:ea typeface="华文楷体" pitchFamily="2" charset="-122"/>
              </a:rPr>
              <a:t>x&gt;&gt;</a:t>
            </a:r>
            <a:r>
              <a:rPr lang="en-US" altLang="zh-CN" sz="1600" dirty="0" err="1">
                <a:latin typeface="华文楷体" pitchFamily="2" charset="-122"/>
                <a:ea typeface="华文楷体" pitchFamily="2" charset="-122"/>
              </a:rPr>
              <a:t>p+h</a:t>
            </a:r>
            <a:r>
              <a:rPr lang="zh-CN" altLang="zh-CN" sz="1600" dirty="0">
                <a:latin typeface="华文楷体" pitchFamily="2" charset="-122"/>
                <a:ea typeface="华文楷体" pitchFamily="2" charset="-122"/>
              </a:rPr>
              <a:t>。线路的传输率为</a:t>
            </a:r>
            <a:r>
              <a:rPr lang="en-US" altLang="zh-CN" sz="1600" dirty="0">
                <a:latin typeface="华文楷体" pitchFamily="2" charset="-122"/>
                <a:ea typeface="华文楷体" pitchFamily="2" charset="-122"/>
              </a:rPr>
              <a:t>b bps</a:t>
            </a:r>
            <a:r>
              <a:rPr lang="zh-CN" altLang="zh-CN" sz="1600" dirty="0">
                <a:latin typeface="华文楷体" pitchFamily="2" charset="-122"/>
                <a:ea typeface="华文楷体" pitchFamily="2" charset="-122"/>
              </a:rPr>
              <a:t>，传播延迟忽略不计。请问，什么样的</a:t>
            </a:r>
            <a:r>
              <a:rPr lang="en-US" altLang="zh-CN" sz="1600" dirty="0">
                <a:latin typeface="华文楷体" pitchFamily="2" charset="-122"/>
                <a:ea typeface="华文楷体" pitchFamily="2" charset="-122"/>
              </a:rPr>
              <a:t>p</a:t>
            </a:r>
            <a:r>
              <a:rPr lang="zh-CN" altLang="zh-CN" sz="1600" dirty="0">
                <a:latin typeface="华文楷体" pitchFamily="2" charset="-122"/>
                <a:ea typeface="华文楷体" pitchFamily="2" charset="-122"/>
              </a:rPr>
              <a:t>值使总延迟最小？</a:t>
            </a:r>
          </a:p>
        </p:txBody>
      </p:sp>
      <p:sp>
        <p:nvSpPr>
          <p:cNvPr id="6" name="Rectangle 5">
            <a:extLst>
              <a:ext uri="{FF2B5EF4-FFF2-40B4-BE49-F238E27FC236}">
                <a16:creationId xmlns:a16="http://schemas.microsoft.com/office/drawing/2014/main" id="{55763270-0DB5-7544-91A7-9E8BA8D3646E}"/>
              </a:ext>
            </a:extLst>
          </p:cNvPr>
          <p:cNvSpPr/>
          <p:nvPr/>
        </p:nvSpPr>
        <p:spPr>
          <a:xfrm>
            <a:off x="3663387" y="167452"/>
            <a:ext cx="4572000" cy="2031325"/>
          </a:xfrm>
          <a:prstGeom prst="rect">
            <a:avLst/>
          </a:prstGeom>
        </p:spPr>
        <p:txBody>
          <a:bodyPr>
            <a:spAutoFit/>
          </a:bodyPr>
          <a:lstStyle/>
          <a:p>
            <a:pPr marL="640080" lvl="1" indent="-256032">
              <a:buFont typeface="Wingdings 3"/>
              <a:buChar char=""/>
              <a:defRPr/>
            </a:pPr>
            <a:r>
              <a:rPr lang="zh-CN" altLang="zh-CN" dirty="0">
                <a:latin typeface="华文楷体" pitchFamily="2" charset="-122"/>
                <a:ea typeface="华文楷体" pitchFamily="2" charset="-122"/>
              </a:rPr>
              <a:t>分组个数为</a:t>
            </a:r>
            <a:r>
              <a:rPr lang="en-US" altLang="zh-CN" dirty="0">
                <a:latin typeface="华文楷体" pitchFamily="2" charset="-122"/>
                <a:ea typeface="华文楷体" pitchFamily="2" charset="-122"/>
              </a:rPr>
              <a:t>x/p</a:t>
            </a:r>
            <a:r>
              <a:rPr lang="zh-CN" altLang="zh-CN" dirty="0">
                <a:latin typeface="华文楷体" pitchFamily="2" charset="-122"/>
                <a:ea typeface="华文楷体" pitchFamily="2" charset="-122"/>
              </a:rPr>
              <a:t>，总大小为</a:t>
            </a:r>
            <a:r>
              <a:rPr lang="en-US" altLang="zh-CN" dirty="0">
                <a:latin typeface="华文楷体" pitchFamily="2" charset="-122"/>
                <a:ea typeface="华文楷体" pitchFamily="2" charset="-122"/>
              </a:rPr>
              <a:t>(</a:t>
            </a:r>
            <a:r>
              <a:rPr lang="en-US" altLang="zh-CN" dirty="0" err="1">
                <a:latin typeface="华文楷体" pitchFamily="2" charset="-122"/>
                <a:ea typeface="华文楷体" pitchFamily="2" charset="-122"/>
              </a:rPr>
              <a:t>p+h</a:t>
            </a:r>
            <a:r>
              <a:rPr lang="en-US" altLang="zh-CN" dirty="0">
                <a:latin typeface="华文楷体" pitchFamily="2" charset="-122"/>
                <a:ea typeface="华文楷体" pitchFamily="2" charset="-122"/>
              </a:rPr>
              <a:t>)x/p</a:t>
            </a:r>
            <a:r>
              <a:rPr lang="zh-CN" altLang="zh-CN" dirty="0">
                <a:latin typeface="华文楷体" pitchFamily="2" charset="-122"/>
                <a:ea typeface="华文楷体" pitchFamily="2" charset="-122"/>
              </a:rPr>
              <a:t>，发送时间为</a:t>
            </a:r>
            <a:r>
              <a:rPr lang="en-US" altLang="zh-CN" dirty="0">
                <a:latin typeface="华文楷体" pitchFamily="2" charset="-122"/>
                <a:ea typeface="华文楷体" pitchFamily="2" charset="-122"/>
              </a:rPr>
              <a:t>(</a:t>
            </a:r>
            <a:r>
              <a:rPr lang="en-US" altLang="zh-CN" dirty="0" err="1">
                <a:latin typeface="华文楷体" pitchFamily="2" charset="-122"/>
                <a:ea typeface="华文楷体" pitchFamily="2" charset="-122"/>
              </a:rPr>
              <a:t>p+h</a:t>
            </a:r>
            <a:r>
              <a:rPr lang="en-US" altLang="zh-CN" dirty="0">
                <a:latin typeface="华文楷体" pitchFamily="2" charset="-122"/>
                <a:ea typeface="华文楷体" pitchFamily="2" charset="-122"/>
              </a:rPr>
              <a:t>)x/pb</a:t>
            </a:r>
            <a:r>
              <a:rPr lang="zh-CN" altLang="zh-CN" dirty="0">
                <a:latin typeface="华文楷体" pitchFamily="2" charset="-122"/>
                <a:ea typeface="华文楷体" pitchFamily="2" charset="-122"/>
              </a:rPr>
              <a:t>，最后一个分组在中间路由器的发送时间为</a:t>
            </a:r>
            <a:r>
              <a:rPr lang="en-US" altLang="zh-CN" dirty="0">
                <a:latin typeface="华文楷体" pitchFamily="2" charset="-122"/>
                <a:ea typeface="华文楷体" pitchFamily="2" charset="-122"/>
              </a:rPr>
              <a:t>(k-1)(</a:t>
            </a:r>
            <a:r>
              <a:rPr lang="en-US" altLang="zh-CN" dirty="0" err="1">
                <a:latin typeface="华文楷体" pitchFamily="2" charset="-122"/>
                <a:ea typeface="华文楷体" pitchFamily="2" charset="-122"/>
              </a:rPr>
              <a:t>p+h</a:t>
            </a:r>
            <a:r>
              <a:rPr lang="en-US" altLang="zh-CN" dirty="0">
                <a:latin typeface="华文楷体" pitchFamily="2" charset="-122"/>
                <a:ea typeface="华文楷体" pitchFamily="2" charset="-122"/>
              </a:rPr>
              <a:t>)/b</a:t>
            </a:r>
            <a:r>
              <a:rPr lang="zh-CN" altLang="zh-CN" dirty="0">
                <a:latin typeface="华文楷体" pitchFamily="2" charset="-122"/>
                <a:ea typeface="华文楷体" pitchFamily="2" charset="-122"/>
              </a:rPr>
              <a:t>，所以总时间为</a:t>
            </a:r>
            <a:r>
              <a:rPr lang="en-US" altLang="zh-CN" dirty="0">
                <a:latin typeface="华文楷体" pitchFamily="2" charset="-122"/>
                <a:ea typeface="华文楷体" pitchFamily="2" charset="-122"/>
              </a:rPr>
              <a:t>(</a:t>
            </a:r>
            <a:r>
              <a:rPr lang="en-US" altLang="zh-CN" dirty="0" err="1">
                <a:latin typeface="华文楷体" pitchFamily="2" charset="-122"/>
                <a:ea typeface="华文楷体" pitchFamily="2" charset="-122"/>
              </a:rPr>
              <a:t>p+h</a:t>
            </a:r>
            <a:r>
              <a:rPr lang="en-US" altLang="zh-CN" dirty="0">
                <a:latin typeface="华文楷体" pitchFamily="2" charset="-122"/>
                <a:ea typeface="华文楷体" pitchFamily="2" charset="-122"/>
              </a:rPr>
              <a:t>)x/pb+(k-1)(</a:t>
            </a:r>
            <a:r>
              <a:rPr lang="en-US" altLang="zh-CN" dirty="0" err="1">
                <a:latin typeface="华文楷体" pitchFamily="2" charset="-122"/>
                <a:ea typeface="华文楷体" pitchFamily="2" charset="-122"/>
              </a:rPr>
              <a:t>p+h</a:t>
            </a:r>
            <a:r>
              <a:rPr lang="en-US" altLang="zh-CN" dirty="0">
                <a:latin typeface="华文楷体" pitchFamily="2" charset="-122"/>
                <a:ea typeface="华文楷体" pitchFamily="2" charset="-122"/>
              </a:rPr>
              <a:t>)/b</a:t>
            </a:r>
            <a:endParaRPr lang="zh-CN" altLang="zh-CN" dirty="0">
              <a:latin typeface="华文楷体" pitchFamily="2" charset="-122"/>
              <a:ea typeface="华文楷体" pitchFamily="2" charset="-122"/>
            </a:endParaRPr>
          </a:p>
          <a:p>
            <a:pPr marL="640080" lvl="1" indent="-256032">
              <a:buFont typeface="Wingdings 3"/>
              <a:buChar char=""/>
              <a:defRPr/>
            </a:pPr>
            <a:r>
              <a:rPr lang="zh-CN" altLang="zh-CN" dirty="0">
                <a:latin typeface="华文楷体" pitchFamily="2" charset="-122"/>
                <a:ea typeface="华文楷体" pitchFamily="2" charset="-122"/>
              </a:rPr>
              <a:t>容易求得总延迟取最小值时的</a:t>
            </a:r>
            <a:r>
              <a:rPr lang="en-US" altLang="zh-CN" dirty="0">
                <a:latin typeface="华文楷体" pitchFamily="2" charset="-122"/>
                <a:ea typeface="华文楷体" pitchFamily="2" charset="-122"/>
              </a:rPr>
              <a:t>p</a:t>
            </a:r>
            <a:r>
              <a:rPr lang="zh-CN" altLang="zh-CN" dirty="0">
                <a:latin typeface="华文楷体" pitchFamily="2" charset="-122"/>
                <a:ea typeface="华文楷体" pitchFamily="2" charset="-122"/>
              </a:rPr>
              <a:t>值为</a:t>
            </a:r>
            <a:r>
              <a:rPr lang="en-US" altLang="zh-CN" dirty="0">
                <a:latin typeface="华文楷体" pitchFamily="2" charset="-122"/>
                <a:ea typeface="华文楷体" pitchFamily="2" charset="-122"/>
              </a:rPr>
              <a:t>  sqrt( (hx)/(k-1) )</a:t>
            </a:r>
            <a:endParaRPr lang="zh-CN" altLang="en-US" dirty="0"/>
          </a:p>
        </p:txBody>
      </p:sp>
    </p:spTree>
    <p:extLst>
      <p:ext uri="{BB962C8B-B14F-4D97-AF65-F5344CB8AC3E}">
        <p14:creationId xmlns:p14="http://schemas.microsoft.com/office/powerpoint/2010/main" val="328537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E9BB-C28D-4842-8645-B1FE682D31FB}"/>
              </a:ext>
            </a:extLst>
          </p:cNvPr>
          <p:cNvSpPr>
            <a:spLocks noGrp="1"/>
          </p:cNvSpPr>
          <p:nvPr>
            <p:ph type="ctrTitle"/>
          </p:nvPr>
        </p:nvSpPr>
        <p:spPr/>
        <p:txBody>
          <a:bodyPr/>
          <a:lstStyle/>
          <a:p>
            <a:r>
              <a:rPr kumimoji="1" lang="en-US" altLang="zh-CN" dirty="0"/>
              <a:t>Physical</a:t>
            </a:r>
            <a:r>
              <a:rPr kumimoji="1" lang="zh-CN" altLang="en-US" dirty="0"/>
              <a:t> </a:t>
            </a:r>
            <a:r>
              <a:rPr kumimoji="1" lang="en-US" altLang="zh-CN" dirty="0"/>
              <a:t>Layer</a:t>
            </a:r>
            <a:endParaRPr kumimoji="1" lang="zh-CN" altLang="en-US" dirty="0"/>
          </a:p>
        </p:txBody>
      </p:sp>
      <p:sp>
        <p:nvSpPr>
          <p:cNvPr id="3" name="Subtitle 2">
            <a:extLst>
              <a:ext uri="{FF2B5EF4-FFF2-40B4-BE49-F238E27FC236}">
                <a16:creationId xmlns:a16="http://schemas.microsoft.com/office/drawing/2014/main" id="{9EA4BABD-1A2D-004C-B009-0FE2C132FD27}"/>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94620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474612-D3F5-9A43-B43F-A4AFF2DDB415}"/>
              </a:ext>
            </a:extLst>
          </p:cNvPr>
          <p:cNvSpPr/>
          <p:nvPr/>
        </p:nvSpPr>
        <p:spPr>
          <a:xfrm>
            <a:off x="152400" y="93404"/>
            <a:ext cx="4572000" cy="1051442"/>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下列关于信道叙述错误的是：</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d</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没记住</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没记住</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没记住</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信噪比</a:t>
            </a:r>
            <a:r>
              <a:rPr lang="en-US" sz="1100" dirty="0">
                <a:latin typeface="Calibri" panose="020F0502020204030204" pitchFamily="34" charset="0"/>
                <a:ea typeface="宋体" panose="02010600030101010101" pitchFamily="2" charset="-122"/>
                <a:cs typeface="Times New Roman" panose="02020603050405020304" pitchFamily="18" charset="0"/>
              </a:rPr>
              <a:t>20dB</a:t>
            </a:r>
            <a:r>
              <a:rPr lang="zh-CN" altLang="en-US" sz="1100" dirty="0">
                <a:latin typeface="Calibri" panose="020F0502020204030204" pitchFamily="34" charset="0"/>
                <a:ea typeface="宋体" panose="02010600030101010101" pitchFamily="2" charset="-122"/>
                <a:cs typeface="Times New Roman" panose="02020603050405020304" pitchFamily="18" charset="0"/>
              </a:rPr>
              <a:t>即为信号功率除以噪声功率等于</a:t>
            </a:r>
            <a:r>
              <a:rPr lang="en-US" sz="1100" dirty="0">
                <a:latin typeface="Calibri" panose="020F0502020204030204" pitchFamily="34" charset="0"/>
                <a:ea typeface="宋体" panose="02010600030101010101" pitchFamily="2" charset="-122"/>
                <a:cs typeface="Times New Roman" panose="02020603050405020304" pitchFamily="18" charset="0"/>
              </a:rPr>
              <a:t>20</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2" name="Rectangle 11">
            <a:extLst>
              <a:ext uri="{FF2B5EF4-FFF2-40B4-BE49-F238E27FC236}">
                <a16:creationId xmlns:a16="http://schemas.microsoft.com/office/drawing/2014/main" id="{9D3D53CF-1281-0B41-A7E7-CCF357F1127C}"/>
              </a:ext>
            </a:extLst>
          </p:cNvPr>
          <p:cNvSpPr/>
          <p:nvPr/>
        </p:nvSpPr>
        <p:spPr>
          <a:xfrm>
            <a:off x="152400" y="1144846"/>
            <a:ext cx="4572000" cy="1051442"/>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定义物理层工作规程与时序的是物理层的哪个特性？</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c</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电气特性</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机械特性</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规程特性</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功能特性</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D2253F20-1C1D-2240-9F61-50D96819E16D}"/>
              </a:ext>
            </a:extLst>
          </p:cNvPr>
          <p:cNvSpPr txBox="1"/>
          <p:nvPr/>
        </p:nvSpPr>
        <p:spPr>
          <a:xfrm>
            <a:off x="4461800" y="1242181"/>
            <a:ext cx="4309110" cy="954107"/>
          </a:xfrm>
          <a:prstGeom prst="rect">
            <a:avLst/>
          </a:prstGeom>
          <a:noFill/>
        </p:spPr>
        <p:txBody>
          <a:bodyPr wrap="square" rtlCol="0">
            <a:spAutoFit/>
          </a:bodyPr>
          <a:lstStyle/>
          <a:p>
            <a:r>
              <a:rPr kumimoji="1" lang="zh-CN" altLang="en-US" sz="1400" dirty="0"/>
              <a:t>时序在规程特性里</a:t>
            </a:r>
            <a:endParaRPr kumimoji="1" lang="en-US" altLang="zh-CN" sz="1400" dirty="0"/>
          </a:p>
          <a:p>
            <a:r>
              <a:rPr kumimoji="1" lang="zh-CN" altLang="en-US" sz="1400" dirty="0"/>
              <a:t>功能特性：各信号线的功能分配</a:t>
            </a:r>
            <a:endParaRPr kumimoji="1" lang="en-US" altLang="zh-CN" sz="1400" dirty="0"/>
          </a:p>
          <a:p>
            <a:r>
              <a:rPr kumimoji="1" lang="zh-CN" altLang="en-US" sz="1400" dirty="0"/>
              <a:t>电气特性：电压范围</a:t>
            </a:r>
            <a:endParaRPr kumimoji="1" lang="en-US" altLang="zh-CN" sz="1400" dirty="0"/>
          </a:p>
          <a:p>
            <a:r>
              <a:rPr kumimoji="1" lang="zh-CN" altLang="en-US" sz="1400" dirty="0"/>
              <a:t>机械特性：形状尺寸</a:t>
            </a:r>
          </a:p>
        </p:txBody>
      </p:sp>
      <p:sp>
        <p:nvSpPr>
          <p:cNvPr id="14" name="Rectangle 13">
            <a:extLst>
              <a:ext uri="{FF2B5EF4-FFF2-40B4-BE49-F238E27FC236}">
                <a16:creationId xmlns:a16="http://schemas.microsoft.com/office/drawing/2014/main" id="{94C96042-1769-B947-A233-1F2EAD9E63A3}"/>
              </a:ext>
            </a:extLst>
          </p:cNvPr>
          <p:cNvSpPr/>
          <p:nvPr/>
        </p:nvSpPr>
        <p:spPr>
          <a:xfrm>
            <a:off x="261944" y="2335770"/>
            <a:ext cx="2199641" cy="369332"/>
          </a:xfrm>
          <a:prstGeom prst="rect">
            <a:avLst/>
          </a:prstGeom>
        </p:spPr>
        <p:txBody>
          <a:bodyPr wrap="none">
            <a:spAutoFit/>
          </a:bodyPr>
          <a:lstStyle/>
          <a:p>
            <a:r>
              <a:rPr lang="en-US" kern="100" dirty="0">
                <a:latin typeface="宋体" panose="02010600030101010101" pitchFamily="2" charset="-122"/>
                <a:cs typeface="Times New Roman" panose="02020603050405020304" pitchFamily="18" charset="0"/>
              </a:rPr>
              <a:t>10M</a:t>
            </a:r>
            <a:r>
              <a:rPr lang="zh-CN" altLang="en-US" kern="100" dirty="0">
                <a:ea typeface="宋体" panose="02010600030101010101" pitchFamily="2" charset="-122"/>
                <a:cs typeface="Times New Roman" panose="02020603050405020304" pitchFamily="18" charset="0"/>
              </a:rPr>
              <a:t>以太网的波特率</a:t>
            </a:r>
            <a:r>
              <a:rPr lang="zh-CN" altLang="en-US" dirty="0"/>
              <a:t> </a:t>
            </a:r>
          </a:p>
        </p:txBody>
      </p:sp>
      <p:sp>
        <p:nvSpPr>
          <p:cNvPr id="15" name="TextBox 14">
            <a:extLst>
              <a:ext uri="{FF2B5EF4-FFF2-40B4-BE49-F238E27FC236}">
                <a16:creationId xmlns:a16="http://schemas.microsoft.com/office/drawing/2014/main" id="{C2CDCC34-E96C-4741-ACF1-826F425A0AA3}"/>
              </a:ext>
            </a:extLst>
          </p:cNvPr>
          <p:cNvSpPr txBox="1"/>
          <p:nvPr/>
        </p:nvSpPr>
        <p:spPr>
          <a:xfrm>
            <a:off x="4461800" y="2335770"/>
            <a:ext cx="4309110" cy="307777"/>
          </a:xfrm>
          <a:prstGeom prst="rect">
            <a:avLst/>
          </a:prstGeom>
          <a:noFill/>
        </p:spPr>
        <p:txBody>
          <a:bodyPr wrap="square" rtlCol="0">
            <a:spAutoFit/>
          </a:bodyPr>
          <a:lstStyle/>
          <a:p>
            <a:r>
              <a:rPr kumimoji="1" lang="en-US" altLang="zh-CN" sz="1400" dirty="0"/>
              <a:t>2W Baud = 20M Baud</a:t>
            </a:r>
            <a:endParaRPr kumimoji="1" lang="zh-CN" altLang="en-US" sz="1400" dirty="0"/>
          </a:p>
        </p:txBody>
      </p:sp>
      <p:sp>
        <p:nvSpPr>
          <p:cNvPr id="17" name="Rectangle 16">
            <a:extLst>
              <a:ext uri="{FF2B5EF4-FFF2-40B4-BE49-F238E27FC236}">
                <a16:creationId xmlns:a16="http://schemas.microsoft.com/office/drawing/2014/main" id="{B044DDD2-EC49-5448-A25A-618FCD9D2ECB}"/>
              </a:ext>
            </a:extLst>
          </p:cNvPr>
          <p:cNvSpPr/>
          <p:nvPr/>
        </p:nvSpPr>
        <p:spPr>
          <a:xfrm>
            <a:off x="0" y="2783029"/>
            <a:ext cx="4572000" cy="1384995"/>
          </a:xfrm>
          <a:prstGeom prst="rect">
            <a:avLst/>
          </a:prstGeom>
        </p:spPr>
        <p:txBody>
          <a:bodyPr>
            <a:spAutoFit/>
          </a:bodyPr>
          <a:lstStyle/>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5</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、物理层的说法哪个是错的（？）</a:t>
            </a:r>
          </a:p>
          <a:p>
            <a:pPr marL="266700"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A</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、物理层是两个网络设备之间提供透明的比特流传输。</a:t>
            </a:r>
          </a:p>
          <a:p>
            <a:pPr marL="266700"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B</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、物理层的连接方式有点到点和点到多点。</a:t>
            </a:r>
          </a:p>
          <a:p>
            <a:pPr marL="266700"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C</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、物理层的特性有机械、电气、功能、规程特性。</a:t>
            </a:r>
          </a:p>
          <a:p>
            <a:pPr marL="266700"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D</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、忘记了</a:t>
            </a:r>
          </a:p>
        </p:txBody>
      </p:sp>
      <p:sp>
        <p:nvSpPr>
          <p:cNvPr id="18" name="Rectangle 17">
            <a:extLst>
              <a:ext uri="{FF2B5EF4-FFF2-40B4-BE49-F238E27FC236}">
                <a16:creationId xmlns:a16="http://schemas.microsoft.com/office/drawing/2014/main" id="{4F86FC6E-530B-B84D-812B-A2FC573463FA}"/>
              </a:ext>
            </a:extLst>
          </p:cNvPr>
          <p:cNvSpPr/>
          <p:nvPr/>
        </p:nvSpPr>
        <p:spPr>
          <a:xfrm>
            <a:off x="152400" y="4168024"/>
            <a:ext cx="4572000" cy="738664"/>
          </a:xfrm>
          <a:prstGeom prst="rect">
            <a:avLst/>
          </a:prstGeom>
        </p:spPr>
        <p:txBody>
          <a:bodyPr>
            <a:spAutoFit/>
          </a:bodyPr>
          <a:lstStyle/>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6</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、基带传输是（</a:t>
            </a:r>
            <a:r>
              <a:rPr lang="en-US" sz="1400" kern="100" dirty="0">
                <a:latin typeface="Calibri" panose="020F0502020204030204" pitchFamily="34" charset="0"/>
                <a:ea typeface="宋体" panose="02010600030101010101" pitchFamily="2" charset="-122"/>
                <a:cs typeface="Times New Roman" panose="02020603050405020304" pitchFamily="18" charset="0"/>
              </a:rPr>
              <a:t>D</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p>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	A</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、模拟数据的模拟传输</a:t>
            </a:r>
            <a:r>
              <a:rPr lang="en-US" sz="1400" kern="100" dirty="0">
                <a:latin typeface="Calibri" panose="020F0502020204030204" pitchFamily="34" charset="0"/>
                <a:ea typeface="宋体" panose="02010600030101010101" pitchFamily="2" charset="-122"/>
                <a:cs typeface="Times New Roman" panose="02020603050405020304" pitchFamily="18" charset="0"/>
              </a:rPr>
              <a:t> B</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、数字数据的模拟传输</a:t>
            </a:r>
          </a:p>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	C</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、模拟数据的数字传输</a:t>
            </a:r>
            <a:r>
              <a:rPr lang="en-US" sz="1400" kern="100" dirty="0">
                <a:latin typeface="Calibri" panose="020F0502020204030204" pitchFamily="34" charset="0"/>
                <a:ea typeface="宋体" panose="02010600030101010101" pitchFamily="2" charset="-122"/>
                <a:cs typeface="Times New Roman" panose="02020603050405020304" pitchFamily="18" charset="0"/>
              </a:rPr>
              <a:t> D</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、数字数据的数字传输</a:t>
            </a:r>
          </a:p>
        </p:txBody>
      </p:sp>
      <p:sp>
        <p:nvSpPr>
          <p:cNvPr id="20" name="Rectangle 19">
            <a:extLst>
              <a:ext uri="{FF2B5EF4-FFF2-40B4-BE49-F238E27FC236}">
                <a16:creationId xmlns:a16="http://schemas.microsoft.com/office/drawing/2014/main" id="{4A545BB6-3B57-3642-9321-E6653CB197F6}"/>
              </a:ext>
            </a:extLst>
          </p:cNvPr>
          <p:cNvSpPr/>
          <p:nvPr/>
        </p:nvSpPr>
        <p:spPr>
          <a:xfrm>
            <a:off x="0" y="5001586"/>
            <a:ext cx="4572000" cy="646331"/>
          </a:xfrm>
          <a:prstGeom prst="rect">
            <a:avLst/>
          </a:prstGeom>
        </p:spPr>
        <p:txBody>
          <a:bodyPr>
            <a:spAutoFit/>
          </a:bodyPr>
          <a:lstStyle/>
          <a:p>
            <a:pPr indent="266700" algn="just"/>
            <a:r>
              <a:rPr lang="en-US" sz="1200" kern="100" dirty="0">
                <a:latin typeface="Calibri" panose="020F0502020204030204" pitchFamily="34" charset="0"/>
                <a:ea typeface="宋体" panose="02010600030101010101" pitchFamily="2" charset="-122"/>
                <a:cs typeface="Times New Roman" panose="02020603050405020304" pitchFamily="18" charset="0"/>
              </a:rPr>
              <a:t>7</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a:latin typeface="Calibri" panose="020F0502020204030204" pitchFamily="34" charset="0"/>
                <a:ea typeface="宋体" panose="02010600030101010101" pitchFamily="2" charset="-122"/>
                <a:cs typeface="Times New Roman" panose="02020603050405020304" pitchFamily="18" charset="0"/>
              </a:rPr>
              <a:t>Nyquist</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定理适用于什么介质（</a:t>
            </a:r>
            <a:r>
              <a:rPr lang="en-US" sz="1200" kern="100" dirty="0">
                <a:latin typeface="Calibri" panose="020F0502020204030204" pitchFamily="34" charset="0"/>
                <a:ea typeface="宋体" panose="02010600030101010101" pitchFamily="2" charset="-122"/>
                <a:cs typeface="Times New Roman" panose="02020603050405020304" pitchFamily="18" charset="0"/>
              </a:rPr>
              <a:t>D</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p>
          <a:p>
            <a:pPr indent="266700" algn="just"/>
            <a:r>
              <a:rPr lang="en-US" sz="1200" kern="100" dirty="0">
                <a:latin typeface="Calibri" panose="020F0502020204030204" pitchFamily="34" charset="0"/>
                <a:ea typeface="宋体" panose="02010600030101010101" pitchFamily="2" charset="-122"/>
                <a:cs typeface="Times New Roman" panose="02020603050405020304" pitchFamily="18" charset="0"/>
              </a:rPr>
              <a:t>	I</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、电缆  </a:t>
            </a:r>
            <a:r>
              <a:rPr lang="en-US" sz="1200" kern="100" dirty="0">
                <a:latin typeface="Calibri" panose="020F0502020204030204" pitchFamily="34" charset="0"/>
                <a:ea typeface="宋体" panose="02010600030101010101" pitchFamily="2" charset="-122"/>
                <a:cs typeface="Times New Roman" panose="02020603050405020304" pitchFamily="18" charset="0"/>
              </a:rPr>
              <a:t>II</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、光纤  </a:t>
            </a:r>
            <a:r>
              <a:rPr lang="en-US" sz="1200" kern="100" dirty="0">
                <a:latin typeface="Calibri" panose="020F0502020204030204" pitchFamily="34" charset="0"/>
                <a:ea typeface="宋体" panose="02010600030101010101" pitchFamily="2" charset="-122"/>
                <a:cs typeface="Times New Roman" panose="02020603050405020304" pitchFamily="18" charset="0"/>
              </a:rPr>
              <a:t>III</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、红外线</a:t>
            </a:r>
          </a:p>
          <a:p>
            <a:pPr indent="266700" algn="just"/>
            <a:r>
              <a:rPr lang="en-US" sz="1200" kern="100" dirty="0">
                <a:latin typeface="Calibri" panose="020F0502020204030204" pitchFamily="34" charset="0"/>
                <a:ea typeface="宋体" panose="02010600030101010101" pitchFamily="2" charset="-122"/>
                <a:cs typeface="Times New Roman" panose="02020603050405020304" pitchFamily="18" charset="0"/>
              </a:rPr>
              <a:t>	A</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、仅</a:t>
            </a:r>
            <a:r>
              <a:rPr lang="en-US" sz="1200" kern="100" dirty="0">
                <a:latin typeface="Calibri" panose="020F0502020204030204" pitchFamily="34" charset="0"/>
                <a:ea typeface="宋体" panose="02010600030101010101" pitchFamily="2" charset="-122"/>
                <a:cs typeface="Times New Roman" panose="02020603050405020304" pitchFamily="18" charset="0"/>
              </a:rPr>
              <a:t>I	B</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、仅</a:t>
            </a:r>
            <a:r>
              <a:rPr lang="en-US" sz="1200" kern="100" dirty="0">
                <a:latin typeface="Calibri" panose="020F0502020204030204" pitchFamily="34" charset="0"/>
                <a:ea typeface="宋体" panose="02010600030101010101" pitchFamily="2" charset="-122"/>
                <a:cs typeface="Times New Roman" panose="02020603050405020304" pitchFamily="18" charset="0"/>
              </a:rPr>
              <a:t>II	C</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a:latin typeface="Calibri" panose="020F0502020204030204" pitchFamily="34" charset="0"/>
                <a:ea typeface="宋体" panose="02010600030101010101" pitchFamily="2" charset="-122"/>
                <a:cs typeface="Times New Roman" panose="02020603050405020304" pitchFamily="18" charset="0"/>
              </a:rPr>
              <a:t>I</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a:latin typeface="Calibri" panose="020F0502020204030204" pitchFamily="34" charset="0"/>
                <a:ea typeface="宋体" panose="02010600030101010101" pitchFamily="2" charset="-122"/>
                <a:cs typeface="Times New Roman" panose="02020603050405020304" pitchFamily="18" charset="0"/>
              </a:rPr>
              <a:t>II	D</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a:latin typeface="Calibri" panose="020F0502020204030204" pitchFamily="34" charset="0"/>
                <a:ea typeface="宋体" panose="02010600030101010101" pitchFamily="2" charset="-122"/>
                <a:cs typeface="Times New Roman" panose="02020603050405020304" pitchFamily="18" charset="0"/>
              </a:rPr>
              <a:t>I</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a:latin typeface="Calibri" panose="020F0502020204030204" pitchFamily="34" charset="0"/>
                <a:ea typeface="宋体" panose="02010600030101010101" pitchFamily="2" charset="-122"/>
                <a:cs typeface="Times New Roman" panose="02020603050405020304" pitchFamily="18" charset="0"/>
              </a:rPr>
              <a:t>II</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a:latin typeface="Calibri" panose="020F0502020204030204" pitchFamily="34" charset="0"/>
                <a:ea typeface="宋体" panose="02010600030101010101" pitchFamily="2" charset="-122"/>
                <a:cs typeface="Times New Roman" panose="02020603050405020304" pitchFamily="18" charset="0"/>
              </a:rPr>
              <a:t>III</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21" name="Rectangle 20">
            <a:extLst>
              <a:ext uri="{FF2B5EF4-FFF2-40B4-BE49-F238E27FC236}">
                <a16:creationId xmlns:a16="http://schemas.microsoft.com/office/drawing/2014/main" id="{0DFC4F16-7D3C-4041-BA7B-283F0C9CAC5F}"/>
              </a:ext>
            </a:extLst>
          </p:cNvPr>
          <p:cNvSpPr/>
          <p:nvPr/>
        </p:nvSpPr>
        <p:spPr>
          <a:xfrm>
            <a:off x="-1" y="5612974"/>
            <a:ext cx="5937813" cy="1169551"/>
          </a:xfrm>
          <a:prstGeom prst="rect">
            <a:avLst/>
          </a:prstGeom>
        </p:spPr>
        <p:txBody>
          <a:bodyPr wrap="square">
            <a:spAutoFit/>
          </a:bodyPr>
          <a:lstStyle/>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8</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、一台交换机上连了</a:t>
            </a:r>
            <a:r>
              <a:rPr lang="en-US" sz="1400" kern="100" dirty="0">
                <a:latin typeface="Calibri" panose="020F0502020204030204" pitchFamily="34" charset="0"/>
                <a:ea typeface="宋体" panose="02010600030101010101" pitchFamily="2" charset="-122"/>
                <a:cs typeface="Times New Roman" panose="02020603050405020304" pitchFamily="18" charset="0"/>
              </a:rPr>
              <a:t>8</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个局域网，冲突域有（）个，广播域有（）个</a:t>
            </a:r>
          </a:p>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	A</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8</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1</a:t>
            </a:r>
            <a:endParaRPr lang="zh-CN" altLang="en-US"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	B</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1</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8</a:t>
            </a:r>
            <a:endParaRPr lang="zh-CN" altLang="en-US"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	C</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1</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1</a:t>
            </a:r>
            <a:endParaRPr lang="zh-CN" altLang="en-US"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	D</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8</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8</a:t>
            </a:r>
            <a:endParaRPr lang="zh-CN" altLang="en-US"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22" name="TextBox 21">
            <a:extLst>
              <a:ext uri="{FF2B5EF4-FFF2-40B4-BE49-F238E27FC236}">
                <a16:creationId xmlns:a16="http://schemas.microsoft.com/office/drawing/2014/main" id="{D27F7059-D90F-4D40-AD59-EEF45BEF53BF}"/>
              </a:ext>
            </a:extLst>
          </p:cNvPr>
          <p:cNvSpPr txBox="1"/>
          <p:nvPr/>
        </p:nvSpPr>
        <p:spPr>
          <a:xfrm>
            <a:off x="5937812" y="5720695"/>
            <a:ext cx="3113591" cy="954107"/>
          </a:xfrm>
          <a:prstGeom prst="rect">
            <a:avLst/>
          </a:prstGeom>
          <a:noFill/>
        </p:spPr>
        <p:txBody>
          <a:bodyPr wrap="square" rtlCol="0">
            <a:spAutoFit/>
          </a:bodyPr>
          <a:lstStyle/>
          <a:p>
            <a:r>
              <a:rPr kumimoji="1" lang="zh-CN" altLang="en-US" sz="1400" dirty="0"/>
              <a:t>交换机（网桥）是数据链路层设备，隔离冲突域。</a:t>
            </a:r>
            <a:endParaRPr kumimoji="1" lang="en-US" altLang="zh-CN" sz="1400" dirty="0"/>
          </a:p>
          <a:p>
            <a:r>
              <a:rPr kumimoji="1" lang="zh-CN" altLang="en-US" sz="1400" dirty="0"/>
              <a:t>路由器是网络层设备，隔离广播域。</a:t>
            </a:r>
            <a:endParaRPr kumimoji="1" lang="en-US" altLang="zh-CN" sz="1400" dirty="0"/>
          </a:p>
          <a:p>
            <a:r>
              <a:rPr kumimoji="1" lang="zh-CN" altLang="en-US" sz="1400" dirty="0"/>
              <a:t>集线器是物理层的，啥都不能隔离。</a:t>
            </a:r>
          </a:p>
        </p:txBody>
      </p:sp>
    </p:spTree>
    <p:extLst>
      <p:ext uri="{BB962C8B-B14F-4D97-AF65-F5344CB8AC3E}">
        <p14:creationId xmlns:p14="http://schemas.microsoft.com/office/powerpoint/2010/main" val="369521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E9BB-C28D-4842-8645-B1FE682D31FB}"/>
              </a:ext>
            </a:extLst>
          </p:cNvPr>
          <p:cNvSpPr>
            <a:spLocks noGrp="1"/>
          </p:cNvSpPr>
          <p:nvPr>
            <p:ph type="ctrTitle"/>
          </p:nvPr>
        </p:nvSpPr>
        <p:spPr/>
        <p:txBody>
          <a:bodyPr/>
          <a:lstStyle/>
          <a:p>
            <a:r>
              <a:rPr kumimoji="1" lang="en-US" altLang="zh-CN" dirty="0"/>
              <a:t>Dada link</a:t>
            </a:r>
            <a:r>
              <a:rPr kumimoji="1" lang="zh-CN" altLang="en-US" dirty="0"/>
              <a:t> </a:t>
            </a:r>
            <a:r>
              <a:rPr kumimoji="1" lang="en-US" altLang="zh-CN" dirty="0"/>
              <a:t>Layer</a:t>
            </a:r>
            <a:endParaRPr kumimoji="1" lang="zh-CN" altLang="en-US" dirty="0"/>
          </a:p>
        </p:txBody>
      </p:sp>
    </p:spTree>
    <p:extLst>
      <p:ext uri="{BB962C8B-B14F-4D97-AF65-F5344CB8AC3E}">
        <p14:creationId xmlns:p14="http://schemas.microsoft.com/office/powerpoint/2010/main" val="136591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8A457A-BB4B-DD4D-9D92-5D305C168A2F}"/>
              </a:ext>
            </a:extLst>
          </p:cNvPr>
          <p:cNvSpPr/>
          <p:nvPr/>
        </p:nvSpPr>
        <p:spPr>
          <a:xfrm>
            <a:off x="212741" y="179449"/>
            <a:ext cx="8607168" cy="1311065"/>
          </a:xfrm>
          <a:prstGeom prst="rect">
            <a:avLst/>
          </a:prstGeom>
        </p:spPr>
        <p:txBody>
          <a:bodyPr wrap="square">
            <a:spAutoFit/>
          </a:bodyPr>
          <a:lstStyle/>
          <a:p>
            <a:pPr marL="342900" lvl="0" indent="-342900">
              <a:lnSpc>
                <a:spcPct val="115000"/>
              </a:lnSpc>
              <a:spcAft>
                <a:spcPts val="1000"/>
              </a:spcAft>
              <a:buFont typeface="+mj-lt"/>
              <a:buAutoNum type="arabicPeriod"/>
            </a:pPr>
            <a:r>
              <a:rPr lang="zh-CN" altLang="en-US" sz="1200" dirty="0">
                <a:latin typeface="Calibri" panose="020F0502020204030204" pitchFamily="34" charset="0"/>
                <a:ea typeface="宋体" panose="02010600030101010101" pitchFamily="2" charset="-122"/>
                <a:cs typeface="Times New Roman" panose="02020603050405020304" pitchFamily="18" charset="0"/>
              </a:rPr>
              <a:t>停等协议效率最低的是？（给出不同的传输距离和传输速率的组合。）</a:t>
            </a:r>
            <a:endParaRPr lang="en-US" altLang="zh-CN" sz="1200" dirty="0">
              <a:latin typeface="Calibri" panose="020F0502020204030204" pitchFamily="34" charset="0"/>
              <a:ea typeface="宋体" panose="02010600030101010101" pitchFamily="2" charset="-122"/>
              <a:cs typeface="Times New Roman" panose="02020603050405020304" pitchFamily="18" charset="0"/>
            </a:endParaRPr>
          </a:p>
          <a:p>
            <a:pPr lvl="0">
              <a:lnSpc>
                <a:spcPct val="115000"/>
              </a:lnSpc>
              <a:spcAft>
                <a:spcPts val="1000"/>
              </a:spcAft>
            </a:pPr>
            <a:r>
              <a:rPr lang="zh-CN" altLang="en-US"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停等协议的信道利用率：</a:t>
            </a:r>
            <a:endParaRPr lang="en-US" altLang="zh-CN" sz="1200"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a:p>
            <a:pPr lvl="0">
              <a:lnSpc>
                <a:spcPct val="115000"/>
              </a:lnSpc>
              <a:spcAft>
                <a:spcPts val="1000"/>
              </a:spcAft>
            </a:pPr>
            <a:r>
              <a:rPr lang="zh-CN" altLang="en-US"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传输时间</a:t>
            </a:r>
            <a:r>
              <a:rPr lang="en-US" altLang="zh-CN"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（传输时间</a:t>
            </a:r>
            <a:r>
              <a:rPr lang="en-US" altLang="zh-CN"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等待时间）</a:t>
            </a:r>
            <a:r>
              <a:rPr lang="en-US" altLang="zh-CN"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 （帧大小）</a:t>
            </a:r>
            <a:r>
              <a:rPr lang="en-US" altLang="zh-CN"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（帧大小</a:t>
            </a:r>
            <a:r>
              <a:rPr lang="en-US" altLang="zh-CN"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+2</a:t>
            </a:r>
            <a:r>
              <a:rPr lang="zh-CN" altLang="en-US"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*比特率*距离</a:t>
            </a:r>
            <a:r>
              <a:rPr lang="en-US" altLang="zh-CN"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传播速度）</a:t>
            </a:r>
            <a:endParaRPr lang="en-US" altLang="zh-CN" sz="1200"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a:p>
            <a:pPr lvl="0">
              <a:lnSpc>
                <a:spcPct val="115000"/>
              </a:lnSpc>
              <a:spcAft>
                <a:spcPts val="1000"/>
              </a:spcAft>
            </a:pPr>
            <a:r>
              <a:rPr lang="zh-CN" altLang="en-US"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因此，距离越远，传输速率（比特率）越大，信道利用率越低</a:t>
            </a:r>
          </a:p>
        </p:txBody>
      </p:sp>
      <p:sp>
        <p:nvSpPr>
          <p:cNvPr id="5" name="Rectangle 4">
            <a:extLst>
              <a:ext uri="{FF2B5EF4-FFF2-40B4-BE49-F238E27FC236}">
                <a16:creationId xmlns:a16="http://schemas.microsoft.com/office/drawing/2014/main" id="{9B828303-5DAA-CB47-9423-2A2310EF4377}"/>
              </a:ext>
            </a:extLst>
          </p:cNvPr>
          <p:cNvSpPr/>
          <p:nvPr/>
        </p:nvSpPr>
        <p:spPr>
          <a:xfrm>
            <a:off x="212741" y="2098510"/>
            <a:ext cx="3954145" cy="1248868"/>
          </a:xfrm>
          <a:prstGeom prst="rect">
            <a:avLst/>
          </a:prstGeom>
        </p:spPr>
        <p:txBody>
          <a:bodyPr wrap="square">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后退</a:t>
            </a:r>
            <a:r>
              <a:rPr lang="en-US" sz="1100" dirty="0">
                <a:latin typeface="Calibri" panose="020F0502020204030204" pitchFamily="34" charset="0"/>
                <a:ea typeface="宋体" panose="02010600030101010101" pitchFamily="2" charset="-122"/>
                <a:cs typeface="Times New Roman" panose="02020603050405020304" pitchFamily="18" charset="0"/>
              </a:rPr>
              <a:t>N</a:t>
            </a:r>
            <a:r>
              <a:rPr lang="zh-CN" altLang="en-US" sz="1100" dirty="0">
                <a:latin typeface="Calibri" panose="020F0502020204030204" pitchFamily="34" charset="0"/>
                <a:ea typeface="宋体" panose="02010600030101010101" pitchFamily="2" charset="-122"/>
                <a:cs typeface="Times New Roman" panose="02020603050405020304" pitchFamily="18" charset="0"/>
              </a:rPr>
              <a:t>帧协议，发送了</a:t>
            </a:r>
            <a:r>
              <a:rPr lang="en-US" sz="1100" dirty="0">
                <a:latin typeface="Calibri" panose="020F0502020204030204" pitchFamily="34" charset="0"/>
                <a:ea typeface="宋体" panose="02010600030101010101" pitchFamily="2" charset="-122"/>
                <a:cs typeface="Times New Roman" panose="02020603050405020304" pitchFamily="18" charset="0"/>
              </a:rPr>
              <a:t>0</a:t>
            </a:r>
            <a:r>
              <a:rPr lang="zh-CN" altLang="en-US" sz="1100" dirty="0">
                <a:latin typeface="Calibri" panose="020F0502020204030204" pitchFamily="34" charset="0"/>
                <a:ea typeface="宋体" panose="02010600030101010101" pitchFamily="2" charset="-122"/>
                <a:cs typeface="Times New Roman" panose="02020603050405020304" pitchFamily="18" charset="0"/>
              </a:rPr>
              <a:t>～</a:t>
            </a:r>
            <a:r>
              <a:rPr lang="en-US" sz="1100" dirty="0">
                <a:latin typeface="Calibri" panose="020F0502020204030204" pitchFamily="34" charset="0"/>
                <a:ea typeface="宋体" panose="02010600030101010101" pitchFamily="2" charset="-122"/>
                <a:cs typeface="Times New Roman" panose="02020603050405020304" pitchFamily="18" charset="0"/>
              </a:rPr>
              <a:t>7</a:t>
            </a:r>
            <a:r>
              <a:rPr lang="zh-CN" altLang="en-US" sz="1100" dirty="0">
                <a:latin typeface="Calibri" panose="020F0502020204030204" pitchFamily="34" charset="0"/>
                <a:ea typeface="宋体" panose="02010600030101010101" pitchFamily="2" charset="-122"/>
                <a:cs typeface="Times New Roman" panose="02020603050405020304" pitchFamily="18" charset="0"/>
              </a:rPr>
              <a:t>号帧，发送方定时器超时时收到了</a:t>
            </a:r>
            <a:r>
              <a:rPr lang="en-US" sz="1100" dirty="0">
                <a:latin typeface="Calibri" panose="020F0502020204030204" pitchFamily="34" charset="0"/>
                <a:ea typeface="宋体" panose="02010600030101010101" pitchFamily="2" charset="-122"/>
                <a:cs typeface="Times New Roman" panose="02020603050405020304" pitchFamily="18" charset="0"/>
              </a:rPr>
              <a:t>0</a:t>
            </a:r>
            <a:r>
              <a:rPr lang="zh-CN" altLang="en-US" sz="1100" dirty="0">
                <a:latin typeface="Calibri" panose="020F0502020204030204" pitchFamily="34" charset="0"/>
                <a:ea typeface="宋体" panose="02010600030101010101" pitchFamily="2" charset="-122"/>
                <a:cs typeface="Times New Roman" panose="02020603050405020304" pitchFamily="18" charset="0"/>
              </a:rPr>
              <a:t>，</a:t>
            </a:r>
            <a:r>
              <a:rPr lang="en-US" sz="1100" dirty="0">
                <a:latin typeface="Calibri" panose="020F0502020204030204" pitchFamily="34" charset="0"/>
                <a:ea typeface="宋体" panose="02010600030101010101" pitchFamily="2" charset="-122"/>
                <a:cs typeface="Times New Roman" panose="02020603050405020304" pitchFamily="18" charset="0"/>
              </a:rPr>
              <a:t>2</a:t>
            </a:r>
            <a:r>
              <a:rPr lang="zh-CN" altLang="en-US" sz="1100" dirty="0">
                <a:latin typeface="Calibri" panose="020F0502020204030204" pitchFamily="34" charset="0"/>
                <a:ea typeface="宋体" panose="02010600030101010101" pitchFamily="2" charset="-122"/>
                <a:cs typeface="Times New Roman" panose="02020603050405020304" pitchFamily="18" charset="0"/>
              </a:rPr>
              <a:t>，</a:t>
            </a:r>
            <a:r>
              <a:rPr lang="en-US" sz="1100" dirty="0">
                <a:latin typeface="Calibri" panose="020F0502020204030204" pitchFamily="34" charset="0"/>
                <a:ea typeface="宋体" panose="02010600030101010101" pitchFamily="2" charset="-122"/>
                <a:cs typeface="Times New Roman" panose="02020603050405020304" pitchFamily="18" charset="0"/>
              </a:rPr>
              <a:t>3</a:t>
            </a:r>
            <a:r>
              <a:rPr lang="zh-CN" altLang="en-US" sz="1100" dirty="0">
                <a:latin typeface="Calibri" panose="020F0502020204030204" pitchFamily="34" charset="0"/>
                <a:ea typeface="宋体" panose="02010600030101010101" pitchFamily="2" charset="-122"/>
                <a:cs typeface="Times New Roman" panose="02020603050405020304" pitchFamily="18" charset="0"/>
              </a:rPr>
              <a:t>号</a:t>
            </a:r>
            <a:r>
              <a:rPr lang="en-US" sz="1100" dirty="0">
                <a:latin typeface="Calibri" panose="020F0502020204030204" pitchFamily="34" charset="0"/>
                <a:ea typeface="宋体" panose="02010600030101010101" pitchFamily="2" charset="-122"/>
                <a:cs typeface="Times New Roman" panose="02020603050405020304" pitchFamily="18" charset="0"/>
              </a:rPr>
              <a:t>ACK</a:t>
            </a:r>
            <a:r>
              <a:rPr lang="zh-CN" altLang="en-US" sz="1100" dirty="0">
                <a:latin typeface="Calibri" panose="020F0502020204030204" pitchFamily="34" charset="0"/>
                <a:ea typeface="宋体" panose="02010600030101010101" pitchFamily="2" charset="-122"/>
                <a:cs typeface="Times New Roman" panose="02020603050405020304" pitchFamily="18" charset="0"/>
              </a:rPr>
              <a:t>，发送方需要重发几个帧？</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c</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2</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3</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4</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spcAft>
                <a:spcPts val="1000"/>
              </a:spcAft>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5</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TextBox 5">
            <a:extLst>
              <a:ext uri="{FF2B5EF4-FFF2-40B4-BE49-F238E27FC236}">
                <a16:creationId xmlns:a16="http://schemas.microsoft.com/office/drawing/2014/main" id="{C84FC293-FD6A-2B4F-B6C8-4B06DACCD37F}"/>
              </a:ext>
            </a:extLst>
          </p:cNvPr>
          <p:cNvSpPr txBox="1"/>
          <p:nvPr/>
        </p:nvSpPr>
        <p:spPr>
          <a:xfrm>
            <a:off x="4378847" y="2098510"/>
            <a:ext cx="4309110" cy="307777"/>
          </a:xfrm>
          <a:prstGeom prst="rect">
            <a:avLst/>
          </a:prstGeom>
          <a:noFill/>
        </p:spPr>
        <p:txBody>
          <a:bodyPr wrap="square" rtlCol="0">
            <a:spAutoFit/>
          </a:bodyPr>
          <a:lstStyle/>
          <a:p>
            <a:r>
              <a:rPr kumimoji="1" lang="en-US" altLang="zh-CN" sz="1400" dirty="0"/>
              <a:t>GBN </a:t>
            </a:r>
            <a:r>
              <a:rPr kumimoji="1" lang="zh-CN" altLang="en-US" sz="1400" dirty="0"/>
              <a:t>是累计确认，只需重传</a:t>
            </a:r>
            <a:r>
              <a:rPr kumimoji="1" lang="en-US" altLang="zh-CN" sz="1400" dirty="0"/>
              <a:t>4</a:t>
            </a:r>
            <a:r>
              <a:rPr kumimoji="1" lang="zh-CN" altLang="en-US" sz="1400" dirty="0"/>
              <a:t>，</a:t>
            </a:r>
            <a:r>
              <a:rPr kumimoji="1" lang="en-US" altLang="zh-CN" sz="1400" dirty="0"/>
              <a:t>5</a:t>
            </a:r>
            <a:r>
              <a:rPr kumimoji="1" lang="zh-CN" altLang="en-US" sz="1400" dirty="0"/>
              <a:t>，</a:t>
            </a:r>
            <a:r>
              <a:rPr kumimoji="1" lang="en-US" altLang="zh-CN" sz="1400" dirty="0"/>
              <a:t>6</a:t>
            </a:r>
            <a:r>
              <a:rPr kumimoji="1" lang="zh-CN" altLang="en-US" sz="1400" dirty="0"/>
              <a:t>，</a:t>
            </a:r>
            <a:r>
              <a:rPr kumimoji="1" lang="en-US" altLang="zh-CN" sz="1400" dirty="0"/>
              <a:t>7</a:t>
            </a:r>
            <a:endParaRPr kumimoji="1" lang="zh-CN" altLang="en-US" sz="1400" dirty="0"/>
          </a:p>
        </p:txBody>
      </p:sp>
      <p:sp>
        <p:nvSpPr>
          <p:cNvPr id="11" name="Rectangle 10">
            <a:extLst>
              <a:ext uri="{FF2B5EF4-FFF2-40B4-BE49-F238E27FC236}">
                <a16:creationId xmlns:a16="http://schemas.microsoft.com/office/drawing/2014/main" id="{26E234D2-34A9-B949-9782-7A3BA0489178}"/>
              </a:ext>
            </a:extLst>
          </p:cNvPr>
          <p:cNvSpPr/>
          <p:nvPr/>
        </p:nvSpPr>
        <p:spPr>
          <a:xfrm>
            <a:off x="212741" y="3400272"/>
            <a:ext cx="4572000" cy="1051442"/>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数据链路层提供的基本控制功能是？</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差错控制</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顺序控制</a:t>
            </a:r>
          </a:p>
          <a:p>
            <a:pPr marL="742950" lvl="1" indent="-285750">
              <a:lnSpc>
                <a:spcPct val="115000"/>
              </a:lnSpc>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流量控制</a:t>
            </a:r>
          </a:p>
          <a:p>
            <a:pPr marL="742950" lvl="1" indent="-285750">
              <a:lnSpc>
                <a:spcPct val="115000"/>
              </a:lnSpc>
              <a:spcAft>
                <a:spcPts val="1000"/>
              </a:spcAft>
              <a:buFont typeface="+mj-lt"/>
              <a:buAutoNum type="alphaL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拥塞控制</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0E742986-3ECC-AB40-A759-027AC858A67A}"/>
              </a:ext>
            </a:extLst>
          </p:cNvPr>
          <p:cNvSpPr txBox="1"/>
          <p:nvPr/>
        </p:nvSpPr>
        <p:spPr>
          <a:xfrm>
            <a:off x="4510799" y="3452242"/>
            <a:ext cx="4309110" cy="738664"/>
          </a:xfrm>
          <a:prstGeom prst="rect">
            <a:avLst/>
          </a:prstGeom>
          <a:noFill/>
        </p:spPr>
        <p:txBody>
          <a:bodyPr wrap="square" rtlCol="0">
            <a:spAutoFit/>
          </a:bodyPr>
          <a:lstStyle/>
          <a:p>
            <a:r>
              <a:rPr kumimoji="1" lang="zh-CN" altLang="en-US" sz="1400" dirty="0"/>
              <a:t>数据链路层的功能：</a:t>
            </a:r>
            <a:r>
              <a:rPr lang="zh-CN" altLang="en-US" sz="1400" dirty="0"/>
              <a:t>在有差错的物理线路上提供无差错的数据传输</a:t>
            </a:r>
          </a:p>
          <a:p>
            <a:r>
              <a:rPr lang="zh-CN" altLang="en-US" sz="1400" dirty="0"/>
              <a:t>（但不可靠）</a:t>
            </a:r>
          </a:p>
        </p:txBody>
      </p:sp>
      <p:sp>
        <p:nvSpPr>
          <p:cNvPr id="14" name="Rectangle 13">
            <a:extLst>
              <a:ext uri="{FF2B5EF4-FFF2-40B4-BE49-F238E27FC236}">
                <a16:creationId xmlns:a16="http://schemas.microsoft.com/office/drawing/2014/main" id="{9A53EAC5-28FF-B947-A66A-7566A51BD893}"/>
              </a:ext>
            </a:extLst>
          </p:cNvPr>
          <p:cNvSpPr/>
          <p:nvPr/>
        </p:nvSpPr>
        <p:spPr>
          <a:xfrm>
            <a:off x="212741" y="4612427"/>
            <a:ext cx="4572000" cy="1248868"/>
          </a:xfrm>
          <a:prstGeom prst="rect">
            <a:avLst/>
          </a:prstGeom>
        </p:spPr>
        <p:txBody>
          <a:bodyPr>
            <a:spAutoFit/>
          </a:bodyPr>
          <a:lstStyle/>
          <a:p>
            <a:pPr marL="342900" lvl="0" indent="-342900">
              <a:lnSpc>
                <a:spcPct val="115000"/>
              </a:lnSpc>
              <a:buFont typeface="+mj-lt"/>
              <a:buAutoNum type="arabicPeriod"/>
            </a:pPr>
            <a:r>
              <a:rPr lang="zh-CN" altLang="en-US" sz="1100" dirty="0">
                <a:latin typeface="Calibri" panose="020F0502020204030204" pitchFamily="34" charset="0"/>
                <a:ea typeface="宋体" panose="02010600030101010101" pitchFamily="2" charset="-122"/>
                <a:cs typeface="Times New Roman" panose="02020603050405020304" pitchFamily="18" charset="0"/>
              </a:rPr>
              <a:t>使用位填充方法，以</a:t>
            </a:r>
            <a:r>
              <a:rPr lang="en-US" sz="1100" dirty="0">
                <a:latin typeface="Calibri" panose="020F0502020204030204" pitchFamily="34" charset="0"/>
                <a:ea typeface="宋体" panose="02010600030101010101" pitchFamily="2" charset="-122"/>
                <a:cs typeface="Times New Roman" panose="02020603050405020304" pitchFamily="18" charset="0"/>
              </a:rPr>
              <a:t>01111110</a:t>
            </a:r>
            <a:r>
              <a:rPr lang="zh-CN" altLang="en-US" sz="1100" dirty="0">
                <a:latin typeface="Calibri" panose="020F0502020204030204" pitchFamily="34" charset="0"/>
                <a:ea typeface="宋体" panose="02010600030101010101" pitchFamily="2" charset="-122"/>
                <a:cs typeface="Times New Roman" panose="02020603050405020304" pitchFamily="18" charset="0"/>
              </a:rPr>
              <a:t>为位首</a:t>
            </a:r>
            <a:r>
              <a:rPr lang="en-US" sz="1100" dirty="0">
                <a:latin typeface="Calibri" panose="020F0502020204030204" pitchFamily="34" charset="0"/>
                <a:ea typeface="宋体" panose="02010600030101010101" pitchFamily="2" charset="-122"/>
                <a:cs typeface="Times New Roman" panose="02020603050405020304" pitchFamily="18" charset="0"/>
              </a:rPr>
              <a:t>flag</a:t>
            </a:r>
            <a:r>
              <a:rPr lang="zh-CN" altLang="en-US" sz="1100" dirty="0">
                <a:latin typeface="Calibri" panose="020F0502020204030204" pitchFamily="34" charset="0"/>
                <a:ea typeface="宋体" panose="02010600030101010101" pitchFamily="2" charset="-122"/>
                <a:cs typeface="Times New Roman" panose="02020603050405020304" pitchFamily="18" charset="0"/>
              </a:rPr>
              <a:t>，数据为</a:t>
            </a:r>
            <a:r>
              <a:rPr lang="en-US" sz="1100" dirty="0">
                <a:latin typeface="Calibri" panose="020F0502020204030204" pitchFamily="34" charset="0"/>
                <a:ea typeface="宋体" panose="02010600030101010101" pitchFamily="2" charset="-122"/>
                <a:cs typeface="Times New Roman" panose="02020603050405020304" pitchFamily="18" charset="0"/>
              </a:rPr>
              <a:t>011011111111111111110010</a:t>
            </a:r>
            <a:r>
              <a:rPr lang="zh-CN" altLang="en-US" sz="1100" dirty="0">
                <a:latin typeface="Calibri" panose="020F0502020204030204" pitchFamily="34" charset="0"/>
                <a:ea typeface="宋体" panose="02010600030101010101" pitchFamily="2" charset="-122"/>
                <a:cs typeface="Times New Roman" panose="02020603050405020304" pitchFamily="18" charset="0"/>
              </a:rPr>
              <a:t>，求问传送时要添加几个</a:t>
            </a:r>
            <a:r>
              <a:rPr lang="en-US" sz="1100" dirty="0">
                <a:latin typeface="Calibri" panose="020F0502020204030204" pitchFamily="34" charset="0"/>
                <a:ea typeface="宋体" panose="02010600030101010101" pitchFamily="2" charset="-122"/>
                <a:cs typeface="Times New Roman" panose="02020603050405020304" pitchFamily="18" charset="0"/>
              </a:rPr>
              <a:t>0</a:t>
            </a:r>
            <a:r>
              <a:rPr lang="zh-CN" altLang="en-US" sz="1100" dirty="0">
                <a:latin typeface="Calibri" panose="020F0502020204030204" pitchFamily="34" charset="0"/>
                <a:ea typeface="宋体" panose="02010600030101010101" pitchFamily="2" charset="-122"/>
                <a:cs typeface="Times New Roman" panose="02020603050405020304" pitchFamily="18" charset="0"/>
              </a:rPr>
              <a:t>？</a:t>
            </a:r>
            <a:r>
              <a:rPr lang="en-US" sz="1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c</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1</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2</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3</a:t>
            </a:r>
            <a:endParaRPr lang="zh-CN" altLang="en-US" sz="1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lnSpc>
                <a:spcPct val="115000"/>
              </a:lnSpc>
              <a:spcAft>
                <a:spcPts val="1000"/>
              </a:spcAft>
              <a:buFont typeface="+mj-lt"/>
              <a:buAutoNum type="alphaLcPeriod"/>
            </a:pPr>
            <a:r>
              <a:rPr lang="en-US" sz="1100" dirty="0">
                <a:latin typeface="Calibri" panose="020F0502020204030204" pitchFamily="34" charset="0"/>
                <a:ea typeface="宋体" panose="02010600030101010101" pitchFamily="2" charset="-122"/>
                <a:cs typeface="Times New Roman" panose="02020603050405020304" pitchFamily="18" charset="0"/>
              </a:rPr>
              <a:t>4</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5" name="TextBox 14">
            <a:extLst>
              <a:ext uri="{FF2B5EF4-FFF2-40B4-BE49-F238E27FC236}">
                <a16:creationId xmlns:a16="http://schemas.microsoft.com/office/drawing/2014/main" id="{EFB00423-726B-FF44-BFD4-FE973D3B3CFD}"/>
              </a:ext>
            </a:extLst>
          </p:cNvPr>
          <p:cNvSpPr txBox="1"/>
          <p:nvPr/>
        </p:nvSpPr>
        <p:spPr>
          <a:xfrm>
            <a:off x="4510799" y="4707035"/>
            <a:ext cx="4309110" cy="307777"/>
          </a:xfrm>
          <a:prstGeom prst="rect">
            <a:avLst/>
          </a:prstGeom>
          <a:noFill/>
        </p:spPr>
        <p:txBody>
          <a:bodyPr wrap="square" rtlCol="0">
            <a:spAutoFit/>
          </a:bodyPr>
          <a:lstStyle/>
          <a:p>
            <a:r>
              <a:rPr lang="en-US" sz="1400" dirty="0">
                <a:latin typeface="Calibri" panose="020F0502020204030204" pitchFamily="34" charset="0"/>
                <a:ea typeface="宋体" panose="02010600030101010101" pitchFamily="2" charset="-122"/>
                <a:cs typeface="Times New Roman" panose="02020603050405020304" pitchFamily="18" charset="0"/>
              </a:rPr>
              <a:t>011011111</a:t>
            </a:r>
            <a:r>
              <a:rPr lang="en-US" sz="1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a:t>
            </a:r>
            <a:r>
              <a:rPr lang="en-US" sz="1400" dirty="0">
                <a:latin typeface="Calibri" panose="020F0502020204030204" pitchFamily="34" charset="0"/>
                <a:ea typeface="宋体" panose="02010600030101010101" pitchFamily="2" charset="-122"/>
                <a:cs typeface="Times New Roman" panose="02020603050405020304" pitchFamily="18" charset="0"/>
              </a:rPr>
              <a:t>11111</a:t>
            </a:r>
            <a:r>
              <a:rPr lang="en-US" sz="1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a:t>
            </a:r>
            <a:r>
              <a:rPr lang="en-US" sz="1400" dirty="0">
                <a:latin typeface="Calibri" panose="020F0502020204030204" pitchFamily="34" charset="0"/>
                <a:ea typeface="宋体" panose="02010600030101010101" pitchFamily="2" charset="-122"/>
                <a:cs typeface="Times New Roman" panose="02020603050405020304" pitchFamily="18" charset="0"/>
              </a:rPr>
              <a:t>11111</a:t>
            </a:r>
            <a:r>
              <a:rPr lang="en-US" sz="1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a:t>
            </a:r>
            <a:r>
              <a:rPr lang="en-US" sz="1400" dirty="0">
                <a:latin typeface="Calibri" panose="020F0502020204030204" pitchFamily="34" charset="0"/>
                <a:ea typeface="宋体" panose="02010600030101010101" pitchFamily="2" charset="-122"/>
                <a:cs typeface="Times New Roman" panose="02020603050405020304" pitchFamily="18" charset="0"/>
              </a:rPr>
              <a:t>10010</a:t>
            </a:r>
            <a:endParaRPr lang="zh-CN" altLang="en-US" sz="1400" dirty="0"/>
          </a:p>
        </p:txBody>
      </p:sp>
      <p:sp>
        <p:nvSpPr>
          <p:cNvPr id="16" name="Rectangle 15">
            <a:extLst>
              <a:ext uri="{FF2B5EF4-FFF2-40B4-BE49-F238E27FC236}">
                <a16:creationId xmlns:a16="http://schemas.microsoft.com/office/drawing/2014/main" id="{3E186C0F-2D77-1348-8F0A-E20B726DE381}"/>
              </a:ext>
            </a:extLst>
          </p:cNvPr>
          <p:cNvSpPr/>
          <p:nvPr/>
        </p:nvSpPr>
        <p:spPr>
          <a:xfrm>
            <a:off x="212741" y="5940011"/>
            <a:ext cx="4136069" cy="387670"/>
          </a:xfrm>
          <a:prstGeom prst="rect">
            <a:avLst/>
          </a:prstGeom>
        </p:spPr>
        <p:txBody>
          <a:bodyPr wrap="none">
            <a:spAutoFit/>
          </a:bodyPr>
          <a:lstStyle/>
          <a:p>
            <a:pPr marL="342900" lvl="0" indent="-342900">
              <a:lnSpc>
                <a:spcPct val="115000"/>
              </a:lnSpc>
              <a:spcAft>
                <a:spcPts val="1000"/>
              </a:spcAft>
              <a:buFont typeface="+mj-lt"/>
              <a:buAutoNum type="arabicPeriod"/>
            </a:pPr>
            <a:r>
              <a:rPr lang="en-US" dirty="0">
                <a:latin typeface="Calibri" panose="020F0502020204030204" pitchFamily="34" charset="0"/>
                <a:ea typeface="宋体" panose="02010600030101010101" pitchFamily="2" charset="-122"/>
                <a:cs typeface="Times New Roman" panose="02020603050405020304" pitchFamily="18" charset="0"/>
              </a:rPr>
              <a:t>10001001</a:t>
            </a:r>
            <a:r>
              <a:rPr lang="zh-CN" altLang="en-US" dirty="0">
                <a:latin typeface="Calibri" panose="020F0502020204030204" pitchFamily="34" charset="0"/>
                <a:ea typeface="宋体" panose="02010600030101010101" pitchFamily="2" charset="-122"/>
                <a:cs typeface="Times New Roman" panose="02020603050405020304" pitchFamily="18" charset="0"/>
              </a:rPr>
              <a:t>与</a:t>
            </a:r>
            <a:r>
              <a:rPr lang="en-US" dirty="0">
                <a:latin typeface="Calibri" panose="020F0502020204030204" pitchFamily="34" charset="0"/>
                <a:ea typeface="宋体" panose="02010600030101010101" pitchFamily="2" charset="-122"/>
                <a:cs typeface="Times New Roman" panose="02020603050405020304" pitchFamily="18" charset="0"/>
              </a:rPr>
              <a:t>10110101</a:t>
            </a:r>
            <a:r>
              <a:rPr lang="zh-CN" altLang="en-US" dirty="0">
                <a:latin typeface="Calibri" panose="020F0502020204030204" pitchFamily="34" charset="0"/>
                <a:ea typeface="宋体" panose="02010600030101010101" pitchFamily="2" charset="-122"/>
                <a:cs typeface="Times New Roman" panose="02020603050405020304" pitchFamily="18" charset="0"/>
              </a:rPr>
              <a:t>的海明距离？</a:t>
            </a:r>
            <a:r>
              <a:rPr 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4</a:t>
            </a:r>
            <a:endParaRPr lang="zh-CN" altLang="en-US" dirty="0">
              <a:latin typeface="Calibri" panose="020F0502020204030204" pitchFamily="34" charset="0"/>
              <a:ea typeface="宋体" panose="02010600030101010101" pitchFamily="2" charset="-122"/>
              <a:cs typeface="Times New Roman" panose="02020603050405020304" pitchFamily="18" charset="0"/>
            </a:endParaRPr>
          </a:p>
        </p:txBody>
      </p:sp>
      <p:sp>
        <p:nvSpPr>
          <p:cNvPr id="17" name="TextBox 16">
            <a:extLst>
              <a:ext uri="{FF2B5EF4-FFF2-40B4-BE49-F238E27FC236}">
                <a16:creationId xmlns:a16="http://schemas.microsoft.com/office/drawing/2014/main" id="{140588E6-E605-C74A-A53D-E984B63B45CF}"/>
              </a:ext>
            </a:extLst>
          </p:cNvPr>
          <p:cNvSpPr txBox="1"/>
          <p:nvPr/>
        </p:nvSpPr>
        <p:spPr>
          <a:xfrm>
            <a:off x="4572000" y="5976759"/>
            <a:ext cx="4309110" cy="738664"/>
          </a:xfrm>
          <a:prstGeom prst="rect">
            <a:avLst/>
          </a:prstGeom>
          <a:noFill/>
        </p:spPr>
        <p:txBody>
          <a:bodyPr wrap="square" rtlCol="0">
            <a:spAutoFit/>
          </a:bodyPr>
          <a:lstStyle/>
          <a:p>
            <a:r>
              <a:rPr lang="en-US" sz="1400" dirty="0">
                <a:latin typeface="Calibri" panose="020F0502020204030204" pitchFamily="34" charset="0"/>
                <a:ea typeface="宋体" panose="02010600030101010101" pitchFamily="2" charset="-122"/>
                <a:cs typeface="Times New Roman" panose="02020603050405020304" pitchFamily="18" charset="0"/>
              </a:rPr>
              <a:t>10001001</a:t>
            </a:r>
          </a:p>
          <a:p>
            <a:r>
              <a:rPr lang="en-US" sz="1400" dirty="0">
                <a:latin typeface="Calibri" panose="020F0502020204030204" pitchFamily="34" charset="0"/>
                <a:ea typeface="宋体" panose="02010600030101010101" pitchFamily="2" charset="-122"/>
                <a:cs typeface="Times New Roman" panose="02020603050405020304" pitchFamily="18" charset="0"/>
              </a:rPr>
              <a:t>10110101</a:t>
            </a:r>
          </a:p>
          <a:p>
            <a:r>
              <a:rPr lang="en-US" altLang="zh-CN" sz="1400" dirty="0"/>
              <a:t>Hamming distance</a:t>
            </a:r>
            <a:r>
              <a:rPr lang="zh-CN" altLang="en-US" sz="1400" dirty="0"/>
              <a:t>：两个码字中不相同的位的个数</a:t>
            </a:r>
          </a:p>
        </p:txBody>
      </p:sp>
      <p:sp>
        <p:nvSpPr>
          <p:cNvPr id="18" name="Rectangle 17">
            <a:extLst>
              <a:ext uri="{FF2B5EF4-FFF2-40B4-BE49-F238E27FC236}">
                <a16:creationId xmlns:a16="http://schemas.microsoft.com/office/drawing/2014/main" id="{BEA3821A-1AB8-5747-BD48-4E261A8DBF5D}"/>
              </a:ext>
            </a:extLst>
          </p:cNvPr>
          <p:cNvSpPr/>
          <p:nvPr/>
        </p:nvSpPr>
        <p:spPr>
          <a:xfrm>
            <a:off x="422476" y="1483423"/>
            <a:ext cx="4572000" cy="523220"/>
          </a:xfrm>
          <a:prstGeom prst="rect">
            <a:avLst/>
          </a:prstGeom>
        </p:spPr>
        <p:txBody>
          <a:bodyPr>
            <a:spAutoFit/>
          </a:bodyPr>
          <a:lstStyle/>
          <a:p>
            <a:r>
              <a:rPr lang="zh-CN" altLang="en-US" sz="1400" dirty="0">
                <a:latin typeface="Calibri" panose="020F0502020204030204" pitchFamily="34" charset="0"/>
                <a:ea typeface="宋体" panose="02010600030101010101" pitchFamily="2" charset="-122"/>
                <a:cs typeface="Times New Roman" panose="02020603050405020304" pitchFamily="18" charset="0"/>
              </a:rPr>
              <a:t>单工停等协议中，距离越（远），传输速率越（大），协议的信道利用率越低。</a:t>
            </a:r>
            <a:r>
              <a:rPr lang="zh-CN" altLang="en-US" sz="1400" dirty="0"/>
              <a:t> </a:t>
            </a:r>
          </a:p>
        </p:txBody>
      </p:sp>
    </p:spTree>
    <p:extLst>
      <p:ext uri="{BB962C8B-B14F-4D97-AF65-F5344CB8AC3E}">
        <p14:creationId xmlns:p14="http://schemas.microsoft.com/office/powerpoint/2010/main" val="76343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D10069-725A-A44E-B50D-FFBCB2B94E33}"/>
              </a:ext>
            </a:extLst>
          </p:cNvPr>
          <p:cNvSpPr/>
          <p:nvPr/>
        </p:nvSpPr>
        <p:spPr>
          <a:xfrm>
            <a:off x="237281" y="224135"/>
            <a:ext cx="4572000" cy="923330"/>
          </a:xfrm>
          <a:prstGeom prst="rect">
            <a:avLst/>
          </a:prstGeom>
        </p:spPr>
        <p:txBody>
          <a:bodyPr>
            <a:spAutoFit/>
          </a:bodyPr>
          <a:lstStyle/>
          <a:p>
            <a:r>
              <a:rPr lang="zh-CN" altLang="en-US" kern="100" dirty="0">
                <a:ea typeface="宋体" panose="02010600030101010101" pitchFamily="2" charset="-122"/>
                <a:cs typeface="Times New Roman" panose="02020603050405020304" pitchFamily="18" charset="0"/>
              </a:rPr>
              <a:t>滑动窗口协议中，若窗口序号由</a:t>
            </a:r>
            <a:r>
              <a:rPr lang="en-US" kern="100" dirty="0">
                <a:ea typeface="宋体" panose="02010600030101010101" pitchFamily="2" charset="-122"/>
                <a:cs typeface="Times New Roman" panose="02020603050405020304" pitchFamily="18" charset="0"/>
              </a:rPr>
              <a:t>4</a:t>
            </a:r>
            <a:r>
              <a:rPr lang="zh-CN" altLang="en-US" kern="100" dirty="0">
                <a:ea typeface="宋体" panose="02010600030101010101" pitchFamily="2" charset="-122"/>
                <a:cs typeface="Times New Roman" panose="02020603050405020304" pitchFamily="18" charset="0"/>
              </a:rPr>
              <a:t>位表示，发送窗口与接受窗口大小相同，则发送窗口最大多大</a:t>
            </a:r>
            <a:r>
              <a:rPr lang="zh-CN" altLang="en-US" dirty="0"/>
              <a:t> </a:t>
            </a:r>
          </a:p>
        </p:txBody>
      </p:sp>
      <p:sp>
        <p:nvSpPr>
          <p:cNvPr id="5" name="TextBox 4">
            <a:extLst>
              <a:ext uri="{FF2B5EF4-FFF2-40B4-BE49-F238E27FC236}">
                <a16:creationId xmlns:a16="http://schemas.microsoft.com/office/drawing/2014/main" id="{0BF583D8-1650-5F40-9DAF-A1DDA683B0CB}"/>
              </a:ext>
            </a:extLst>
          </p:cNvPr>
          <p:cNvSpPr txBox="1"/>
          <p:nvPr/>
        </p:nvSpPr>
        <p:spPr>
          <a:xfrm>
            <a:off x="4809281" y="224135"/>
            <a:ext cx="4500092" cy="738664"/>
          </a:xfrm>
          <a:prstGeom prst="rect">
            <a:avLst/>
          </a:prstGeom>
          <a:noFill/>
        </p:spPr>
        <p:txBody>
          <a:bodyPr wrap="square" rtlCol="0">
            <a:spAutoFit/>
          </a:bodyPr>
          <a:lstStyle/>
          <a:p>
            <a:r>
              <a:rPr lang="zh-CN" altLang="en-US" sz="1400" dirty="0"/>
              <a:t>窗口大小相同是 </a:t>
            </a:r>
            <a:r>
              <a:rPr lang="en-US" altLang="zh-CN" sz="1400" dirty="0"/>
              <a:t>SR</a:t>
            </a:r>
            <a:r>
              <a:rPr lang="zh-CN" altLang="en-US" sz="1400" dirty="0"/>
              <a:t> ； </a:t>
            </a:r>
            <a:r>
              <a:rPr lang="en-US" altLang="zh-CN" sz="1400" dirty="0"/>
              <a:t>2^(n-1)=8</a:t>
            </a:r>
            <a:r>
              <a:rPr lang="zh-CN" altLang="en-US" sz="1400" dirty="0"/>
              <a:t>；序号空间大小的一半</a:t>
            </a:r>
            <a:endParaRPr lang="en-US" altLang="zh-CN" sz="1400" dirty="0"/>
          </a:p>
          <a:p>
            <a:endParaRPr lang="en-US" altLang="zh-CN" sz="1400" dirty="0"/>
          </a:p>
          <a:p>
            <a:r>
              <a:rPr lang="zh-CN" altLang="en-US" sz="1400" dirty="0"/>
              <a:t>对比 </a:t>
            </a:r>
            <a:r>
              <a:rPr lang="en-US" altLang="zh-CN" sz="1400" dirty="0"/>
              <a:t>GBN</a:t>
            </a:r>
            <a:r>
              <a:rPr lang="zh-CN" altLang="en-US" sz="1400" dirty="0"/>
              <a:t> ： </a:t>
            </a:r>
            <a:r>
              <a:rPr lang="en-US" altLang="zh-CN" sz="1400" dirty="0"/>
              <a:t>2^n</a:t>
            </a:r>
            <a:r>
              <a:rPr lang="zh-CN" altLang="en-US" sz="1400" dirty="0"/>
              <a:t> </a:t>
            </a:r>
            <a:r>
              <a:rPr lang="en-US" altLang="zh-CN" sz="1400" dirty="0"/>
              <a:t>–</a:t>
            </a:r>
            <a:r>
              <a:rPr lang="zh-CN" altLang="en-US" sz="1400" dirty="0"/>
              <a:t> </a:t>
            </a:r>
            <a:r>
              <a:rPr lang="en-US" altLang="zh-CN" sz="1400" dirty="0"/>
              <a:t>1</a:t>
            </a:r>
          </a:p>
        </p:txBody>
      </p:sp>
      <p:sp>
        <p:nvSpPr>
          <p:cNvPr id="6" name="Rectangle 5">
            <a:extLst>
              <a:ext uri="{FF2B5EF4-FFF2-40B4-BE49-F238E27FC236}">
                <a16:creationId xmlns:a16="http://schemas.microsoft.com/office/drawing/2014/main" id="{A1CD32E9-9146-F74A-BC54-290691B9B7C8}"/>
              </a:ext>
            </a:extLst>
          </p:cNvPr>
          <p:cNvSpPr/>
          <p:nvPr/>
        </p:nvSpPr>
        <p:spPr>
          <a:xfrm>
            <a:off x="237281" y="1147465"/>
            <a:ext cx="5225970" cy="738664"/>
          </a:xfrm>
          <a:prstGeom prst="rect">
            <a:avLst/>
          </a:prstGeom>
        </p:spPr>
        <p:txBody>
          <a:bodyPr wrap="square">
            <a:spAutoFit/>
          </a:bodyPr>
          <a:lstStyle/>
          <a:p>
            <a:pPr indent="266700" algn="just"/>
            <a:r>
              <a:rPr lang="en-US" sz="1400" kern="100" dirty="0">
                <a:latin typeface="Calibri" panose="020F0502020204030204" pitchFamily="34" charset="0"/>
                <a:ea typeface="宋体" panose="02010600030101010101" pitchFamily="2" charset="-122"/>
                <a:cs typeface="Times New Roman" panose="02020603050405020304" pitchFamily="18" charset="0"/>
              </a:rPr>
              <a:t>12</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、滑动窗口，选择重传，发送方发了序号为</a:t>
            </a:r>
            <a:r>
              <a:rPr lang="en-US" sz="1400" kern="100" dirty="0">
                <a:latin typeface="Calibri" panose="020F0502020204030204" pitchFamily="34" charset="0"/>
                <a:ea typeface="宋体" panose="02010600030101010101" pitchFamily="2" charset="-122"/>
                <a:cs typeface="Times New Roman" panose="02020603050405020304" pitchFamily="18" charset="0"/>
              </a:rPr>
              <a:t>1</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2</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r>
              <a:rPr lang="en-US" sz="1400" kern="100" dirty="0">
                <a:latin typeface="Calibri" panose="020F0502020204030204" pitchFamily="34" charset="0"/>
                <a:ea typeface="宋体" panose="02010600030101010101" pitchFamily="2" charset="-122"/>
                <a:cs typeface="Times New Roman" panose="02020603050405020304" pitchFamily="18" charset="0"/>
              </a:rPr>
              <a:t>3</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的帧，然后收到一个否定性确认帧，此时发送方重发的帧为（</a:t>
            </a:r>
            <a:r>
              <a:rPr lang="en-US" sz="1400" kern="100" dirty="0">
                <a:latin typeface="Calibri" panose="020F0502020204030204" pitchFamily="34" charset="0"/>
                <a:ea typeface="宋体" panose="02010600030101010101" pitchFamily="2" charset="-122"/>
                <a:cs typeface="Times New Roman" panose="02020603050405020304" pitchFamily="18" charset="0"/>
              </a:rPr>
              <a:t>D</a:t>
            </a:r>
            <a:r>
              <a:rPr lang="zh-CN" altLang="en-US" sz="1400" kern="100" dirty="0">
                <a:latin typeface="Calibri" panose="020F0502020204030204" pitchFamily="34" charset="0"/>
                <a:ea typeface="宋体" panose="02010600030101010101" pitchFamily="2" charset="-122"/>
                <a:cs typeface="Times New Roman" panose="02020603050405020304" pitchFamily="18" charset="0"/>
              </a:rPr>
              <a:t>）。</a:t>
            </a:r>
          </a:p>
          <a:p>
            <a:r>
              <a:rPr lang="en-US" sz="1400" dirty="0">
                <a:latin typeface="Calibri" panose="020F0502020204030204" pitchFamily="34" charset="0"/>
                <a:ea typeface="宋体" panose="02010600030101010101" pitchFamily="2" charset="-122"/>
                <a:cs typeface="Times New Roman" panose="02020603050405020304" pitchFamily="18" charset="0"/>
              </a:rPr>
              <a:t>	A</a:t>
            </a:r>
            <a:r>
              <a:rPr lang="zh-CN" altLang="en-US" sz="1400" dirty="0">
                <a:latin typeface="Calibri" panose="020F0502020204030204" pitchFamily="34" charset="0"/>
                <a:ea typeface="宋体" panose="02010600030101010101" pitchFamily="2" charset="-122"/>
                <a:cs typeface="Times New Roman" panose="02020603050405020304" pitchFamily="18" charset="0"/>
              </a:rPr>
              <a:t>、</a:t>
            </a:r>
            <a:r>
              <a:rPr lang="en-US" sz="1400" dirty="0">
                <a:latin typeface="Calibri" panose="020F0502020204030204" pitchFamily="34" charset="0"/>
                <a:ea typeface="宋体" panose="02010600030101010101" pitchFamily="2" charset="-122"/>
                <a:cs typeface="Times New Roman" panose="02020603050405020304" pitchFamily="18" charset="0"/>
              </a:rPr>
              <a:t>1	B</a:t>
            </a:r>
            <a:r>
              <a:rPr lang="zh-CN" altLang="en-US" sz="1400" dirty="0">
                <a:latin typeface="Calibri" panose="020F0502020204030204" pitchFamily="34" charset="0"/>
                <a:ea typeface="宋体" panose="02010600030101010101" pitchFamily="2" charset="-122"/>
                <a:cs typeface="Times New Roman" panose="02020603050405020304" pitchFamily="18" charset="0"/>
              </a:rPr>
              <a:t>、</a:t>
            </a:r>
            <a:r>
              <a:rPr lang="en-US" sz="1400" dirty="0">
                <a:latin typeface="Calibri" panose="020F0502020204030204" pitchFamily="34" charset="0"/>
                <a:ea typeface="宋体" panose="02010600030101010101" pitchFamily="2" charset="-122"/>
                <a:cs typeface="Times New Roman" panose="02020603050405020304" pitchFamily="18" charset="0"/>
              </a:rPr>
              <a:t>2	C</a:t>
            </a:r>
            <a:r>
              <a:rPr lang="zh-CN" altLang="en-US" sz="1400" dirty="0">
                <a:latin typeface="Calibri" panose="020F0502020204030204" pitchFamily="34" charset="0"/>
                <a:ea typeface="宋体" panose="02010600030101010101" pitchFamily="2" charset="-122"/>
                <a:cs typeface="Times New Roman" panose="02020603050405020304" pitchFamily="18" charset="0"/>
              </a:rPr>
              <a:t>、</a:t>
            </a:r>
            <a:r>
              <a:rPr lang="en-US" sz="1400" dirty="0">
                <a:latin typeface="Calibri" panose="020F0502020204030204" pitchFamily="34" charset="0"/>
                <a:ea typeface="宋体" panose="02010600030101010101" pitchFamily="2" charset="-122"/>
                <a:cs typeface="Times New Roman" panose="02020603050405020304" pitchFamily="18" charset="0"/>
              </a:rPr>
              <a:t>3	D</a:t>
            </a:r>
            <a:r>
              <a:rPr lang="zh-CN" altLang="en-US" sz="1400" dirty="0">
                <a:latin typeface="Calibri" panose="020F0502020204030204" pitchFamily="34" charset="0"/>
                <a:ea typeface="宋体" panose="02010600030101010101" pitchFamily="2" charset="-122"/>
                <a:cs typeface="Times New Roman" panose="02020603050405020304" pitchFamily="18" charset="0"/>
              </a:rPr>
              <a:t>、以上皆有可能</a:t>
            </a:r>
            <a:r>
              <a:rPr lang="zh-CN" altLang="en-US" sz="1400" dirty="0"/>
              <a:t> </a:t>
            </a:r>
          </a:p>
        </p:txBody>
      </p:sp>
      <p:sp>
        <p:nvSpPr>
          <p:cNvPr id="7" name="Rectangle 6">
            <a:extLst>
              <a:ext uri="{FF2B5EF4-FFF2-40B4-BE49-F238E27FC236}">
                <a16:creationId xmlns:a16="http://schemas.microsoft.com/office/drawing/2014/main" id="{2D83CDC7-7C80-EF45-AC69-0A5E40F1E814}"/>
              </a:ext>
            </a:extLst>
          </p:cNvPr>
          <p:cNvSpPr/>
          <p:nvPr/>
        </p:nvSpPr>
        <p:spPr>
          <a:xfrm>
            <a:off x="237281" y="1886129"/>
            <a:ext cx="4572000" cy="1015663"/>
          </a:xfrm>
          <a:prstGeom prst="rect">
            <a:avLst/>
          </a:prstGeom>
        </p:spPr>
        <p:txBody>
          <a:bodyPr>
            <a:spAutoFit/>
          </a:bodyPr>
          <a:lstStyle/>
          <a:p>
            <a:pPr indent="266700" algn="just"/>
            <a:r>
              <a:rPr lang="en-US" sz="1200" kern="100" dirty="0">
                <a:latin typeface="Calibri" panose="020F0502020204030204" pitchFamily="34" charset="0"/>
                <a:ea typeface="宋体" panose="02010600030101010101" pitchFamily="2" charset="-122"/>
                <a:cs typeface="Times New Roman" panose="02020603050405020304" pitchFamily="18" charset="0"/>
              </a:rPr>
              <a:t>14</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、关于网桥，以下说法错误的是（）</a:t>
            </a:r>
          </a:p>
          <a:p>
            <a:pPr indent="266700" algn="just"/>
            <a:r>
              <a:rPr lang="en-US" sz="1200" kern="100" dirty="0">
                <a:latin typeface="Calibri" panose="020F0502020204030204" pitchFamily="34" charset="0"/>
                <a:ea typeface="宋体" panose="02010600030101010101" pitchFamily="2" charset="-122"/>
                <a:cs typeface="Times New Roman" panose="02020603050405020304" pitchFamily="18" charset="0"/>
              </a:rPr>
              <a:t>	A</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、网桥上采用简单的</a:t>
            </a:r>
            <a:r>
              <a:rPr lang="en-US" sz="1200" kern="100" dirty="0">
                <a:latin typeface="Calibri" panose="020F0502020204030204" pitchFamily="34" charset="0"/>
                <a:ea typeface="宋体" panose="02010600030101010101" pitchFamily="2" charset="-122"/>
                <a:cs typeface="Times New Roman" panose="02020603050405020304" pitchFamily="18" charset="0"/>
              </a:rPr>
              <a:t>RIP</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协议（？？？？？？）</a:t>
            </a:r>
          </a:p>
          <a:p>
            <a:pPr indent="266700" algn="just"/>
            <a:r>
              <a:rPr lang="en-US" sz="1200" kern="100" dirty="0">
                <a:latin typeface="Calibri" panose="020F0502020204030204" pitchFamily="34" charset="0"/>
                <a:ea typeface="宋体" panose="02010600030101010101" pitchFamily="2" charset="-122"/>
                <a:cs typeface="Times New Roman" panose="02020603050405020304" pitchFamily="18" charset="0"/>
              </a:rPr>
              <a:t>	B</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、网桥实现了</a:t>
            </a:r>
            <a:r>
              <a:rPr lang="en-US" sz="1200" kern="100" dirty="0">
                <a:latin typeface="Calibri" panose="020F0502020204030204" pitchFamily="34" charset="0"/>
                <a:ea typeface="宋体" panose="02010600030101010101" pitchFamily="2" charset="-122"/>
                <a:cs typeface="Times New Roman" panose="02020603050405020304" pitchFamily="18" charset="0"/>
              </a:rPr>
              <a:t>LAN</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的互连</a:t>
            </a:r>
          </a:p>
          <a:p>
            <a:pPr indent="266700" algn="just"/>
            <a:r>
              <a:rPr lang="en-US" sz="1200" kern="100" dirty="0">
                <a:latin typeface="Calibri" panose="020F0502020204030204" pitchFamily="34" charset="0"/>
                <a:ea typeface="宋体" panose="02010600030101010101" pitchFamily="2" charset="-122"/>
                <a:cs typeface="Times New Roman" panose="02020603050405020304" pitchFamily="18" charset="0"/>
              </a:rPr>
              <a:t>	C</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r>
              <a:rPr lang="en-US" sz="1200" kern="100" dirty="0">
                <a:latin typeface="Calibri" panose="020F0502020204030204" pitchFamily="34" charset="0"/>
                <a:ea typeface="宋体" panose="02010600030101010101" pitchFamily="2" charset="-122"/>
                <a:cs typeface="Times New Roman" panose="02020603050405020304" pitchFamily="18" charset="0"/>
              </a:rPr>
              <a:t>D</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、忘记了，反正都不会，这种题要么看着都对要么看着都错，或者知道其中两个，继续二选一，只好瞎选了一个</a:t>
            </a:r>
          </a:p>
        </p:txBody>
      </p:sp>
      <p:sp>
        <p:nvSpPr>
          <p:cNvPr id="8" name="TextBox 7">
            <a:extLst>
              <a:ext uri="{FF2B5EF4-FFF2-40B4-BE49-F238E27FC236}">
                <a16:creationId xmlns:a16="http://schemas.microsoft.com/office/drawing/2014/main" id="{9D73B506-F644-0D43-8F76-0A434D6DAE01}"/>
              </a:ext>
            </a:extLst>
          </p:cNvPr>
          <p:cNvSpPr txBox="1"/>
          <p:nvPr/>
        </p:nvSpPr>
        <p:spPr>
          <a:xfrm>
            <a:off x="5135302" y="2024628"/>
            <a:ext cx="3927675" cy="523220"/>
          </a:xfrm>
          <a:prstGeom prst="rect">
            <a:avLst/>
          </a:prstGeom>
          <a:noFill/>
        </p:spPr>
        <p:txBody>
          <a:bodyPr wrap="square" rtlCol="0">
            <a:spAutoFit/>
          </a:bodyPr>
          <a:lstStyle/>
          <a:p>
            <a:r>
              <a:rPr lang="en-US" altLang="zh-CN" sz="1400" dirty="0"/>
              <a:t>A</a:t>
            </a:r>
            <a:r>
              <a:rPr lang="zh-CN" altLang="en-US" sz="1400" dirty="0"/>
              <a:t>？路由器才运行 </a:t>
            </a:r>
            <a:r>
              <a:rPr lang="en-US" altLang="zh-CN" sz="1400" dirty="0"/>
              <a:t>RIP</a:t>
            </a:r>
            <a:r>
              <a:rPr lang="zh-CN" altLang="en-US" sz="1400" dirty="0"/>
              <a:t> 吧</a:t>
            </a:r>
            <a:r>
              <a:rPr lang="en-US" altLang="zh-CN" sz="1400" dirty="0"/>
              <a:t>……</a:t>
            </a:r>
          </a:p>
          <a:p>
            <a:r>
              <a:rPr lang="en-US" altLang="zh-CN" sz="1400" dirty="0"/>
              <a:t>LAN</a:t>
            </a:r>
            <a:r>
              <a:rPr lang="zh-CN" altLang="en-US" sz="1400" dirty="0"/>
              <a:t> 是数据链路层的概念，网桥没毛病</a:t>
            </a:r>
            <a:endParaRPr lang="en-US" altLang="zh-CN" sz="1400" dirty="0"/>
          </a:p>
        </p:txBody>
      </p:sp>
    </p:spTree>
    <p:extLst>
      <p:ext uri="{BB962C8B-B14F-4D97-AF65-F5344CB8AC3E}">
        <p14:creationId xmlns:p14="http://schemas.microsoft.com/office/powerpoint/2010/main" val="15699173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440</TotalTime>
  <Words>3546</Words>
  <Application>Microsoft Macintosh PowerPoint</Application>
  <PresentationFormat>On-screen Show (4:3)</PresentationFormat>
  <Paragraphs>305</Paragraphs>
  <Slides>25</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DengXian</vt:lpstr>
      <vt:lpstr>宋体</vt:lpstr>
      <vt:lpstr>华文楷体</vt:lpstr>
      <vt:lpstr>Arial</vt:lpstr>
      <vt:lpstr>Calibri</vt:lpstr>
      <vt:lpstr>Calibri Light</vt:lpstr>
      <vt:lpstr>Wingdings</vt:lpstr>
      <vt:lpstr>Wingdings 3</vt:lpstr>
      <vt:lpstr>Office Theme</vt:lpstr>
      <vt:lpstr>Picture</vt:lpstr>
      <vt:lpstr>往年题整理</vt:lpstr>
      <vt:lpstr>Intro.</vt:lpstr>
      <vt:lpstr>PowerPoint Presentation</vt:lpstr>
      <vt:lpstr>PowerPoint Presentation</vt:lpstr>
      <vt:lpstr>Physical Layer</vt:lpstr>
      <vt:lpstr>PowerPoint Presentation</vt:lpstr>
      <vt:lpstr>Dada link Layer</vt:lpstr>
      <vt:lpstr>PowerPoint Presentation</vt:lpstr>
      <vt:lpstr>PowerPoint Presentation</vt:lpstr>
      <vt:lpstr>MAC Sublayer</vt:lpstr>
      <vt:lpstr>PowerPoint Presentation</vt:lpstr>
      <vt:lpstr>PowerPoint Presentation</vt:lpstr>
      <vt:lpstr>Network Layer</vt:lpstr>
      <vt:lpstr>PowerPoint Presentation</vt:lpstr>
      <vt:lpstr>网络层</vt:lpstr>
      <vt:lpstr>PowerPoint Presentation</vt:lpstr>
      <vt:lpstr>PowerPoint Presentation</vt:lpstr>
      <vt:lpstr>PowerPoint Presentation</vt:lpstr>
      <vt:lpstr>PowerPoint Presentation</vt:lpstr>
      <vt:lpstr>PowerPoint Presentation</vt:lpstr>
      <vt:lpstr>Transport Layer</vt:lpstr>
      <vt:lpstr>PowerPoint Presentation</vt:lpstr>
      <vt:lpstr>PowerPoint Presentation</vt:lpstr>
      <vt:lpstr>App. Layer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Layer</dc:title>
  <dc:creator>Colin</dc:creator>
  <cp:lastModifiedBy>Colin</cp:lastModifiedBy>
  <cp:revision>44</cp:revision>
  <dcterms:created xsi:type="dcterms:W3CDTF">2021-06-14T01:34:02Z</dcterms:created>
  <dcterms:modified xsi:type="dcterms:W3CDTF">2021-06-16T09:44:32Z</dcterms:modified>
</cp:coreProperties>
</file>