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96" r:id="rId4"/>
    <p:sldId id="269" r:id="rId5"/>
    <p:sldId id="297" r:id="rId6"/>
    <p:sldId id="293" r:id="rId7"/>
    <p:sldId id="298" r:id="rId8"/>
    <p:sldId id="299" r:id="rId9"/>
    <p:sldId id="301" r:id="rId10"/>
    <p:sldId id="292" r:id="rId11"/>
    <p:sldId id="300" r:id="rId12"/>
    <p:sldId id="302" r:id="rId13"/>
    <p:sldId id="303" r:id="rId14"/>
    <p:sldId id="306" r:id="rId15"/>
    <p:sldId id="305" r:id="rId16"/>
    <p:sldId id="291" r:id="rId17"/>
    <p:sldId id="307" r:id="rId18"/>
    <p:sldId id="308" r:id="rId19"/>
    <p:sldId id="290" r:id="rId20"/>
    <p:sldId id="309" r:id="rId21"/>
    <p:sldId id="295" r:id="rId22"/>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showGuides="1">
      <p:cViewPr varScale="1">
        <p:scale>
          <a:sx n="121" d="100"/>
          <a:sy n="121" d="100"/>
        </p:scale>
        <p:origin x="324" y="108"/>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24/8/2016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24/8/2016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24/8/2016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24/8/2016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24/8/2016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24/8/2016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24/8/2016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24/8/2016</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24/8/2016</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24/8/2016</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24/8/2016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24/8/2016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24/8/2016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24/8/2016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24/8/2016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24/8/2016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24/8/2016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24/8/2016</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24/8/2016</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24/8/2016</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24/8/2016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24/8/2016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24/8/2016</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24/8/2016</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9.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022974"/>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1576248"/>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91204" y="1594260"/>
            <a:ext cx="7551683" cy="1200329"/>
          </a:xfrm>
          <a:prstGeom prst="rect">
            <a:avLst/>
          </a:prstGeom>
          <a:noFill/>
        </p:spPr>
        <p:txBody>
          <a:bodyPr wrap="square" rtlCol="0">
            <a:spAutoFit/>
          </a:bodyPr>
          <a:lstStyle/>
          <a:p>
            <a:pPr algn="ctr"/>
            <a:r>
              <a:rPr lang="zh-CN" altLang="en-US" sz="7200" b="1" spc="300" dirty="0" smtClean="0">
                <a:solidFill>
                  <a:schemeClr val="bg1"/>
                </a:solidFill>
                <a:latin typeface="微软雅黑" panose="020B0503020204020204" pitchFamily="34" charset="-122"/>
                <a:ea typeface="微软雅黑" panose="020B0503020204020204" pitchFamily="34" charset="-122"/>
              </a:rPr>
              <a:t>  </a:t>
            </a:r>
            <a:r>
              <a:rPr lang="zh-CN" altLang="en-US" sz="6600" b="1" spc="300" dirty="0" smtClean="0">
                <a:solidFill>
                  <a:schemeClr val="bg1"/>
                </a:solidFill>
                <a:latin typeface="微软雅黑" panose="020B0503020204020204" pitchFamily="34" charset="-122"/>
                <a:ea typeface="微软雅黑" panose="020B0503020204020204" pitchFamily="34" charset="-122"/>
              </a:rPr>
              <a:t>关注新闻联系</a:t>
            </a:r>
            <a:endParaRPr lang="en-US" altLang="zh-CN" sz="6600" b="1" spc="300" dirty="0" smtClean="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422572"/>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主讲人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4959831"/>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微软雅黑" panose="020B0503020204020204" pitchFamily="34" charset="-122"/>
                <a:ea typeface="微软雅黑" panose="020B0503020204020204" pitchFamily="34" charset="-122"/>
              </a:rPr>
              <a:t>时间</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437932"/>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王晨阳</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4975191"/>
            <a:ext cx="2962974" cy="400110"/>
          </a:xfrm>
          <a:prstGeom prst="rect">
            <a:avLst/>
          </a:prstGeom>
          <a:noFill/>
        </p:spPr>
        <p:txBody>
          <a:bodyPr wrap="square" rtlCol="0">
            <a:spAutoFit/>
          </a:bodyPr>
          <a:lstStyle/>
          <a:p>
            <a:r>
              <a:rPr lang="en-US" altLang="zh-HK" sz="2000" b="1" spc="300" dirty="0" smtClean="0">
                <a:solidFill>
                  <a:schemeClr val="bg2">
                    <a:lumMod val="50000"/>
                  </a:schemeClr>
                </a:solidFill>
                <a:latin typeface="微软雅黑" panose="020B0503020204020204" pitchFamily="34" charset="-122"/>
                <a:ea typeface="微软雅黑" panose="020B0503020204020204" pitchFamily="34" charset="-122"/>
              </a:rPr>
              <a:t>2015</a:t>
            </a:r>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年</a:t>
            </a:r>
            <a:r>
              <a:rPr lang="en-US" altLang="zh-CN" sz="2000" b="1" spc="300" dirty="0" smtClean="0">
                <a:solidFill>
                  <a:schemeClr val="bg2">
                    <a:lumMod val="50000"/>
                  </a:schemeClr>
                </a:solidFill>
                <a:latin typeface="微软雅黑" panose="020B0503020204020204" pitchFamily="34" charset="-122"/>
                <a:ea typeface="微软雅黑" panose="020B0503020204020204" pitchFamily="34" charset="-122"/>
              </a:rPr>
              <a:t>10</a:t>
            </a:r>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月</a:t>
            </a:r>
            <a:r>
              <a:rPr lang="en-US" altLang="zh-CN" sz="2000" b="1" spc="300" dirty="0" smtClean="0">
                <a:solidFill>
                  <a:schemeClr val="bg2">
                    <a:lumMod val="50000"/>
                  </a:schemeClr>
                </a:solidFill>
                <a:latin typeface="微软雅黑" panose="020B0503020204020204" pitchFamily="34" charset="-122"/>
                <a:ea typeface="微软雅黑" panose="020B0503020204020204" pitchFamily="34" charset="-122"/>
              </a:rPr>
              <a:t>18</a:t>
            </a:r>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日</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484590" y="2739888"/>
            <a:ext cx="7551683" cy="1107996"/>
          </a:xfrm>
          <a:prstGeom prst="rect">
            <a:avLst/>
          </a:prstGeom>
          <a:noFill/>
        </p:spPr>
        <p:txBody>
          <a:bodyPr wrap="square" rtlCol="0">
            <a:spAutoFit/>
          </a:bodyPr>
          <a:lstStyle/>
          <a:p>
            <a:pPr algn="ctr"/>
            <a:r>
              <a:rPr lang="zh-CN" altLang="en-US" sz="6600" b="1" spc="300" dirty="0" smtClean="0">
                <a:solidFill>
                  <a:schemeClr val="bg1"/>
                </a:solidFill>
                <a:latin typeface="微软雅黑" panose="020B0503020204020204" pitchFamily="34" charset="-122"/>
                <a:ea typeface="微软雅黑" panose="020B0503020204020204" pitchFamily="34" charset="-122"/>
              </a:rPr>
              <a:t>提升用户体验</a:t>
            </a:r>
            <a:endParaRPr lang="en-US" altLang="zh-CN" sz="6000" b="1" spc="300" dirty="0" smtClean="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237703" y="54893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微软雅黑" panose="020B0503020204020204" pitchFamily="34" charset="-122"/>
                <a:ea typeface="微软雅黑" panose="020B0503020204020204" pitchFamily="34" charset="-122"/>
              </a:rPr>
              <a:t>手机</a:t>
            </a:r>
            <a:endParaRPr lang="zh-HK" altLang="en-US" sz="2000" b="1" spc="300" dirty="0">
              <a:latin typeface="微软雅黑" panose="020B0503020204020204" pitchFamily="34" charset="-122"/>
              <a:ea typeface="微软雅黑" panose="020B0503020204020204" pitchFamily="34" charset="-122"/>
            </a:endParaRPr>
          </a:p>
        </p:txBody>
      </p:sp>
      <p:sp>
        <p:nvSpPr>
          <p:cNvPr id="11" name="矩形 10"/>
          <p:cNvSpPr/>
          <p:nvPr/>
        </p:nvSpPr>
        <p:spPr>
          <a:xfrm>
            <a:off x="1245586" y="602540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微软雅黑" panose="020B0503020204020204" pitchFamily="34" charset="-122"/>
                <a:ea typeface="微软雅黑" panose="020B0503020204020204" pitchFamily="34" charset="-122"/>
              </a:rPr>
              <a:t>邮箱</a:t>
            </a:r>
            <a:endParaRPr lang="zh-HK" altLang="en-US" sz="2000" b="1" spc="3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2623589" y="5513846"/>
            <a:ext cx="2962974" cy="400110"/>
          </a:xfrm>
          <a:prstGeom prst="rect">
            <a:avLst/>
          </a:prstGeom>
          <a:noFill/>
        </p:spPr>
        <p:txBody>
          <a:bodyPr wrap="square" rtlCol="0">
            <a:spAutoFit/>
          </a:bodyPr>
          <a:lstStyle/>
          <a:p>
            <a:r>
              <a:rPr lang="en-US" altLang="zh-HK" sz="2000" b="1" spc="300" dirty="0" smtClean="0">
                <a:solidFill>
                  <a:schemeClr val="bg2">
                    <a:lumMod val="50000"/>
                  </a:schemeClr>
                </a:solidFill>
                <a:latin typeface="微软雅黑" panose="020B0503020204020204" pitchFamily="34" charset="-122"/>
                <a:ea typeface="微软雅黑" panose="020B0503020204020204" pitchFamily="34" charset="-122"/>
              </a:rPr>
              <a:t>17888802343</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618334" y="6013087"/>
            <a:ext cx="4152955" cy="400110"/>
          </a:xfrm>
          <a:prstGeom prst="rect">
            <a:avLst/>
          </a:prstGeom>
          <a:noFill/>
        </p:spPr>
        <p:txBody>
          <a:bodyPr wrap="square" rtlCol="0">
            <a:spAutoFit/>
          </a:bodyPr>
          <a:lstStyle/>
          <a:p>
            <a:r>
              <a:rPr lang="en-US" altLang="zh-HK" sz="2000" b="1" spc="300" dirty="0" smtClean="0">
                <a:solidFill>
                  <a:schemeClr val="bg2">
                    <a:lumMod val="50000"/>
                  </a:schemeClr>
                </a:solidFill>
                <a:latin typeface="微软雅黑" panose="020B0503020204020204" pitchFamily="34" charset="-122"/>
                <a:ea typeface="微软雅黑" panose="020B0503020204020204" pitchFamily="34" charset="-122"/>
              </a:rPr>
              <a:t>THU</a:t>
            </a:r>
            <a:r>
              <a:rPr lang="en-US" altLang="zh-CN" sz="2000" b="1" spc="300" dirty="0" smtClean="0">
                <a:solidFill>
                  <a:schemeClr val="bg2">
                    <a:lumMod val="50000"/>
                  </a:schemeClr>
                </a:solidFill>
                <a:latin typeface="微软雅黑" panose="020B0503020204020204" pitchFamily="34" charset="-122"/>
                <a:ea typeface="微软雅黑" panose="020B0503020204020204" pitchFamily="34" charset="-122"/>
              </a:rPr>
              <a:t>wangcy@gmail.com</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2723051" y="104936"/>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713246" y="101788"/>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功能介绍</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3254" y="101794"/>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产品定位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37556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市场分析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原型设计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技术难点</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581958" y="990866"/>
            <a:ext cx="3306601" cy="523220"/>
          </a:xfrm>
          <a:prstGeom prst="rect">
            <a:avLst/>
          </a:prstGeom>
        </p:spPr>
        <p:txBody>
          <a:bodyPr wrap="square">
            <a:spAutoFit/>
          </a:bodyPr>
          <a:lstStyle/>
          <a:p>
            <a:pPr lvl="0" algn="just"/>
            <a:r>
              <a:rPr lang="zh-CN" altLang="en-US" sz="2800" b="1" dirty="0" smtClean="0">
                <a:solidFill>
                  <a:srgbClr val="666666"/>
                </a:solidFill>
                <a:latin typeface="微软雅黑" panose="020B0503020204020204" pitchFamily="34" charset="-122"/>
                <a:ea typeface="微软雅黑" panose="020B0503020204020204" pitchFamily="34" charset="-122"/>
              </a:rPr>
              <a:t>主要特色</a:t>
            </a:r>
            <a:endParaRPr lang="zh-HK" altLang="zh-HK" sz="2800" b="1" dirty="0">
              <a:solidFill>
                <a:srgbClr val="666666"/>
              </a:solidFill>
              <a:latin typeface="微软雅黑" panose="020B0503020204020204" pitchFamily="34" charset="-122"/>
              <a:ea typeface="微软雅黑" panose="020B0503020204020204" pitchFamily="34" charset="-122"/>
            </a:endParaRPr>
          </a:p>
        </p:txBody>
      </p:sp>
      <p:sp>
        <p:nvSpPr>
          <p:cNvPr id="32" name="椭圆 31"/>
          <p:cNvSpPr/>
          <p:nvPr/>
        </p:nvSpPr>
        <p:spPr>
          <a:xfrm>
            <a:off x="3541083" y="2886176"/>
            <a:ext cx="2014538" cy="2014538"/>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300" dirty="0">
                <a:latin typeface="微软雅黑" panose="020B0503020204020204" pitchFamily="34" charset="-122"/>
                <a:ea typeface="微软雅黑" panose="020B0503020204020204" pitchFamily="34" charset="-122"/>
              </a:rPr>
              <a:t>新闻单</a:t>
            </a:r>
            <a:endParaRPr lang="zh-HK" altLang="en-US" sz="2800" b="1" spc="300" dirty="0">
              <a:latin typeface="微软雅黑" panose="020B0503020204020204" pitchFamily="34" charset="-122"/>
              <a:ea typeface="微软雅黑" panose="020B0503020204020204" pitchFamily="34" charset="-122"/>
            </a:endParaRPr>
          </a:p>
        </p:txBody>
      </p:sp>
      <p:sp>
        <p:nvSpPr>
          <p:cNvPr id="33" name="椭圆 32"/>
          <p:cNvSpPr/>
          <p:nvPr/>
        </p:nvSpPr>
        <p:spPr>
          <a:xfrm>
            <a:off x="6224233" y="1771901"/>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每日推荐</a:t>
            </a:r>
            <a:endParaRPr lang="zh-HK" altLang="en-US" b="1" spc="300" dirty="0">
              <a:latin typeface="微软雅黑" panose="020B0503020204020204" pitchFamily="34" charset="-122"/>
              <a:ea typeface="微软雅黑" panose="020B0503020204020204" pitchFamily="34" charset="-122"/>
            </a:endParaRPr>
          </a:p>
        </p:txBody>
      </p:sp>
      <p:sp>
        <p:nvSpPr>
          <p:cNvPr id="34" name="椭圆 33"/>
          <p:cNvSpPr/>
          <p:nvPr/>
        </p:nvSpPr>
        <p:spPr>
          <a:xfrm>
            <a:off x="6022972" y="4786322"/>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探索队列</a:t>
            </a:r>
            <a:endParaRPr lang="zh-HK" altLang="en-US" b="1" spc="300" dirty="0">
              <a:latin typeface="微软雅黑" panose="020B0503020204020204" pitchFamily="34" charset="-122"/>
              <a:ea typeface="微软雅黑" panose="020B0503020204020204" pitchFamily="34" charset="-122"/>
            </a:endParaRPr>
          </a:p>
        </p:txBody>
      </p:sp>
      <p:sp>
        <p:nvSpPr>
          <p:cNvPr id="35" name="椭圆 34"/>
          <p:cNvSpPr/>
          <p:nvPr/>
        </p:nvSpPr>
        <p:spPr>
          <a:xfrm>
            <a:off x="2129082" y="4591225"/>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简约</a:t>
            </a:r>
            <a:endParaRPr lang="zh-HK" altLang="en-US" b="1" spc="300" dirty="0">
              <a:latin typeface="微软雅黑" panose="020B0503020204020204" pitchFamily="34" charset="-122"/>
              <a:ea typeface="微软雅黑" panose="020B0503020204020204" pitchFamily="34" charset="-122"/>
            </a:endParaRPr>
          </a:p>
        </p:txBody>
      </p:sp>
      <p:sp>
        <p:nvSpPr>
          <p:cNvPr id="48" name="椭圆 47"/>
          <p:cNvSpPr/>
          <p:nvPr/>
        </p:nvSpPr>
        <p:spPr>
          <a:xfrm>
            <a:off x="940251" y="1763183"/>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追溯因果</a:t>
            </a:r>
            <a:endParaRPr lang="zh-HK" altLang="en-US" b="1" spc="300" dirty="0">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1861167" y="2570837"/>
            <a:ext cx="2251250" cy="114781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3239520" y="4365753"/>
            <a:ext cx="1007329" cy="61007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4890635" y="4290639"/>
            <a:ext cx="1636223" cy="99136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167252" y="2684810"/>
            <a:ext cx="1359606" cy="76714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15519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2723051" y="104936"/>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713246" y="101788"/>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功能介绍</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3254" y="101794"/>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产品定位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37556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市场分析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原型设计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技术难点</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581958" y="990866"/>
            <a:ext cx="3306601" cy="523220"/>
          </a:xfrm>
          <a:prstGeom prst="rect">
            <a:avLst/>
          </a:prstGeom>
        </p:spPr>
        <p:txBody>
          <a:bodyPr wrap="square">
            <a:spAutoFit/>
          </a:bodyPr>
          <a:lstStyle/>
          <a:p>
            <a:pPr lvl="0" algn="just"/>
            <a:r>
              <a:rPr lang="zh-CN" altLang="en-US" sz="2800" b="1" dirty="0" smtClean="0">
                <a:solidFill>
                  <a:srgbClr val="666666"/>
                </a:solidFill>
                <a:latin typeface="微软雅黑" panose="020B0503020204020204" pitchFamily="34" charset="-122"/>
                <a:ea typeface="微软雅黑" panose="020B0503020204020204" pitchFamily="34" charset="-122"/>
              </a:rPr>
              <a:t>新闻单</a:t>
            </a:r>
            <a:endParaRPr lang="zh-HK" altLang="zh-HK" sz="2800" b="1" dirty="0">
              <a:solidFill>
                <a:srgbClr val="666666"/>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flipH="1">
            <a:off x="920539" y="2026307"/>
            <a:ext cx="120430" cy="2017548"/>
            <a:chOff x="3615799" y="1892300"/>
            <a:chExt cx="221360" cy="3708400"/>
          </a:xfrm>
          <a:solidFill>
            <a:srgbClr val="E74E3E"/>
          </a:solidFill>
        </p:grpSpPr>
        <p:cxnSp>
          <p:nvCxnSpPr>
            <p:cNvPr id="24" name="直接连接符 23"/>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615799" y="464959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椭圆 25"/>
            <p:cNvSpPr/>
            <p:nvPr/>
          </p:nvSpPr>
          <p:spPr>
            <a:xfrm>
              <a:off x="3615799" y="26221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27" name="矩形 26"/>
          <p:cNvSpPr/>
          <p:nvPr/>
        </p:nvSpPr>
        <p:spPr>
          <a:xfrm>
            <a:off x="1310483" y="1938667"/>
            <a:ext cx="2489007" cy="430887"/>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告别简单的一条一条新闻罗列的形式，引入类似“歌单”的“新闻单”概念。</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矩形 27"/>
          <p:cNvSpPr/>
          <p:nvPr/>
        </p:nvSpPr>
        <p:spPr>
          <a:xfrm>
            <a:off x="1278951" y="2726943"/>
            <a:ext cx="2567835" cy="600164"/>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新闻单代替新闻成为呈现给用户的最主要方式。除了头条新闻之外，其他的基本以新闻单呈现。</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9" name="矩形 28"/>
          <p:cNvSpPr/>
          <p:nvPr/>
        </p:nvSpPr>
        <p:spPr>
          <a:xfrm>
            <a:off x="1250048" y="3746447"/>
            <a:ext cx="2489007" cy="600164"/>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每个新闻单包含</a:t>
            </a:r>
            <a:r>
              <a:rPr lang="en-US" altLang="zh-CN" sz="1100" dirty="0" smtClean="0">
                <a:solidFill>
                  <a:srgbClr val="666666"/>
                </a:solidFill>
                <a:latin typeface="微软雅黑" panose="020B0503020204020204" pitchFamily="34" charset="-122"/>
                <a:ea typeface="微软雅黑" panose="020B0503020204020204" pitchFamily="34" charset="-122"/>
              </a:rPr>
              <a:t>5-10</a:t>
            </a:r>
            <a:r>
              <a:rPr lang="zh-CN" altLang="en-US" sz="1100" dirty="0" smtClean="0">
                <a:solidFill>
                  <a:srgbClr val="666666"/>
                </a:solidFill>
                <a:latin typeface="微软雅黑" panose="020B0503020204020204" pitchFamily="34" charset="-122"/>
                <a:ea typeface="微软雅黑" panose="020B0503020204020204" pitchFamily="34" charset="-122"/>
              </a:rPr>
              <a:t>条同类新闻。</a:t>
            </a:r>
            <a:r>
              <a:rPr lang="zh-CN" altLang="en-US" sz="1100" dirty="0" smtClean="0">
                <a:solidFill>
                  <a:srgbClr val="666666"/>
                </a:solidFill>
                <a:latin typeface="微软雅黑" panose="020B0503020204020204" pitchFamily="34" charset="-122"/>
                <a:ea typeface="微软雅黑" panose="020B0503020204020204" pitchFamily="34" charset="-122"/>
              </a:rPr>
              <a:t>新闻单可由用户自己建立，后台人员也会自动将同类新闻建立新闻单。</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矩形 29"/>
          <p:cNvSpPr/>
          <p:nvPr/>
        </p:nvSpPr>
        <p:spPr>
          <a:xfrm>
            <a:off x="1135949" y="5774867"/>
            <a:ext cx="6872102" cy="600164"/>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新闻单使新闻的整合性大大提升，解决了用户看到繁多的一条又一条新闻的那种厌恶感。用户只需挑选自己感兴趣的新闻单，阅读其中感兴趣的文章。而且可以看到数条与之相关的新闻，避免了只看单一文章观点的片面化，实现了横向上的对比整合。用户自己可以建立、收藏、分享、评论歌单也使体验更加便捷。</a:t>
            </a:r>
            <a:endParaRPr lang="zh-HK" altLang="zh-HK" sz="1100" dirty="0">
              <a:solidFill>
                <a:srgbClr val="66666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948" y="1166648"/>
            <a:ext cx="3571323" cy="3957145"/>
          </a:xfrm>
          <a:prstGeom prst="rect">
            <a:avLst/>
          </a:prstGeom>
        </p:spPr>
      </p:pic>
    </p:spTree>
    <p:extLst>
      <p:ext uri="{BB962C8B-B14F-4D97-AF65-F5344CB8AC3E}">
        <p14:creationId xmlns:p14="http://schemas.microsoft.com/office/powerpoint/2010/main" val="338908774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2723051" y="104936"/>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713246" y="101788"/>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功能介绍</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3254" y="101794"/>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产品定位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37556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市场分析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原型设计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技术难点</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581958" y="990866"/>
            <a:ext cx="3306601" cy="523220"/>
          </a:xfrm>
          <a:prstGeom prst="rect">
            <a:avLst/>
          </a:prstGeom>
        </p:spPr>
        <p:txBody>
          <a:bodyPr wrap="square">
            <a:spAutoFit/>
          </a:bodyPr>
          <a:lstStyle/>
          <a:p>
            <a:pPr lvl="0" algn="just"/>
            <a:r>
              <a:rPr lang="zh-CN" altLang="en-US" sz="2800" b="1" dirty="0" smtClean="0">
                <a:solidFill>
                  <a:srgbClr val="666666"/>
                </a:solidFill>
                <a:latin typeface="微软雅黑" panose="020B0503020204020204" pitchFamily="34" charset="-122"/>
                <a:ea typeface="微软雅黑" panose="020B0503020204020204" pitchFamily="34" charset="-122"/>
              </a:rPr>
              <a:t>每日推荐  探索队列</a:t>
            </a:r>
            <a:endParaRPr lang="zh-HK" altLang="zh-HK" sz="2800" b="1" dirty="0">
              <a:solidFill>
                <a:srgbClr val="666666"/>
              </a:solidFill>
              <a:latin typeface="微软雅黑" panose="020B0503020204020204" pitchFamily="34" charset="-122"/>
              <a:ea typeface="微软雅黑" panose="020B0503020204020204" pitchFamily="34" charset="-122"/>
            </a:endParaRPr>
          </a:p>
        </p:txBody>
      </p:sp>
      <p:sp>
        <p:nvSpPr>
          <p:cNvPr id="23" name="椭圆 22"/>
          <p:cNvSpPr/>
          <p:nvPr/>
        </p:nvSpPr>
        <p:spPr>
          <a:xfrm>
            <a:off x="71374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4" name="Group 12"/>
          <p:cNvGrpSpPr>
            <a:grpSpLocks noChangeAspect="1"/>
          </p:cNvGrpSpPr>
          <p:nvPr/>
        </p:nvGrpSpPr>
        <p:grpSpPr bwMode="auto">
          <a:xfrm>
            <a:off x="1183962" y="3105833"/>
            <a:ext cx="1361803" cy="1281345"/>
            <a:chOff x="3333" y="1044"/>
            <a:chExt cx="3267" cy="2854"/>
          </a:xfrm>
          <a:solidFill>
            <a:schemeClr val="bg1"/>
          </a:solidFill>
        </p:grpSpPr>
        <p:sp>
          <p:nvSpPr>
            <p:cNvPr id="25"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53" name="矩形 52"/>
          <p:cNvSpPr/>
          <p:nvPr/>
        </p:nvSpPr>
        <p:spPr>
          <a:xfrm>
            <a:off x="4137653" y="4434677"/>
            <a:ext cx="4292600" cy="1277273"/>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这是对每日推荐的一个辅助。当打开探索队列，会生成一组各个方面的新闻让用户浏览，用户需要对每篇新闻选择“感兴趣”或者“不感兴趣”。这个功能的作用就在于当用户刚开始使用时，或者用户觉得每日推荐不合口味时，通过探索让系统重新分析用户喜好，力求将每日推荐做到最精准。</a:t>
            </a:r>
            <a:endParaRPr lang="en-US" altLang="zh-CN" sz="1100"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此外，这个功能也可以帮助用户发现一些自己还不知道的自己感兴趣的点。</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3593743" y="4084084"/>
            <a:ext cx="2171700" cy="369332"/>
          </a:xfrm>
          <a:prstGeom prst="rect">
            <a:avLst/>
          </a:prstGeom>
          <a:noFill/>
        </p:spPr>
        <p:txBody>
          <a:bodyPr wrap="square" rtlCol="0">
            <a:spAutoFit/>
          </a:bodyPr>
          <a:lstStyle/>
          <a:p>
            <a:pPr algn="ctr"/>
            <a:r>
              <a:rPr lang="zh-CN" altLang="en-US" b="1" dirty="0" smtClean="0">
                <a:solidFill>
                  <a:srgbClr val="E74E3E"/>
                </a:solidFill>
                <a:latin typeface="微软雅黑" panose="020B0503020204020204" pitchFamily="34" charset="-122"/>
                <a:ea typeface="微软雅黑" panose="020B0503020204020204" pitchFamily="34" charset="-122"/>
              </a:rPr>
              <a:t>探索队列</a:t>
            </a:r>
            <a:endParaRPr lang="zh-HK" altLang="en-US" b="1" dirty="0">
              <a:solidFill>
                <a:srgbClr val="E74E3E"/>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3615799" y="1892300"/>
            <a:ext cx="221360" cy="3708400"/>
            <a:chOff x="3615799" y="1892300"/>
            <a:chExt cx="221360" cy="3708400"/>
          </a:xfrm>
          <a:solidFill>
            <a:srgbClr val="E74E3E"/>
          </a:solidFill>
        </p:grpSpPr>
        <p:cxnSp>
          <p:nvCxnSpPr>
            <p:cNvPr id="56" name="直接连接符 55"/>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3615799" y="464959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8" name="椭圆 57"/>
            <p:cNvSpPr/>
            <p:nvPr/>
          </p:nvSpPr>
          <p:spPr>
            <a:xfrm>
              <a:off x="3615799" y="26221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59" name="矩形 58"/>
          <p:cNvSpPr/>
          <p:nvPr/>
        </p:nvSpPr>
        <p:spPr>
          <a:xfrm>
            <a:off x="4137653" y="2407247"/>
            <a:ext cx="4292600" cy="938719"/>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这是本应用主打的一个功能，作为一个新闻单呈现给用户，里面包含当天</a:t>
            </a:r>
            <a:r>
              <a:rPr lang="en-US" altLang="zh-CN" sz="1100" dirty="0" smtClean="0">
                <a:solidFill>
                  <a:srgbClr val="666666"/>
                </a:solidFill>
                <a:latin typeface="微软雅黑" panose="020B0503020204020204" pitchFamily="34" charset="-122"/>
                <a:ea typeface="微软雅黑" panose="020B0503020204020204" pitchFamily="34" charset="-122"/>
              </a:rPr>
              <a:t>5-10</a:t>
            </a:r>
            <a:r>
              <a:rPr lang="zh-CN" altLang="en-US" sz="1100" dirty="0" smtClean="0">
                <a:solidFill>
                  <a:srgbClr val="666666"/>
                </a:solidFill>
                <a:latin typeface="微软雅黑" panose="020B0503020204020204" pitchFamily="34" charset="-122"/>
                <a:ea typeface="微软雅黑" panose="020B0503020204020204" pitchFamily="34" charset="-122"/>
              </a:rPr>
              <a:t>个用户最可能感兴趣的新闻。和其他推荐列出一大堆新闻不同，这个功能主推少而精，只找最可能使用户感兴趣的，使那些闲暇时间不多的用户一上线就能用很短的时间快速浏览自己最感兴趣的那些新闻。</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3601625" y="2017129"/>
            <a:ext cx="2171700" cy="369332"/>
          </a:xfrm>
          <a:prstGeom prst="rect">
            <a:avLst/>
          </a:prstGeom>
          <a:noFill/>
        </p:spPr>
        <p:txBody>
          <a:bodyPr wrap="square" rtlCol="0">
            <a:spAutoFit/>
          </a:bodyPr>
          <a:lstStyle/>
          <a:p>
            <a:pPr algn="ctr"/>
            <a:r>
              <a:rPr lang="zh-CN" altLang="en-US" b="1" dirty="0" smtClean="0">
                <a:solidFill>
                  <a:srgbClr val="E74E3E"/>
                </a:solidFill>
                <a:latin typeface="微软雅黑" panose="020B0503020204020204" pitchFamily="34" charset="-122"/>
                <a:ea typeface="微软雅黑" panose="020B0503020204020204" pitchFamily="34" charset="-122"/>
              </a:rPr>
              <a:t>每日推荐</a:t>
            </a:r>
            <a:endParaRPr lang="zh-HK"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65250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2723051" y="104936"/>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713246" y="101788"/>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功能介绍</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3254" y="101794"/>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产品定位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37556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市场分析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原型设计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技术难点</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581958" y="990866"/>
            <a:ext cx="3306601" cy="523220"/>
          </a:xfrm>
          <a:prstGeom prst="rect">
            <a:avLst/>
          </a:prstGeom>
        </p:spPr>
        <p:txBody>
          <a:bodyPr wrap="square">
            <a:spAutoFit/>
          </a:bodyPr>
          <a:lstStyle/>
          <a:p>
            <a:pPr lvl="0" algn="just"/>
            <a:r>
              <a:rPr lang="zh-CN" altLang="en-US" sz="2800" b="1" dirty="0">
                <a:solidFill>
                  <a:srgbClr val="666666"/>
                </a:solidFill>
                <a:latin typeface="微软雅黑" panose="020B0503020204020204" pitchFamily="34" charset="-122"/>
                <a:ea typeface="微软雅黑" panose="020B0503020204020204" pitchFamily="34" charset="-122"/>
              </a:rPr>
              <a:t>每日推荐  探索队列</a:t>
            </a:r>
            <a:endParaRPr lang="zh-HK" altLang="zh-HK" sz="2800" b="1" dirty="0">
              <a:solidFill>
                <a:srgbClr val="666666"/>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150" y="1690580"/>
            <a:ext cx="4405970" cy="4828461"/>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079" y="1718439"/>
            <a:ext cx="4409320" cy="4832133"/>
          </a:xfrm>
          <a:prstGeom prst="rect">
            <a:avLst/>
          </a:prstGeom>
        </p:spPr>
      </p:pic>
      <p:cxnSp>
        <p:nvCxnSpPr>
          <p:cNvPr id="5" name="直接箭头连接符 4"/>
          <p:cNvCxnSpPr/>
          <p:nvPr/>
        </p:nvCxnSpPr>
        <p:spPr>
          <a:xfrm flipH="1">
            <a:off x="3310759" y="3980793"/>
            <a:ext cx="2104696" cy="1006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98179" y="2593428"/>
            <a:ext cx="2341180" cy="2680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68978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2723051" y="104936"/>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713246" y="101788"/>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功能介绍</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3254" y="101794"/>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产品定位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37556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市场分析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原型设计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技术难点</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581958" y="990866"/>
            <a:ext cx="3306601" cy="523220"/>
          </a:xfrm>
          <a:prstGeom prst="rect">
            <a:avLst/>
          </a:prstGeom>
        </p:spPr>
        <p:txBody>
          <a:bodyPr wrap="square">
            <a:spAutoFit/>
          </a:bodyPr>
          <a:lstStyle/>
          <a:p>
            <a:pPr lvl="0" algn="just"/>
            <a:r>
              <a:rPr lang="zh-CN" altLang="en-US" sz="2800" b="1" dirty="0" smtClean="0">
                <a:solidFill>
                  <a:srgbClr val="666666"/>
                </a:solidFill>
                <a:latin typeface="微软雅黑" panose="020B0503020204020204" pitchFamily="34" charset="-122"/>
                <a:ea typeface="微软雅黑" panose="020B0503020204020204" pitchFamily="34" charset="-122"/>
              </a:rPr>
              <a:t>追溯因果</a:t>
            </a:r>
            <a:endParaRPr lang="zh-HK" altLang="zh-HK" sz="2800" b="1" dirty="0">
              <a:solidFill>
                <a:srgbClr val="666666"/>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flipH="1">
            <a:off x="920539" y="2026307"/>
            <a:ext cx="120430" cy="2017548"/>
            <a:chOff x="3615799" y="1892300"/>
            <a:chExt cx="221360" cy="3708400"/>
          </a:xfrm>
          <a:solidFill>
            <a:srgbClr val="E74E3E"/>
          </a:solidFill>
        </p:grpSpPr>
        <p:cxnSp>
          <p:nvCxnSpPr>
            <p:cNvPr id="15" name="直接连接符 14"/>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3615799" y="464959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椭圆 16"/>
            <p:cNvSpPr/>
            <p:nvPr/>
          </p:nvSpPr>
          <p:spPr>
            <a:xfrm>
              <a:off x="3615799" y="26221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18" name="矩形 17"/>
          <p:cNvSpPr/>
          <p:nvPr/>
        </p:nvSpPr>
        <p:spPr>
          <a:xfrm>
            <a:off x="1223772" y="3310267"/>
            <a:ext cx="2489007" cy="600164"/>
          </a:xfrm>
          <a:prstGeom prst="rect">
            <a:avLst/>
          </a:prstGeom>
        </p:spPr>
        <p:txBody>
          <a:bodyPr wrap="square">
            <a:spAutoFit/>
          </a:bodyPr>
          <a:lstStyle/>
          <a:p>
            <a:pPr lvl="0" algn="just"/>
            <a:r>
              <a:rPr lang="zh-CN" altLang="en-US" sz="1100" b="1" dirty="0" smtClean="0">
                <a:solidFill>
                  <a:srgbClr val="666666"/>
                </a:solidFill>
                <a:latin typeface="微软雅黑" panose="020B0503020204020204" pitchFamily="34" charset="-122"/>
                <a:ea typeface="微软雅黑" panose="020B0503020204020204" pitchFamily="34" charset="-122"/>
              </a:rPr>
              <a:t>果：</a:t>
            </a:r>
            <a:r>
              <a:rPr lang="zh-CN" altLang="en-US" sz="1100" dirty="0" smtClean="0">
                <a:solidFill>
                  <a:srgbClr val="666666"/>
                </a:solidFill>
                <a:latin typeface="微软雅黑" panose="020B0503020204020204" pitchFamily="34" charset="-122"/>
                <a:ea typeface="微软雅黑" panose="020B0503020204020204" pitchFamily="34" charset="-122"/>
              </a:rPr>
              <a:t>对于每篇新闻，往往会有后续报道，用户可以选择订阅这个话题新闻，之后有新的报道都会推送给用户。</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9" name="矩形 18"/>
          <p:cNvSpPr/>
          <p:nvPr/>
        </p:nvSpPr>
        <p:spPr>
          <a:xfrm>
            <a:off x="1215889" y="2135736"/>
            <a:ext cx="2567835" cy="769441"/>
          </a:xfrm>
          <a:prstGeom prst="rect">
            <a:avLst/>
          </a:prstGeom>
        </p:spPr>
        <p:txBody>
          <a:bodyPr wrap="square">
            <a:spAutoFit/>
          </a:bodyPr>
          <a:lstStyle/>
          <a:p>
            <a:pPr lvl="0" algn="just"/>
            <a:r>
              <a:rPr lang="zh-CN" altLang="en-US" sz="1100" b="1" dirty="0" smtClean="0">
                <a:solidFill>
                  <a:srgbClr val="666666"/>
                </a:solidFill>
                <a:latin typeface="微软雅黑" panose="020B0503020204020204" pitchFamily="34" charset="-122"/>
                <a:ea typeface="微软雅黑" panose="020B0503020204020204" pitchFamily="34" charset="-122"/>
              </a:rPr>
              <a:t>因：</a:t>
            </a:r>
            <a:r>
              <a:rPr lang="zh-CN" altLang="en-US" sz="1100" dirty="0" smtClean="0">
                <a:solidFill>
                  <a:srgbClr val="666666"/>
                </a:solidFill>
                <a:latin typeface="微软雅黑" panose="020B0503020204020204" pitchFamily="34" charset="-122"/>
                <a:ea typeface="微软雅黑" panose="020B0503020204020204" pitchFamily="34" charset="-122"/>
              </a:rPr>
              <a:t>一条新闻顺着时间链向前找往往能找到许多作为诱因的事件，即“导火索”。用户可以点击“溯源”向前查看影响到这一新闻的一系列事件。</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135949" y="5774867"/>
            <a:ext cx="6872102" cy="600164"/>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追溯因果的功能纵向上把一个新闻展开了，用户既可以顺着时间线和因果链向前浏览这一新闻的“导火索”</a:t>
            </a:r>
            <a:r>
              <a:rPr lang="zh-CN" altLang="en-US" sz="1100" dirty="0" smtClean="0">
                <a:solidFill>
                  <a:srgbClr val="666666"/>
                </a:solidFill>
                <a:latin typeface="微软雅黑" panose="020B0503020204020204" pitchFamily="34" charset="-122"/>
                <a:ea typeface="微软雅黑" panose="020B0503020204020204" pitchFamily="34" charset="-122"/>
              </a:rPr>
              <a:t>，也可以订阅该话题事件使自己不错过后续的一系列发展。与新闻单挖掘新闻的横向联系相结合，本应用充分利用了新闻之间的联系，从横向和纵向上延伸了一条新闻的价值，带给用户更优质的体验。</a:t>
            </a:r>
            <a:endParaRPr lang="zh-HK" altLang="zh-HK" sz="1100" dirty="0">
              <a:solidFill>
                <a:srgbClr val="666666"/>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009" y="1024758"/>
            <a:ext cx="4019715" cy="4405167"/>
          </a:xfrm>
          <a:prstGeom prst="rect">
            <a:avLst/>
          </a:prstGeom>
        </p:spPr>
      </p:pic>
      <p:sp>
        <p:nvSpPr>
          <p:cNvPr id="3" name="矩形 2"/>
          <p:cNvSpPr/>
          <p:nvPr/>
        </p:nvSpPr>
        <p:spPr>
          <a:xfrm>
            <a:off x="5155324" y="1608083"/>
            <a:ext cx="654269" cy="2522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498021" y="1602828"/>
            <a:ext cx="654269" cy="2522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385586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原型设计</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 name="组合 1"/>
          <p:cNvGrpSpPr/>
          <p:nvPr/>
        </p:nvGrpSpPr>
        <p:grpSpPr>
          <a:xfrm>
            <a:off x="4045432" y="101789"/>
            <a:ext cx="1280392" cy="369332"/>
            <a:chOff x="2713246" y="606285"/>
            <a:chExt cx="1280392" cy="369332"/>
          </a:xfrm>
        </p:grpSpPr>
        <p:sp>
          <p:nvSpPr>
            <p:cNvPr id="37" name="矩形 36"/>
            <p:cNvSpPr/>
            <p:nvPr/>
          </p:nvSpPr>
          <p:spPr>
            <a:xfrm>
              <a:off x="2723051" y="617316"/>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713246" y="606285"/>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原型设计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3254" y="101794"/>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产品定位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37556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市场分析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95759" y="86028"/>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功能介绍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技术难点</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224" y="1647171"/>
            <a:ext cx="3846294" cy="4215117"/>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6927" y="562698"/>
            <a:ext cx="2924011" cy="3204396"/>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913" y="3476296"/>
            <a:ext cx="2719059" cy="2979790"/>
          </a:xfrm>
          <a:prstGeom prst="rect">
            <a:avLst/>
          </a:prstGeom>
        </p:spPr>
      </p:pic>
      <p:pic>
        <p:nvPicPr>
          <p:cNvPr id="6" name="图片 5"/>
          <p:cNvPicPr>
            <a:picLocks noChangeAspect="1"/>
          </p:cNvPicPr>
          <p:nvPr/>
        </p:nvPicPr>
        <p:blipFill rotWithShape="1">
          <a:blip r:embed="rId5">
            <a:extLst>
              <a:ext uri="{28A0092B-C50C-407E-A947-70E740481C1C}">
                <a14:useLocalDpi xmlns:a14="http://schemas.microsoft.com/office/drawing/2010/main" val="0"/>
              </a:ext>
            </a:extLst>
          </a:blip>
          <a:srcRect l="29251" t="41861" r="32875" b="5799"/>
          <a:stretch/>
        </p:blipFill>
        <p:spPr>
          <a:xfrm>
            <a:off x="6621519" y="3727065"/>
            <a:ext cx="1874809" cy="2870804"/>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2741" y="638504"/>
            <a:ext cx="2537756" cy="2781103"/>
          </a:xfrm>
          <a:prstGeom prst="rect">
            <a:avLst/>
          </a:prstGeom>
        </p:spPr>
      </p:pic>
      <p:cxnSp>
        <p:nvCxnSpPr>
          <p:cNvPr id="9" name="直接箭头连接符 8"/>
          <p:cNvCxnSpPr/>
          <p:nvPr/>
        </p:nvCxnSpPr>
        <p:spPr>
          <a:xfrm flipH="1" flipV="1">
            <a:off x="1907628" y="2010104"/>
            <a:ext cx="1615965" cy="6779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2120462" y="3660229"/>
            <a:ext cx="1594946" cy="52551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394435" y="1844566"/>
            <a:ext cx="1345324" cy="16895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4692870" y="3636581"/>
            <a:ext cx="2039006" cy="9905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299843" y="4700753"/>
            <a:ext cx="1463564" cy="210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96158" y="1001111"/>
            <a:ext cx="1213945" cy="1734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72661" y="4030717"/>
            <a:ext cx="1014249" cy="1786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640732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 name="组合 1"/>
          <p:cNvGrpSpPr/>
          <p:nvPr/>
        </p:nvGrpSpPr>
        <p:grpSpPr>
          <a:xfrm>
            <a:off x="4045432" y="101789"/>
            <a:ext cx="1280392" cy="369332"/>
            <a:chOff x="2713246" y="606285"/>
            <a:chExt cx="1280392" cy="369332"/>
          </a:xfrm>
        </p:grpSpPr>
        <p:sp>
          <p:nvSpPr>
            <p:cNvPr id="37" name="矩形 36"/>
            <p:cNvSpPr/>
            <p:nvPr/>
          </p:nvSpPr>
          <p:spPr>
            <a:xfrm>
              <a:off x="2723051" y="617316"/>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713246" y="606285"/>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原型设计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3254" y="101794"/>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产品定位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37556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市场分析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95759" y="86028"/>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功能介绍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技术难点</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410" y="709123"/>
            <a:ext cx="3089549" cy="338580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500" y="3429000"/>
            <a:ext cx="2985102" cy="3271345"/>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6569" y="3342290"/>
            <a:ext cx="2985102" cy="3271345"/>
          </a:xfrm>
          <a:prstGeom prst="rect">
            <a:avLst/>
          </a:prstGeom>
        </p:spPr>
      </p:pic>
      <p:cxnSp>
        <p:nvCxnSpPr>
          <p:cNvPr id="23" name="直接箭头连接符 22"/>
          <p:cNvCxnSpPr/>
          <p:nvPr/>
        </p:nvCxnSpPr>
        <p:spPr>
          <a:xfrm flipH="1">
            <a:off x="2317531" y="3873063"/>
            <a:ext cx="1799898" cy="76199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887311" y="3870434"/>
            <a:ext cx="1663261" cy="8986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187691" y="4737048"/>
            <a:ext cx="2181580" cy="261610"/>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简约</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3923764" y="4803714"/>
            <a:ext cx="64912" cy="1087460"/>
            <a:chOff x="3615799" y="1892300"/>
            <a:chExt cx="221360" cy="3708400"/>
          </a:xfrm>
          <a:solidFill>
            <a:srgbClr val="E74E3E"/>
          </a:solidFill>
        </p:grpSpPr>
        <p:cxnSp>
          <p:nvCxnSpPr>
            <p:cNvPr id="44" name="直接连接符 43"/>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3615799" y="464959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9" name="椭圆 48"/>
            <p:cNvSpPr/>
            <p:nvPr/>
          </p:nvSpPr>
          <p:spPr>
            <a:xfrm>
              <a:off x="3615799" y="26221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50" name="矩形 49"/>
          <p:cNvSpPr/>
          <p:nvPr/>
        </p:nvSpPr>
        <p:spPr>
          <a:xfrm>
            <a:off x="4158788" y="5220522"/>
            <a:ext cx="2181580" cy="261610"/>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注重功能体验</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矩形 50"/>
          <p:cNvSpPr/>
          <p:nvPr/>
        </p:nvSpPr>
        <p:spPr>
          <a:xfrm>
            <a:off x="4143021" y="5717136"/>
            <a:ext cx="2181580" cy="430887"/>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考虑老年人用户</a:t>
            </a:r>
            <a:endParaRPr lang="en-US" altLang="zh-CN" sz="1100"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易于上手操作</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949941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0" grpId="0"/>
      <p:bldP spid="51"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技术难点</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 name="组合 1"/>
          <p:cNvGrpSpPr/>
          <p:nvPr/>
        </p:nvGrpSpPr>
        <p:grpSpPr>
          <a:xfrm>
            <a:off x="5417031" y="101789"/>
            <a:ext cx="1280392" cy="369332"/>
            <a:chOff x="2713246" y="606285"/>
            <a:chExt cx="1280392" cy="369332"/>
          </a:xfrm>
        </p:grpSpPr>
        <p:sp>
          <p:nvSpPr>
            <p:cNvPr id="37" name="矩形 36"/>
            <p:cNvSpPr/>
            <p:nvPr/>
          </p:nvSpPr>
          <p:spPr>
            <a:xfrm>
              <a:off x="2723051" y="617316"/>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713246" y="606285"/>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技术难点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3254" y="101794"/>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产品定位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37556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市场分析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95759" y="86028"/>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功能介绍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747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原型设计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同心圆 25"/>
          <p:cNvSpPr/>
          <p:nvPr/>
        </p:nvSpPr>
        <p:spPr>
          <a:xfrm>
            <a:off x="308780" y="2034776"/>
            <a:ext cx="3817937" cy="3817937"/>
          </a:xfrm>
          <a:prstGeom prst="donut">
            <a:avLst>
              <a:gd name="adj" fmla="val 7621"/>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8" name="椭圆 27"/>
          <p:cNvSpPr/>
          <p:nvPr/>
        </p:nvSpPr>
        <p:spPr>
          <a:xfrm>
            <a:off x="1638083" y="1625087"/>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30" name="椭圆 29"/>
          <p:cNvSpPr/>
          <p:nvPr/>
        </p:nvSpPr>
        <p:spPr>
          <a:xfrm>
            <a:off x="388101" y="4693384"/>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31" name="椭圆 30"/>
          <p:cNvSpPr/>
          <p:nvPr/>
        </p:nvSpPr>
        <p:spPr>
          <a:xfrm>
            <a:off x="2812153" y="4693384"/>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32" name="椭圆 31"/>
          <p:cNvSpPr/>
          <p:nvPr/>
        </p:nvSpPr>
        <p:spPr>
          <a:xfrm>
            <a:off x="1145673" y="2871668"/>
            <a:ext cx="2144150" cy="2144152"/>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微软雅黑" panose="020B0503020204020204" pitchFamily="34" charset="-122"/>
                <a:ea typeface="微软雅黑" panose="020B0503020204020204" pitchFamily="34" charset="-122"/>
              </a:rPr>
              <a:t>技术细节</a:t>
            </a:r>
            <a:endParaRPr lang="zh-HK" altLang="en-US" sz="4000" b="1" dirty="0">
              <a:latin typeface="微软雅黑" panose="020B0503020204020204" pitchFamily="34" charset="-122"/>
              <a:ea typeface="微软雅黑" panose="020B0503020204020204" pitchFamily="34" charset="-122"/>
            </a:endParaRPr>
          </a:p>
        </p:txBody>
      </p:sp>
      <p:sp>
        <p:nvSpPr>
          <p:cNvPr id="35" name="矩形 34"/>
          <p:cNvSpPr/>
          <p:nvPr/>
        </p:nvSpPr>
        <p:spPr>
          <a:xfrm>
            <a:off x="4511089" y="2987695"/>
            <a:ext cx="4292600" cy="1446550"/>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实现算法比较多样，目前使用比较多的有“以人为本”方法和“以新闻为本”方法。</a:t>
            </a:r>
            <a:endParaRPr lang="en-US" altLang="zh-CN" sz="1100"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1100" b="1" dirty="0" smtClean="0">
                <a:solidFill>
                  <a:srgbClr val="666666"/>
                </a:solidFill>
                <a:latin typeface="微软雅黑" panose="020B0503020204020204" pitchFamily="34" charset="-122"/>
                <a:ea typeface="微软雅黑" panose="020B0503020204020204" pitchFamily="34" charset="-122"/>
              </a:rPr>
              <a:t>以人为本</a:t>
            </a:r>
            <a:r>
              <a:rPr lang="zh-CN" altLang="en-US" sz="1100" dirty="0" smtClean="0">
                <a:solidFill>
                  <a:srgbClr val="666666"/>
                </a:solidFill>
                <a:latin typeface="微软雅黑" panose="020B0503020204020204" pitchFamily="34" charset="-122"/>
                <a:ea typeface="微软雅黑" panose="020B0503020204020204" pitchFamily="34" charset="-122"/>
              </a:rPr>
              <a:t>的简单解释即一个与你口味相似的人收藏了某个新闻，则你也会喜欢这个新闻。</a:t>
            </a:r>
            <a:endParaRPr lang="en-US" altLang="zh-CN" sz="1100"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1100" b="1" dirty="0" smtClean="0">
                <a:solidFill>
                  <a:srgbClr val="666666"/>
                </a:solidFill>
                <a:latin typeface="微软雅黑" panose="020B0503020204020204" pitchFamily="34" charset="-122"/>
                <a:ea typeface="微软雅黑" panose="020B0503020204020204" pitchFamily="34" charset="-122"/>
              </a:rPr>
              <a:t>以新闻为本</a:t>
            </a:r>
            <a:r>
              <a:rPr lang="zh-CN" altLang="en-US" sz="1100" dirty="0" smtClean="0">
                <a:solidFill>
                  <a:srgbClr val="666666"/>
                </a:solidFill>
                <a:latin typeface="微软雅黑" panose="020B0503020204020204" pitchFamily="34" charset="-122"/>
                <a:ea typeface="微软雅黑" panose="020B0503020204020204" pitchFamily="34" charset="-122"/>
              </a:rPr>
              <a:t>则将所有的新闻打上</a:t>
            </a:r>
            <a:r>
              <a:rPr lang="zh-CN" altLang="en-US" sz="1100" dirty="0" smtClean="0">
                <a:solidFill>
                  <a:srgbClr val="666666"/>
                </a:solidFill>
                <a:latin typeface="微软雅黑" panose="020B0503020204020204" pitchFamily="34" charset="-122"/>
                <a:ea typeface="微软雅黑" panose="020B0503020204020204" pitchFamily="34" charset="-122"/>
              </a:rPr>
              <a:t>标签，用户也都被打上标签，根据标签来推荐。但新闻的数目庞大，都打上标签工作巨大，这里就用到了新引入的概念新闻单，所有的操作都在新闻单上，用户建立新闻单时要自己打上标签，这样工作量小了很多。</a:t>
            </a:r>
            <a:endParaRPr lang="en-US" altLang="zh-CN" sz="1100" dirty="0" smtClean="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943531" y="2613455"/>
            <a:ext cx="2171700" cy="369332"/>
          </a:xfrm>
          <a:prstGeom prst="rect">
            <a:avLst/>
          </a:prstGeom>
          <a:noFill/>
        </p:spPr>
        <p:txBody>
          <a:bodyPr wrap="square" rtlCol="0">
            <a:spAutoFit/>
          </a:bodyPr>
          <a:lstStyle/>
          <a:p>
            <a:pPr algn="ctr"/>
            <a:r>
              <a:rPr lang="zh-CN" altLang="en-US" b="1" dirty="0" smtClean="0">
                <a:solidFill>
                  <a:srgbClr val="00B050"/>
                </a:solidFill>
                <a:latin typeface="微软雅黑" panose="020B0503020204020204" pitchFamily="34" charset="-122"/>
                <a:ea typeface="微软雅黑" panose="020B0503020204020204" pitchFamily="34" charset="-122"/>
              </a:rPr>
              <a:t>每日推荐</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48" name="矩形 47"/>
          <p:cNvSpPr/>
          <p:nvPr/>
        </p:nvSpPr>
        <p:spPr>
          <a:xfrm>
            <a:off x="4542620" y="1829686"/>
            <a:ext cx="4292600" cy="600164"/>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新闻单的实现比较简单，不需要什么特殊的协议或算法，只是换了一种呈现形式。并且建立新闻单主要依靠用户和后台工作人员，不需要程序自己去判断哪些新闻归为一类放在同一歌单。</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3880468" y="1478982"/>
            <a:ext cx="2171700" cy="369332"/>
          </a:xfrm>
          <a:prstGeom prst="rect">
            <a:avLst/>
          </a:prstGeom>
          <a:noFill/>
        </p:spPr>
        <p:txBody>
          <a:bodyPr wrap="square" rtlCol="0">
            <a:spAutoFit/>
          </a:bodyPr>
          <a:lstStyle/>
          <a:p>
            <a:pPr algn="ctr"/>
            <a:r>
              <a:rPr lang="zh-CN" altLang="en-US" b="1" dirty="0" smtClean="0">
                <a:solidFill>
                  <a:srgbClr val="00B050"/>
                </a:solidFill>
                <a:latin typeface="微软雅黑" panose="020B0503020204020204" pitchFamily="34" charset="-122"/>
                <a:ea typeface="微软雅黑" panose="020B0503020204020204" pitchFamily="34" charset="-122"/>
              </a:rPr>
              <a:t>新闻单</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50" name="矩形 49"/>
          <p:cNvSpPr/>
          <p:nvPr/>
        </p:nvSpPr>
        <p:spPr>
          <a:xfrm>
            <a:off x="4542620" y="4910330"/>
            <a:ext cx="4292600" cy="1107996"/>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这个功能极大地要求建立新闻与新闻之间的联系。最理想的当然是服务器提供新闻之间的关联，这样存储时以图的形式存储，以边表示不同新闻之间的关系。</a:t>
            </a:r>
            <a:endParaRPr lang="en-US" altLang="zh-CN" sz="1100"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但</a:t>
            </a:r>
            <a:r>
              <a:rPr lang="zh-CN" altLang="en-US" sz="1100" dirty="0" smtClean="0">
                <a:solidFill>
                  <a:srgbClr val="666666"/>
                </a:solidFill>
                <a:latin typeface="微软雅黑" panose="020B0503020204020204" pitchFamily="34" charset="-122"/>
                <a:ea typeface="微软雅黑" panose="020B0503020204020204" pitchFamily="34" charset="-122"/>
              </a:rPr>
              <a:t>服务器提供全部新闻之间的联系可能比较困难，还是需要根据不同新闻标签的一致性来判断新闻之间的关系程度。甚至通过机器学习给新闻进行文本分类，这也可以用在智能建立新闻单上。</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3982944" y="4575503"/>
            <a:ext cx="2171700" cy="369332"/>
          </a:xfrm>
          <a:prstGeom prst="rect">
            <a:avLst/>
          </a:prstGeom>
          <a:noFill/>
        </p:spPr>
        <p:txBody>
          <a:bodyPr wrap="square" rtlCol="0">
            <a:spAutoFit/>
          </a:bodyPr>
          <a:lstStyle/>
          <a:p>
            <a:pPr algn="ctr"/>
            <a:r>
              <a:rPr lang="zh-CN" altLang="en-US" b="1" dirty="0" smtClean="0">
                <a:solidFill>
                  <a:srgbClr val="00B050"/>
                </a:solidFill>
                <a:latin typeface="微软雅黑" panose="020B0503020204020204" pitchFamily="34" charset="-122"/>
                <a:ea typeface="微软雅黑" panose="020B0503020204020204" pitchFamily="34" charset="-122"/>
              </a:rPr>
              <a:t>追溯因果</a:t>
            </a:r>
            <a:endParaRPr lang="zh-HK" altLang="en-US" b="1"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023136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4" grpId="0"/>
      <p:bldP spid="50"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产品定位</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560356933"/>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661997" cy="1720986"/>
            <a:chOff x="2408238" y="2568507"/>
            <a:chExt cx="6661997" cy="1720986"/>
          </a:xfrm>
        </p:grpSpPr>
        <p:grpSp>
          <p:nvGrpSpPr>
            <p:cNvPr id="14" name="组合 13"/>
            <p:cNvGrpSpPr/>
            <p:nvPr/>
          </p:nvGrpSpPr>
          <p:grpSpPr>
            <a:xfrm>
              <a:off x="2408238" y="2568507"/>
              <a:ext cx="6661997" cy="1720986"/>
              <a:chOff x="1184275" y="2717410"/>
              <a:chExt cx="6661997"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699" y="2847430"/>
                <a:ext cx="4658573" cy="1200329"/>
              </a:xfrm>
              <a:prstGeom prst="rect">
                <a:avLst/>
              </a:prstGeom>
              <a:noFill/>
            </p:spPr>
            <p:txBody>
              <a:bodyPr wrap="square" rtlCol="0">
                <a:spAutoFit/>
              </a:bodyPr>
              <a:lstStyle/>
              <a:p>
                <a:r>
                  <a:rPr lang="en-US" altLang="zh-CN" sz="7200" b="1" spc="300" dirty="0" smtClean="0">
                    <a:solidFill>
                      <a:schemeClr val="bg1"/>
                    </a:solidFill>
                    <a:latin typeface="微软雅黑" panose="020B0503020204020204" pitchFamily="34" charset="-122"/>
                    <a:ea typeface="微软雅黑" panose="020B0503020204020204" pitchFamily="34" charset="-122"/>
                  </a:rPr>
                  <a:t>THANKS</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4311294"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834206" y="1865852"/>
            <a:ext cx="3306601" cy="307777"/>
          </a:xfrm>
          <a:prstGeom prst="rect">
            <a:avLst/>
          </a:prstGeom>
        </p:spPr>
        <p:txBody>
          <a:bodyPr wrap="square">
            <a:spAutoFit/>
          </a:bodyPr>
          <a:lstStyle/>
          <a:p>
            <a:pPr lvl="0" algn="just"/>
            <a:r>
              <a:rPr lang="zh-CN" altLang="en-US" sz="1400" dirty="0" smtClean="0">
                <a:solidFill>
                  <a:srgbClr val="666666"/>
                </a:solidFill>
                <a:latin typeface="微软雅黑" panose="020B0503020204020204" pitchFamily="34" charset="-122"/>
                <a:ea typeface="微软雅黑" panose="020B0503020204020204" pitchFamily="34" charset="-122"/>
              </a:rPr>
              <a:t>移动新闻资讯类客户端</a:t>
            </a:r>
            <a:endParaRPr lang="zh-HK" altLang="zh-HK" sz="14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产品定位</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市场分析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功能介绍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原型设计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技术难点</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64223" y="1108067"/>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微软雅黑" panose="020B0503020204020204" pitchFamily="34" charset="-122"/>
                <a:ea typeface="微软雅黑" panose="020B0503020204020204" pitchFamily="34" charset="-122"/>
              </a:rPr>
              <a:t>产品类型</a:t>
            </a:r>
            <a:endParaRPr lang="zh-HK" altLang="en-US" sz="2000" b="1" spc="300" dirty="0">
              <a:latin typeface="微软雅黑" panose="020B0503020204020204" pitchFamily="34" charset="-122"/>
              <a:ea typeface="微软雅黑" panose="020B0503020204020204" pitchFamily="34" charset="-122"/>
            </a:endParaRPr>
          </a:p>
        </p:txBody>
      </p:sp>
      <p:sp>
        <p:nvSpPr>
          <p:cNvPr id="20" name="矩形 19"/>
          <p:cNvSpPr/>
          <p:nvPr/>
        </p:nvSpPr>
        <p:spPr>
          <a:xfrm>
            <a:off x="572106" y="2479667"/>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微软雅黑" panose="020B0503020204020204" pitchFamily="34" charset="-122"/>
                <a:ea typeface="微软雅黑" panose="020B0503020204020204" pitchFamily="34" charset="-122"/>
              </a:rPr>
              <a:t>用户分析</a:t>
            </a:r>
            <a:endParaRPr lang="zh-HK" altLang="en-US" sz="2000" b="1" spc="3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951" y="3385206"/>
            <a:ext cx="6219498" cy="3177430"/>
          </a:xfrm>
          <a:prstGeom prst="rect">
            <a:avLst/>
          </a:prstGeom>
        </p:spPr>
      </p:pic>
      <p:grpSp>
        <p:nvGrpSpPr>
          <p:cNvPr id="23" name="组合 22"/>
          <p:cNvGrpSpPr/>
          <p:nvPr/>
        </p:nvGrpSpPr>
        <p:grpSpPr>
          <a:xfrm>
            <a:off x="4477141" y="1080850"/>
            <a:ext cx="1093895" cy="955612"/>
            <a:chOff x="882603" y="2302677"/>
            <a:chExt cx="1093895" cy="955612"/>
          </a:xfrm>
          <a:solidFill>
            <a:srgbClr val="E74E3E"/>
          </a:solidFill>
        </p:grpSpPr>
        <p:sp>
          <p:nvSpPr>
            <p:cNvPr id="24"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34" name="组合 33"/>
          <p:cNvGrpSpPr/>
          <p:nvPr/>
        </p:nvGrpSpPr>
        <p:grpSpPr>
          <a:xfrm>
            <a:off x="6371076" y="1977925"/>
            <a:ext cx="1229112" cy="958730"/>
            <a:chOff x="2855366" y="2301118"/>
            <a:chExt cx="1229112" cy="958730"/>
          </a:xfrm>
          <a:solidFill>
            <a:srgbClr val="E74E3E"/>
          </a:solidFill>
        </p:grpSpPr>
        <p:sp>
          <p:nvSpPr>
            <p:cNvPr id="49"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产品定位</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市场分析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功能介绍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原型设计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技术难点</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71374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48" name="Group 12"/>
          <p:cNvGrpSpPr>
            <a:grpSpLocks noChangeAspect="1"/>
          </p:cNvGrpSpPr>
          <p:nvPr/>
        </p:nvGrpSpPr>
        <p:grpSpPr bwMode="auto">
          <a:xfrm>
            <a:off x="1183962" y="3105833"/>
            <a:ext cx="1361803" cy="1281345"/>
            <a:chOff x="3333" y="1044"/>
            <a:chExt cx="3267" cy="2854"/>
          </a:xfrm>
          <a:solidFill>
            <a:schemeClr val="bg1"/>
          </a:solidFill>
        </p:grpSpPr>
        <p:sp>
          <p:nvSpPr>
            <p:cNvPr id="51"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7"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8"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59" name="矩形 58"/>
          <p:cNvSpPr/>
          <p:nvPr/>
        </p:nvSpPr>
        <p:spPr>
          <a:xfrm>
            <a:off x="4137653" y="4434677"/>
            <a:ext cx="4292600" cy="1015663"/>
          </a:xfrm>
          <a:prstGeom prst="rect">
            <a:avLst/>
          </a:prstGeom>
        </p:spPr>
        <p:txBody>
          <a:bodyPr wrap="square">
            <a:spAutoFit/>
          </a:bodyPr>
          <a:lstStyle/>
          <a:p>
            <a:pPr lvl="0" algn="just"/>
            <a:r>
              <a:rPr lang="zh-CN" altLang="en-US" sz="1200" dirty="0" smtClean="0">
                <a:solidFill>
                  <a:srgbClr val="666666"/>
                </a:solidFill>
                <a:latin typeface="微软雅黑" panose="020B0503020204020204" pitchFamily="34" charset="-122"/>
                <a:ea typeface="微软雅黑" panose="020B0503020204020204" pitchFamily="34" charset="-122"/>
              </a:rPr>
              <a:t>这是大多数现有的新闻类客户端忽略的一个用户群体，但根据数据和自己的观察，老年用户占比不可忽视。老年人闲暇时间更多，获取资讯的需求比之年轻人有过之无不及，再加上手机和互联网的普及，许多老年人都会接触到这类新闻客户端，也应考虑这类用户的体验。</a:t>
            </a:r>
            <a:endParaRPr lang="zh-HK" altLang="zh-HK" sz="1200" dirty="0">
              <a:solidFill>
                <a:srgbClr val="666666"/>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3459736" y="4044671"/>
            <a:ext cx="2171700" cy="369332"/>
          </a:xfrm>
          <a:prstGeom prst="rect">
            <a:avLst/>
          </a:prstGeom>
          <a:noFill/>
        </p:spPr>
        <p:txBody>
          <a:bodyPr wrap="square" rtlCol="0">
            <a:spAutoFit/>
          </a:bodyPr>
          <a:lstStyle/>
          <a:p>
            <a:pPr algn="ctr"/>
            <a:r>
              <a:rPr lang="zh-CN" altLang="en-US" b="1" dirty="0" smtClean="0">
                <a:solidFill>
                  <a:srgbClr val="E74E3E"/>
                </a:solidFill>
                <a:latin typeface="微软雅黑" panose="020B0503020204020204" pitchFamily="34" charset="-122"/>
                <a:ea typeface="微软雅黑" panose="020B0503020204020204" pitchFamily="34" charset="-122"/>
              </a:rPr>
              <a:t>老年人</a:t>
            </a:r>
            <a:endParaRPr lang="zh-HK" altLang="en-US" b="1" dirty="0">
              <a:solidFill>
                <a:srgbClr val="E74E3E"/>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3615799" y="1892300"/>
            <a:ext cx="221360" cy="3708400"/>
            <a:chOff x="3615799" y="1892300"/>
            <a:chExt cx="221360" cy="3708400"/>
          </a:xfrm>
          <a:solidFill>
            <a:srgbClr val="E74E3E"/>
          </a:solidFill>
        </p:grpSpPr>
        <p:cxnSp>
          <p:nvCxnSpPr>
            <p:cNvPr id="62" name="直接连接符 61"/>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3615799" y="464959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椭圆 63"/>
            <p:cNvSpPr/>
            <p:nvPr/>
          </p:nvSpPr>
          <p:spPr>
            <a:xfrm>
              <a:off x="3615799" y="26221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5" name="矩形 64"/>
          <p:cNvSpPr/>
          <p:nvPr/>
        </p:nvSpPr>
        <p:spPr>
          <a:xfrm>
            <a:off x="4137653" y="2407247"/>
            <a:ext cx="4292600" cy="830997"/>
          </a:xfrm>
          <a:prstGeom prst="rect">
            <a:avLst/>
          </a:prstGeom>
        </p:spPr>
        <p:txBody>
          <a:bodyPr wrap="square">
            <a:spAutoFit/>
          </a:bodyPr>
          <a:lstStyle/>
          <a:p>
            <a:pPr lvl="0" algn="just"/>
            <a:r>
              <a:rPr lang="en-US" altLang="zh-HK" sz="1200" dirty="0" smtClean="0">
                <a:solidFill>
                  <a:srgbClr val="666666"/>
                </a:solidFill>
                <a:latin typeface="微软雅黑" panose="020B0503020204020204" pitchFamily="34" charset="-122"/>
                <a:ea typeface="微软雅黑" panose="020B0503020204020204" pitchFamily="34" charset="-122"/>
              </a:rPr>
              <a:t>20</a:t>
            </a:r>
            <a:r>
              <a:rPr lang="en-US" altLang="zh-CN" sz="1200" dirty="0" smtClean="0">
                <a:solidFill>
                  <a:srgbClr val="666666"/>
                </a:solidFill>
                <a:latin typeface="微软雅黑" panose="020B0503020204020204" pitchFamily="34" charset="-122"/>
                <a:ea typeface="微软雅黑" panose="020B0503020204020204" pitchFamily="34" charset="-122"/>
              </a:rPr>
              <a:t>-40</a:t>
            </a:r>
            <a:r>
              <a:rPr lang="zh-CN" altLang="en-US" sz="1200" dirty="0" smtClean="0">
                <a:solidFill>
                  <a:srgbClr val="666666"/>
                </a:solidFill>
                <a:latin typeface="微软雅黑" panose="020B0503020204020204" pitchFamily="34" charset="-122"/>
                <a:ea typeface="微软雅黑" panose="020B0503020204020204" pitchFamily="34" charset="-122"/>
              </a:rPr>
              <a:t>岁的年轻人是一大用户群体，他们碎片化时间较多，并且有了解要闻、娱乐等信息的需求。多数用户每天阅读时间比较短，往往在半小时内，时间段集中在白天乘坐交通工具时和晚上睡觉前。</a:t>
            </a:r>
            <a:endParaRPr lang="zh-HK" altLang="zh-HK" sz="1200" dirty="0">
              <a:solidFill>
                <a:srgbClr val="666666"/>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3916936" y="2001364"/>
            <a:ext cx="2171700" cy="369332"/>
          </a:xfrm>
          <a:prstGeom prst="rect">
            <a:avLst/>
          </a:prstGeom>
          <a:noFill/>
        </p:spPr>
        <p:txBody>
          <a:bodyPr wrap="square" rtlCol="0">
            <a:spAutoFit/>
          </a:bodyPr>
          <a:lstStyle/>
          <a:p>
            <a:pPr algn="ctr"/>
            <a:r>
              <a:rPr lang="zh-CN" altLang="en-US" b="1" dirty="0" smtClean="0">
                <a:solidFill>
                  <a:srgbClr val="E74E3E"/>
                </a:solidFill>
                <a:latin typeface="微软雅黑" panose="020B0503020204020204" pitchFamily="34" charset="-122"/>
                <a:ea typeface="微软雅黑" panose="020B0503020204020204" pitchFamily="34" charset="-122"/>
              </a:rPr>
              <a:t>上班族 </a:t>
            </a:r>
            <a:r>
              <a:rPr lang="en-US" altLang="zh-CN" b="1" dirty="0" smtClean="0">
                <a:solidFill>
                  <a:srgbClr val="E74E3E"/>
                </a:solidFill>
                <a:latin typeface="微软雅黑" panose="020B0503020204020204" pitchFamily="34" charset="-122"/>
                <a:ea typeface="微软雅黑" panose="020B0503020204020204" pitchFamily="34" charset="-122"/>
              </a:rPr>
              <a:t>/ </a:t>
            </a:r>
            <a:r>
              <a:rPr lang="zh-CN" altLang="en-US" b="1" dirty="0" smtClean="0">
                <a:solidFill>
                  <a:srgbClr val="E74E3E"/>
                </a:solidFill>
                <a:latin typeface="微软雅黑" panose="020B0503020204020204" pitchFamily="34" charset="-122"/>
                <a:ea typeface="微软雅黑" panose="020B0503020204020204" pitchFamily="34" charset="-122"/>
              </a:rPr>
              <a:t>年轻人</a:t>
            </a:r>
            <a:r>
              <a:rPr lang="en-US" altLang="zh-CN" b="1" dirty="0" smtClean="0">
                <a:solidFill>
                  <a:srgbClr val="E74E3E"/>
                </a:solidFill>
                <a:latin typeface="微软雅黑" panose="020B0503020204020204" pitchFamily="34" charset="-122"/>
                <a:ea typeface="微软雅黑" panose="020B0503020204020204" pitchFamily="34" charset="-122"/>
              </a:rPr>
              <a:t> </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8" name="矩形 67"/>
          <p:cNvSpPr/>
          <p:nvPr/>
        </p:nvSpPr>
        <p:spPr>
          <a:xfrm>
            <a:off x="581958" y="990866"/>
            <a:ext cx="3306601" cy="523220"/>
          </a:xfrm>
          <a:prstGeom prst="rect">
            <a:avLst/>
          </a:prstGeom>
        </p:spPr>
        <p:txBody>
          <a:bodyPr wrap="square">
            <a:spAutoFit/>
          </a:bodyPr>
          <a:lstStyle/>
          <a:p>
            <a:pPr lvl="0" algn="just"/>
            <a:r>
              <a:rPr lang="zh-CN" altLang="en-US" sz="2800" b="1" dirty="0" smtClean="0">
                <a:solidFill>
                  <a:srgbClr val="666666"/>
                </a:solidFill>
                <a:latin typeface="微软雅黑" panose="020B0503020204020204" pitchFamily="34" charset="-122"/>
                <a:ea typeface="微软雅黑" panose="020B0503020204020204" pitchFamily="34" charset="-122"/>
              </a:rPr>
              <a:t>目标群体</a:t>
            </a:r>
            <a:endParaRPr lang="zh-HK" altLang="zh-HK" sz="2800" b="1"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45201"/>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市场分析</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367220" y="112828"/>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341648" y="109677"/>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市场分析</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3254" y="101794"/>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产品定位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功能介绍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原型设计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技术难点</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518894" y="990866"/>
            <a:ext cx="3306601" cy="523220"/>
          </a:xfrm>
          <a:prstGeom prst="rect">
            <a:avLst/>
          </a:prstGeom>
        </p:spPr>
        <p:txBody>
          <a:bodyPr wrap="square">
            <a:spAutoFit/>
          </a:bodyPr>
          <a:lstStyle/>
          <a:p>
            <a:pPr lvl="0" algn="just"/>
            <a:r>
              <a:rPr lang="zh-CN" altLang="en-US" sz="2800" b="1" dirty="0" smtClean="0">
                <a:solidFill>
                  <a:srgbClr val="666666"/>
                </a:solidFill>
                <a:latin typeface="微软雅黑" panose="020B0503020204020204" pitchFamily="34" charset="-122"/>
                <a:ea typeface="微软雅黑" panose="020B0503020204020204" pitchFamily="34" charset="-122"/>
              </a:rPr>
              <a:t>现有市场</a:t>
            </a:r>
            <a:endParaRPr lang="zh-HK" altLang="zh-HK" sz="2800" b="1" dirty="0">
              <a:solidFill>
                <a:srgbClr val="666666"/>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274" y="2126055"/>
            <a:ext cx="5924550" cy="3190875"/>
          </a:xfrm>
          <a:prstGeom prst="rect">
            <a:avLst/>
          </a:prstGeom>
        </p:spPr>
      </p:pic>
      <p:pic>
        <p:nvPicPr>
          <p:cNvPr id="33" name="图片 32"/>
          <p:cNvPicPr>
            <a:picLocks noChangeAspect="1"/>
          </p:cNvPicPr>
          <p:nvPr/>
        </p:nvPicPr>
        <p:blipFill rotWithShape="1">
          <a:blip r:embed="rId3"/>
          <a:srcRect l="48207"/>
          <a:stretch/>
        </p:blipFill>
        <p:spPr>
          <a:xfrm>
            <a:off x="-660" y="2226011"/>
            <a:ext cx="1554054" cy="3000649"/>
          </a:xfrm>
          <a:prstGeom prst="rect">
            <a:avLst/>
          </a:prstGeom>
          <a:effectLst>
            <a:outerShdw blurRad="63500" sx="102000" sy="102000" algn="ctr" rotWithShape="0">
              <a:prstClr val="black">
                <a:alpha val="40000"/>
              </a:prstClr>
            </a:outerShdw>
          </a:effectLst>
        </p:spPr>
      </p:pic>
      <p:sp>
        <p:nvSpPr>
          <p:cNvPr id="3" name="矩形 2"/>
          <p:cNvSpPr/>
          <p:nvPr/>
        </p:nvSpPr>
        <p:spPr>
          <a:xfrm>
            <a:off x="3381703" y="2151993"/>
            <a:ext cx="1891863" cy="3468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896711" y="2667000"/>
            <a:ext cx="1400504" cy="3468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373822" y="2159877"/>
            <a:ext cx="0" cy="28772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0253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367220" y="112828"/>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341648" y="109677"/>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市场分析</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3254" y="101794"/>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产品定位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功能介绍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原型设计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技术难点</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369122" y="990866"/>
            <a:ext cx="3306601" cy="523220"/>
          </a:xfrm>
          <a:prstGeom prst="rect">
            <a:avLst/>
          </a:prstGeom>
        </p:spPr>
        <p:txBody>
          <a:bodyPr wrap="square">
            <a:spAutoFit/>
          </a:bodyPr>
          <a:lstStyle/>
          <a:p>
            <a:pPr lvl="0" algn="just"/>
            <a:r>
              <a:rPr lang="zh-CN" altLang="en-US" sz="2800" b="1" dirty="0" smtClean="0">
                <a:solidFill>
                  <a:srgbClr val="666666"/>
                </a:solidFill>
                <a:latin typeface="微软雅黑" panose="020B0503020204020204" pitchFamily="34" charset="-122"/>
                <a:ea typeface="微软雅黑" panose="020B0503020204020204" pitchFamily="34" charset="-122"/>
              </a:rPr>
              <a:t>现有产品分析</a:t>
            </a:r>
            <a:endParaRPr lang="zh-HK" altLang="zh-HK" sz="2800" b="1" dirty="0">
              <a:solidFill>
                <a:srgbClr val="666666"/>
              </a:solidFill>
              <a:latin typeface="微软雅黑" panose="020B0503020204020204" pitchFamily="34" charset="-122"/>
              <a:ea typeface="微软雅黑" panose="020B0503020204020204" pitchFamily="34" charset="-122"/>
            </a:endParaRPr>
          </a:p>
        </p:txBody>
      </p:sp>
      <p:sp>
        <p:nvSpPr>
          <p:cNvPr id="19" name="椭圆 18"/>
          <p:cNvSpPr/>
          <p:nvPr/>
        </p:nvSpPr>
        <p:spPr>
          <a:xfrm>
            <a:off x="2412999" y="176237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20" name="椭圆 19"/>
          <p:cNvSpPr/>
          <p:nvPr/>
        </p:nvSpPr>
        <p:spPr>
          <a:xfrm>
            <a:off x="3331803" y="341941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21" name="椭圆 20"/>
          <p:cNvSpPr/>
          <p:nvPr/>
        </p:nvSpPr>
        <p:spPr>
          <a:xfrm>
            <a:off x="2412999" y="5076468"/>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V="1">
            <a:off x="1428902" y="2498630"/>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663700" y="3878820"/>
            <a:ext cx="1460500" cy="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428902" y="4776411"/>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670604" y="1894274"/>
            <a:ext cx="2690782" cy="769441"/>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主要优势在全媒体资讯平台，拥有海量的独家资讯，自媒体更新速度快，并且有智能算法推荐；但是频道选择太多，而且推荐体验并不理想。</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118811" y="1512039"/>
            <a:ext cx="2171700" cy="369332"/>
          </a:xfrm>
          <a:prstGeom prst="rect">
            <a:avLst/>
          </a:prstGeom>
          <a:noFill/>
        </p:spPr>
        <p:txBody>
          <a:bodyPr wrap="square" rtlCol="0">
            <a:spAutoFit/>
          </a:bodyPr>
          <a:lstStyle/>
          <a:p>
            <a:pPr algn="ctr"/>
            <a:r>
              <a:rPr lang="zh-CN" altLang="en-US" b="1" dirty="0" smtClean="0">
                <a:solidFill>
                  <a:srgbClr val="E74E3E"/>
                </a:solidFill>
                <a:latin typeface="微软雅黑" panose="020B0503020204020204" pitchFamily="34" charset="-122"/>
                <a:ea typeface="微软雅黑" panose="020B0503020204020204" pitchFamily="34" charset="-122"/>
              </a:rPr>
              <a:t>搜狐新闻</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27" name="矩形 26"/>
          <p:cNvSpPr/>
          <p:nvPr/>
        </p:nvSpPr>
        <p:spPr>
          <a:xfrm>
            <a:off x="4458209" y="3504592"/>
            <a:ext cx="2557446" cy="938719"/>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大数据和优秀算法，基于个人特性提供差异化内容推荐，支持云端存储收藏和评论；但是其推荐也只是简单罗列，没有进一步整合，而且推荐方向出错用户方面无法校正。</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3898533" y="3153887"/>
            <a:ext cx="2171700" cy="369332"/>
          </a:xfrm>
          <a:prstGeom prst="rect">
            <a:avLst/>
          </a:prstGeom>
          <a:noFill/>
        </p:spPr>
        <p:txBody>
          <a:bodyPr wrap="square" rtlCol="0">
            <a:spAutoFit/>
          </a:bodyPr>
          <a:lstStyle/>
          <a:p>
            <a:pPr algn="ctr"/>
            <a:r>
              <a:rPr lang="zh-CN" altLang="en-US" b="1" dirty="0" smtClean="0">
                <a:solidFill>
                  <a:srgbClr val="E74E3E"/>
                </a:solidFill>
                <a:latin typeface="微软雅黑" panose="020B0503020204020204" pitchFamily="34" charset="-122"/>
                <a:ea typeface="微软雅黑" panose="020B0503020204020204" pitchFamily="34" charset="-122"/>
              </a:rPr>
              <a:t>今日头条</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126694" y="4932532"/>
            <a:ext cx="2171700" cy="369332"/>
          </a:xfrm>
          <a:prstGeom prst="rect">
            <a:avLst/>
          </a:prstGeom>
          <a:noFill/>
        </p:spPr>
        <p:txBody>
          <a:bodyPr wrap="square" rtlCol="0">
            <a:spAutoFit/>
          </a:bodyPr>
          <a:lstStyle/>
          <a:p>
            <a:pPr algn="ctr"/>
            <a:r>
              <a:rPr lang="zh-CN" altLang="en-US" b="1" dirty="0" smtClean="0">
                <a:solidFill>
                  <a:srgbClr val="E74E3E"/>
                </a:solidFill>
                <a:latin typeface="微软雅黑" panose="020B0503020204020204" pitchFamily="34" charset="-122"/>
                <a:ea typeface="微软雅黑" panose="020B0503020204020204" pitchFamily="34" charset="-122"/>
              </a:rPr>
              <a:t>网易新闻</a:t>
            </a:r>
            <a:endParaRPr lang="zh-HK" altLang="en-US" b="1" dirty="0">
              <a:solidFill>
                <a:srgbClr val="E74E3E"/>
              </a:solidFill>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rotWithShape="1">
          <a:blip r:embed="rId2"/>
          <a:srcRect l="48207"/>
          <a:stretch/>
        </p:blipFill>
        <p:spPr>
          <a:xfrm>
            <a:off x="-660" y="2265429"/>
            <a:ext cx="1554054" cy="3000649"/>
          </a:xfrm>
          <a:prstGeom prst="rect">
            <a:avLst/>
          </a:prstGeom>
          <a:effectLst>
            <a:outerShdw blurRad="63500" sx="102000" sy="102000" algn="ctr" rotWithShape="0">
              <a:prstClr val="black">
                <a:alpha val="40000"/>
              </a:prstClr>
            </a:outerShdw>
          </a:effectLst>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091" y="1550969"/>
            <a:ext cx="2768909" cy="117604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7079" y="3112054"/>
            <a:ext cx="1694314" cy="149833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5110" y="5150727"/>
            <a:ext cx="2659118" cy="1120628"/>
          </a:xfrm>
          <a:prstGeom prst="rect">
            <a:avLst/>
          </a:prstGeom>
        </p:spPr>
      </p:pic>
      <p:sp>
        <p:nvSpPr>
          <p:cNvPr id="44" name="矩形 43"/>
          <p:cNvSpPr/>
          <p:nvPr/>
        </p:nvSpPr>
        <p:spPr>
          <a:xfrm>
            <a:off x="3672560" y="5304490"/>
            <a:ext cx="2557446" cy="769441"/>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“有态度”的新闻客户端，内容非常繁多。各种跟帖、投票、话题等互动丰富。但是内容太过复杂，功能过多，没有考虑老年人群体的感受。</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244817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7" grpId="0"/>
      <p:bldP spid="28" grpId="0"/>
      <p:bldP spid="30" grpId="0"/>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367220" y="112828"/>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1341648" y="109677"/>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市场分析</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3254" y="101794"/>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产品定位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功能介绍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原型设计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技术难点</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392772" y="998749"/>
            <a:ext cx="3306601" cy="523220"/>
          </a:xfrm>
          <a:prstGeom prst="rect">
            <a:avLst/>
          </a:prstGeom>
        </p:spPr>
        <p:txBody>
          <a:bodyPr wrap="square">
            <a:spAutoFit/>
          </a:bodyPr>
          <a:lstStyle/>
          <a:p>
            <a:pPr lvl="0" algn="just"/>
            <a:r>
              <a:rPr lang="zh-CN" altLang="en-US" sz="2800" b="1" dirty="0" smtClean="0">
                <a:solidFill>
                  <a:srgbClr val="666666"/>
                </a:solidFill>
                <a:latin typeface="微软雅黑" panose="020B0503020204020204" pitchFamily="34" charset="-122"/>
                <a:ea typeface="微软雅黑" panose="020B0503020204020204" pitchFamily="34" charset="-122"/>
              </a:rPr>
              <a:t>用户痛点</a:t>
            </a:r>
            <a:endParaRPr lang="zh-HK" altLang="zh-HK" sz="2800" b="1" dirty="0">
              <a:solidFill>
                <a:srgbClr val="666666"/>
              </a:solidFill>
              <a:latin typeface="微软雅黑" panose="020B0503020204020204" pitchFamily="34" charset="-122"/>
              <a:ea typeface="微软雅黑" panose="020B0503020204020204" pitchFamily="34" charset="-122"/>
            </a:endParaRPr>
          </a:p>
        </p:txBody>
      </p:sp>
      <p:sp>
        <p:nvSpPr>
          <p:cNvPr id="32" name="矩形 31"/>
          <p:cNvSpPr/>
          <p:nvPr/>
        </p:nvSpPr>
        <p:spPr>
          <a:xfrm rot="2700000">
            <a:off x="3722733" y="3054803"/>
            <a:ext cx="1347046" cy="1347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Freeform 32"/>
          <p:cNvSpPr>
            <a:spLocks/>
          </p:cNvSpPr>
          <p:nvPr/>
        </p:nvSpPr>
        <p:spPr bwMode="auto">
          <a:xfrm>
            <a:off x="4162125" y="3437196"/>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33"/>
          <p:cNvSpPr>
            <a:spLocks/>
          </p:cNvSpPr>
          <p:nvPr/>
        </p:nvSpPr>
        <p:spPr bwMode="auto">
          <a:xfrm>
            <a:off x="3895316" y="3441374"/>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34"/>
          <p:cNvSpPr>
            <a:spLocks/>
          </p:cNvSpPr>
          <p:nvPr/>
        </p:nvSpPr>
        <p:spPr bwMode="auto">
          <a:xfrm>
            <a:off x="4696637" y="3491513"/>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5"/>
          <p:cNvSpPr>
            <a:spLocks/>
          </p:cNvSpPr>
          <p:nvPr/>
        </p:nvSpPr>
        <p:spPr bwMode="auto">
          <a:xfrm>
            <a:off x="4441169" y="3783393"/>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6"/>
          <p:cNvSpPr>
            <a:spLocks/>
          </p:cNvSpPr>
          <p:nvPr/>
        </p:nvSpPr>
        <p:spPr bwMode="auto">
          <a:xfrm>
            <a:off x="4243301" y="3230970"/>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7"/>
          <p:cNvSpPr>
            <a:spLocks/>
          </p:cNvSpPr>
          <p:nvPr/>
        </p:nvSpPr>
        <p:spPr bwMode="auto">
          <a:xfrm>
            <a:off x="4275235" y="3383476"/>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8"/>
          <p:cNvSpPr>
            <a:spLocks/>
          </p:cNvSpPr>
          <p:nvPr/>
        </p:nvSpPr>
        <p:spPr bwMode="auto">
          <a:xfrm>
            <a:off x="4183314" y="4119741"/>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9"/>
          <p:cNvSpPr>
            <a:spLocks/>
          </p:cNvSpPr>
          <p:nvPr/>
        </p:nvSpPr>
        <p:spPr bwMode="auto">
          <a:xfrm>
            <a:off x="4029616" y="3247086"/>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40"/>
          <p:cNvSpPr>
            <a:spLocks/>
          </p:cNvSpPr>
          <p:nvPr/>
        </p:nvSpPr>
        <p:spPr bwMode="auto">
          <a:xfrm>
            <a:off x="4632472" y="3303791"/>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41"/>
          <p:cNvSpPr>
            <a:spLocks/>
          </p:cNvSpPr>
          <p:nvPr/>
        </p:nvSpPr>
        <p:spPr bwMode="auto">
          <a:xfrm>
            <a:off x="3935009" y="34189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矩形 54"/>
          <p:cNvSpPr/>
          <p:nvPr/>
        </p:nvSpPr>
        <p:spPr>
          <a:xfrm>
            <a:off x="435496" y="2569288"/>
            <a:ext cx="2246643" cy="769441"/>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新闻客户端都以单一新闻为单位，只是简单罗列新闻，用户看到密密麻麻的新闻列表难免会产生“太多不看”的心理。</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35496" y="2093445"/>
            <a:ext cx="2171700" cy="369332"/>
          </a:xfrm>
          <a:prstGeom prst="rect">
            <a:avLst/>
          </a:prstGeom>
          <a:noFill/>
        </p:spPr>
        <p:txBody>
          <a:bodyPr wrap="square" rtlCol="0">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新闻罗列过多</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57" name="矩形 56"/>
          <p:cNvSpPr/>
          <p:nvPr/>
        </p:nvSpPr>
        <p:spPr>
          <a:xfrm>
            <a:off x="540271" y="2449733"/>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8" name="矩形 57"/>
          <p:cNvSpPr/>
          <p:nvPr/>
        </p:nvSpPr>
        <p:spPr>
          <a:xfrm>
            <a:off x="435496" y="4648948"/>
            <a:ext cx="2246643" cy="938719"/>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用户刚开始使用的时候，或者用户发现推荐内容开始偏离自己感兴趣方向的时候，除了多点击自己感兴趣的新闻外没有较好的表达自己兴趣的方法。</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435496" y="4204637"/>
            <a:ext cx="2171700" cy="369332"/>
          </a:xfrm>
          <a:prstGeom prst="rect">
            <a:avLst/>
          </a:prstGeom>
          <a:noFill/>
        </p:spPr>
        <p:txBody>
          <a:bodyPr wrap="square" rtlCol="0">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推荐内容不感兴趣</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0" name="矩形 59"/>
          <p:cNvSpPr/>
          <p:nvPr/>
        </p:nvSpPr>
        <p:spPr>
          <a:xfrm>
            <a:off x="540271" y="4560925"/>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1" name="矩形 60"/>
          <p:cNvSpPr/>
          <p:nvPr/>
        </p:nvSpPr>
        <p:spPr>
          <a:xfrm>
            <a:off x="6110373" y="2553522"/>
            <a:ext cx="2246643" cy="769441"/>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用户使用时间长了之后，往往会出现推荐内容偏向同一方向的情况。并且如果用户口味发生了变化，推荐内容的响应周期较长。</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6110373" y="2093445"/>
            <a:ext cx="2171700" cy="369332"/>
          </a:xfrm>
          <a:prstGeom prst="rect">
            <a:avLst/>
          </a:prstGeom>
          <a:noFill/>
        </p:spPr>
        <p:txBody>
          <a:bodyPr wrap="square" rtlCol="0">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推荐单一化</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6215148" y="2449733"/>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矩形 63"/>
          <p:cNvSpPr/>
          <p:nvPr/>
        </p:nvSpPr>
        <p:spPr>
          <a:xfrm>
            <a:off x="6110373" y="4635499"/>
            <a:ext cx="2246643" cy="938719"/>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多数</a:t>
            </a:r>
            <a:r>
              <a:rPr lang="zh-CN" altLang="en-US" sz="1100" dirty="0" smtClean="0">
                <a:solidFill>
                  <a:srgbClr val="666666"/>
                </a:solidFill>
                <a:latin typeface="微软雅黑" panose="020B0503020204020204" pitchFamily="34" charset="-122"/>
                <a:ea typeface="微软雅黑" panose="020B0503020204020204" pitchFamily="34" charset="-122"/>
              </a:rPr>
              <a:t>新闻都有后续报道或者之前的新闻事件作为铺垫，也就是“前因后果”，用户无法方便地获得与一个自己关注新闻相关联的其他内容。</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6110373" y="4191190"/>
            <a:ext cx="2418772" cy="369332"/>
          </a:xfrm>
          <a:prstGeom prst="rect">
            <a:avLst/>
          </a:prstGeom>
          <a:noFill/>
        </p:spPr>
        <p:txBody>
          <a:bodyPr wrap="square" rtlCol="0">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无法追寻“前因后果”</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6" name="矩形 65"/>
          <p:cNvSpPr/>
          <p:nvPr/>
        </p:nvSpPr>
        <p:spPr>
          <a:xfrm>
            <a:off x="6215148" y="4547478"/>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65509850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500"/>
                                        <p:tgtEl>
                                          <p:spTgt spid="5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animBg="1"/>
      <p:bldP spid="58" grpId="0"/>
      <p:bldP spid="59" grpId="0"/>
      <p:bldP spid="60" grpId="0" animBg="1"/>
      <p:bldP spid="61" grpId="0"/>
      <p:bldP spid="62" grpId="0"/>
      <p:bldP spid="63" grpId="0" animBg="1"/>
      <p:bldP spid="64" grpId="0"/>
      <p:bldP spid="65" grpId="0"/>
      <p:bldP spid="6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功能介绍</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1180</TotalTime>
  <Words>1568</Words>
  <Application>Microsoft Office PowerPoint</Application>
  <PresentationFormat>全屏显示(4:3)</PresentationFormat>
  <Paragraphs>156</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20</vt:i4>
      </vt:variant>
    </vt:vector>
  </HeadingPairs>
  <TitlesOfParts>
    <vt:vector size="28" baseType="lpstr">
      <vt:lpstr>新細明體</vt:lpstr>
      <vt:lpstr>宋体</vt:lpstr>
      <vt:lpstr>微软雅黑</vt:lpstr>
      <vt:lpstr>Arial</vt:lpstr>
      <vt:lpstr>Calibri</vt:lpstr>
      <vt:lpstr>Calibri Light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sword</cp:lastModifiedBy>
  <cp:revision>157</cp:revision>
  <dcterms:created xsi:type="dcterms:W3CDTF">2015-02-19T23:46:49Z</dcterms:created>
  <dcterms:modified xsi:type="dcterms:W3CDTF">2016-08-24T13:38:07Z</dcterms:modified>
</cp:coreProperties>
</file>