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24" r:id="rId3"/>
    <p:sldId id="326" r:id="rId4"/>
    <p:sldId id="327" r:id="rId5"/>
    <p:sldId id="325" r:id="rId6"/>
    <p:sldId id="301" r:id="rId7"/>
    <p:sldId id="302" r:id="rId8"/>
    <p:sldId id="303" r:id="rId9"/>
    <p:sldId id="306" r:id="rId10"/>
    <p:sldId id="310" r:id="rId11"/>
    <p:sldId id="316" r:id="rId12"/>
    <p:sldId id="297" r:id="rId13"/>
    <p:sldId id="329" r:id="rId14"/>
    <p:sldId id="330" r:id="rId15"/>
    <p:sldId id="334" r:id="rId16"/>
    <p:sldId id="332" r:id="rId17"/>
    <p:sldId id="333" r:id="rId18"/>
    <p:sldId id="296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94660"/>
  </p:normalViewPr>
  <p:slideViewPr>
    <p:cSldViewPr>
      <p:cViewPr varScale="1">
        <p:scale>
          <a:sx n="83" d="100"/>
          <a:sy n="83" d="100"/>
        </p:scale>
        <p:origin x="145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DC55B9-09C2-41E4-92A6-DDD7456376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tsinghua-ppt-template-First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-1588"/>
            <a:ext cx="9139237" cy="6853238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2060575"/>
            <a:ext cx="6335712" cy="136842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4292600"/>
            <a:ext cx="5688012" cy="1008063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D6705-E7CE-4F1A-B606-3243C582AE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92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92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84F35-1A58-4987-A12B-7A30753326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46C31-7BA4-49EF-915C-57B22B96CA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77AE8-4F05-4B11-9890-6243D204C5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125538"/>
            <a:ext cx="3884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125538"/>
            <a:ext cx="3884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893CC-1701-4355-AF80-9E1027768A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C68A6-ED18-43AF-A7DA-15C17DF507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2A024-F969-4E29-B65F-AB12D11FC3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2CCF1-D1D5-4337-9C9B-57CD2D26A0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FB8C0-1C0F-44A4-B4D2-BE842FE840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2B476-4CD3-409D-8474-6AE280522A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(1)副本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88913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25538"/>
            <a:ext cx="792162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24300" y="6538913"/>
            <a:ext cx="17272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24525" y="6453188"/>
            <a:ext cx="18002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6518275"/>
            <a:ext cx="1476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B031D89-97E2-41F0-8FF9-01234DD269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974" y="2060575"/>
            <a:ext cx="8567490" cy="1368425"/>
          </a:xfrm>
        </p:spPr>
        <p:txBody>
          <a:bodyPr/>
          <a:lstStyle/>
          <a:p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项目二：</a:t>
            </a:r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网络对战国际象棋软件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创建连接对话框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827089" y="1125538"/>
            <a:ext cx="5545112" cy="52562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大部分和主机界面都相似，唯一不同的是，这里要实现在可编辑文本框中输入数字。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实现方式自定，但是要对输入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进行错误判断，如果出错，要求用户重新输入。</a:t>
            </a:r>
          </a:p>
          <a:p>
            <a:endParaRPr lang="zh-CN" altLang="en-US" dirty="0" smtClean="0">
              <a:solidFill>
                <a:srgbClr val="000000"/>
              </a:solidFill>
            </a:endParaRPr>
          </a:p>
        </p:txBody>
      </p:sp>
      <p:pic>
        <p:nvPicPr>
          <p:cNvPr id="4" name="内容占位符 3" descr="kehuji.bmp"/>
          <p:cNvPicPr>
            <a:picLocks noChangeAspect="1"/>
          </p:cNvPicPr>
          <p:nvPr/>
        </p:nvPicPr>
        <p:blipFill>
          <a:blip r:embed="rId2" cstate="print"/>
          <a:srcRect l="37426" t="26201" r="18566" b="15815"/>
          <a:stretch>
            <a:fillRect/>
          </a:stretch>
        </p:blipFill>
        <p:spPr bwMode="auto">
          <a:xfrm>
            <a:off x="6804248" y="2169468"/>
            <a:ext cx="201622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程序设计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网络对战象棋的实现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	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基本界面已经实现，还剩下以下两个功能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	1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、传输棋子数据（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）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	2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、同步棋盘（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Socket + 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数据链表）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评分考核指标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5538"/>
            <a:ext cx="7992888" cy="52562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请在网络学堂上提交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提交材料包括：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 marL="742950" lvl="2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详细设计文档（</a:t>
            </a:r>
            <a:r>
              <a:rPr lang="en-US" altLang="zh-CN" dirty="0" smtClean="0">
                <a:latin typeface="Arial" pitchFamily="34" charset="0"/>
                <a:ea typeface="仿宋_GB2312" pitchFamily="49" charset="-122"/>
                <a:cs typeface="+mn-cs"/>
              </a:rPr>
              <a:t>doc</a:t>
            </a: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）、源代码</a:t>
            </a:r>
            <a:endParaRPr lang="en-US" altLang="zh-CN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具体要求：</a:t>
            </a:r>
            <a:endParaRPr lang="en-US" altLang="zh-CN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42950" lvl="2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客户端和服务器端二者能够正确显示界面、网络数据同步、评判规则正确</a:t>
            </a:r>
            <a:endParaRPr lang="en-US" altLang="zh-CN" dirty="0" smtClean="0">
              <a:latin typeface="Arial" pitchFamily="34" charset="0"/>
              <a:ea typeface="仿宋_GB2312" pitchFamily="49" charset="-122"/>
            </a:endParaRPr>
          </a:p>
          <a:p>
            <a:pPr marL="742950" lvl="2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设计文档需要涵盖：客户端、服务器端的工作流程；二者通信协议；网络通信编程</a:t>
            </a: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框架</a:t>
            </a:r>
            <a:endParaRPr lang="en-US" altLang="zh-CN" dirty="0" smtClean="0">
              <a:latin typeface="Arial" pitchFamily="34" charset="0"/>
              <a:ea typeface="仿宋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125538"/>
            <a:ext cx="7921625" cy="5039766"/>
          </a:xfrm>
        </p:spPr>
        <p:txBody>
          <a:bodyPr/>
          <a:lstStyle/>
          <a:p>
            <a:r>
              <a:rPr lang="zh-CN" altLang="en-US" sz="2800" dirty="0" smtClean="0"/>
              <a:t>正确实现规则</a:t>
            </a:r>
            <a:endParaRPr lang="en-US" altLang="zh-CN" sz="2800" dirty="0" smtClean="0"/>
          </a:p>
          <a:p>
            <a:r>
              <a:rPr lang="zh-CN" altLang="en-US" sz="2800" dirty="0" smtClean="0"/>
              <a:t>网络对战</a:t>
            </a:r>
            <a:endParaRPr lang="en-US" altLang="zh-CN" sz="2800" dirty="0" smtClean="0"/>
          </a:p>
          <a:p>
            <a:r>
              <a:rPr lang="zh-CN" altLang="en-US" sz="2800" dirty="0" smtClean="0"/>
              <a:t>支持</a:t>
            </a:r>
            <a:r>
              <a:rPr lang="zh-CN" altLang="en-US" sz="2800" dirty="0"/>
              <a:t>残局</a:t>
            </a:r>
            <a:r>
              <a:rPr lang="zh-CN" altLang="en-US" sz="2800" dirty="0" smtClean="0"/>
              <a:t>输入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957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考核评分点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拥有主界面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菜单栏</a:t>
            </a:r>
            <a:endParaRPr lang="en-US" altLang="zh-CN" sz="1800" dirty="0" smtClean="0"/>
          </a:p>
          <a:p>
            <a:r>
              <a:rPr lang="zh-CN" altLang="en-US" sz="1800" dirty="0" smtClean="0"/>
              <a:t>等待连接功能正常，可以在建立连接前取消</a:t>
            </a:r>
            <a:endParaRPr lang="en-US" altLang="zh-CN" sz="1800" dirty="0" smtClean="0"/>
          </a:p>
          <a:p>
            <a:r>
              <a:rPr lang="zh-CN" altLang="en-US" sz="1800" dirty="0" smtClean="0"/>
              <a:t>成功连接</a:t>
            </a:r>
            <a:endParaRPr lang="en-US" altLang="zh-CN" sz="1800" dirty="0" smtClean="0"/>
          </a:p>
          <a:p>
            <a:r>
              <a:rPr lang="zh-CN" altLang="en-US" sz="1800" dirty="0" smtClean="0"/>
              <a:t>正确绘制棋盘棋子</a:t>
            </a:r>
            <a:endParaRPr lang="en-US" altLang="zh-CN" sz="1800" dirty="0" smtClean="0"/>
          </a:p>
          <a:p>
            <a:r>
              <a:rPr lang="zh-CN" altLang="en-US" sz="1800" dirty="0" smtClean="0"/>
              <a:t>两端棋盘同步</a:t>
            </a:r>
            <a:endParaRPr lang="en-US" altLang="zh-CN" sz="1800" dirty="0" smtClean="0"/>
          </a:p>
          <a:p>
            <a:r>
              <a:rPr lang="zh-CN" altLang="en-US" sz="1800" dirty="0"/>
              <a:t>正确走子（重点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zh-CN" altLang="en-US" sz="1800" dirty="0"/>
              <a:t>兵升变，可以选择升变的</a:t>
            </a:r>
            <a:r>
              <a:rPr lang="zh-CN" altLang="en-US" sz="1800" dirty="0" smtClean="0"/>
              <a:t>棋子</a:t>
            </a:r>
            <a:endParaRPr lang="en-US" altLang="zh-CN" sz="1800" dirty="0"/>
          </a:p>
          <a:p>
            <a:r>
              <a:rPr lang="zh-CN" altLang="en-US" sz="1800" dirty="0" smtClean="0"/>
              <a:t>胜负判定</a:t>
            </a:r>
            <a:endParaRPr lang="en-US" altLang="zh-CN" sz="1800" dirty="0" smtClean="0"/>
          </a:p>
          <a:p>
            <a:r>
              <a:rPr lang="zh-CN" altLang="en-US" sz="1800" dirty="0" smtClean="0"/>
              <a:t>认输</a:t>
            </a:r>
            <a:r>
              <a:rPr lang="en-US" altLang="zh-CN" sz="1800" dirty="0"/>
              <a:t>/</a:t>
            </a:r>
            <a:r>
              <a:rPr lang="zh-CN" altLang="en-US" sz="1800" dirty="0"/>
              <a:t>超时判负</a:t>
            </a:r>
            <a:endParaRPr lang="en-US" altLang="zh-CN" sz="1800" dirty="0"/>
          </a:p>
          <a:p>
            <a:r>
              <a:rPr lang="zh-CN" altLang="en-US" sz="1800" dirty="0" smtClean="0"/>
              <a:t>弹窗告知胜负</a:t>
            </a:r>
            <a:endParaRPr lang="en-US" altLang="zh-CN" sz="1800" dirty="0" smtClean="0"/>
          </a:p>
          <a:p>
            <a:r>
              <a:rPr lang="zh-CN" altLang="en-US" sz="1800" dirty="0" smtClean="0"/>
              <a:t>残局输入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保存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i="1" dirty="0" smtClean="0"/>
              <a:t>加分项（以下</a:t>
            </a:r>
            <a:r>
              <a:rPr lang="en-US" altLang="zh-CN" sz="1800" i="1" dirty="0"/>
              <a:t>2</a:t>
            </a:r>
            <a:r>
              <a:rPr lang="zh-CN" altLang="en-US" sz="1800" i="1" dirty="0" smtClean="0"/>
              <a:t>点）</a:t>
            </a:r>
            <a:endParaRPr lang="en-US" altLang="zh-CN" sz="1800" i="1" dirty="0"/>
          </a:p>
          <a:p>
            <a:r>
              <a:rPr lang="zh-CN" altLang="en-US" sz="1800" dirty="0" smtClean="0"/>
              <a:t>逼和        规则实现（要求弹窗显示两边和棋）</a:t>
            </a:r>
            <a:endParaRPr lang="en-US" altLang="zh-CN" sz="1800" dirty="0"/>
          </a:p>
          <a:p>
            <a:r>
              <a:rPr lang="zh-CN" altLang="en-US" sz="1800" dirty="0" smtClean="0"/>
              <a:t>王车易位 规则</a:t>
            </a:r>
            <a:r>
              <a:rPr lang="zh-CN" altLang="en-US" sz="1800" dirty="0" smtClean="0"/>
              <a:t>实现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87543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王车易位规则细节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/>
              <a:t>王和车之间没有棋子</a:t>
            </a:r>
            <a:r>
              <a:rPr lang="zh-CN" altLang="en-US" dirty="0" smtClean="0"/>
              <a:t>阻隔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/>
              <a:t>王不在被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/>
              <a:t>王经过或到达地位置不被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/>
              <a:t>王车易位中，王和车的位置固定，王在</a:t>
            </a:r>
            <a:r>
              <a:rPr lang="en-US" altLang="zh-CN" dirty="0"/>
              <a:t>e1</a:t>
            </a:r>
            <a:r>
              <a:rPr lang="zh-CN" altLang="en-US" dirty="0"/>
              <a:t>，车在</a:t>
            </a:r>
            <a:r>
              <a:rPr lang="en-US" altLang="zh-CN" dirty="0"/>
              <a:t>a1</a:t>
            </a:r>
            <a:r>
              <a:rPr lang="zh-CN" altLang="en-US" dirty="0"/>
              <a:t>或</a:t>
            </a:r>
            <a:r>
              <a:rPr lang="en-US" altLang="zh-CN" dirty="0"/>
              <a:t>h1</a:t>
            </a:r>
            <a:r>
              <a:rPr lang="zh-CN" altLang="en-US" dirty="0"/>
              <a:t>（白方），王在</a:t>
            </a:r>
            <a:r>
              <a:rPr lang="en-US" altLang="zh-CN" dirty="0"/>
              <a:t>e8</a:t>
            </a:r>
            <a:r>
              <a:rPr lang="zh-CN" altLang="en-US" dirty="0"/>
              <a:t>，车在</a:t>
            </a:r>
            <a:r>
              <a:rPr lang="en-US" altLang="zh-CN" dirty="0"/>
              <a:t>a8</a:t>
            </a:r>
            <a:r>
              <a:rPr lang="zh-CN" altLang="en-US" dirty="0"/>
              <a:t>或</a:t>
            </a:r>
            <a:r>
              <a:rPr lang="en-US" altLang="zh-CN" dirty="0"/>
              <a:t>h8</a:t>
            </a:r>
            <a:r>
              <a:rPr lang="zh-CN" altLang="en-US" dirty="0"/>
              <a:t>（黑方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5 </a:t>
            </a:r>
            <a:r>
              <a:rPr lang="zh-CN" altLang="en-US" dirty="0"/>
              <a:t>对于一局中只能做一次王车易位，不用考虑。可以为王车易位设计单独的按钮</a:t>
            </a:r>
          </a:p>
        </p:txBody>
      </p:sp>
    </p:spTree>
    <p:extLst>
      <p:ext uri="{BB962C8B-B14F-4D97-AF65-F5344CB8AC3E}">
        <p14:creationId xmlns:p14="http://schemas.microsoft.com/office/powerpoint/2010/main" val="171274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2" y="188913"/>
            <a:ext cx="5544095" cy="792162"/>
          </a:xfrm>
        </p:spPr>
        <p:txBody>
          <a:bodyPr/>
          <a:lstStyle/>
          <a:p>
            <a:r>
              <a:rPr lang="zh-CN" altLang="en-US" dirty="0" smtClean="0"/>
              <a:t>残局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 smtClean="0"/>
              <a:t>保存的相关说明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请以字符串文件的形式保存残局，检查时助教会给出残局要求读入。</a:t>
            </a:r>
            <a:endParaRPr lang="en-US" altLang="zh-CN" sz="2800" dirty="0" smtClean="0"/>
          </a:p>
          <a:p>
            <a:r>
              <a:rPr lang="zh-CN" altLang="en-US" sz="2800" dirty="0" smtClean="0"/>
              <a:t>残局文件第一行</a:t>
            </a:r>
            <a:r>
              <a:rPr lang="en-US" altLang="zh-CN" sz="2800" dirty="0" smtClean="0"/>
              <a:t>white/black</a:t>
            </a:r>
            <a:r>
              <a:rPr lang="zh-CN" altLang="en-US" sz="2800" dirty="0" smtClean="0"/>
              <a:t>代表以下是哪一方的棋子，并且现在轮到该方走子。</a:t>
            </a:r>
            <a:endParaRPr lang="en-US" altLang="zh-CN" sz="2800" dirty="0" smtClean="0"/>
          </a:p>
          <a:p>
            <a:r>
              <a:rPr lang="zh-CN" altLang="en-US" sz="2800" dirty="0" smtClean="0"/>
              <a:t>之后不超过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行，每行第一个字符串代表棋子类型，第二个数字代表该种棋子数目，之后若干棋子位置</a:t>
            </a:r>
            <a:r>
              <a:rPr lang="en-US" altLang="zh-CN" sz="2800" dirty="0" smtClean="0"/>
              <a:t>x0 y1…</a:t>
            </a:r>
          </a:p>
          <a:p>
            <a:r>
              <a:rPr lang="zh-CN" altLang="en-US" sz="2800" dirty="0" smtClean="0"/>
              <a:t>再之后是另一方</a:t>
            </a:r>
            <a:r>
              <a:rPr lang="en-US" altLang="zh-CN" sz="2800" dirty="0" smtClean="0"/>
              <a:t>black/white</a:t>
            </a:r>
            <a:r>
              <a:rPr lang="zh-CN" altLang="en-US" sz="2800" dirty="0" smtClean="0"/>
              <a:t>，和上述类似，具体见下例子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/>
              <a:t>加载</a:t>
            </a:r>
            <a:r>
              <a:rPr lang="en-US" altLang="zh-CN" sz="2800" dirty="0"/>
              <a:t>/</a:t>
            </a:r>
            <a:r>
              <a:rPr lang="zh-CN" altLang="en-US" sz="2800" dirty="0"/>
              <a:t>保存残局时，两端同时手动载入</a:t>
            </a:r>
            <a:r>
              <a:rPr lang="en-US" altLang="zh-CN" sz="2800" dirty="0"/>
              <a:t>/</a:t>
            </a:r>
            <a:r>
              <a:rPr lang="zh-CN" altLang="en-US" sz="2800" dirty="0"/>
              <a:t>保存即可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8691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残局文件示例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white</a:t>
            </a:r>
          </a:p>
          <a:p>
            <a:r>
              <a:rPr lang="en-US" altLang="zh-CN" sz="1600" dirty="0"/>
              <a:t>king 1 h1</a:t>
            </a:r>
          </a:p>
          <a:p>
            <a:r>
              <a:rPr lang="en-US" altLang="zh-CN" sz="1600" dirty="0"/>
              <a:t>queen 1 g3</a:t>
            </a:r>
          </a:p>
          <a:p>
            <a:r>
              <a:rPr lang="en-US" altLang="zh-CN" sz="1600" dirty="0"/>
              <a:t>rook 2 g1 f5</a:t>
            </a:r>
          </a:p>
          <a:p>
            <a:r>
              <a:rPr lang="en-US" altLang="zh-CN" sz="1600" dirty="0"/>
              <a:t>bishop 2 g2 d4</a:t>
            </a:r>
          </a:p>
          <a:p>
            <a:r>
              <a:rPr lang="en-US" altLang="zh-CN" sz="1600" dirty="0"/>
              <a:t>pawn 3 a4 b2 h2</a:t>
            </a:r>
          </a:p>
          <a:p>
            <a:r>
              <a:rPr lang="en-US" altLang="zh-CN" sz="1600" dirty="0"/>
              <a:t>black</a:t>
            </a:r>
          </a:p>
          <a:p>
            <a:r>
              <a:rPr lang="en-US" altLang="zh-CN" sz="1600" dirty="0"/>
              <a:t>king 1 h8</a:t>
            </a:r>
          </a:p>
          <a:p>
            <a:r>
              <a:rPr lang="en-US" altLang="zh-CN" sz="1600" dirty="0"/>
              <a:t>queen 1 e6</a:t>
            </a:r>
          </a:p>
          <a:p>
            <a:r>
              <a:rPr lang="en-US" altLang="zh-CN" sz="1600" dirty="0"/>
              <a:t>bishop 1 f8</a:t>
            </a:r>
          </a:p>
          <a:p>
            <a:r>
              <a:rPr lang="en-US" altLang="zh-CN" sz="1600" dirty="0"/>
              <a:t>knight 1 f6</a:t>
            </a:r>
          </a:p>
          <a:p>
            <a:r>
              <a:rPr lang="en-US" altLang="zh-CN" sz="1600" dirty="0"/>
              <a:t>pawn 4 a6 d6 g7 </a:t>
            </a:r>
            <a:r>
              <a:rPr lang="en-US" altLang="zh-CN" sz="1600" dirty="0" smtClean="0"/>
              <a:t>h7</a:t>
            </a:r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（目前白先）</a:t>
            </a:r>
            <a:endParaRPr lang="en-US" altLang="zh-CN" sz="1600" dirty="0" smtClean="0"/>
          </a:p>
          <a:p>
            <a:r>
              <a:rPr lang="zh-CN" altLang="en-US" sz="1600" smtClean="0"/>
              <a:t>残局保证合法</a:t>
            </a:r>
            <a:endParaRPr lang="en-US" altLang="zh-CN" sz="1600" dirty="0"/>
          </a:p>
          <a:p>
            <a:r>
              <a:rPr lang="zh-CN" altLang="en-US" sz="1600" dirty="0" smtClean="0"/>
              <a:t>请注意棋盘的坐标是固定的，即白子初始在</a:t>
            </a:r>
            <a:r>
              <a:rPr lang="en-US" altLang="zh-CN" sz="1600" dirty="0" smtClean="0"/>
              <a:t>12</a:t>
            </a:r>
            <a:r>
              <a:rPr lang="zh-CN" altLang="en-US" sz="1600" dirty="0" smtClean="0"/>
              <a:t>行，黑子初始在</a:t>
            </a:r>
            <a:r>
              <a:rPr lang="en-US" altLang="zh-CN" sz="1600" dirty="0" smtClean="0"/>
              <a:t>78</a:t>
            </a:r>
            <a:r>
              <a:rPr lang="zh-CN" altLang="en-US" sz="1600" dirty="0" smtClean="0"/>
              <a:t>行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412776"/>
            <a:ext cx="3543300" cy="3505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76056" y="5013176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a     b      c    d     e     f     g     h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44008" y="1503382"/>
            <a:ext cx="4320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8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7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6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5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</a:p>
          <a:p>
            <a:endParaRPr lang="en-US" altLang="zh-CN" sz="1400" dirty="0" smtClean="0"/>
          </a:p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1773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1"/>
          <p:cNvSpPr/>
          <p:nvPr/>
        </p:nvSpPr>
        <p:spPr>
          <a:xfrm>
            <a:off x="2251528" y="2967335"/>
            <a:ext cx="464095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b="1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you!</a:t>
            </a:r>
            <a:endParaRPr lang="zh-CN" altLang="en-US" sz="5400" b="1" cap="all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3" y="116632"/>
            <a:ext cx="5327650" cy="792162"/>
          </a:xfrm>
        </p:spPr>
        <p:txBody>
          <a:bodyPr/>
          <a:lstStyle/>
          <a:p>
            <a:r>
              <a:rPr lang="zh-CN" altLang="en-US" smtClean="0"/>
              <a:t>国际象棋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916832"/>
            <a:ext cx="6264175" cy="3456806"/>
          </a:xfrm>
        </p:spPr>
        <p:txBody>
          <a:bodyPr/>
          <a:lstStyle/>
          <a:p>
            <a:r>
              <a:rPr lang="zh-CN" altLang="en-US" b="0" dirty="0"/>
              <a:t>国际象棋是世界上一个古老的棋种。据现有史料记载，国际象棋的发展历史已将近</a:t>
            </a:r>
            <a:r>
              <a:rPr lang="en-US" altLang="zh-CN" b="0" dirty="0"/>
              <a:t>2000</a:t>
            </a:r>
            <a:r>
              <a:rPr lang="zh-CN" altLang="en-US" b="0" dirty="0"/>
              <a:t>年。关于它的起源，有多种不同的说法，诸如起源于古印度、中国、阿拉伯国家等。</a:t>
            </a:r>
            <a:endParaRPr lang="zh-CN" altLang="en-US" dirty="0"/>
          </a:p>
        </p:txBody>
      </p:sp>
      <p:pic>
        <p:nvPicPr>
          <p:cNvPr id="1026" name="Picture 2" descr="https://gss1.bdstatic.com/9vo3dSag_xI4khGkpoWK1HF6hhy/baike/c0%3Dbaike92%2C5%2C5%2C92%2C30/sign=a84c4889cc5c10383073c690d378f876/cc11728b4710b91289e0be6dc9fdfc039245227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651" y="4653136"/>
            <a:ext cx="3091272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232" y="1196752"/>
            <a:ext cx="9144000" cy="5112568"/>
          </a:xfrm>
        </p:spPr>
        <p:txBody>
          <a:bodyPr/>
          <a:lstStyle/>
          <a:p>
            <a:pPr lvl="1"/>
            <a:r>
              <a:rPr lang="zh-CN" altLang="en-US" sz="2400" dirty="0"/>
              <a:t>国际象棋分为黑白两方共</a:t>
            </a:r>
            <a:r>
              <a:rPr lang="en-US" altLang="zh-CN" sz="2400" dirty="0"/>
              <a:t>32</a:t>
            </a:r>
            <a:r>
              <a:rPr lang="zh-CN" altLang="en-US" sz="2400" dirty="0"/>
              <a:t>枚，每方各</a:t>
            </a:r>
            <a:r>
              <a:rPr lang="en-US" altLang="zh-CN" sz="2400" dirty="0"/>
              <a:t>16</a:t>
            </a:r>
            <a:r>
              <a:rPr lang="zh-CN" altLang="en-US" sz="2400" dirty="0"/>
              <a:t>枚；棋盘为正方形，由</a:t>
            </a:r>
            <a:r>
              <a:rPr lang="en-US" altLang="zh-CN" sz="2400" dirty="0"/>
              <a:t>64</a:t>
            </a:r>
            <a:r>
              <a:rPr lang="zh-CN" altLang="en-US" sz="2400" dirty="0"/>
              <a:t>个黑白（深色与浅色）相间的格子</a:t>
            </a:r>
            <a:r>
              <a:rPr lang="zh-CN" altLang="en-US" sz="2400" dirty="0" smtClean="0"/>
              <a:t>组成。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后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象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马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兵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注意不同棋子走子和吃子方式的不同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lvl="1"/>
            <a:r>
              <a:rPr lang="zh-CN" altLang="en-US" sz="2400" dirty="0" smtClean="0"/>
              <a:t>国际象棋的具体规则请自行谷歌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吃过路兵规则不必实现，兵升变必做，王车易位加分项</a:t>
            </a:r>
            <a:endParaRPr lang="zh-CN" altLang="en-US" sz="2400" dirty="0"/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4550" y="188913"/>
            <a:ext cx="5327650" cy="792162"/>
          </a:xfrm>
        </p:spPr>
        <p:txBody>
          <a:bodyPr/>
          <a:lstStyle/>
          <a:p>
            <a:r>
              <a:rPr lang="zh-CN" altLang="en-US" dirty="0" smtClean="0"/>
              <a:t>最终胜负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5538"/>
            <a:ext cx="8712968" cy="52562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对局中，出现下列情况之一，本方算输，对方赢：</a:t>
            </a:r>
            <a:br>
              <a:rPr lang="zh-CN" altLang="en-US" sz="2400" dirty="0"/>
            </a:b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己方王被吃掉（允许送吃）；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）己方发出认输请求；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）己方走棋超出步时限制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对于和棋的各种情况，本次大作业将“逼和”作为加分项，其他和棋情况不考虑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逼和时只需对局面进行判断即可，此时不能送吃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主要涉及的技术点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图形界面显示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网络数据传输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国际象棋规则实现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过程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从程序员的角度来看：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首先有主机创建网络连接，等待客户机连接；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走棋，双方每下完一步棋，就必须发送相关的网络数据给对方，同时更新棋盘，达到同步，之后就要等待对方下棋，并且准备接收对方发送过来的数据</a:t>
            </a: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功能分析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79512" y="1269132"/>
            <a:ext cx="8784976" cy="52562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创建网络服务器。在界面上添加功能按钮，显示创建主机对话框，对话框显示主机的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，还有取消按钮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游戏客户端能够加入主机。支持输入主机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IP</a:t>
            </a:r>
            <a:endParaRPr lang="zh-CN" altLang="en-US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界面标记游戏状态，显示当前走棋方，检测走棋规则是否符合规定，并按照规则更新棋盘。如果一方胜利，双向弹出对话框提示。如果一方超时，则判负。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棋子坐标变化的网络传输。传递报文，表示最新棋子坐标的变化，另一端接收报文，并且刷新棋盘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800" dirty="0" smtClean="0">
              <a:latin typeface="Arial" pitchFamily="34" charset="0"/>
              <a:ea typeface="仿宋_GB2312" pitchFamily="49" charset="-122"/>
            </a:endParaRPr>
          </a:p>
          <a:p>
            <a:endParaRPr lang="zh-CN" alt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主要涉及点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67544" y="1125538"/>
            <a:ext cx="8281169" cy="525621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通过对对战国际象棋的功能分析，可以看出：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1</a:t>
            </a:r>
            <a:r>
              <a:rPr lang="zh-CN" altLang="en-US" dirty="0" smtClean="0">
                <a:solidFill>
                  <a:srgbClr val="000000"/>
                </a:solidFill>
              </a:rPr>
              <a:t>、网络是必不可少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2</a:t>
            </a:r>
            <a:r>
              <a:rPr lang="zh-CN" altLang="en-US" dirty="0" smtClean="0">
                <a:solidFill>
                  <a:srgbClr val="000000"/>
                </a:solidFill>
              </a:rPr>
              <a:t>、等待网络数据的时候，保证程序不进入死锁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3</a:t>
            </a:r>
            <a:r>
              <a:rPr lang="zh-CN" altLang="en-US" dirty="0" smtClean="0">
                <a:solidFill>
                  <a:srgbClr val="000000"/>
                </a:solidFill>
              </a:rPr>
              <a:t>、依赖窗口部件</a:t>
            </a: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创建主机对话框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827089" y="1125538"/>
            <a:ext cx="5041056" cy="52562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对话框要有可编辑文本能够显示当前主机的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，并且有两个按钮，一个是确定开始连接，一个是在连接的时候可以取消。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</p:txBody>
      </p:sp>
      <p:pic>
        <p:nvPicPr>
          <p:cNvPr id="4" name="内容占位符 3" descr="fuwuqi.bmp"/>
          <p:cNvPicPr>
            <a:picLocks noChangeAspect="1"/>
          </p:cNvPicPr>
          <p:nvPr/>
        </p:nvPicPr>
        <p:blipFill>
          <a:blip r:embed="rId2" cstate="print"/>
          <a:srcRect l="29568" t="34108" r="23281" b="26357"/>
          <a:stretch>
            <a:fillRect/>
          </a:stretch>
        </p:blipFill>
        <p:spPr bwMode="auto">
          <a:xfrm>
            <a:off x="6516216" y="2420888"/>
            <a:ext cx="216024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singhua-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tsinghua-template</Template>
  <TotalTime>6060</TotalTime>
  <Words>873</Words>
  <Application>Microsoft Office PowerPoint</Application>
  <PresentationFormat>全屏显示(4:3)</PresentationFormat>
  <Paragraphs>125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仿宋_GB2312</vt:lpstr>
      <vt:lpstr>黑体</vt:lpstr>
      <vt:lpstr>宋体</vt:lpstr>
      <vt:lpstr>Arial</vt:lpstr>
      <vt:lpstr>Wingdings</vt:lpstr>
      <vt:lpstr>tsinghua-template</vt:lpstr>
      <vt:lpstr>项目二： 网络对战国际象棋软件</vt:lpstr>
      <vt:lpstr>国际象棋</vt:lpstr>
      <vt:lpstr>PowerPoint 演示文稿</vt:lpstr>
      <vt:lpstr>最终胜负</vt:lpstr>
      <vt:lpstr>主要涉及的技术点</vt:lpstr>
      <vt:lpstr>过程</vt:lpstr>
      <vt:lpstr>功能分析</vt:lpstr>
      <vt:lpstr>主要涉及点</vt:lpstr>
      <vt:lpstr>创建主机对话框</vt:lpstr>
      <vt:lpstr>创建连接对话框</vt:lpstr>
      <vt:lpstr>程序设计</vt:lpstr>
      <vt:lpstr>评分考核指标</vt:lpstr>
      <vt:lpstr>考核重点</vt:lpstr>
      <vt:lpstr>考核评分点</vt:lpstr>
      <vt:lpstr>王车易位规则细节</vt:lpstr>
      <vt:lpstr>残局输入/保存的相关说明</vt:lpstr>
      <vt:lpstr>残局文件示例</vt:lpstr>
      <vt:lpstr>PowerPoint 演示文稿</vt:lpstr>
    </vt:vector>
  </TitlesOfParts>
  <Company>MSPRC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带外存储虚拟化系统演示</dc:title>
  <dc:creator>Administrator</dc:creator>
  <cp:lastModifiedBy>prince_de_marcia</cp:lastModifiedBy>
  <cp:revision>322</cp:revision>
  <dcterms:created xsi:type="dcterms:W3CDTF">2010-07-18T08:18:18Z</dcterms:created>
  <dcterms:modified xsi:type="dcterms:W3CDTF">2019-08-26T03:29:23Z</dcterms:modified>
</cp:coreProperties>
</file>