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sldIdLst>
    <p:sldId id="256" r:id="rId2"/>
    <p:sldId id="389" r:id="rId3"/>
    <p:sldId id="390" r:id="rId4"/>
    <p:sldId id="392" r:id="rId5"/>
    <p:sldId id="395" r:id="rId6"/>
    <p:sldId id="505" r:id="rId7"/>
    <p:sldId id="396" r:id="rId8"/>
    <p:sldId id="464" r:id="rId9"/>
    <p:sldId id="465" r:id="rId10"/>
    <p:sldId id="398" r:id="rId11"/>
    <p:sldId id="400" r:id="rId12"/>
    <p:sldId id="434" r:id="rId13"/>
    <p:sldId id="481" r:id="rId14"/>
    <p:sldId id="482" r:id="rId15"/>
    <p:sldId id="483" r:id="rId16"/>
    <p:sldId id="484" r:id="rId17"/>
    <p:sldId id="485" r:id="rId18"/>
    <p:sldId id="495" r:id="rId19"/>
    <p:sldId id="496" r:id="rId20"/>
    <p:sldId id="497" r:id="rId21"/>
    <p:sldId id="498" r:id="rId22"/>
    <p:sldId id="499" r:id="rId23"/>
    <p:sldId id="486" r:id="rId24"/>
    <p:sldId id="487" r:id="rId25"/>
    <p:sldId id="436" r:id="rId26"/>
    <p:sldId id="435" r:id="rId27"/>
    <p:sldId id="437" r:id="rId28"/>
    <p:sldId id="438" r:id="rId29"/>
    <p:sldId id="493" r:id="rId30"/>
    <p:sldId id="494" r:id="rId31"/>
    <p:sldId id="469" r:id="rId32"/>
    <p:sldId id="468" r:id="rId33"/>
    <p:sldId id="500" r:id="rId34"/>
    <p:sldId id="506" r:id="rId35"/>
    <p:sldId id="507" r:id="rId36"/>
    <p:sldId id="508" r:id="rId37"/>
    <p:sldId id="470" r:id="rId38"/>
    <p:sldId id="471" r:id="rId39"/>
    <p:sldId id="472" r:id="rId40"/>
    <p:sldId id="443" r:id="rId41"/>
    <p:sldId id="446" r:id="rId42"/>
    <p:sldId id="447" r:id="rId43"/>
    <p:sldId id="448" r:id="rId44"/>
    <p:sldId id="449" r:id="rId45"/>
    <p:sldId id="450" r:id="rId46"/>
    <p:sldId id="504" r:id="rId47"/>
    <p:sldId id="421" r:id="rId48"/>
    <p:sldId id="423" r:id="rId49"/>
    <p:sldId id="424" r:id="rId50"/>
    <p:sldId id="425" r:id="rId51"/>
    <p:sldId id="426" r:id="rId52"/>
    <p:sldId id="427" r:id="rId53"/>
    <p:sldId id="428" r:id="rId54"/>
    <p:sldId id="458" r:id="rId55"/>
    <p:sldId id="459" r:id="rId56"/>
    <p:sldId id="460" r:id="rId57"/>
    <p:sldId id="462" r:id="rId58"/>
    <p:sldId id="474" r:id="rId59"/>
    <p:sldId id="475" r:id="rId60"/>
    <p:sldId id="476" r:id="rId61"/>
    <p:sldId id="477" r:id="rId62"/>
    <p:sldId id="430" r:id="rId63"/>
    <p:sldId id="431" r:id="rId64"/>
  </p:sldIdLst>
  <p:sldSz cx="9144000" cy="6858000" type="screen4x3"/>
  <p:notesSz cx="6669088"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00"/>
    <a:srgbClr val="FF9900"/>
    <a:srgbClr val="000000"/>
    <a:srgbClr val="1966B3"/>
    <a:srgbClr val="FFFF00"/>
    <a:srgbClr val="C1D1D3"/>
    <a:srgbClr val="5AAB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640" autoAdjust="0"/>
    <p:restoredTop sz="86012" autoAdjust="0"/>
  </p:normalViewPr>
  <p:slideViewPr>
    <p:cSldViewPr>
      <p:cViewPr varScale="1">
        <p:scale>
          <a:sx n="74" d="100"/>
          <a:sy n="74" d="100"/>
        </p:scale>
        <p:origin x="-1541" y="-77"/>
      </p:cViewPr>
      <p:guideLst>
        <p:guide orient="horz" pos="2160"/>
        <p:guide pos="2880"/>
      </p:guideLst>
    </p:cSldViewPr>
  </p:slideViewPr>
  <p:outlineViewPr>
    <p:cViewPr>
      <p:scale>
        <a:sx n="33" d="100"/>
        <a:sy n="33" d="100"/>
      </p:scale>
      <p:origin x="0" y="486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90" d="100"/>
        <a:sy n="90" d="100"/>
      </p:scale>
      <p:origin x="0" y="47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_rels/viewProps.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slide" Target="slides/slide41.xml"/><Relationship Id="rId1" Type="http://schemas.openxmlformats.org/officeDocument/2006/relationships/slide" Target="slides/slide34.xml"/><Relationship Id="rId5" Type="http://schemas.openxmlformats.org/officeDocument/2006/relationships/slide" Target="slides/slide45.xml"/><Relationship Id="rId4"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 Id="rId6" Type="http://schemas.openxmlformats.org/officeDocument/2006/relationships/image" Target="../media/image52.emf"/><Relationship Id="rId5" Type="http://schemas.openxmlformats.org/officeDocument/2006/relationships/image" Target="../media/image51.emf"/><Relationship Id="rId4" Type="http://schemas.openxmlformats.org/officeDocument/2006/relationships/image" Target="../media/image5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emf"/><Relationship Id="rId4"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pPr>
              <a:defRPr/>
            </a:pPr>
            <a:fld id="{5ACB24BB-07AD-429A-A2E2-1D4803ABA524}" type="datetimeFigureOut">
              <a:rPr lang="zh-CN" altLang="en-US"/>
              <a:pPr>
                <a:defRPr/>
              </a:pPr>
              <a:t>2023/5/9</a:t>
            </a:fld>
            <a:endParaRPr lang="zh-CN" altLang="en-US"/>
          </a:p>
        </p:txBody>
      </p:sp>
      <p:sp>
        <p:nvSpPr>
          <p:cNvPr id="4" name="幻灯片图像占位符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66909" y="4715153"/>
            <a:ext cx="5335270" cy="4466987"/>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pPr>
              <a:defRPr/>
            </a:pPr>
            <a:fld id="{0486AD57-67ED-4140-9F70-67C055736CF8}" type="slidenum">
              <a:rPr lang="zh-CN" altLang="en-US"/>
              <a:pPr>
                <a:defRPr/>
              </a:pPr>
              <a:t>‹#›</a:t>
            </a:fld>
            <a:endParaRPr lang="zh-CN" altLang="en-US"/>
          </a:p>
        </p:txBody>
      </p:sp>
    </p:spTree>
    <p:extLst>
      <p:ext uri="{BB962C8B-B14F-4D97-AF65-F5344CB8AC3E}">
        <p14:creationId xmlns:p14="http://schemas.microsoft.com/office/powerpoint/2010/main" val="21245836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baike.baidu.com/item/%E6%9E%9A%E4%B8%B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B8345E20-7009-4F21-877F-E937ADC2FAC8}" type="slidenum">
              <a:rPr lang="en-US" altLang="zh-CN" smtClean="0"/>
              <a:pPr eaLnBrk="1" hangingPunct="1"/>
              <a:t>5</a:t>
            </a:fld>
            <a:endParaRPr lang="en-US" altLang="zh-CN"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r>
              <a:rPr lang="zh-CN" altLang="en-US" smtClean="0">
                <a:latin typeface="Arial" pitchFamily="34" charset="0"/>
              </a:rPr>
              <a:t>支持度和置信度分别是衡量实用性和确定性的指标</a:t>
            </a:r>
          </a:p>
          <a:p>
            <a:pPr eaLnBrk="1" hangingPunct="1"/>
            <a:r>
              <a:rPr lang="zh-CN" altLang="en-US" smtClean="0">
                <a:latin typeface="Arial" pitchFamily="34" charset="0"/>
              </a:rPr>
              <a:t>％</a:t>
            </a:r>
            <a:r>
              <a:rPr lang="en-US" altLang="zh-CN" smtClean="0">
                <a:latin typeface="Arial" pitchFamily="34" charset="0"/>
              </a:rPr>
              <a:t>2</a:t>
            </a:r>
            <a:r>
              <a:rPr lang="zh-CN" altLang="en-US" smtClean="0">
                <a:latin typeface="Arial" pitchFamily="34" charset="0"/>
              </a:rPr>
              <a:t>的支持度指的是所有的事务（购买记录）中的</a:t>
            </a:r>
            <a:r>
              <a:rPr lang="en-US" altLang="zh-CN" smtClean="0">
                <a:latin typeface="Arial" pitchFamily="34" charset="0"/>
              </a:rPr>
              <a:t>2</a:t>
            </a:r>
            <a:r>
              <a:rPr lang="zh-CN" altLang="en-US" smtClean="0">
                <a:latin typeface="Arial" pitchFamily="34" charset="0"/>
              </a:rPr>
              <a:t>％同时购买了计算机和软件</a:t>
            </a:r>
          </a:p>
          <a:p>
            <a:pPr eaLnBrk="1" hangingPunct="1"/>
            <a:r>
              <a:rPr lang="zh-CN" altLang="en-US" smtClean="0">
                <a:latin typeface="Arial" pitchFamily="34" charset="0"/>
              </a:rPr>
              <a:t>置信度</a:t>
            </a:r>
            <a:r>
              <a:rPr lang="en-US" altLang="zh-CN" smtClean="0">
                <a:latin typeface="Arial" pitchFamily="34" charset="0"/>
              </a:rPr>
              <a:t>60</a:t>
            </a:r>
            <a:r>
              <a:rPr lang="zh-CN" altLang="en-US" smtClean="0">
                <a:latin typeface="Arial" pitchFamily="34" charset="0"/>
              </a:rPr>
              <a:t>％意味着购买了计算机的人中，</a:t>
            </a:r>
            <a:r>
              <a:rPr lang="en-US" altLang="zh-CN" smtClean="0">
                <a:latin typeface="Arial" pitchFamily="34" charset="0"/>
              </a:rPr>
              <a:t>60</a:t>
            </a:r>
            <a:r>
              <a:rPr lang="zh-CN" altLang="en-US" smtClean="0">
                <a:latin typeface="Arial" pitchFamily="34" charset="0"/>
              </a:rPr>
              <a:t>％也购买了软件</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t>18</a:t>
            </a:fld>
            <a:endParaRPr lang="zh-CN" altLang="en-US"/>
          </a:p>
        </p:txBody>
      </p:sp>
    </p:spTree>
    <p:extLst>
      <p:ext uri="{BB962C8B-B14F-4D97-AF65-F5344CB8AC3E}">
        <p14:creationId xmlns:p14="http://schemas.microsoft.com/office/powerpoint/2010/main" val="3852792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nSpc>
                <a:spcPct val="150000"/>
              </a:lnSpc>
              <a:buNone/>
            </a:pP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smtClean="0"/>
              <a:t>support</a:t>
            </a:r>
          </a:p>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50000"/>
              </a:lnSpc>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t>24</a:t>
            </a:fld>
            <a:endParaRPr lang="zh-CN" altLang="en-US"/>
          </a:p>
        </p:txBody>
      </p:sp>
    </p:spTree>
    <p:extLst>
      <p:ext uri="{BB962C8B-B14F-4D97-AF65-F5344CB8AC3E}">
        <p14:creationId xmlns:p14="http://schemas.microsoft.com/office/powerpoint/2010/main" val="844511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暴力搜索</a:t>
            </a:r>
            <a:r>
              <a:rPr lang="zh-CN" altLang="en-US" sz="1200" b="0" i="0" kern="1200" dirty="0" smtClean="0">
                <a:solidFill>
                  <a:schemeClr val="tx1"/>
                </a:solidFill>
                <a:effectLst/>
                <a:latin typeface="+mn-lt"/>
                <a:ea typeface="+mn-ea"/>
                <a:cs typeface="+mn-cs"/>
              </a:rPr>
              <a:t>是一个非常一般的解决问题的技术，包括系统地</a:t>
            </a:r>
            <a:r>
              <a:rPr lang="zh-CN" altLang="en-US" sz="1200" b="0" i="0" u="none" strike="noStrike" kern="1200" dirty="0" smtClean="0">
                <a:solidFill>
                  <a:schemeClr val="tx1"/>
                </a:solidFill>
                <a:effectLst/>
                <a:latin typeface="+mn-lt"/>
                <a:ea typeface="+mn-ea"/>
                <a:cs typeface="+mn-cs"/>
                <a:hlinkClick r:id="rId3"/>
              </a:rPr>
              <a:t>枚举</a:t>
            </a:r>
            <a:r>
              <a:rPr lang="zh-CN" altLang="en-US" sz="1200" b="0" i="0" kern="1200" dirty="0" smtClean="0">
                <a:solidFill>
                  <a:schemeClr val="tx1"/>
                </a:solidFill>
                <a:effectLst/>
                <a:latin typeface="+mn-lt"/>
                <a:ea typeface="+mn-ea"/>
                <a:cs typeface="+mn-cs"/>
              </a:rPr>
              <a:t>解决方案的所有可能的候选项，以及检查每个候选项是否符合问题的描述。</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dirty="0" smtClean="0"/>
              <a:t>穷举所有 项，不是可行的</a:t>
            </a:r>
            <a:endParaRPr lang="zh-CN" altLang="en-US" dirty="0"/>
          </a:p>
        </p:txBody>
      </p:sp>
      <p:sp>
        <p:nvSpPr>
          <p:cNvPr id="4" name="灯片编号占位符 3"/>
          <p:cNvSpPr>
            <a:spLocks noGrp="1"/>
          </p:cNvSpPr>
          <p:nvPr>
            <p:ph type="sldNum" sz="quarter" idx="10"/>
          </p:nvPr>
        </p:nvSpPr>
        <p:spPr/>
        <p:txBody>
          <a:bodyPr/>
          <a:lstStyle/>
          <a:p>
            <a:pPr>
              <a:defRPr/>
            </a:pPr>
            <a:fld id="{0486AD57-67ED-4140-9F70-67C055736CF8}" type="slidenum">
              <a:rPr lang="zh-CN" altLang="en-US" smtClean="0"/>
              <a:pPr>
                <a:defRPr/>
              </a:pPr>
              <a:t>27</a:t>
            </a:fld>
            <a:endParaRPr lang="zh-CN" altLang="en-US"/>
          </a:p>
        </p:txBody>
      </p:sp>
    </p:spTree>
    <p:extLst>
      <p:ext uri="{BB962C8B-B14F-4D97-AF65-F5344CB8AC3E}">
        <p14:creationId xmlns:p14="http://schemas.microsoft.com/office/powerpoint/2010/main" val="1794796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 </a:t>
            </a:r>
            <a:r>
              <a:rPr lang="zh-CN" altLang="en-US" dirty="0" smtClean="0"/>
              <a:t>所以交易记录个数</a:t>
            </a:r>
            <a:endParaRPr lang="en-US" altLang="zh-CN" dirty="0" smtClean="0"/>
          </a:p>
          <a:p>
            <a:r>
              <a:rPr lang="en-US" altLang="zh-CN" dirty="0" smtClean="0"/>
              <a:t>d </a:t>
            </a:r>
            <a:r>
              <a:rPr lang="zh-CN" altLang="en-US" dirty="0" smtClean="0"/>
              <a:t>商品个数</a:t>
            </a:r>
            <a:endParaRPr lang="en-US" altLang="zh-CN" dirty="0" smtClean="0"/>
          </a:p>
          <a:p>
            <a:r>
              <a:rPr lang="en-US" altLang="zh-CN" dirty="0" smtClean="0"/>
              <a:t>w </a:t>
            </a:r>
            <a:r>
              <a:rPr lang="zh-CN" altLang="en-US" dirty="0" smtClean="0"/>
              <a:t>事务中最大的项个数</a:t>
            </a:r>
            <a:endParaRPr lang="en-US" altLang="zh-CN" dirty="0" smtClean="0"/>
          </a:p>
          <a:p>
            <a:endParaRPr lang="en-US" altLang="zh-CN" dirty="0" smtClean="0"/>
          </a:p>
          <a:p>
            <a:r>
              <a:rPr lang="en-US" altLang="zh-CN" dirty="0" smtClean="0"/>
              <a:t>M </a:t>
            </a:r>
            <a:r>
              <a:rPr lang="zh-CN" altLang="en-US" dirty="0" smtClean="0"/>
              <a:t>所有可能的项集，</a:t>
            </a:r>
            <a:r>
              <a:rPr lang="en-US" altLang="zh-CN" dirty="0" smtClean="0"/>
              <a:t>-1</a:t>
            </a:r>
            <a:r>
              <a:rPr lang="zh-CN" altLang="en-US" dirty="0" smtClean="0"/>
              <a:t>是减掉空集</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0486AD57-67ED-4140-9F70-67C055736CF8}" type="slidenum">
              <a:rPr lang="zh-CN" altLang="en-US" smtClean="0"/>
              <a:pPr>
                <a:defRPr/>
              </a:pPr>
              <a:t>30</a:t>
            </a:fld>
            <a:endParaRPr lang="zh-CN" altLang="en-US"/>
          </a:p>
        </p:txBody>
      </p:sp>
    </p:spTree>
    <p:extLst>
      <p:ext uri="{BB962C8B-B14F-4D97-AF65-F5344CB8AC3E}">
        <p14:creationId xmlns:p14="http://schemas.microsoft.com/office/powerpoint/2010/main" val="1099729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smtClean="0"/>
              <a:t>Apriori</a:t>
            </a:r>
            <a:r>
              <a:rPr lang="en-US" altLang="zh-CN" sz="1200" dirty="0" smtClean="0"/>
              <a:t> </a:t>
            </a:r>
            <a:r>
              <a:rPr lang="zh-CN" altLang="en-US" sz="1200" dirty="0" smtClean="0"/>
              <a:t>利用的</a:t>
            </a:r>
            <a:r>
              <a:rPr lang="en-US" altLang="zh-CN" sz="1200" dirty="0" smtClean="0"/>
              <a:t>2</a:t>
            </a:r>
            <a:r>
              <a:rPr lang="zh-CN" altLang="en-US" sz="1200" dirty="0" smtClean="0"/>
              <a:t>条性质 </a:t>
            </a:r>
            <a:endParaRPr lang="en-US" altLang="zh-CN" sz="1200" dirty="0" smtClean="0"/>
          </a:p>
          <a:p>
            <a:endParaRPr lang="en-US" altLang="zh-CN" dirty="0" smtClean="0"/>
          </a:p>
          <a:p>
            <a:r>
              <a:rPr lang="zh-CN" altLang="en-US" dirty="0" smtClean="0"/>
              <a:t>支持度，子集，单调递增</a:t>
            </a:r>
            <a:endParaRPr lang="en-US" altLang="zh-CN" dirty="0" smtClean="0"/>
          </a:p>
          <a:p>
            <a:r>
              <a:rPr lang="zh-CN" altLang="en-US" dirty="0" smtClean="0"/>
              <a:t>支持度，超集，单调递减</a:t>
            </a:r>
            <a:endParaRPr lang="zh-CN" altLang="en-US" dirty="0"/>
          </a:p>
        </p:txBody>
      </p:sp>
      <p:sp>
        <p:nvSpPr>
          <p:cNvPr id="4" name="灯片编号占位符 3"/>
          <p:cNvSpPr>
            <a:spLocks noGrp="1"/>
          </p:cNvSpPr>
          <p:nvPr>
            <p:ph type="sldNum" sz="quarter" idx="10"/>
          </p:nvPr>
        </p:nvSpPr>
        <p:spPr/>
        <p:txBody>
          <a:bodyPr/>
          <a:lstStyle/>
          <a:p>
            <a:pPr>
              <a:defRPr/>
            </a:pPr>
            <a:fld id="{0486AD57-67ED-4140-9F70-67C055736CF8}" type="slidenum">
              <a:rPr lang="zh-CN" altLang="en-US" smtClean="0"/>
              <a:pPr>
                <a:defRPr/>
              </a:pPr>
              <a:t>31</a:t>
            </a:fld>
            <a:endParaRPr lang="zh-CN" altLang="en-US"/>
          </a:p>
        </p:txBody>
      </p:sp>
    </p:spTree>
    <p:extLst>
      <p:ext uri="{BB962C8B-B14F-4D97-AF65-F5344CB8AC3E}">
        <p14:creationId xmlns:p14="http://schemas.microsoft.com/office/powerpoint/2010/main" val="104865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如何从 频繁</a:t>
            </a:r>
            <a:r>
              <a:rPr lang="en-US" altLang="zh-CN" dirty="0" smtClean="0"/>
              <a:t>k</a:t>
            </a:r>
            <a:r>
              <a:rPr lang="zh-CN" altLang="en-US" dirty="0" smtClean="0"/>
              <a:t>项集 </a:t>
            </a:r>
            <a:r>
              <a:rPr lang="en-US" altLang="zh-CN" dirty="0" smtClean="0"/>
              <a:t>L</a:t>
            </a:r>
            <a:r>
              <a:rPr lang="en-US" altLang="zh-CN" baseline="-25000" dirty="0" smtClean="0"/>
              <a:t>k </a:t>
            </a:r>
          </a:p>
          <a:p>
            <a:r>
              <a:rPr lang="zh-CN" altLang="en-US" dirty="0" smtClean="0"/>
              <a:t>生成 候选集</a:t>
            </a:r>
            <a:r>
              <a:rPr lang="zh-CN" altLang="en-US" baseline="0" dirty="0" smtClean="0"/>
              <a:t>  </a:t>
            </a:r>
            <a:r>
              <a:rPr lang="en-US" altLang="zh-CN" dirty="0" smtClean="0">
                <a:sym typeface="Wingdings" pitchFamily="2" charset="2"/>
              </a:rPr>
              <a:t>C</a:t>
            </a:r>
            <a:r>
              <a:rPr lang="en-US" altLang="zh-CN" baseline="-25000" dirty="0" smtClean="0">
                <a:sym typeface="Wingdings" pitchFamily="2" charset="2"/>
              </a:rPr>
              <a:t>k+1</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0486AD57-67ED-4140-9F70-67C055736CF8}" type="slidenum">
              <a:rPr lang="zh-CN" altLang="en-US" smtClean="0"/>
              <a:pPr>
                <a:defRPr/>
              </a:pPr>
              <a:t>37</a:t>
            </a:fld>
            <a:endParaRPr lang="zh-CN" altLang="en-US"/>
          </a:p>
        </p:txBody>
      </p:sp>
    </p:spTree>
    <p:extLst>
      <p:ext uri="{BB962C8B-B14F-4D97-AF65-F5344CB8AC3E}">
        <p14:creationId xmlns:p14="http://schemas.microsoft.com/office/powerpoint/2010/main" val="1059358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如何从 频繁</a:t>
            </a:r>
            <a:r>
              <a:rPr lang="en-US" altLang="zh-CN" dirty="0" smtClean="0"/>
              <a:t>k</a:t>
            </a:r>
            <a:r>
              <a:rPr lang="zh-CN" altLang="en-US" dirty="0" smtClean="0"/>
              <a:t>项集 </a:t>
            </a:r>
            <a:r>
              <a:rPr lang="en-US" altLang="zh-CN" dirty="0" smtClean="0"/>
              <a:t>L</a:t>
            </a:r>
            <a:r>
              <a:rPr lang="en-US" altLang="zh-CN" baseline="-25000" dirty="0" smtClean="0"/>
              <a:t>k </a:t>
            </a:r>
          </a:p>
          <a:p>
            <a:r>
              <a:rPr lang="zh-CN" altLang="en-US" dirty="0" smtClean="0"/>
              <a:t>生成 候选集</a:t>
            </a:r>
            <a:r>
              <a:rPr lang="zh-CN" altLang="en-US" baseline="0" dirty="0" smtClean="0"/>
              <a:t>  </a:t>
            </a:r>
            <a:r>
              <a:rPr lang="en-US" altLang="zh-CN" dirty="0" smtClean="0">
                <a:sym typeface="Wingdings" pitchFamily="2" charset="2"/>
              </a:rPr>
              <a:t>C</a:t>
            </a:r>
            <a:r>
              <a:rPr lang="en-US" altLang="zh-CN" baseline="-25000" dirty="0" smtClean="0">
                <a:sym typeface="Wingdings" pitchFamily="2" charset="2"/>
              </a:rPr>
              <a:t>k+1</a:t>
            </a:r>
            <a:endParaRPr lang="zh-CN" altLang="en-US" dirty="0"/>
          </a:p>
        </p:txBody>
      </p:sp>
      <p:sp>
        <p:nvSpPr>
          <p:cNvPr id="4" name="灯片编号占位符 3"/>
          <p:cNvSpPr>
            <a:spLocks noGrp="1"/>
          </p:cNvSpPr>
          <p:nvPr>
            <p:ph type="sldNum" sz="quarter" idx="10"/>
          </p:nvPr>
        </p:nvSpPr>
        <p:spPr/>
        <p:txBody>
          <a:bodyPr/>
          <a:lstStyle/>
          <a:p>
            <a:pPr>
              <a:defRPr/>
            </a:pPr>
            <a:fld id="{0486AD57-67ED-4140-9F70-67C055736CF8}" type="slidenum">
              <a:rPr lang="zh-CN" altLang="en-US" smtClean="0"/>
              <a:pPr>
                <a:defRPr/>
              </a:pPr>
              <a:t>38</a:t>
            </a:fld>
            <a:endParaRPr lang="zh-CN" altLang="en-US"/>
          </a:p>
        </p:txBody>
      </p:sp>
    </p:spTree>
    <p:extLst>
      <p:ext uri="{BB962C8B-B14F-4D97-AF65-F5344CB8AC3E}">
        <p14:creationId xmlns:p14="http://schemas.microsoft.com/office/powerpoint/2010/main" val="540318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所有 属于 </a:t>
            </a:r>
            <a:r>
              <a:rPr lang="en-US" altLang="zh-CN" dirty="0" smtClean="0"/>
              <a:t>L</a:t>
            </a:r>
            <a:r>
              <a:rPr lang="en-US" altLang="zh-CN" baseline="-25000" dirty="0" smtClean="0"/>
              <a:t>k+1</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aseline="-250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的项，一定属于 候选集</a:t>
            </a:r>
            <a:r>
              <a:rPr lang="zh-CN" altLang="en-US" baseline="0" dirty="0" smtClean="0"/>
              <a:t>  </a:t>
            </a:r>
            <a:r>
              <a:rPr lang="en-US" altLang="zh-CN" dirty="0" smtClean="0">
                <a:sym typeface="Wingdings" pitchFamily="2" charset="2"/>
              </a:rPr>
              <a:t>C</a:t>
            </a:r>
            <a:r>
              <a:rPr lang="en-US" altLang="zh-CN" baseline="-25000" dirty="0" smtClean="0">
                <a:sym typeface="Wingdings" pitchFamily="2" charset="2"/>
              </a:rPr>
              <a:t>k+1</a:t>
            </a:r>
            <a:endParaRPr lang="zh-CN" altLang="en-US" dirty="0" smtClean="0"/>
          </a:p>
          <a:p>
            <a:endParaRPr lang="en-US" altLang="zh-CN" baseline="-25000" dirty="0" smtClean="0"/>
          </a:p>
        </p:txBody>
      </p:sp>
      <p:sp>
        <p:nvSpPr>
          <p:cNvPr id="4" name="灯片编号占位符 3"/>
          <p:cNvSpPr>
            <a:spLocks noGrp="1"/>
          </p:cNvSpPr>
          <p:nvPr>
            <p:ph type="sldNum" sz="quarter" idx="10"/>
          </p:nvPr>
        </p:nvSpPr>
        <p:spPr/>
        <p:txBody>
          <a:bodyPr/>
          <a:lstStyle/>
          <a:p>
            <a:pPr>
              <a:defRPr/>
            </a:pPr>
            <a:fld id="{0486AD57-67ED-4140-9F70-67C055736CF8}" type="slidenum">
              <a:rPr lang="zh-CN" altLang="en-US" smtClean="0"/>
              <a:pPr>
                <a:defRPr/>
              </a:pPr>
              <a:t>39</a:t>
            </a:fld>
            <a:endParaRPr lang="zh-CN" altLang="en-US"/>
          </a:p>
        </p:txBody>
      </p:sp>
    </p:spTree>
    <p:extLst>
      <p:ext uri="{BB962C8B-B14F-4D97-AF65-F5344CB8AC3E}">
        <p14:creationId xmlns:p14="http://schemas.microsoft.com/office/powerpoint/2010/main" val="2298001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子序列</a:t>
            </a:r>
            <a:endParaRPr lang="zh-CN" altLang="en-US" dirty="0"/>
          </a:p>
        </p:txBody>
      </p:sp>
      <p:sp>
        <p:nvSpPr>
          <p:cNvPr id="4" name="灯片编号占位符 3"/>
          <p:cNvSpPr>
            <a:spLocks noGrp="1"/>
          </p:cNvSpPr>
          <p:nvPr>
            <p:ph type="sldNum" sz="quarter" idx="10"/>
          </p:nvPr>
        </p:nvSpPr>
        <p:spPr/>
        <p:txBody>
          <a:bodyPr/>
          <a:lstStyle/>
          <a:p>
            <a:pPr>
              <a:defRPr/>
            </a:pPr>
            <a:fld id="{0486AD57-67ED-4140-9F70-67C055736CF8}" type="slidenum">
              <a:rPr lang="zh-CN" altLang="en-US" smtClean="0"/>
              <a:pPr>
                <a:defRPr/>
              </a:pPr>
              <a:t>58</a:t>
            </a:fld>
            <a:endParaRPr lang="zh-CN" altLang="en-US"/>
          </a:p>
        </p:txBody>
      </p:sp>
    </p:spTree>
    <p:extLst>
      <p:ext uri="{BB962C8B-B14F-4D97-AF65-F5344CB8AC3E}">
        <p14:creationId xmlns:p14="http://schemas.microsoft.com/office/powerpoint/2010/main" val="35953618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CID </a:t>
            </a:r>
            <a:r>
              <a:rPr lang="zh-CN" altLang="en-US" dirty="0" smtClean="0"/>
              <a:t>客户</a:t>
            </a:r>
          </a:p>
          <a:p>
            <a:endParaRPr lang="zh-CN" altLang="en-US" dirty="0"/>
          </a:p>
        </p:txBody>
      </p:sp>
      <p:sp>
        <p:nvSpPr>
          <p:cNvPr id="4" name="灯片编号占位符 3"/>
          <p:cNvSpPr>
            <a:spLocks noGrp="1"/>
          </p:cNvSpPr>
          <p:nvPr>
            <p:ph type="sldNum" sz="quarter" idx="10"/>
          </p:nvPr>
        </p:nvSpPr>
        <p:spPr/>
        <p:txBody>
          <a:bodyPr/>
          <a:lstStyle/>
          <a:p>
            <a:pPr>
              <a:defRPr/>
            </a:pPr>
            <a:fld id="{0486AD57-67ED-4140-9F70-67C055736CF8}" type="slidenum">
              <a:rPr lang="zh-CN" altLang="en-US" smtClean="0"/>
              <a:pPr>
                <a:defRPr/>
              </a:pPr>
              <a:t>59</a:t>
            </a:fld>
            <a:endParaRPr lang="zh-CN" altLang="en-US"/>
          </a:p>
        </p:txBody>
      </p:sp>
    </p:spTree>
    <p:extLst>
      <p:ext uri="{BB962C8B-B14F-4D97-AF65-F5344CB8AC3E}">
        <p14:creationId xmlns:p14="http://schemas.microsoft.com/office/powerpoint/2010/main" val="2451977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序列的 个数  比 项集 多</a:t>
            </a:r>
            <a:endParaRPr lang="zh-CN" altLang="en-US" dirty="0"/>
          </a:p>
        </p:txBody>
      </p:sp>
      <p:sp>
        <p:nvSpPr>
          <p:cNvPr id="4" name="灯片编号占位符 3"/>
          <p:cNvSpPr>
            <a:spLocks noGrp="1"/>
          </p:cNvSpPr>
          <p:nvPr>
            <p:ph type="sldNum" sz="quarter" idx="10"/>
          </p:nvPr>
        </p:nvSpPr>
        <p:spPr/>
        <p:txBody>
          <a:bodyPr/>
          <a:lstStyle/>
          <a:p>
            <a:pPr>
              <a:defRPr/>
            </a:pPr>
            <a:fld id="{0486AD57-67ED-4140-9F70-67C055736CF8}" type="slidenum">
              <a:rPr lang="zh-CN" altLang="en-US" smtClean="0"/>
              <a:pPr>
                <a:defRPr/>
              </a:pPr>
              <a:t>60</a:t>
            </a:fld>
            <a:endParaRPr lang="zh-CN" altLang="en-US"/>
          </a:p>
        </p:txBody>
      </p:sp>
    </p:spTree>
    <p:extLst>
      <p:ext uri="{BB962C8B-B14F-4D97-AF65-F5344CB8AC3E}">
        <p14:creationId xmlns:p14="http://schemas.microsoft.com/office/powerpoint/2010/main" val="2736036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 </a:t>
            </a:r>
            <a:r>
              <a:rPr lang="zh-CN" altLang="en-US" sz="1200" dirty="0" smtClean="0"/>
              <a:t>集合运算符号，</a:t>
            </a:r>
            <a:r>
              <a:rPr lang="zh-CN" altLang="en-US" sz="1200" dirty="0" smtClean="0"/>
              <a:t>子集合</a:t>
            </a:r>
            <a:endParaRPr lang="en-US" altLang="zh-CN" sz="1200" dirty="0" smtClean="0"/>
          </a:p>
          <a:p>
            <a:endParaRPr lang="en-US" altLang="zh-CN" sz="1200" dirty="0" smtClean="0"/>
          </a:p>
          <a:p>
            <a:r>
              <a:rPr lang="zh-CN" altLang="en-US" sz="1200" dirty="0" smtClean="0"/>
              <a:t>事务集</a:t>
            </a:r>
            <a:r>
              <a:rPr lang="en-US" altLang="zh-CN" sz="1200" i="1" dirty="0" smtClean="0"/>
              <a:t>D </a:t>
            </a:r>
            <a:r>
              <a:rPr lang="zh-CN" altLang="en-US" sz="1200" i="1" dirty="0" smtClean="0"/>
              <a:t>包含的个数是 </a:t>
            </a:r>
            <a:r>
              <a:rPr lang="en-US" altLang="zh-CN" sz="1200" i="1" dirty="0" smtClean="0"/>
              <a:t>n</a:t>
            </a:r>
            <a:endParaRPr lang="zh-CN" altLang="en-US" dirty="0"/>
          </a:p>
        </p:txBody>
      </p:sp>
      <p:sp>
        <p:nvSpPr>
          <p:cNvPr id="4" name="灯片编号占位符 3"/>
          <p:cNvSpPr>
            <a:spLocks noGrp="1"/>
          </p:cNvSpPr>
          <p:nvPr>
            <p:ph type="sldNum" sz="quarter" idx="10"/>
          </p:nvPr>
        </p:nvSpPr>
        <p:spPr/>
        <p:txBody>
          <a:bodyPr/>
          <a:lstStyle/>
          <a:p>
            <a:pPr>
              <a:defRPr/>
            </a:pPr>
            <a:fld id="{0486AD57-67ED-4140-9F70-67C055736CF8}" type="slidenum">
              <a:rPr lang="zh-CN" altLang="en-US" smtClean="0"/>
              <a:pPr>
                <a:defRPr/>
              </a:pPr>
              <a:t>7</a:t>
            </a:fld>
            <a:endParaRPr lang="zh-CN" altLang="en-US"/>
          </a:p>
        </p:txBody>
      </p:sp>
    </p:spTree>
    <p:extLst>
      <p:ext uri="{BB962C8B-B14F-4D97-AF65-F5344CB8AC3E}">
        <p14:creationId xmlns:p14="http://schemas.microsoft.com/office/powerpoint/2010/main" val="3012980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Jelly</a:t>
            </a:r>
            <a:r>
              <a:rPr lang="zh-CN" altLang="en-US" sz="1200" b="0" i="0" kern="1200" dirty="0" smtClean="0">
                <a:solidFill>
                  <a:schemeClr val="tx1"/>
                </a:solidFill>
                <a:effectLst/>
                <a:latin typeface="+mn-lt"/>
                <a:ea typeface="+mn-ea"/>
                <a:cs typeface="+mn-cs"/>
              </a:rPr>
              <a:t> 是“果冻；胶状物”</a:t>
            </a:r>
            <a:endParaRPr lang="zh-CN" altLang="en-US" dirty="0"/>
          </a:p>
        </p:txBody>
      </p:sp>
      <p:sp>
        <p:nvSpPr>
          <p:cNvPr id="4" name="灯片编号占位符 3"/>
          <p:cNvSpPr>
            <a:spLocks noGrp="1"/>
          </p:cNvSpPr>
          <p:nvPr>
            <p:ph type="sldNum" sz="quarter" idx="10"/>
          </p:nvPr>
        </p:nvSpPr>
        <p:spPr/>
        <p:txBody>
          <a:bodyPr/>
          <a:lstStyle/>
          <a:p>
            <a:pPr>
              <a:defRPr/>
            </a:pPr>
            <a:fld id="{0486AD57-67ED-4140-9F70-67C055736CF8}" type="slidenum">
              <a:rPr lang="zh-CN" altLang="en-US" smtClean="0"/>
              <a:pPr>
                <a:defRPr/>
              </a:pPr>
              <a:t>8</a:t>
            </a:fld>
            <a:endParaRPr lang="zh-CN" altLang="en-US"/>
          </a:p>
        </p:txBody>
      </p:sp>
    </p:spTree>
    <p:extLst>
      <p:ext uri="{BB962C8B-B14F-4D97-AF65-F5344CB8AC3E}">
        <p14:creationId xmlns:p14="http://schemas.microsoft.com/office/powerpoint/2010/main" val="1569099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t>13</a:t>
            </a:fld>
            <a:endParaRPr lang="zh-CN" altLang="en-US"/>
          </a:p>
        </p:txBody>
      </p:sp>
    </p:spTree>
    <p:extLst>
      <p:ext uri="{BB962C8B-B14F-4D97-AF65-F5344CB8AC3E}">
        <p14:creationId xmlns:p14="http://schemas.microsoft.com/office/powerpoint/2010/main" val="2346316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t>14</a:t>
            </a:fld>
            <a:endParaRPr lang="zh-CN" altLang="en-US"/>
          </a:p>
        </p:txBody>
      </p:sp>
    </p:spTree>
    <p:extLst>
      <p:ext uri="{BB962C8B-B14F-4D97-AF65-F5344CB8AC3E}">
        <p14:creationId xmlns:p14="http://schemas.microsoft.com/office/powerpoint/2010/main" val="409882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50000"/>
              </a:lnSpc>
            </a:pP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t>17</a:t>
            </a:fld>
            <a:endParaRPr lang="zh-CN" altLang="en-US"/>
          </a:p>
        </p:txBody>
      </p:sp>
    </p:spTree>
    <p:extLst>
      <p:ext uri="{BB962C8B-B14F-4D97-AF65-F5344CB8AC3E}">
        <p14:creationId xmlns:p14="http://schemas.microsoft.com/office/powerpoint/2010/main" val="3793148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White">
      <p:bgPr>
        <a:solidFill>
          <a:schemeClr val="bg1"/>
        </a:solidFill>
        <a:effectLst/>
      </p:bgPr>
    </p:bg>
    <p:spTree>
      <p:nvGrpSpPr>
        <p:cNvPr id="1" name=""/>
        <p:cNvGrpSpPr/>
        <p:nvPr/>
      </p:nvGrpSpPr>
      <p:grpSpPr>
        <a:xfrm>
          <a:off x="0" y="0"/>
          <a:ext cx="0" cy="0"/>
          <a:chOff x="0" y="0"/>
          <a:chExt cx="0" cy="0"/>
        </a:xfrm>
      </p:grpSpPr>
      <p:sp>
        <p:nvSpPr>
          <p:cNvPr id="4" name="Rectangle 78"/>
          <p:cNvSpPr>
            <a:spLocks noChangeArrowheads="1"/>
          </p:cNvSpPr>
          <p:nvPr/>
        </p:nvSpPr>
        <p:spPr bwMode="gray">
          <a:xfrm rot="5400000">
            <a:off x="7904162" y="1163638"/>
            <a:ext cx="2098675" cy="381000"/>
          </a:xfrm>
          <a:prstGeom prst="rect">
            <a:avLst/>
          </a:prstGeom>
          <a:gradFill rotWithShape="1">
            <a:gsLst>
              <a:gs pos="0">
                <a:schemeClr val="bg2"/>
              </a:gs>
              <a:gs pos="100000">
                <a:schemeClr val="bg2">
                  <a:gamma/>
                  <a:tint val="54510"/>
                  <a:invGamma/>
                </a:schemeClr>
              </a:gs>
            </a:gsLst>
            <a:lin ang="0" scaled="1"/>
          </a:gradFill>
          <a:ln w="9525">
            <a:noFill/>
            <a:miter lim="800000"/>
            <a:headEnd/>
            <a:tailEnd/>
          </a:ln>
          <a:effectLst/>
        </p:spPr>
        <p:txBody>
          <a:bodyPr wrap="none" anchor="ctr"/>
          <a:lstStyle/>
          <a:p>
            <a:pPr>
              <a:defRPr/>
            </a:pPr>
            <a:endParaRPr lang="zh-CN" altLang="en-US">
              <a:ea typeface="宋体" charset="-122"/>
            </a:endParaRPr>
          </a:p>
        </p:txBody>
      </p:sp>
      <p:sp>
        <p:nvSpPr>
          <p:cNvPr id="5" name="Text Box 14"/>
          <p:cNvSpPr txBox="1">
            <a:spLocks noChangeArrowheads="1"/>
          </p:cNvSpPr>
          <p:nvPr/>
        </p:nvSpPr>
        <p:spPr bwMode="gray">
          <a:xfrm>
            <a:off x="3886200" y="5715000"/>
            <a:ext cx="1612900" cy="519113"/>
          </a:xfrm>
          <a:prstGeom prst="rect">
            <a:avLst/>
          </a:prstGeom>
          <a:noFill/>
          <a:ln w="9525">
            <a:noFill/>
            <a:miter lim="800000"/>
            <a:headEnd/>
            <a:tailEnd/>
          </a:ln>
          <a:effectLst/>
        </p:spPr>
        <p:txBody>
          <a:bodyPr>
            <a:spAutoFit/>
          </a:bodyPr>
          <a:lstStyle/>
          <a:p>
            <a:pPr algn="ctr">
              <a:defRPr/>
            </a:pPr>
            <a:r>
              <a:rPr lang="en-US" altLang="zh-CN" sz="2800" b="1">
                <a:latin typeface="Verdana" pitchFamily="34" charset="0"/>
                <a:ea typeface="宋体" charset="-122"/>
              </a:rPr>
              <a:t>LOGO</a:t>
            </a:r>
          </a:p>
        </p:txBody>
      </p:sp>
      <p:grpSp>
        <p:nvGrpSpPr>
          <p:cNvPr id="6" name="Group 31"/>
          <p:cNvGrpSpPr>
            <a:grpSpLocks/>
          </p:cNvGrpSpPr>
          <p:nvPr/>
        </p:nvGrpSpPr>
        <p:grpSpPr bwMode="auto">
          <a:xfrm rot="421294">
            <a:off x="971550" y="692150"/>
            <a:ext cx="1871663" cy="1944688"/>
            <a:chOff x="521" y="482"/>
            <a:chExt cx="1134" cy="1142"/>
          </a:xfrm>
        </p:grpSpPr>
        <p:sp>
          <p:nvSpPr>
            <p:cNvPr id="7" name="Oval 32"/>
            <p:cNvSpPr>
              <a:spLocks noChangeArrowheads="1"/>
            </p:cNvSpPr>
            <p:nvPr userDrawn="1"/>
          </p:nvSpPr>
          <p:spPr bwMode="gray">
            <a:xfrm rot="-128649">
              <a:off x="851" y="811"/>
              <a:ext cx="479" cy="49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grpSp>
          <p:nvGrpSpPr>
            <p:cNvPr id="8" name="Group 33"/>
            <p:cNvGrpSpPr>
              <a:grpSpLocks/>
            </p:cNvGrpSpPr>
            <p:nvPr userDrawn="1"/>
          </p:nvGrpSpPr>
          <p:grpSpPr bwMode="auto">
            <a:xfrm rot="56277">
              <a:off x="1257" y="1221"/>
              <a:ext cx="258" cy="217"/>
              <a:chOff x="3447" y="874"/>
              <a:chExt cx="399" cy="340"/>
            </a:xfrm>
          </p:grpSpPr>
          <p:sp>
            <p:nvSpPr>
              <p:cNvPr id="37" name="Oval 34"/>
              <p:cNvSpPr>
                <a:spLocks noChangeArrowheads="1"/>
              </p:cNvSpPr>
              <p:nvPr/>
            </p:nvSpPr>
            <p:spPr bwMode="gray">
              <a:xfrm>
                <a:off x="3631" y="1021"/>
                <a:ext cx="108"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38" name="Oval 35"/>
              <p:cNvSpPr>
                <a:spLocks noChangeArrowheads="1"/>
              </p:cNvSpPr>
              <p:nvPr/>
            </p:nvSpPr>
            <p:spPr bwMode="gray">
              <a:xfrm>
                <a:off x="3754" y="1123"/>
                <a:ext cx="92"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39" name="Oval 36"/>
              <p:cNvSpPr>
                <a:spLocks noChangeArrowheads="1"/>
              </p:cNvSpPr>
              <p:nvPr/>
            </p:nvSpPr>
            <p:spPr bwMode="gray">
              <a:xfrm>
                <a:off x="3447" y="874"/>
                <a:ext cx="180" cy="183"/>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grpSp>
        <p:grpSp>
          <p:nvGrpSpPr>
            <p:cNvPr id="9" name="Group 37"/>
            <p:cNvGrpSpPr>
              <a:grpSpLocks/>
            </p:cNvGrpSpPr>
            <p:nvPr userDrawn="1"/>
          </p:nvGrpSpPr>
          <p:grpSpPr bwMode="auto">
            <a:xfrm rot="-2383151">
              <a:off x="1381" y="941"/>
              <a:ext cx="269" cy="221"/>
              <a:chOff x="3446" y="867"/>
              <a:chExt cx="409" cy="344"/>
            </a:xfrm>
          </p:grpSpPr>
          <p:sp>
            <p:nvSpPr>
              <p:cNvPr id="34" name="Oval 38"/>
              <p:cNvSpPr>
                <a:spLocks noChangeArrowheads="1"/>
              </p:cNvSpPr>
              <p:nvPr/>
            </p:nvSpPr>
            <p:spPr bwMode="gray">
              <a:xfrm>
                <a:off x="3636" y="1015"/>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35" name="Oval 39"/>
              <p:cNvSpPr>
                <a:spLocks noChangeArrowheads="1"/>
              </p:cNvSpPr>
              <p:nvPr/>
            </p:nvSpPr>
            <p:spPr bwMode="gray">
              <a:xfrm>
                <a:off x="3764" y="1118"/>
                <a:ext cx="91" cy="93"/>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36" name="Oval 40"/>
              <p:cNvSpPr>
                <a:spLocks noChangeArrowheads="1"/>
              </p:cNvSpPr>
              <p:nvPr/>
            </p:nvSpPr>
            <p:spPr bwMode="gray">
              <a:xfrm>
                <a:off x="3446" y="867"/>
                <a:ext cx="184"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grpSp>
        <p:grpSp>
          <p:nvGrpSpPr>
            <p:cNvPr id="10" name="Group 41"/>
            <p:cNvGrpSpPr>
              <a:grpSpLocks/>
            </p:cNvGrpSpPr>
            <p:nvPr userDrawn="1"/>
          </p:nvGrpSpPr>
          <p:grpSpPr bwMode="auto">
            <a:xfrm rot="-4925197">
              <a:off x="1295" y="670"/>
              <a:ext cx="251" cy="229"/>
              <a:chOff x="3458" y="871"/>
              <a:chExt cx="399" cy="341"/>
            </a:xfrm>
          </p:grpSpPr>
          <p:sp>
            <p:nvSpPr>
              <p:cNvPr id="31" name="Oval 42"/>
              <p:cNvSpPr>
                <a:spLocks noChangeArrowheads="1"/>
              </p:cNvSpPr>
              <p:nvPr/>
            </p:nvSpPr>
            <p:spPr bwMode="gray">
              <a:xfrm>
                <a:off x="3650" y="1018"/>
                <a:ext cx="105" cy="12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32" name="Oval 43"/>
              <p:cNvSpPr>
                <a:spLocks noChangeArrowheads="1"/>
              </p:cNvSpPr>
              <p:nvPr/>
            </p:nvSpPr>
            <p:spPr bwMode="gray">
              <a:xfrm>
                <a:off x="3770" y="1120"/>
                <a:ext cx="87"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33" name="Oval 44"/>
              <p:cNvSpPr>
                <a:spLocks noChangeArrowheads="1"/>
              </p:cNvSpPr>
              <p:nvPr/>
            </p:nvSpPr>
            <p:spPr bwMode="gray">
              <a:xfrm>
                <a:off x="3458" y="871"/>
                <a:ext cx="179" cy="18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grpSp>
        <p:grpSp>
          <p:nvGrpSpPr>
            <p:cNvPr id="11" name="Group 45"/>
            <p:cNvGrpSpPr>
              <a:grpSpLocks/>
            </p:cNvGrpSpPr>
            <p:nvPr userDrawn="1"/>
          </p:nvGrpSpPr>
          <p:grpSpPr bwMode="auto">
            <a:xfrm rot="3149186">
              <a:off x="974" y="1401"/>
              <a:ext cx="261" cy="229"/>
              <a:chOff x="3438" y="879"/>
              <a:chExt cx="405" cy="337"/>
            </a:xfrm>
          </p:grpSpPr>
          <p:sp>
            <p:nvSpPr>
              <p:cNvPr id="28" name="Oval 46"/>
              <p:cNvSpPr>
                <a:spLocks noChangeArrowheads="1"/>
              </p:cNvSpPr>
              <p:nvPr/>
            </p:nvSpPr>
            <p:spPr bwMode="gray">
              <a:xfrm>
                <a:off x="3626" y="1025"/>
                <a:ext cx="110" cy="12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29" name="Oval 47"/>
              <p:cNvSpPr>
                <a:spLocks noChangeArrowheads="1"/>
              </p:cNvSpPr>
              <p:nvPr/>
            </p:nvSpPr>
            <p:spPr bwMode="gray">
              <a:xfrm>
                <a:off x="3752" y="1124"/>
                <a:ext cx="91"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30" name="Oval 48"/>
              <p:cNvSpPr>
                <a:spLocks noChangeArrowheads="1"/>
              </p:cNvSpPr>
              <p:nvPr/>
            </p:nvSpPr>
            <p:spPr bwMode="gray">
              <a:xfrm>
                <a:off x="3438" y="879"/>
                <a:ext cx="183"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grpSp>
        <p:grpSp>
          <p:nvGrpSpPr>
            <p:cNvPr id="12" name="Group 49"/>
            <p:cNvGrpSpPr>
              <a:grpSpLocks/>
            </p:cNvGrpSpPr>
            <p:nvPr userDrawn="1"/>
          </p:nvGrpSpPr>
          <p:grpSpPr bwMode="auto">
            <a:xfrm rot="-7676986">
              <a:off x="933" y="440"/>
              <a:ext cx="267" cy="232"/>
              <a:chOff x="3463" y="873"/>
              <a:chExt cx="409" cy="344"/>
            </a:xfrm>
          </p:grpSpPr>
          <p:sp>
            <p:nvSpPr>
              <p:cNvPr id="25" name="Oval 50"/>
              <p:cNvSpPr>
                <a:spLocks noChangeArrowheads="1"/>
              </p:cNvSpPr>
              <p:nvPr/>
            </p:nvSpPr>
            <p:spPr bwMode="gray">
              <a:xfrm>
                <a:off x="3650" y="1023"/>
                <a:ext cx="110" cy="123"/>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26" name="Oval 51"/>
              <p:cNvSpPr>
                <a:spLocks noChangeArrowheads="1"/>
              </p:cNvSpPr>
              <p:nvPr/>
            </p:nvSpPr>
            <p:spPr bwMode="gray">
              <a:xfrm>
                <a:off x="3775" y="1125"/>
                <a:ext cx="97"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27" name="Oval 52"/>
              <p:cNvSpPr>
                <a:spLocks noChangeArrowheads="1"/>
              </p:cNvSpPr>
              <p:nvPr/>
            </p:nvSpPr>
            <p:spPr bwMode="gray">
              <a:xfrm>
                <a:off x="3463" y="873"/>
                <a:ext cx="181" cy="183"/>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grpSp>
        <p:grpSp>
          <p:nvGrpSpPr>
            <p:cNvPr id="13" name="Group 53"/>
            <p:cNvGrpSpPr>
              <a:grpSpLocks/>
            </p:cNvGrpSpPr>
            <p:nvPr userDrawn="1"/>
          </p:nvGrpSpPr>
          <p:grpSpPr bwMode="auto">
            <a:xfrm rot="-10348150">
              <a:off x="661" y="649"/>
              <a:ext cx="260" cy="220"/>
              <a:chOff x="3464" y="886"/>
              <a:chExt cx="399" cy="345"/>
            </a:xfrm>
          </p:grpSpPr>
          <p:sp>
            <p:nvSpPr>
              <p:cNvPr id="22" name="Oval 54"/>
              <p:cNvSpPr>
                <a:spLocks noChangeArrowheads="1"/>
              </p:cNvSpPr>
              <p:nvPr/>
            </p:nvSpPr>
            <p:spPr bwMode="gray">
              <a:xfrm>
                <a:off x="3653" y="1041"/>
                <a:ext cx="110" cy="127"/>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23" name="Oval 55"/>
              <p:cNvSpPr>
                <a:spLocks noChangeArrowheads="1"/>
              </p:cNvSpPr>
              <p:nvPr/>
            </p:nvSpPr>
            <p:spPr bwMode="gray">
              <a:xfrm>
                <a:off x="3774" y="1142"/>
                <a:ext cx="89" cy="89"/>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24" name="Oval 56"/>
              <p:cNvSpPr>
                <a:spLocks noChangeArrowheads="1"/>
              </p:cNvSpPr>
              <p:nvPr/>
            </p:nvSpPr>
            <p:spPr bwMode="gray">
              <a:xfrm>
                <a:off x="3464" y="886"/>
                <a:ext cx="182" cy="187"/>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grpSp>
        <p:grpSp>
          <p:nvGrpSpPr>
            <p:cNvPr id="14" name="Group 57"/>
            <p:cNvGrpSpPr>
              <a:grpSpLocks/>
            </p:cNvGrpSpPr>
            <p:nvPr userDrawn="1"/>
          </p:nvGrpSpPr>
          <p:grpSpPr bwMode="auto">
            <a:xfrm rot="8606759">
              <a:off x="512" y="981"/>
              <a:ext cx="263" cy="213"/>
              <a:chOff x="3456" y="891"/>
              <a:chExt cx="398" cy="337"/>
            </a:xfrm>
          </p:grpSpPr>
          <p:sp>
            <p:nvSpPr>
              <p:cNvPr id="19" name="Oval 58"/>
              <p:cNvSpPr>
                <a:spLocks noChangeArrowheads="1"/>
              </p:cNvSpPr>
              <p:nvPr/>
            </p:nvSpPr>
            <p:spPr bwMode="gray">
              <a:xfrm>
                <a:off x="3638" y="1040"/>
                <a:ext cx="109" cy="123"/>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20" name="Oval 59"/>
              <p:cNvSpPr>
                <a:spLocks noChangeArrowheads="1"/>
              </p:cNvSpPr>
              <p:nvPr/>
            </p:nvSpPr>
            <p:spPr bwMode="gray">
              <a:xfrm>
                <a:off x="3764" y="1139"/>
                <a:ext cx="90" cy="89"/>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21" name="Oval 60"/>
              <p:cNvSpPr>
                <a:spLocks noChangeArrowheads="1"/>
              </p:cNvSpPr>
              <p:nvPr/>
            </p:nvSpPr>
            <p:spPr bwMode="gray">
              <a:xfrm>
                <a:off x="3456" y="891"/>
                <a:ext cx="182" cy="18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grpSp>
        <p:grpSp>
          <p:nvGrpSpPr>
            <p:cNvPr id="15" name="Group 61"/>
            <p:cNvGrpSpPr>
              <a:grpSpLocks/>
            </p:cNvGrpSpPr>
            <p:nvPr userDrawn="1"/>
          </p:nvGrpSpPr>
          <p:grpSpPr bwMode="auto">
            <a:xfrm rot="6279754">
              <a:off x="635" y="1281"/>
              <a:ext cx="264" cy="229"/>
              <a:chOff x="3443" y="888"/>
              <a:chExt cx="408" cy="345"/>
            </a:xfrm>
          </p:grpSpPr>
          <p:sp>
            <p:nvSpPr>
              <p:cNvPr id="16" name="Oval 62"/>
              <p:cNvSpPr>
                <a:spLocks noChangeArrowheads="1"/>
              </p:cNvSpPr>
              <p:nvPr/>
            </p:nvSpPr>
            <p:spPr bwMode="gray">
              <a:xfrm>
                <a:off x="3635" y="1033"/>
                <a:ext cx="111"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17" name="Oval 63"/>
              <p:cNvSpPr>
                <a:spLocks noChangeArrowheads="1"/>
              </p:cNvSpPr>
              <p:nvPr/>
            </p:nvSpPr>
            <p:spPr bwMode="gray">
              <a:xfrm>
                <a:off x="3759" y="1142"/>
                <a:ext cx="92"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18" name="Oval 64"/>
              <p:cNvSpPr>
                <a:spLocks noChangeArrowheads="1"/>
              </p:cNvSpPr>
              <p:nvPr/>
            </p:nvSpPr>
            <p:spPr bwMode="gray">
              <a:xfrm>
                <a:off x="3443" y="888"/>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grpSp>
      </p:grpSp>
      <p:sp>
        <p:nvSpPr>
          <p:cNvPr id="40" name="Rectangle 65"/>
          <p:cNvSpPr>
            <a:spLocks noChangeArrowheads="1"/>
          </p:cNvSpPr>
          <p:nvPr/>
        </p:nvSpPr>
        <p:spPr bwMode="gray">
          <a:xfrm>
            <a:off x="457200" y="0"/>
            <a:ext cx="7620000" cy="304800"/>
          </a:xfrm>
          <a:prstGeom prst="rect">
            <a:avLst/>
          </a:prstGeom>
          <a:gradFill rotWithShape="1">
            <a:gsLst>
              <a:gs pos="0">
                <a:schemeClr val="folHlink"/>
              </a:gs>
              <a:gs pos="100000">
                <a:schemeClr val="folHlink">
                  <a:gamma/>
                  <a:tint val="24314"/>
                  <a:invGamma/>
                </a:schemeClr>
              </a:gs>
            </a:gsLst>
            <a:lin ang="0" scaled="1"/>
          </a:gradFill>
          <a:ln w="9525">
            <a:noFill/>
            <a:miter lim="800000"/>
            <a:headEnd/>
            <a:tailEnd/>
          </a:ln>
          <a:effectLst/>
        </p:spPr>
        <p:txBody>
          <a:bodyPr wrap="none" anchor="ctr"/>
          <a:lstStyle/>
          <a:p>
            <a:pPr>
              <a:defRPr/>
            </a:pPr>
            <a:endParaRPr lang="zh-CN" altLang="en-US">
              <a:ea typeface="宋体" charset="-122"/>
            </a:endParaRPr>
          </a:p>
        </p:txBody>
      </p:sp>
      <p:sp>
        <p:nvSpPr>
          <p:cNvPr id="41" name="Rectangle 66"/>
          <p:cNvSpPr>
            <a:spLocks noChangeArrowheads="1"/>
          </p:cNvSpPr>
          <p:nvPr/>
        </p:nvSpPr>
        <p:spPr bwMode="gray">
          <a:xfrm>
            <a:off x="6664325" y="-7938"/>
            <a:ext cx="2098675" cy="312738"/>
          </a:xfrm>
          <a:prstGeom prst="rect">
            <a:avLst/>
          </a:prstGeom>
          <a:gradFill rotWithShape="1">
            <a:gsLst>
              <a:gs pos="0">
                <a:schemeClr val="hlink"/>
              </a:gs>
              <a:gs pos="100000">
                <a:schemeClr val="hlink">
                  <a:gamma/>
                  <a:tint val="33333"/>
                  <a:invGamma/>
                </a:schemeClr>
              </a:gs>
            </a:gsLst>
            <a:lin ang="0" scaled="1"/>
          </a:gradFill>
          <a:ln w="9525">
            <a:noFill/>
            <a:miter lim="800000"/>
            <a:headEnd/>
            <a:tailEnd/>
          </a:ln>
          <a:effectLst/>
        </p:spPr>
        <p:txBody>
          <a:bodyPr wrap="none" anchor="ctr"/>
          <a:lstStyle/>
          <a:p>
            <a:pPr>
              <a:defRPr/>
            </a:pPr>
            <a:endParaRPr lang="zh-CN" altLang="en-US">
              <a:ea typeface="宋体" charset="-122"/>
            </a:endParaRPr>
          </a:p>
        </p:txBody>
      </p:sp>
      <p:sp>
        <p:nvSpPr>
          <p:cNvPr id="42" name="Rectangle 68"/>
          <p:cNvSpPr>
            <a:spLocks noChangeArrowheads="1"/>
          </p:cNvSpPr>
          <p:nvPr/>
        </p:nvSpPr>
        <p:spPr bwMode="gray">
          <a:xfrm rot="10800000">
            <a:off x="2549525" y="6553200"/>
            <a:ext cx="6230938" cy="317500"/>
          </a:xfrm>
          <a:prstGeom prst="rect">
            <a:avLst/>
          </a:prstGeom>
          <a:gradFill rotWithShape="1">
            <a:gsLst>
              <a:gs pos="0">
                <a:schemeClr val="hlink"/>
              </a:gs>
              <a:gs pos="100000">
                <a:schemeClr val="hlink">
                  <a:gamma/>
                  <a:tint val="33333"/>
                  <a:invGamma/>
                </a:schemeClr>
              </a:gs>
            </a:gsLst>
            <a:lin ang="0" scaled="1"/>
          </a:gradFill>
          <a:ln w="9525">
            <a:noFill/>
            <a:miter lim="800000"/>
            <a:headEnd/>
            <a:tailEnd/>
          </a:ln>
          <a:effectLst/>
        </p:spPr>
        <p:txBody>
          <a:bodyPr wrap="none" anchor="ctr"/>
          <a:lstStyle/>
          <a:p>
            <a:pPr>
              <a:defRPr/>
            </a:pPr>
            <a:endParaRPr lang="zh-CN" altLang="en-US">
              <a:ea typeface="宋体" charset="-122"/>
            </a:endParaRPr>
          </a:p>
        </p:txBody>
      </p:sp>
      <p:sp>
        <p:nvSpPr>
          <p:cNvPr id="43" name="Rectangle 69"/>
          <p:cNvSpPr>
            <a:spLocks noChangeArrowheads="1"/>
          </p:cNvSpPr>
          <p:nvPr/>
        </p:nvSpPr>
        <p:spPr bwMode="gray">
          <a:xfrm>
            <a:off x="8763000" y="-7938"/>
            <a:ext cx="381000" cy="314326"/>
          </a:xfrm>
          <a:prstGeom prst="rect">
            <a:avLst/>
          </a:prstGeom>
          <a:gradFill rotWithShape="1">
            <a:gsLst>
              <a:gs pos="0">
                <a:schemeClr val="accent1"/>
              </a:gs>
              <a:gs pos="100000">
                <a:schemeClr val="accent1">
                  <a:gamma/>
                  <a:tint val="24314"/>
                  <a:invGamma/>
                </a:schemeClr>
              </a:gs>
            </a:gsLst>
            <a:lin ang="5400000" scaled="1"/>
          </a:gradFill>
          <a:ln w="9525">
            <a:noFill/>
            <a:miter lim="800000"/>
            <a:headEnd/>
            <a:tailEnd/>
          </a:ln>
          <a:effectLst/>
        </p:spPr>
        <p:txBody>
          <a:bodyPr wrap="none" anchor="ctr"/>
          <a:lstStyle/>
          <a:p>
            <a:pPr>
              <a:defRPr/>
            </a:pPr>
            <a:endParaRPr lang="zh-CN" altLang="en-US">
              <a:ea typeface="宋体" charset="-122"/>
            </a:endParaRPr>
          </a:p>
        </p:txBody>
      </p:sp>
      <p:sp>
        <p:nvSpPr>
          <p:cNvPr id="44" name="Rectangle 70"/>
          <p:cNvSpPr>
            <a:spLocks noChangeArrowheads="1"/>
          </p:cNvSpPr>
          <p:nvPr/>
        </p:nvSpPr>
        <p:spPr bwMode="gray">
          <a:xfrm>
            <a:off x="457200" y="6554788"/>
            <a:ext cx="2098675" cy="317500"/>
          </a:xfrm>
          <a:prstGeom prst="rect">
            <a:avLst/>
          </a:prstGeom>
          <a:gradFill rotWithShape="1">
            <a:gsLst>
              <a:gs pos="0">
                <a:schemeClr val="bg2">
                  <a:gamma/>
                  <a:tint val="36471"/>
                  <a:invGamma/>
                </a:schemeClr>
              </a:gs>
              <a:gs pos="100000">
                <a:schemeClr val="bg2"/>
              </a:gs>
            </a:gsLst>
            <a:lin ang="0" scaled="1"/>
          </a:gradFill>
          <a:ln w="9525">
            <a:noFill/>
            <a:miter lim="800000"/>
            <a:headEnd/>
            <a:tailEnd/>
          </a:ln>
          <a:effectLst/>
        </p:spPr>
        <p:txBody>
          <a:bodyPr wrap="none" anchor="ctr"/>
          <a:lstStyle/>
          <a:p>
            <a:pPr>
              <a:defRPr/>
            </a:pPr>
            <a:endParaRPr lang="zh-CN" altLang="en-US">
              <a:ea typeface="宋体" charset="-122"/>
            </a:endParaRPr>
          </a:p>
        </p:txBody>
      </p:sp>
      <p:sp>
        <p:nvSpPr>
          <p:cNvPr id="45" name="Rectangle 71"/>
          <p:cNvSpPr>
            <a:spLocks noChangeArrowheads="1"/>
          </p:cNvSpPr>
          <p:nvPr/>
        </p:nvSpPr>
        <p:spPr bwMode="gray">
          <a:xfrm>
            <a:off x="0" y="6553200"/>
            <a:ext cx="457200" cy="319088"/>
          </a:xfrm>
          <a:prstGeom prst="rect">
            <a:avLst/>
          </a:prstGeom>
          <a:solidFill>
            <a:schemeClr val="bg2"/>
          </a:solidFill>
          <a:ln w="9525">
            <a:noFill/>
            <a:miter lim="800000"/>
            <a:headEnd/>
            <a:tailEnd/>
          </a:ln>
          <a:effectLst/>
        </p:spPr>
        <p:txBody>
          <a:bodyPr wrap="none" anchor="ctr"/>
          <a:lstStyle/>
          <a:p>
            <a:pPr>
              <a:defRPr/>
            </a:pPr>
            <a:endParaRPr lang="zh-CN" altLang="en-US">
              <a:ea typeface="宋体" charset="-122"/>
            </a:endParaRPr>
          </a:p>
        </p:txBody>
      </p:sp>
      <p:sp>
        <p:nvSpPr>
          <p:cNvPr id="46" name="Rectangle 72"/>
          <p:cNvSpPr>
            <a:spLocks noChangeArrowheads="1"/>
          </p:cNvSpPr>
          <p:nvPr/>
        </p:nvSpPr>
        <p:spPr bwMode="gray">
          <a:xfrm>
            <a:off x="0" y="0"/>
            <a:ext cx="457200" cy="304800"/>
          </a:xfrm>
          <a:prstGeom prst="rect">
            <a:avLst/>
          </a:prstGeom>
          <a:solidFill>
            <a:schemeClr val="bg2"/>
          </a:solidFill>
          <a:ln w="9525">
            <a:noFill/>
            <a:miter lim="800000"/>
            <a:headEnd/>
            <a:tailEnd/>
          </a:ln>
          <a:effectLst/>
        </p:spPr>
        <p:txBody>
          <a:bodyPr wrap="none" anchor="ctr"/>
          <a:lstStyle/>
          <a:p>
            <a:pPr>
              <a:defRPr/>
            </a:pPr>
            <a:endParaRPr lang="zh-CN" altLang="en-US">
              <a:ea typeface="宋体" charset="-122"/>
            </a:endParaRPr>
          </a:p>
        </p:txBody>
      </p:sp>
      <p:sp>
        <p:nvSpPr>
          <p:cNvPr id="47" name="Rectangle 73"/>
          <p:cNvSpPr>
            <a:spLocks noChangeArrowheads="1"/>
          </p:cNvSpPr>
          <p:nvPr/>
        </p:nvSpPr>
        <p:spPr bwMode="gray">
          <a:xfrm rot="5400000">
            <a:off x="-2213769" y="2510631"/>
            <a:ext cx="4876800" cy="465138"/>
          </a:xfrm>
          <a:prstGeom prst="rect">
            <a:avLst/>
          </a:prstGeom>
          <a:gradFill rotWithShape="1">
            <a:gsLst>
              <a:gs pos="0">
                <a:schemeClr val="hlink"/>
              </a:gs>
              <a:gs pos="100000">
                <a:schemeClr val="hlink">
                  <a:gamma/>
                  <a:tint val="33333"/>
                  <a:invGamma/>
                </a:schemeClr>
              </a:gs>
            </a:gsLst>
            <a:lin ang="0" scaled="1"/>
          </a:gradFill>
          <a:ln w="9525">
            <a:noFill/>
            <a:miter lim="800000"/>
            <a:headEnd/>
            <a:tailEnd/>
          </a:ln>
          <a:effectLst/>
        </p:spPr>
        <p:txBody>
          <a:bodyPr wrap="none" anchor="ctr"/>
          <a:lstStyle/>
          <a:p>
            <a:pPr>
              <a:defRPr/>
            </a:pPr>
            <a:endParaRPr lang="zh-CN" altLang="en-US">
              <a:ea typeface="宋体" charset="-122"/>
            </a:endParaRPr>
          </a:p>
        </p:txBody>
      </p:sp>
      <p:sp>
        <p:nvSpPr>
          <p:cNvPr id="48" name="Rectangle 74"/>
          <p:cNvSpPr>
            <a:spLocks noChangeArrowheads="1"/>
          </p:cNvSpPr>
          <p:nvPr/>
        </p:nvSpPr>
        <p:spPr bwMode="gray">
          <a:xfrm rot="5400000">
            <a:off x="-575469" y="5520531"/>
            <a:ext cx="1600200" cy="465138"/>
          </a:xfrm>
          <a:prstGeom prst="rect">
            <a:avLst/>
          </a:prstGeom>
          <a:gradFill rotWithShape="1">
            <a:gsLst>
              <a:gs pos="0">
                <a:schemeClr val="accent2">
                  <a:gamma/>
                  <a:tint val="57647"/>
                  <a:invGamma/>
                </a:schemeClr>
              </a:gs>
              <a:gs pos="100000">
                <a:schemeClr val="accent2"/>
              </a:gs>
            </a:gsLst>
            <a:lin ang="0" scaled="1"/>
          </a:gradFill>
          <a:ln w="9525">
            <a:noFill/>
            <a:miter lim="800000"/>
            <a:headEnd/>
            <a:tailEnd/>
          </a:ln>
          <a:effectLst/>
        </p:spPr>
        <p:txBody>
          <a:bodyPr wrap="none" anchor="ctr"/>
          <a:lstStyle/>
          <a:p>
            <a:pPr>
              <a:defRPr/>
            </a:pPr>
            <a:endParaRPr lang="zh-CN" altLang="en-US">
              <a:ea typeface="宋体" charset="-122"/>
            </a:endParaRPr>
          </a:p>
        </p:txBody>
      </p:sp>
      <p:sp>
        <p:nvSpPr>
          <p:cNvPr id="49" name="Rectangle 75"/>
          <p:cNvSpPr>
            <a:spLocks noChangeArrowheads="1"/>
          </p:cNvSpPr>
          <p:nvPr/>
        </p:nvSpPr>
        <p:spPr bwMode="ltGray">
          <a:xfrm>
            <a:off x="8769350" y="6538913"/>
            <a:ext cx="374650" cy="327025"/>
          </a:xfrm>
          <a:prstGeom prst="rect">
            <a:avLst/>
          </a:prstGeom>
          <a:gradFill rotWithShape="1">
            <a:gsLst>
              <a:gs pos="0">
                <a:schemeClr val="bg1"/>
              </a:gs>
              <a:gs pos="100000">
                <a:schemeClr val="bg1">
                  <a:gamma/>
                  <a:shade val="78824"/>
                  <a:invGamma/>
                </a:schemeClr>
              </a:gs>
            </a:gsLst>
            <a:lin ang="5400000" scaled="1"/>
          </a:gradFill>
          <a:ln w="9525">
            <a:noFill/>
            <a:miter lim="800000"/>
            <a:headEnd/>
            <a:tailEnd/>
          </a:ln>
          <a:effectLst/>
        </p:spPr>
        <p:txBody>
          <a:bodyPr wrap="none" anchor="ctr"/>
          <a:lstStyle/>
          <a:p>
            <a:pPr>
              <a:defRPr/>
            </a:pPr>
            <a:endParaRPr lang="zh-CN" altLang="en-US">
              <a:ea typeface="宋体" charset="-122"/>
            </a:endParaRPr>
          </a:p>
        </p:txBody>
      </p:sp>
      <p:sp>
        <p:nvSpPr>
          <p:cNvPr id="50" name="Rectangle 76"/>
          <p:cNvSpPr>
            <a:spLocks noChangeArrowheads="1"/>
          </p:cNvSpPr>
          <p:nvPr/>
        </p:nvSpPr>
        <p:spPr bwMode="gray">
          <a:xfrm rot="5400000">
            <a:off x="6557962" y="3967163"/>
            <a:ext cx="4791075" cy="381000"/>
          </a:xfrm>
          <a:prstGeom prst="rect">
            <a:avLst/>
          </a:prstGeom>
          <a:gradFill rotWithShape="1">
            <a:gsLst>
              <a:gs pos="0">
                <a:schemeClr val="accent2">
                  <a:gamma/>
                  <a:tint val="57647"/>
                  <a:invGamma/>
                </a:schemeClr>
              </a:gs>
              <a:gs pos="100000">
                <a:schemeClr val="accent2"/>
              </a:gs>
            </a:gsLst>
            <a:lin ang="0" scaled="1"/>
          </a:gradFill>
          <a:ln w="9525">
            <a:noFill/>
            <a:miter lim="800000"/>
            <a:headEnd/>
            <a:tailEnd/>
          </a:ln>
          <a:effectLst/>
        </p:spPr>
        <p:txBody>
          <a:bodyPr wrap="none" anchor="ctr"/>
          <a:lstStyle/>
          <a:p>
            <a:pPr>
              <a:defRPr/>
            </a:pPr>
            <a:endParaRPr lang="zh-CN" altLang="en-US">
              <a:ea typeface="宋体" charset="-122"/>
            </a:endParaRPr>
          </a:p>
        </p:txBody>
      </p:sp>
      <p:sp>
        <p:nvSpPr>
          <p:cNvPr id="51" name="Rectangle 77"/>
          <p:cNvSpPr>
            <a:spLocks noChangeArrowheads="1"/>
          </p:cNvSpPr>
          <p:nvPr/>
        </p:nvSpPr>
        <p:spPr bwMode="gray">
          <a:xfrm>
            <a:off x="8763000" y="1752600"/>
            <a:ext cx="381000" cy="152400"/>
          </a:xfrm>
          <a:prstGeom prst="rect">
            <a:avLst/>
          </a:prstGeom>
          <a:gradFill rotWithShape="1">
            <a:gsLst>
              <a:gs pos="0">
                <a:schemeClr val="folHlink"/>
              </a:gs>
              <a:gs pos="100000">
                <a:schemeClr val="folHlink">
                  <a:gamma/>
                  <a:tint val="72549"/>
                  <a:invGamma/>
                </a:schemeClr>
              </a:gs>
            </a:gsLst>
            <a:lin ang="5400000" scaled="1"/>
          </a:gradFill>
          <a:ln w="9525">
            <a:noFill/>
            <a:miter lim="800000"/>
            <a:headEnd/>
            <a:tailEnd/>
          </a:ln>
          <a:effectLst/>
        </p:spPr>
        <p:txBody>
          <a:bodyPr wrap="none" anchor="ctr"/>
          <a:lstStyle/>
          <a:p>
            <a:pPr>
              <a:defRPr/>
            </a:pPr>
            <a:endParaRPr lang="zh-CN" altLang="en-US">
              <a:ea typeface="宋体" charset="-122"/>
            </a:endParaRPr>
          </a:p>
        </p:txBody>
      </p:sp>
      <p:sp>
        <p:nvSpPr>
          <p:cNvPr id="52" name="Line 80"/>
          <p:cNvSpPr>
            <a:spLocks noChangeShapeType="1"/>
          </p:cNvSpPr>
          <p:nvPr/>
        </p:nvSpPr>
        <p:spPr bwMode="auto">
          <a:xfrm>
            <a:off x="0" y="304800"/>
            <a:ext cx="9144000" cy="0"/>
          </a:xfrm>
          <a:prstGeom prst="line">
            <a:avLst/>
          </a:prstGeom>
          <a:noFill/>
          <a:ln w="9525">
            <a:solidFill>
              <a:schemeClr val="tx1"/>
            </a:solidFill>
            <a:round/>
            <a:headEnd/>
            <a:tailEnd/>
          </a:ln>
          <a:effectLst/>
        </p:spPr>
        <p:txBody>
          <a:bodyPr/>
          <a:lstStyle/>
          <a:p>
            <a:pPr>
              <a:defRPr/>
            </a:pPr>
            <a:endParaRPr lang="zh-CN" altLang="en-US"/>
          </a:p>
        </p:txBody>
      </p:sp>
      <p:sp>
        <p:nvSpPr>
          <p:cNvPr id="53" name="Line 81"/>
          <p:cNvSpPr>
            <a:spLocks noChangeShapeType="1"/>
          </p:cNvSpPr>
          <p:nvPr/>
        </p:nvSpPr>
        <p:spPr bwMode="auto">
          <a:xfrm>
            <a:off x="0" y="6553200"/>
            <a:ext cx="9144000" cy="0"/>
          </a:xfrm>
          <a:prstGeom prst="line">
            <a:avLst/>
          </a:prstGeom>
          <a:noFill/>
          <a:ln w="9525">
            <a:solidFill>
              <a:schemeClr val="tx1"/>
            </a:solidFill>
            <a:round/>
            <a:headEnd/>
            <a:tailEnd/>
          </a:ln>
          <a:effectLst/>
        </p:spPr>
        <p:txBody>
          <a:bodyPr/>
          <a:lstStyle/>
          <a:p>
            <a:pPr>
              <a:defRPr/>
            </a:pPr>
            <a:endParaRPr lang="zh-CN" altLang="en-US"/>
          </a:p>
        </p:txBody>
      </p:sp>
      <p:sp>
        <p:nvSpPr>
          <p:cNvPr id="54" name="Line 82"/>
          <p:cNvSpPr>
            <a:spLocks noChangeShapeType="1"/>
          </p:cNvSpPr>
          <p:nvPr/>
        </p:nvSpPr>
        <p:spPr bwMode="auto">
          <a:xfrm>
            <a:off x="457200" y="0"/>
            <a:ext cx="0" cy="6858000"/>
          </a:xfrm>
          <a:prstGeom prst="line">
            <a:avLst/>
          </a:prstGeom>
          <a:noFill/>
          <a:ln w="9525">
            <a:solidFill>
              <a:schemeClr val="tx1"/>
            </a:solidFill>
            <a:round/>
            <a:headEnd/>
            <a:tailEnd/>
          </a:ln>
          <a:effectLst/>
        </p:spPr>
        <p:txBody>
          <a:bodyPr/>
          <a:lstStyle/>
          <a:p>
            <a:pPr>
              <a:defRPr/>
            </a:pPr>
            <a:endParaRPr lang="zh-CN" altLang="en-US"/>
          </a:p>
        </p:txBody>
      </p:sp>
      <p:sp>
        <p:nvSpPr>
          <p:cNvPr id="55" name="Line 83"/>
          <p:cNvSpPr>
            <a:spLocks noChangeShapeType="1"/>
          </p:cNvSpPr>
          <p:nvPr/>
        </p:nvSpPr>
        <p:spPr bwMode="auto">
          <a:xfrm>
            <a:off x="8763000" y="0"/>
            <a:ext cx="0" cy="6858000"/>
          </a:xfrm>
          <a:prstGeom prst="line">
            <a:avLst/>
          </a:prstGeom>
          <a:noFill/>
          <a:ln w="9525">
            <a:solidFill>
              <a:schemeClr val="tx1"/>
            </a:solidFill>
            <a:round/>
            <a:headEnd/>
            <a:tailEnd/>
          </a:ln>
          <a:effectLst/>
        </p:spPr>
        <p:txBody>
          <a:bodyPr/>
          <a:lstStyle/>
          <a:p>
            <a:pPr>
              <a:defRPr/>
            </a:pPr>
            <a:endParaRPr lang="zh-CN" altLang="en-US"/>
          </a:p>
        </p:txBody>
      </p:sp>
      <p:sp>
        <p:nvSpPr>
          <p:cNvPr id="56" name="Line 84"/>
          <p:cNvSpPr>
            <a:spLocks noChangeShapeType="1"/>
          </p:cNvSpPr>
          <p:nvPr/>
        </p:nvSpPr>
        <p:spPr bwMode="auto">
          <a:xfrm flipH="1">
            <a:off x="0" y="4953000"/>
            <a:ext cx="457200" cy="0"/>
          </a:xfrm>
          <a:prstGeom prst="line">
            <a:avLst/>
          </a:prstGeom>
          <a:noFill/>
          <a:ln w="9525">
            <a:solidFill>
              <a:schemeClr val="tx1"/>
            </a:solidFill>
            <a:round/>
            <a:headEnd/>
            <a:tailEnd/>
          </a:ln>
          <a:effectLst/>
        </p:spPr>
        <p:txBody>
          <a:bodyPr/>
          <a:lstStyle/>
          <a:p>
            <a:pPr>
              <a:defRPr/>
            </a:pPr>
            <a:endParaRPr lang="zh-CN" altLang="en-US"/>
          </a:p>
        </p:txBody>
      </p:sp>
      <p:sp>
        <p:nvSpPr>
          <p:cNvPr id="57" name="Line 85"/>
          <p:cNvSpPr>
            <a:spLocks noChangeShapeType="1"/>
          </p:cNvSpPr>
          <p:nvPr/>
        </p:nvSpPr>
        <p:spPr bwMode="auto">
          <a:xfrm>
            <a:off x="8763000" y="1752600"/>
            <a:ext cx="381000" cy="0"/>
          </a:xfrm>
          <a:prstGeom prst="line">
            <a:avLst/>
          </a:prstGeom>
          <a:noFill/>
          <a:ln w="9525">
            <a:solidFill>
              <a:schemeClr val="tx1"/>
            </a:solidFill>
            <a:round/>
            <a:headEnd/>
            <a:tailEnd/>
          </a:ln>
          <a:effectLst/>
        </p:spPr>
        <p:txBody>
          <a:bodyPr/>
          <a:lstStyle/>
          <a:p>
            <a:pPr>
              <a:defRPr/>
            </a:pPr>
            <a:endParaRPr lang="zh-CN" altLang="en-US"/>
          </a:p>
        </p:txBody>
      </p:sp>
      <p:sp>
        <p:nvSpPr>
          <p:cNvPr id="58" name="Line 86"/>
          <p:cNvSpPr>
            <a:spLocks noChangeShapeType="1"/>
          </p:cNvSpPr>
          <p:nvPr/>
        </p:nvSpPr>
        <p:spPr bwMode="auto">
          <a:xfrm>
            <a:off x="8763000" y="1905000"/>
            <a:ext cx="381000" cy="0"/>
          </a:xfrm>
          <a:prstGeom prst="line">
            <a:avLst/>
          </a:prstGeom>
          <a:noFill/>
          <a:ln w="9525">
            <a:solidFill>
              <a:schemeClr val="tx1"/>
            </a:solidFill>
            <a:round/>
            <a:headEnd/>
            <a:tailEnd/>
          </a:ln>
          <a:effectLst/>
        </p:spPr>
        <p:txBody>
          <a:bodyPr/>
          <a:lstStyle/>
          <a:p>
            <a:pPr>
              <a:defRPr/>
            </a:pPr>
            <a:endParaRPr lang="zh-CN" altLang="en-US"/>
          </a:p>
        </p:txBody>
      </p:sp>
      <p:sp>
        <p:nvSpPr>
          <p:cNvPr id="59" name="Line 87"/>
          <p:cNvSpPr>
            <a:spLocks noChangeShapeType="1"/>
          </p:cNvSpPr>
          <p:nvPr/>
        </p:nvSpPr>
        <p:spPr bwMode="auto">
          <a:xfrm>
            <a:off x="2543175" y="6553200"/>
            <a:ext cx="0" cy="304800"/>
          </a:xfrm>
          <a:prstGeom prst="line">
            <a:avLst/>
          </a:prstGeom>
          <a:noFill/>
          <a:ln w="9525">
            <a:solidFill>
              <a:schemeClr val="tx1"/>
            </a:solidFill>
            <a:round/>
            <a:headEnd/>
            <a:tailEnd/>
          </a:ln>
          <a:effectLst/>
        </p:spPr>
        <p:txBody>
          <a:bodyPr/>
          <a:lstStyle/>
          <a:p>
            <a:pPr>
              <a:defRPr/>
            </a:pPr>
            <a:endParaRPr lang="zh-CN" altLang="en-US"/>
          </a:p>
        </p:txBody>
      </p:sp>
      <p:sp>
        <p:nvSpPr>
          <p:cNvPr id="60" name="Line 88"/>
          <p:cNvSpPr>
            <a:spLocks noChangeShapeType="1"/>
          </p:cNvSpPr>
          <p:nvPr/>
        </p:nvSpPr>
        <p:spPr bwMode="auto">
          <a:xfrm flipV="1">
            <a:off x="6672263" y="0"/>
            <a:ext cx="0" cy="304800"/>
          </a:xfrm>
          <a:prstGeom prst="line">
            <a:avLst/>
          </a:prstGeom>
          <a:noFill/>
          <a:ln w="9525">
            <a:solidFill>
              <a:schemeClr val="tx1"/>
            </a:solidFill>
            <a:round/>
            <a:headEnd/>
            <a:tailEnd/>
          </a:ln>
          <a:effectLst/>
        </p:spPr>
        <p:txBody>
          <a:bodyPr/>
          <a:lstStyle/>
          <a:p>
            <a:pPr>
              <a:defRPr/>
            </a:pPr>
            <a:endParaRPr lang="zh-CN" altLang="en-US"/>
          </a:p>
        </p:txBody>
      </p:sp>
      <p:sp>
        <p:nvSpPr>
          <p:cNvPr id="3074" name="Rectangle 2"/>
          <p:cNvSpPr>
            <a:spLocks noGrp="1" noChangeArrowheads="1"/>
          </p:cNvSpPr>
          <p:nvPr>
            <p:ph type="ctrTitle"/>
          </p:nvPr>
        </p:nvSpPr>
        <p:spPr>
          <a:xfrm>
            <a:off x="1752600" y="2057400"/>
            <a:ext cx="5791200" cy="1698625"/>
          </a:xfrm>
        </p:spPr>
        <p:txBody>
          <a:bodyPr/>
          <a:lstStyle>
            <a:lvl1pPr algn="ctr">
              <a:defRPr sz="3600"/>
            </a:lvl1pPr>
          </a:lstStyle>
          <a:p>
            <a:r>
              <a:rPr lang="en-US" altLang="zh-CN"/>
              <a:t>Click to edit Master </a:t>
            </a:r>
            <a:br>
              <a:rPr lang="en-US" altLang="zh-CN"/>
            </a:br>
            <a:r>
              <a:rPr lang="en-US" altLang="zh-CN"/>
              <a:t>title style</a:t>
            </a:r>
          </a:p>
        </p:txBody>
      </p:sp>
      <p:sp>
        <p:nvSpPr>
          <p:cNvPr id="3075" name="Rectangle 3"/>
          <p:cNvSpPr>
            <a:spLocks noGrp="1" noChangeArrowheads="1"/>
          </p:cNvSpPr>
          <p:nvPr>
            <p:ph type="subTitle" idx="1"/>
          </p:nvPr>
        </p:nvSpPr>
        <p:spPr>
          <a:xfrm>
            <a:off x="1752600" y="3990975"/>
            <a:ext cx="5791200" cy="457200"/>
          </a:xfrm>
        </p:spPr>
        <p:txBody>
          <a:bodyPr/>
          <a:lstStyle>
            <a:lvl1pPr marL="0" indent="0" algn="ctr">
              <a:buFont typeface="Wingdings" pitchFamily="2" charset="2"/>
              <a:buNone/>
              <a:defRPr sz="1800" b="1"/>
            </a:lvl1pPr>
          </a:lstStyle>
          <a:p>
            <a:r>
              <a:rPr lang="en-US" altLang="zh-CN"/>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7DF40F41-80C9-4DA4-BF4D-F9C1E57C9652}" type="slidenum">
              <a:rPr lang="en-US" altLang="zh-CN"/>
              <a:pPr>
                <a:defRPr/>
              </a:pPr>
              <a:t>‹#›</a:t>
            </a:fld>
            <a:endParaRPr lang="en-US" altLang="zh-CN"/>
          </a:p>
        </p:txBody>
      </p:sp>
      <p:sp>
        <p:nvSpPr>
          <p:cNvPr id="6" name="Rectangle 138"/>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7813" y="122238"/>
            <a:ext cx="2005012" cy="6027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22238"/>
            <a:ext cx="5865813" cy="6027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08A0447D-E857-4119-9156-208E9E50CF25}" type="slidenum">
              <a:rPr lang="en-US" altLang="zh-CN"/>
              <a:pPr>
                <a:defRPr/>
              </a:pPr>
              <a:t>‹#›</a:t>
            </a:fld>
            <a:endParaRPr lang="en-US" altLang="zh-CN"/>
          </a:p>
        </p:txBody>
      </p:sp>
      <p:sp>
        <p:nvSpPr>
          <p:cNvPr id="6" name="Rectangle 138"/>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90600" y="122238"/>
            <a:ext cx="6705600"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09600" y="1228725"/>
            <a:ext cx="8023225" cy="4921250"/>
          </a:xfrm>
        </p:spPr>
        <p:txBody>
          <a:bodyPr/>
          <a:lstStyle/>
          <a:p>
            <a:pPr lvl="0"/>
            <a:endParaRPr lang="zh-CN" altLang="en-US" noProof="0" smtClean="0"/>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CE56B202-552E-4E08-B4BB-FD18AB67F509}" type="slidenum">
              <a:rPr lang="en-US" altLang="zh-CN"/>
              <a:pPr>
                <a:defRPr/>
              </a:pPr>
              <a:t>‹#›</a:t>
            </a:fld>
            <a:endParaRPr lang="en-US" altLang="zh-CN"/>
          </a:p>
        </p:txBody>
      </p:sp>
      <p:sp>
        <p:nvSpPr>
          <p:cNvPr id="6" name="Rectangle 138"/>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3F8DE20-5DE2-455B-AB0E-E6175CE86469}" type="slidenum">
              <a:rPr lang="en-US" altLang="zh-CN"/>
              <a:pPr>
                <a:defRPr/>
              </a:pPr>
              <a:t>‹#›</a:t>
            </a:fld>
            <a:endParaRPr lang="en-US" altLang="zh-CN"/>
          </a:p>
        </p:txBody>
      </p:sp>
    </p:spTree>
    <p:extLst>
      <p:ext uri="{BB962C8B-B14F-4D97-AF65-F5344CB8AC3E}">
        <p14:creationId xmlns:p14="http://schemas.microsoft.com/office/powerpoint/2010/main" val="835320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教学分析（静止）">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70364-8C18-4747-B562-0D9376530B6F}" type="datetimeFigureOut">
              <a:rPr lang="zh-CN" altLang="en-US" smtClean="0"/>
              <a:t>2023/5/9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3B9249D-033E-4043-BE27-F92B2E216FDD}" type="slidenum">
              <a:rPr lang="zh-CN" altLang="en-US" smtClean="0"/>
              <a:t>‹#›</a:t>
            </a:fld>
            <a:endParaRPr lang="zh-CN" altLang="en-US"/>
          </a:p>
        </p:txBody>
      </p:sp>
      <p:grpSp>
        <p:nvGrpSpPr>
          <p:cNvPr id="7" name="组合 6"/>
          <p:cNvGrpSpPr/>
          <p:nvPr userDrawn="1"/>
        </p:nvGrpSpPr>
        <p:grpSpPr>
          <a:xfrm>
            <a:off x="250934" y="254793"/>
            <a:ext cx="626801" cy="566539"/>
            <a:chOff x="304799" y="673099"/>
            <a:chExt cx="4000501" cy="4000500"/>
          </a:xfrm>
          <a:gradFill flip="none" rotWithShape="1">
            <a:gsLst>
              <a:gs pos="0">
                <a:srgbClr val="009288">
                  <a:shade val="30000"/>
                  <a:satMod val="115000"/>
                </a:srgbClr>
              </a:gs>
              <a:gs pos="50000">
                <a:srgbClr val="009288">
                  <a:shade val="67500"/>
                  <a:satMod val="115000"/>
                </a:srgbClr>
              </a:gs>
              <a:gs pos="100000">
                <a:srgbClr val="009288">
                  <a:shade val="100000"/>
                  <a:satMod val="115000"/>
                </a:srgbClr>
              </a:gs>
            </a:gsLst>
            <a:lin ang="5400000" scaled="1"/>
            <a:tileRect/>
          </a:gradFill>
          <a:effectLst>
            <a:outerShdw blurRad="444500" dist="254000" dir="8100000" algn="tr" rotWithShape="0">
              <a:prstClr val="black">
                <a:alpha val="50000"/>
              </a:prstClr>
            </a:outerShdw>
          </a:effectLst>
        </p:grpSpPr>
        <p:sp>
          <p:nvSpPr>
            <p:cNvPr id="8" name="六边形 7"/>
            <p:cNvSpPr/>
            <p:nvPr/>
          </p:nvSpPr>
          <p:spPr>
            <a:xfrm>
              <a:off x="304799" y="673099"/>
              <a:ext cx="4000501" cy="4000500"/>
            </a:xfrm>
            <a:prstGeom prst="hexagon">
              <a:avLst/>
            </a:prstGeom>
            <a:gradFill flip="none" rotWithShape="1">
              <a:gsLst>
                <a:gs pos="0">
                  <a:srgbClr val="E94744">
                    <a:shade val="30000"/>
                    <a:satMod val="115000"/>
                  </a:srgbClr>
                </a:gs>
                <a:gs pos="50000">
                  <a:srgbClr val="E94744">
                    <a:shade val="67500"/>
                    <a:satMod val="115000"/>
                  </a:srgbClr>
                </a:gs>
                <a:gs pos="100000">
                  <a:srgbClr val="E94744">
                    <a:shade val="100000"/>
                    <a:satMod val="115000"/>
                  </a:srgbClr>
                </a:gs>
              </a:gsLst>
              <a:lin ang="27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gency FB" panose="020B0503020202020204"/>
                <a:cs typeface="+mn-cs"/>
              </a:endParaRPr>
            </a:p>
          </p:txBody>
        </p:sp>
        <p:sp>
          <p:nvSpPr>
            <p:cNvPr id="9" name="六边形 8"/>
            <p:cNvSpPr/>
            <p:nvPr/>
          </p:nvSpPr>
          <p:spPr>
            <a:xfrm>
              <a:off x="538199" y="906497"/>
              <a:ext cx="3533713" cy="3533704"/>
            </a:xfrm>
            <a:prstGeom prst="hexagon">
              <a:avLst/>
            </a:prstGeom>
            <a:gradFill flip="none" rotWithShape="1">
              <a:gsLst>
                <a:gs pos="0">
                  <a:srgbClr val="E94744">
                    <a:shade val="30000"/>
                    <a:satMod val="115000"/>
                  </a:srgbClr>
                </a:gs>
                <a:gs pos="50000">
                  <a:srgbClr val="E94744">
                    <a:shade val="67500"/>
                    <a:satMod val="115000"/>
                  </a:srgbClr>
                </a:gs>
                <a:gs pos="100000">
                  <a:srgbClr val="E94744">
                    <a:shade val="100000"/>
                    <a:satMod val="115000"/>
                  </a:srgb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Agency FB" panose="020B0503020202020204"/>
                <a:cs typeface="+mn-cs"/>
              </a:endParaRPr>
            </a:p>
          </p:txBody>
        </p:sp>
      </p:grpSp>
      <p:grpSp>
        <p:nvGrpSpPr>
          <p:cNvPr id="10" name="6"/>
          <p:cNvGrpSpPr/>
          <p:nvPr userDrawn="1"/>
        </p:nvGrpSpPr>
        <p:grpSpPr>
          <a:xfrm>
            <a:off x="518446" y="386163"/>
            <a:ext cx="495930" cy="454881"/>
            <a:chOff x="7314523" y="1440019"/>
            <a:chExt cx="2081664" cy="2155306"/>
          </a:xfrm>
        </p:grpSpPr>
        <p:grpSp>
          <p:nvGrpSpPr>
            <p:cNvPr id="11" name="组合 10"/>
            <p:cNvGrpSpPr/>
            <p:nvPr/>
          </p:nvGrpSpPr>
          <p:grpSpPr>
            <a:xfrm flipH="1">
              <a:off x="7314523" y="1440019"/>
              <a:ext cx="2081664" cy="2081664"/>
              <a:chOff x="2848130" y="1860030"/>
              <a:chExt cx="3807502" cy="3807503"/>
            </a:xfrm>
          </p:grpSpPr>
          <p:sp>
            <p:nvSpPr>
              <p:cNvPr id="13" name="六边形 12"/>
              <p:cNvSpPr/>
              <p:nvPr/>
            </p:nvSpPr>
            <p:spPr>
              <a:xfrm>
                <a:off x="2848130" y="1860030"/>
                <a:ext cx="3807502" cy="3807503"/>
              </a:xfrm>
              <a:prstGeom prst="hexagon">
                <a:avLst/>
              </a:prstGeom>
              <a:gradFill flip="none" rotWithShape="1">
                <a:gsLst>
                  <a:gs pos="0">
                    <a:sysClr val="window" lastClr="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7200" b="0" i="0" u="none" strike="noStrike" kern="0" cap="none" spc="0" normalizeH="0" baseline="0" noProof="0">
                  <a:ln>
                    <a:noFill/>
                  </a:ln>
                  <a:solidFill>
                    <a:srgbClr val="E94744"/>
                  </a:solidFill>
                  <a:effectLst/>
                  <a:uLnTx/>
                  <a:uFillTx/>
                  <a:latin typeface="Agency FB" panose="020B0503020202020204"/>
                  <a:cs typeface="+mn-cs"/>
                </a:endParaRPr>
              </a:p>
            </p:txBody>
          </p:sp>
          <p:sp>
            <p:nvSpPr>
              <p:cNvPr id="14" name="六边形 13"/>
              <p:cNvSpPr/>
              <p:nvPr/>
            </p:nvSpPr>
            <p:spPr>
              <a:xfrm>
                <a:off x="2936812" y="1948725"/>
                <a:ext cx="3630123" cy="3630122"/>
              </a:xfrm>
              <a:prstGeom prst="hexagon">
                <a:avLst/>
              </a:prstGeom>
              <a:gradFill flip="none" rotWithShape="1">
                <a:gsLst>
                  <a:gs pos="0">
                    <a:sysClr val="window" lastClr="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7200" b="0" i="0" u="none" strike="noStrike" kern="0" cap="none" spc="0" normalizeH="0" baseline="0" noProof="0">
                  <a:ln>
                    <a:noFill/>
                  </a:ln>
                  <a:solidFill>
                    <a:srgbClr val="E94744"/>
                  </a:solidFill>
                  <a:effectLst/>
                  <a:uLnTx/>
                  <a:uFillTx/>
                  <a:latin typeface="Agency FB" panose="020B0503020202020204"/>
                  <a:cs typeface="+mn-cs"/>
                </a:endParaRPr>
              </a:p>
            </p:txBody>
          </p:sp>
        </p:grpSp>
        <p:sp>
          <p:nvSpPr>
            <p:cNvPr id="12" name="文本框 36"/>
            <p:cNvSpPr txBox="1"/>
            <p:nvPr/>
          </p:nvSpPr>
          <p:spPr>
            <a:xfrm>
              <a:off x="7910886" y="1446134"/>
              <a:ext cx="293018" cy="214919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7200" b="1" i="0" u="none" strike="noStrike" kern="0" cap="none" spc="0" normalizeH="0" baseline="0" noProof="0" dirty="0">
                <a:ln>
                  <a:noFill/>
                </a:ln>
                <a:solidFill>
                  <a:srgbClr val="E94744"/>
                </a:solidFill>
                <a:effectLst>
                  <a:innerShdw blurRad="63500" dist="50800" dir="13500000">
                    <a:prstClr val="black">
                      <a:alpha val="50000"/>
                    </a:prstClr>
                  </a:innerShdw>
                </a:effectLst>
                <a:uLnTx/>
                <a:uFillTx/>
              </a:endParaRPr>
            </a:p>
          </p:txBody>
        </p:sp>
      </p:grpSp>
      <p:cxnSp>
        <p:nvCxnSpPr>
          <p:cNvPr id="18" name="直接连接符 17"/>
          <p:cNvCxnSpPr/>
          <p:nvPr userDrawn="1"/>
        </p:nvCxnSpPr>
        <p:spPr>
          <a:xfrm>
            <a:off x="515257" y="898681"/>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686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教学分析（动态）">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70364-8C18-4747-B562-0D9376530B6F}" type="datetimeFigureOut">
              <a:rPr lang="zh-CN" altLang="en-US" smtClean="0"/>
              <a:t>2023/5/9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3B9249D-033E-4043-BE27-F92B2E216FDD}" type="slidenum">
              <a:rPr lang="zh-CN" altLang="en-US" smtClean="0"/>
              <a:t>‹#›</a:t>
            </a:fld>
            <a:endParaRPr lang="zh-CN" altLang="en-US"/>
          </a:p>
        </p:txBody>
      </p:sp>
      <p:grpSp>
        <p:nvGrpSpPr>
          <p:cNvPr id="7" name="组合 6"/>
          <p:cNvGrpSpPr/>
          <p:nvPr userDrawn="1"/>
        </p:nvGrpSpPr>
        <p:grpSpPr>
          <a:xfrm>
            <a:off x="250934" y="254793"/>
            <a:ext cx="626801" cy="566539"/>
            <a:chOff x="304799" y="673099"/>
            <a:chExt cx="4000501" cy="4000500"/>
          </a:xfrm>
          <a:gradFill flip="none" rotWithShape="1">
            <a:gsLst>
              <a:gs pos="0">
                <a:srgbClr val="009288">
                  <a:shade val="30000"/>
                  <a:satMod val="115000"/>
                </a:srgbClr>
              </a:gs>
              <a:gs pos="50000">
                <a:srgbClr val="009288">
                  <a:shade val="67500"/>
                  <a:satMod val="115000"/>
                </a:srgbClr>
              </a:gs>
              <a:gs pos="100000">
                <a:srgbClr val="009288">
                  <a:shade val="100000"/>
                  <a:satMod val="115000"/>
                </a:srgbClr>
              </a:gs>
            </a:gsLst>
            <a:lin ang="5400000" scaled="1"/>
            <a:tileRect/>
          </a:gradFill>
          <a:effectLst>
            <a:outerShdw blurRad="444500" dist="254000" dir="8100000" algn="tr" rotWithShape="0">
              <a:prstClr val="black">
                <a:alpha val="50000"/>
              </a:prstClr>
            </a:outerShdw>
          </a:effectLst>
        </p:grpSpPr>
        <p:sp>
          <p:nvSpPr>
            <p:cNvPr id="8" name="六边形 7"/>
            <p:cNvSpPr/>
            <p:nvPr/>
          </p:nvSpPr>
          <p:spPr>
            <a:xfrm>
              <a:off x="304799" y="673099"/>
              <a:ext cx="4000501" cy="4000500"/>
            </a:xfrm>
            <a:prstGeom prst="hexagon">
              <a:avLst/>
            </a:prstGeom>
            <a:gradFill flip="none" rotWithShape="1">
              <a:gsLst>
                <a:gs pos="0">
                  <a:srgbClr val="E94744">
                    <a:shade val="30000"/>
                    <a:satMod val="115000"/>
                  </a:srgbClr>
                </a:gs>
                <a:gs pos="50000">
                  <a:srgbClr val="E94744">
                    <a:shade val="67500"/>
                    <a:satMod val="115000"/>
                  </a:srgbClr>
                </a:gs>
                <a:gs pos="100000">
                  <a:srgbClr val="E94744">
                    <a:shade val="100000"/>
                    <a:satMod val="115000"/>
                  </a:srgbClr>
                </a:gs>
              </a:gsLst>
              <a:lin ang="27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gency FB" panose="020B0503020202020204"/>
                <a:cs typeface="+mn-cs"/>
              </a:endParaRPr>
            </a:p>
          </p:txBody>
        </p:sp>
        <p:sp>
          <p:nvSpPr>
            <p:cNvPr id="9" name="六边形 8"/>
            <p:cNvSpPr/>
            <p:nvPr/>
          </p:nvSpPr>
          <p:spPr>
            <a:xfrm>
              <a:off x="538199" y="906497"/>
              <a:ext cx="3533713" cy="3533704"/>
            </a:xfrm>
            <a:prstGeom prst="hexagon">
              <a:avLst/>
            </a:prstGeom>
            <a:gradFill flip="none" rotWithShape="1">
              <a:gsLst>
                <a:gs pos="0">
                  <a:srgbClr val="E94744">
                    <a:shade val="30000"/>
                    <a:satMod val="115000"/>
                  </a:srgbClr>
                </a:gs>
                <a:gs pos="50000">
                  <a:srgbClr val="E94744">
                    <a:shade val="67500"/>
                    <a:satMod val="115000"/>
                  </a:srgbClr>
                </a:gs>
                <a:gs pos="100000">
                  <a:srgbClr val="E94744">
                    <a:shade val="100000"/>
                    <a:satMod val="115000"/>
                  </a:srgb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Agency FB" panose="020B0503020202020204"/>
                <a:cs typeface="+mn-cs"/>
              </a:endParaRPr>
            </a:p>
          </p:txBody>
        </p:sp>
      </p:grpSp>
      <p:grpSp>
        <p:nvGrpSpPr>
          <p:cNvPr id="10" name="6"/>
          <p:cNvGrpSpPr/>
          <p:nvPr userDrawn="1"/>
        </p:nvGrpSpPr>
        <p:grpSpPr>
          <a:xfrm>
            <a:off x="518446" y="386163"/>
            <a:ext cx="495930" cy="454881"/>
            <a:chOff x="7314523" y="1440019"/>
            <a:chExt cx="2081664" cy="2155306"/>
          </a:xfrm>
        </p:grpSpPr>
        <p:grpSp>
          <p:nvGrpSpPr>
            <p:cNvPr id="11" name="组合 10"/>
            <p:cNvGrpSpPr/>
            <p:nvPr/>
          </p:nvGrpSpPr>
          <p:grpSpPr>
            <a:xfrm flipH="1">
              <a:off x="7314523" y="1440019"/>
              <a:ext cx="2081664" cy="2081664"/>
              <a:chOff x="2848130" y="1860030"/>
              <a:chExt cx="3807502" cy="3807503"/>
            </a:xfrm>
          </p:grpSpPr>
          <p:sp>
            <p:nvSpPr>
              <p:cNvPr id="13" name="六边形 12"/>
              <p:cNvSpPr/>
              <p:nvPr/>
            </p:nvSpPr>
            <p:spPr>
              <a:xfrm>
                <a:off x="2848130" y="1860030"/>
                <a:ext cx="3807502" cy="3807503"/>
              </a:xfrm>
              <a:prstGeom prst="hexagon">
                <a:avLst/>
              </a:prstGeom>
              <a:gradFill flip="none" rotWithShape="1">
                <a:gsLst>
                  <a:gs pos="0">
                    <a:sysClr val="window" lastClr="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7200" b="0" i="0" u="none" strike="noStrike" kern="0" cap="none" spc="0" normalizeH="0" baseline="0" noProof="0">
                  <a:ln>
                    <a:noFill/>
                  </a:ln>
                  <a:solidFill>
                    <a:srgbClr val="E94744"/>
                  </a:solidFill>
                  <a:effectLst/>
                  <a:uLnTx/>
                  <a:uFillTx/>
                  <a:latin typeface="Agency FB" panose="020B0503020202020204"/>
                  <a:cs typeface="+mn-cs"/>
                </a:endParaRPr>
              </a:p>
            </p:txBody>
          </p:sp>
          <p:sp>
            <p:nvSpPr>
              <p:cNvPr id="14" name="六边形 13"/>
              <p:cNvSpPr/>
              <p:nvPr/>
            </p:nvSpPr>
            <p:spPr>
              <a:xfrm>
                <a:off x="2936812" y="1948725"/>
                <a:ext cx="3630123" cy="3630122"/>
              </a:xfrm>
              <a:prstGeom prst="hexagon">
                <a:avLst/>
              </a:prstGeom>
              <a:gradFill flip="none" rotWithShape="1">
                <a:gsLst>
                  <a:gs pos="0">
                    <a:sysClr val="window" lastClr="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7200" b="0" i="0" u="none" strike="noStrike" kern="0" cap="none" spc="0" normalizeH="0" baseline="0" noProof="0">
                  <a:ln>
                    <a:noFill/>
                  </a:ln>
                  <a:solidFill>
                    <a:srgbClr val="E94744"/>
                  </a:solidFill>
                  <a:effectLst/>
                  <a:uLnTx/>
                  <a:uFillTx/>
                  <a:latin typeface="Agency FB" panose="020B0503020202020204"/>
                  <a:cs typeface="+mn-cs"/>
                </a:endParaRPr>
              </a:p>
            </p:txBody>
          </p:sp>
        </p:grpSp>
        <p:sp>
          <p:nvSpPr>
            <p:cNvPr id="12" name="文本框 36"/>
            <p:cNvSpPr txBox="1"/>
            <p:nvPr/>
          </p:nvSpPr>
          <p:spPr>
            <a:xfrm>
              <a:off x="7910886" y="1446134"/>
              <a:ext cx="293018" cy="214919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7200" b="1" i="0" u="none" strike="noStrike" kern="0" cap="none" spc="0" normalizeH="0" baseline="0" noProof="0" dirty="0">
                <a:ln>
                  <a:noFill/>
                </a:ln>
                <a:solidFill>
                  <a:srgbClr val="E94744"/>
                </a:solidFill>
                <a:effectLst>
                  <a:innerShdw blurRad="63500" dist="50800" dir="13500000">
                    <a:prstClr val="black">
                      <a:alpha val="50000"/>
                    </a:prstClr>
                  </a:innerShdw>
                </a:effectLst>
                <a:uLnTx/>
                <a:uFillTx/>
              </a:endParaRPr>
            </a:p>
          </p:txBody>
        </p:sp>
      </p:grpSp>
      <p:cxnSp>
        <p:nvCxnSpPr>
          <p:cNvPr id="18" name="直接连接符 17"/>
          <p:cNvCxnSpPr/>
          <p:nvPr userDrawn="1"/>
        </p:nvCxnSpPr>
        <p:spPr>
          <a:xfrm>
            <a:off x="515257" y="898681"/>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67928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300"/>
                                            <p:tgtEl>
                                              <p:spTgt spid="18"/>
                                            </p:tgtEl>
                                          </p:cBhvr>
                                        </p:animEffect>
                                      </p:childTnLst>
                                    </p:cTn>
                                  </p:par>
                                </p:childTnLst>
                              </p:cTn>
                            </p:par>
                            <p:par>
                              <p:cTn id="8" fill="hold">
                                <p:stCondLst>
                                  <p:cond delay="500"/>
                                </p:stCondLst>
                                <p:childTnLst>
                                  <p:par>
                                    <p:cTn id="9" presetID="2" presetClass="entr" presetSubtype="9" fill="hold" nodeType="afterEffect" p14:presetBounceEnd="50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50000">
                                          <p:cBhvr additive="base">
                                            <p:cTn id="11" dur="1000" fill="hold"/>
                                            <p:tgtEl>
                                              <p:spTgt spid="7"/>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0000">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14:bounceEnd="50000">
                                          <p:cBhvr additive="base">
                                            <p:cTn id="15" dur="1000" fill="hold"/>
                                            <p:tgtEl>
                                              <p:spTgt spid="10"/>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300"/>
                                            <p:tgtEl>
                                              <p:spTgt spid="18"/>
                                            </p:tgtEl>
                                          </p:cBhvr>
                                        </p:animEffect>
                                      </p:childTnLst>
                                    </p:cTn>
                                  </p:par>
                                </p:childTnLst>
                              </p:cTn>
                            </p:par>
                            <p:par>
                              <p:cTn id="8" fill="hold">
                                <p:stCondLst>
                                  <p:cond delay="500"/>
                                </p:stCondLst>
                                <p:childTnLst>
                                  <p:par>
                                    <p:cTn id="9" presetID="2" presetClass="entr" presetSubtype="9"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000" fill="hold"/>
                                            <p:tgtEl>
                                              <p:spTgt spid="10"/>
                                            </p:tgtEl>
                                            <p:attrNameLst>
                                              <p:attrName>ppt_x</p:attrName>
                                            </p:attrNameLst>
                                          </p:cBhvr>
                                          <p:tavLst>
                                            <p:tav tm="0">
                                              <p:val>
                                                <p:strVal val="#ppt_x"/>
                                              </p:val>
                                            </p:tav>
                                            <p:tav tm="100000">
                                              <p:val>
                                                <p:strVal val="#ppt_x"/>
                                              </p:val>
                                            </p:tav>
                                          </p:tavLst>
                                        </p:anim>
                                        <p:anim calcmode="lin" valueType="num">
                                          <p:cBhvr additive="base">
                                            <p:cTn id="16" dur="10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2F412C5C-C73A-4010-A543-514F6E608F97}" type="slidenum">
              <a:rPr lang="en-US" altLang="zh-CN"/>
              <a:pPr>
                <a:defRPr/>
              </a:pPr>
              <a:t>‹#›</a:t>
            </a:fld>
            <a:endParaRPr lang="en-US" altLang="zh-CN"/>
          </a:p>
        </p:txBody>
      </p:sp>
      <p:sp>
        <p:nvSpPr>
          <p:cNvPr id="6" name="Rectangle 138"/>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7BC5C7D3-F58E-40CF-8C5C-576BD1F2CB49}" type="slidenum">
              <a:rPr lang="en-US" altLang="zh-CN"/>
              <a:pPr>
                <a:defRPr/>
              </a:pPr>
              <a:t>‹#›</a:t>
            </a:fld>
            <a:endParaRPr lang="en-US" altLang="zh-CN"/>
          </a:p>
        </p:txBody>
      </p:sp>
      <p:sp>
        <p:nvSpPr>
          <p:cNvPr id="6" name="Rectangle 138"/>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28725"/>
            <a:ext cx="3935413"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7413" y="1228725"/>
            <a:ext cx="3935412" cy="4921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EC9C1F59-98D8-4CF6-A5B6-3BEEAB4A8D41}" type="slidenum">
              <a:rPr lang="en-US" altLang="zh-CN"/>
              <a:pPr>
                <a:defRPr/>
              </a:pPr>
              <a:t>‹#›</a:t>
            </a:fld>
            <a:endParaRPr lang="en-US" altLang="zh-CN"/>
          </a:p>
        </p:txBody>
      </p:sp>
      <p:sp>
        <p:nvSpPr>
          <p:cNvPr id="7" name="Rectangle 138"/>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ln/>
        </p:spPr>
        <p:txBody>
          <a:bodyPr/>
          <a:lstStyle>
            <a:lvl1pPr>
              <a:defRPr/>
            </a:lvl1pPr>
          </a:lstStyle>
          <a:p>
            <a:pPr>
              <a:defRPr/>
            </a:pPr>
            <a:fld id="{0B442E4F-C2A8-4693-BD49-ED78589F99D7}" type="slidenum">
              <a:rPr lang="en-US" altLang="zh-CN"/>
              <a:pPr>
                <a:defRPr/>
              </a:pPr>
              <a:t>‹#›</a:t>
            </a:fld>
            <a:endParaRPr lang="en-US" altLang="zh-CN"/>
          </a:p>
        </p:txBody>
      </p:sp>
      <p:sp>
        <p:nvSpPr>
          <p:cNvPr id="9" name="Rectangle 138"/>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A718CF9C-2074-4BAE-94CB-28C49AE33DBA}" type="slidenum">
              <a:rPr lang="en-US" altLang="zh-CN"/>
              <a:pPr>
                <a:defRPr/>
              </a:pPr>
              <a:t>‹#›</a:t>
            </a:fld>
            <a:endParaRPr lang="en-US" altLang="zh-CN"/>
          </a:p>
        </p:txBody>
      </p:sp>
      <p:sp>
        <p:nvSpPr>
          <p:cNvPr id="5" name="Rectangle 138"/>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2C283D06-78AB-4F3F-B355-C3EF02C6DDC4}" type="slidenum">
              <a:rPr lang="en-US" altLang="zh-CN"/>
              <a:pPr>
                <a:defRPr/>
              </a:pPr>
              <a:t>‹#›</a:t>
            </a:fld>
            <a:endParaRPr lang="en-US" altLang="zh-CN"/>
          </a:p>
        </p:txBody>
      </p:sp>
      <p:sp>
        <p:nvSpPr>
          <p:cNvPr id="4" name="Rectangle 138"/>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1F9EB413-81AA-42C3-9745-CAB0348A27E3}" type="slidenum">
              <a:rPr lang="en-US" altLang="zh-CN"/>
              <a:pPr>
                <a:defRPr/>
              </a:pPr>
              <a:t>‹#›</a:t>
            </a:fld>
            <a:endParaRPr lang="en-US" altLang="zh-CN"/>
          </a:p>
        </p:txBody>
      </p:sp>
      <p:sp>
        <p:nvSpPr>
          <p:cNvPr id="7" name="Rectangle 138"/>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C6275636-37B4-4A71-B875-BB49B0DD0564}" type="slidenum">
              <a:rPr lang="en-US" altLang="zh-CN"/>
              <a:pPr>
                <a:defRPr/>
              </a:pPr>
              <a:t>‹#›</a:t>
            </a:fld>
            <a:endParaRPr lang="en-US" altLang="zh-CN"/>
          </a:p>
        </p:txBody>
      </p:sp>
      <p:sp>
        <p:nvSpPr>
          <p:cNvPr id="7" name="Rectangle 138"/>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3" name="Rectangle 69"/>
          <p:cNvSpPr>
            <a:spLocks noChangeArrowheads="1"/>
          </p:cNvSpPr>
          <p:nvPr/>
        </p:nvSpPr>
        <p:spPr bwMode="gray">
          <a:xfrm>
            <a:off x="457200" y="0"/>
            <a:ext cx="8477250" cy="768350"/>
          </a:xfrm>
          <a:prstGeom prst="rect">
            <a:avLst/>
          </a:prstGeom>
          <a:gradFill rotWithShape="1">
            <a:gsLst>
              <a:gs pos="0">
                <a:schemeClr val="bg2">
                  <a:gamma/>
                  <a:tint val="0"/>
                  <a:invGamma/>
                </a:schemeClr>
              </a:gs>
              <a:gs pos="100000">
                <a:schemeClr val="bg2"/>
              </a:gs>
            </a:gsLst>
            <a:lin ang="0" scaled="1"/>
          </a:gradFill>
          <a:ln w="9525">
            <a:noFill/>
            <a:miter lim="800000"/>
            <a:headEnd/>
            <a:tailEnd/>
          </a:ln>
          <a:effectLst/>
        </p:spPr>
        <p:txBody>
          <a:bodyPr wrap="none" anchor="ctr"/>
          <a:lstStyle/>
          <a:p>
            <a:pPr>
              <a:defRPr/>
            </a:pPr>
            <a:endParaRPr lang="zh-CN" altLang="en-US">
              <a:ea typeface="宋体" charset="-122"/>
            </a:endParaRPr>
          </a:p>
        </p:txBody>
      </p:sp>
      <p:sp>
        <p:nvSpPr>
          <p:cNvPr id="1027" name="Rectangle 3"/>
          <p:cNvSpPr>
            <a:spLocks noGrp="1" noChangeArrowheads="1"/>
          </p:cNvSpPr>
          <p:nvPr>
            <p:ph type="body" idx="1"/>
          </p:nvPr>
        </p:nvSpPr>
        <p:spPr bwMode="gray">
          <a:xfrm>
            <a:off x="609600" y="1228725"/>
            <a:ext cx="8023225" cy="4921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9" name="Rectangle 5"/>
          <p:cNvSpPr>
            <a:spLocks noGrp="1" noChangeArrowheads="1"/>
          </p:cNvSpPr>
          <p:nvPr>
            <p:ph type="ftr" sz="quarter" idx="3"/>
          </p:nvPr>
        </p:nvSpPr>
        <p:spPr bwMode="gray">
          <a:xfrm>
            <a:off x="5791200" y="6248400"/>
            <a:ext cx="2895600" cy="334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gray">
          <a:xfrm>
            <a:off x="3429000" y="6338888"/>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pPr>
              <a:defRPr/>
            </a:pPr>
            <a:fld id="{E18A9729-9260-4A11-B11D-3896C83DC93C}" type="slidenum">
              <a:rPr lang="en-US" altLang="zh-CN"/>
              <a:pPr>
                <a:defRPr/>
              </a:pPr>
              <a:t>‹#›</a:t>
            </a:fld>
            <a:endParaRPr lang="en-US" altLang="zh-CN"/>
          </a:p>
        </p:txBody>
      </p:sp>
      <p:sp>
        <p:nvSpPr>
          <p:cNvPr id="1052" name="Rectangle 28"/>
          <p:cNvSpPr>
            <a:spLocks noChangeArrowheads="1"/>
          </p:cNvSpPr>
          <p:nvPr/>
        </p:nvSpPr>
        <p:spPr bwMode="gray">
          <a:xfrm>
            <a:off x="0" y="0"/>
            <a:ext cx="457200" cy="768350"/>
          </a:xfrm>
          <a:prstGeom prst="rect">
            <a:avLst/>
          </a:prstGeom>
          <a:solidFill>
            <a:schemeClr val="hlink"/>
          </a:solidFill>
          <a:ln w="9525">
            <a:noFill/>
            <a:miter lim="800000"/>
            <a:headEnd/>
            <a:tailEnd/>
          </a:ln>
          <a:effectLst/>
        </p:spPr>
        <p:txBody>
          <a:bodyPr wrap="none" anchor="ctr"/>
          <a:lstStyle/>
          <a:p>
            <a:pPr algn="ctr">
              <a:defRPr/>
            </a:pPr>
            <a:endParaRPr lang="zh-CN" altLang="zh-CN">
              <a:ea typeface="宋体" charset="-122"/>
            </a:endParaRPr>
          </a:p>
        </p:txBody>
      </p:sp>
      <p:sp>
        <p:nvSpPr>
          <p:cNvPr id="1054" name="Rectangle 30"/>
          <p:cNvSpPr>
            <a:spLocks noChangeArrowheads="1"/>
          </p:cNvSpPr>
          <p:nvPr/>
        </p:nvSpPr>
        <p:spPr bwMode="gray">
          <a:xfrm>
            <a:off x="0" y="762000"/>
            <a:ext cx="457200" cy="152400"/>
          </a:xfrm>
          <a:prstGeom prst="rect">
            <a:avLst/>
          </a:prstGeom>
          <a:solidFill>
            <a:schemeClr val="bg2"/>
          </a:solidFill>
          <a:ln w="9525">
            <a:noFill/>
            <a:miter lim="800000"/>
            <a:headEnd/>
            <a:tailEnd/>
          </a:ln>
          <a:effectLst/>
        </p:spPr>
        <p:txBody>
          <a:bodyPr wrap="none" anchor="ctr"/>
          <a:lstStyle/>
          <a:p>
            <a:pPr algn="ctr">
              <a:defRPr/>
            </a:pPr>
            <a:endParaRPr lang="zh-CN" altLang="zh-CN">
              <a:ea typeface="宋体" charset="-122"/>
            </a:endParaRPr>
          </a:p>
        </p:txBody>
      </p:sp>
      <p:sp>
        <p:nvSpPr>
          <p:cNvPr id="1056" name="Rectangle 32"/>
          <p:cNvSpPr>
            <a:spLocks noChangeArrowheads="1"/>
          </p:cNvSpPr>
          <p:nvPr/>
        </p:nvSpPr>
        <p:spPr bwMode="gray">
          <a:xfrm>
            <a:off x="0" y="914400"/>
            <a:ext cx="457200" cy="4191000"/>
          </a:xfrm>
          <a:prstGeom prst="rect">
            <a:avLst/>
          </a:prstGeom>
          <a:gradFill rotWithShape="1">
            <a:gsLst>
              <a:gs pos="0">
                <a:schemeClr val="bg2"/>
              </a:gs>
              <a:gs pos="100000">
                <a:schemeClr val="bg2">
                  <a:gamma/>
                  <a:tint val="42353"/>
                  <a:invGamma/>
                </a:schemeClr>
              </a:gs>
            </a:gsLst>
            <a:lin ang="5400000" scaled="1"/>
          </a:gradFill>
          <a:ln w="9525">
            <a:noFill/>
            <a:miter lim="800000"/>
            <a:headEnd/>
            <a:tailEnd/>
          </a:ln>
          <a:effectLst/>
        </p:spPr>
        <p:txBody>
          <a:bodyPr wrap="none" anchor="ctr"/>
          <a:lstStyle/>
          <a:p>
            <a:pPr algn="ctr">
              <a:defRPr/>
            </a:pPr>
            <a:endParaRPr lang="zh-CN" altLang="zh-CN">
              <a:ea typeface="宋体" charset="-122"/>
            </a:endParaRPr>
          </a:p>
        </p:txBody>
      </p:sp>
      <p:sp>
        <p:nvSpPr>
          <p:cNvPr id="1073" name="Rectangle 49"/>
          <p:cNvSpPr>
            <a:spLocks noChangeArrowheads="1"/>
          </p:cNvSpPr>
          <p:nvPr/>
        </p:nvSpPr>
        <p:spPr bwMode="gray">
          <a:xfrm>
            <a:off x="0" y="5105400"/>
            <a:ext cx="457200" cy="1544638"/>
          </a:xfrm>
          <a:prstGeom prst="rect">
            <a:avLst/>
          </a:prstGeom>
          <a:gradFill rotWithShape="1">
            <a:gsLst>
              <a:gs pos="0">
                <a:schemeClr val="accent2">
                  <a:gamma/>
                  <a:tint val="42353"/>
                  <a:invGamma/>
                </a:schemeClr>
              </a:gs>
              <a:gs pos="100000">
                <a:schemeClr val="accent2"/>
              </a:gs>
            </a:gsLst>
            <a:lin ang="5400000" scaled="1"/>
          </a:gradFill>
          <a:ln w="9525">
            <a:noFill/>
            <a:miter lim="800000"/>
            <a:headEnd/>
            <a:tailEnd/>
          </a:ln>
          <a:effectLst/>
        </p:spPr>
        <p:txBody>
          <a:bodyPr wrap="none" anchor="ctr"/>
          <a:lstStyle/>
          <a:p>
            <a:pPr algn="ctr">
              <a:defRPr/>
            </a:pPr>
            <a:endParaRPr lang="zh-CN" altLang="zh-CN">
              <a:ea typeface="宋体" charset="-122"/>
            </a:endParaRPr>
          </a:p>
        </p:txBody>
      </p:sp>
      <p:sp>
        <p:nvSpPr>
          <p:cNvPr id="1079" name="Rectangle 55"/>
          <p:cNvSpPr>
            <a:spLocks noChangeArrowheads="1"/>
          </p:cNvSpPr>
          <p:nvPr/>
        </p:nvSpPr>
        <p:spPr bwMode="gray">
          <a:xfrm>
            <a:off x="0" y="6656388"/>
            <a:ext cx="457200" cy="209550"/>
          </a:xfrm>
          <a:prstGeom prst="rect">
            <a:avLst/>
          </a:prstGeom>
          <a:solidFill>
            <a:schemeClr val="bg2"/>
          </a:solidFill>
          <a:ln w="9525">
            <a:noFill/>
            <a:miter lim="800000"/>
            <a:headEnd/>
            <a:tailEnd/>
          </a:ln>
          <a:effectLst/>
        </p:spPr>
        <p:txBody>
          <a:bodyPr wrap="none" anchor="ctr"/>
          <a:lstStyle/>
          <a:p>
            <a:pPr>
              <a:defRPr/>
            </a:pPr>
            <a:endParaRPr lang="zh-CN" altLang="en-US">
              <a:ea typeface="宋体" charset="-122"/>
            </a:endParaRPr>
          </a:p>
        </p:txBody>
      </p:sp>
      <p:sp>
        <p:nvSpPr>
          <p:cNvPr id="1080" name="Rectangle 56"/>
          <p:cNvSpPr>
            <a:spLocks noChangeArrowheads="1"/>
          </p:cNvSpPr>
          <p:nvPr/>
        </p:nvSpPr>
        <p:spPr bwMode="gray">
          <a:xfrm>
            <a:off x="457200" y="6650038"/>
            <a:ext cx="1304925" cy="215900"/>
          </a:xfrm>
          <a:prstGeom prst="rect">
            <a:avLst/>
          </a:prstGeom>
          <a:gradFill rotWithShape="1">
            <a:gsLst>
              <a:gs pos="0">
                <a:schemeClr val="bg2">
                  <a:gamma/>
                  <a:tint val="0"/>
                  <a:invGamma/>
                </a:schemeClr>
              </a:gs>
              <a:gs pos="100000">
                <a:schemeClr val="bg2"/>
              </a:gs>
            </a:gsLst>
            <a:lin ang="0" scaled="1"/>
          </a:gradFill>
          <a:ln w="9525">
            <a:noFill/>
            <a:miter lim="800000"/>
            <a:headEnd/>
            <a:tailEnd/>
          </a:ln>
          <a:effectLst/>
        </p:spPr>
        <p:txBody>
          <a:bodyPr wrap="none" anchor="ctr"/>
          <a:lstStyle/>
          <a:p>
            <a:pPr>
              <a:defRPr/>
            </a:pPr>
            <a:endParaRPr lang="zh-CN" altLang="en-US">
              <a:ea typeface="宋体" charset="-122"/>
            </a:endParaRPr>
          </a:p>
        </p:txBody>
      </p:sp>
      <p:sp>
        <p:nvSpPr>
          <p:cNvPr id="1084" name="Rectangle 60"/>
          <p:cNvSpPr>
            <a:spLocks noChangeArrowheads="1"/>
          </p:cNvSpPr>
          <p:nvPr/>
        </p:nvSpPr>
        <p:spPr bwMode="gray">
          <a:xfrm>
            <a:off x="1752600" y="6650038"/>
            <a:ext cx="7391400" cy="215900"/>
          </a:xfrm>
          <a:prstGeom prst="rect">
            <a:avLst/>
          </a:prstGeom>
          <a:gradFill rotWithShape="1">
            <a:gsLst>
              <a:gs pos="0">
                <a:schemeClr val="folHlink">
                  <a:gamma/>
                  <a:tint val="54510"/>
                  <a:invGamma/>
                </a:schemeClr>
              </a:gs>
              <a:gs pos="100000">
                <a:schemeClr val="folHlink"/>
              </a:gs>
            </a:gsLst>
            <a:lin ang="0" scaled="1"/>
          </a:gradFill>
          <a:ln w="9525">
            <a:noFill/>
            <a:miter lim="800000"/>
            <a:headEnd/>
            <a:tailEnd/>
          </a:ln>
          <a:effectLst/>
        </p:spPr>
        <p:txBody>
          <a:bodyPr wrap="none" anchor="ctr"/>
          <a:lstStyle/>
          <a:p>
            <a:pPr>
              <a:defRPr/>
            </a:pPr>
            <a:endParaRPr lang="zh-CN" altLang="en-US">
              <a:ea typeface="宋体" charset="-122"/>
            </a:endParaRPr>
          </a:p>
        </p:txBody>
      </p:sp>
      <p:sp>
        <p:nvSpPr>
          <p:cNvPr id="1085" name="Rectangle 61"/>
          <p:cNvSpPr>
            <a:spLocks noChangeArrowheads="1"/>
          </p:cNvSpPr>
          <p:nvPr/>
        </p:nvSpPr>
        <p:spPr bwMode="gray">
          <a:xfrm>
            <a:off x="8777288" y="6656388"/>
            <a:ext cx="366712" cy="209550"/>
          </a:xfrm>
          <a:prstGeom prst="rect">
            <a:avLst/>
          </a:prstGeom>
          <a:gradFill rotWithShape="1">
            <a:gsLst>
              <a:gs pos="0">
                <a:schemeClr val="bg1"/>
              </a:gs>
              <a:gs pos="100000">
                <a:schemeClr val="bg1">
                  <a:gamma/>
                  <a:shade val="84706"/>
                  <a:invGamma/>
                </a:schemeClr>
              </a:gs>
            </a:gsLst>
            <a:lin ang="5400000" scaled="1"/>
          </a:gradFill>
          <a:ln w="9525">
            <a:noFill/>
            <a:miter lim="800000"/>
            <a:headEnd/>
            <a:tailEnd/>
          </a:ln>
          <a:effectLst/>
        </p:spPr>
        <p:txBody>
          <a:bodyPr wrap="none" anchor="ctr"/>
          <a:lstStyle/>
          <a:p>
            <a:pPr>
              <a:defRPr/>
            </a:pPr>
            <a:endParaRPr lang="zh-CN" altLang="en-US">
              <a:ea typeface="宋体" charset="-122"/>
            </a:endParaRPr>
          </a:p>
        </p:txBody>
      </p:sp>
      <p:sp>
        <p:nvSpPr>
          <p:cNvPr id="1087" name="Rectangle 63"/>
          <p:cNvSpPr>
            <a:spLocks noChangeArrowheads="1"/>
          </p:cNvSpPr>
          <p:nvPr/>
        </p:nvSpPr>
        <p:spPr bwMode="gray">
          <a:xfrm>
            <a:off x="8769350" y="6019800"/>
            <a:ext cx="374650" cy="642938"/>
          </a:xfrm>
          <a:prstGeom prst="rect">
            <a:avLst/>
          </a:prstGeom>
          <a:solidFill>
            <a:schemeClr val="bg2"/>
          </a:solidFill>
          <a:ln w="9525">
            <a:noFill/>
            <a:miter lim="800000"/>
            <a:headEnd/>
            <a:tailEnd/>
          </a:ln>
          <a:effectLst/>
        </p:spPr>
        <p:txBody>
          <a:bodyPr wrap="none" anchor="ctr"/>
          <a:lstStyle/>
          <a:p>
            <a:pPr>
              <a:defRPr/>
            </a:pPr>
            <a:endParaRPr lang="zh-CN" altLang="en-US">
              <a:ea typeface="宋体" charset="-122"/>
            </a:endParaRPr>
          </a:p>
        </p:txBody>
      </p:sp>
      <p:sp>
        <p:nvSpPr>
          <p:cNvPr id="1089" name="Rectangle 65"/>
          <p:cNvSpPr>
            <a:spLocks noChangeArrowheads="1"/>
          </p:cNvSpPr>
          <p:nvPr/>
        </p:nvSpPr>
        <p:spPr bwMode="gray">
          <a:xfrm>
            <a:off x="8763000" y="914400"/>
            <a:ext cx="381000" cy="5105400"/>
          </a:xfrm>
          <a:prstGeom prst="rect">
            <a:avLst/>
          </a:prstGeom>
          <a:gradFill rotWithShape="1">
            <a:gsLst>
              <a:gs pos="0">
                <a:schemeClr val="hlink"/>
              </a:gs>
              <a:gs pos="100000">
                <a:schemeClr val="hlink">
                  <a:gamma/>
                  <a:tint val="51373"/>
                  <a:invGamma/>
                </a:schemeClr>
              </a:gs>
            </a:gsLst>
            <a:lin ang="5400000" scaled="1"/>
          </a:gradFill>
          <a:ln w="9525">
            <a:noFill/>
            <a:miter lim="800000"/>
            <a:headEnd/>
            <a:tailEnd/>
          </a:ln>
          <a:effectLst/>
        </p:spPr>
        <p:txBody>
          <a:bodyPr wrap="none" anchor="ctr"/>
          <a:lstStyle/>
          <a:p>
            <a:pPr>
              <a:defRPr/>
            </a:pPr>
            <a:endParaRPr lang="zh-CN" altLang="en-US">
              <a:ea typeface="宋体" charset="-122"/>
            </a:endParaRPr>
          </a:p>
        </p:txBody>
      </p:sp>
      <p:sp>
        <p:nvSpPr>
          <p:cNvPr id="1090" name="Rectangle 66"/>
          <p:cNvSpPr>
            <a:spLocks noChangeArrowheads="1"/>
          </p:cNvSpPr>
          <p:nvPr/>
        </p:nvSpPr>
        <p:spPr bwMode="gray">
          <a:xfrm>
            <a:off x="8763000" y="762000"/>
            <a:ext cx="381000" cy="152400"/>
          </a:xfrm>
          <a:prstGeom prst="rect">
            <a:avLst/>
          </a:prstGeom>
          <a:solidFill>
            <a:schemeClr val="folHlink"/>
          </a:solidFill>
          <a:ln w="9525">
            <a:noFill/>
            <a:miter lim="800000"/>
            <a:headEnd/>
            <a:tailEnd/>
          </a:ln>
          <a:effectLst/>
        </p:spPr>
        <p:txBody>
          <a:bodyPr wrap="none" anchor="ctr"/>
          <a:lstStyle/>
          <a:p>
            <a:pPr algn="ctr">
              <a:defRPr/>
            </a:pPr>
            <a:endParaRPr lang="zh-CN" altLang="zh-CN">
              <a:ea typeface="宋体" charset="-122"/>
            </a:endParaRPr>
          </a:p>
        </p:txBody>
      </p:sp>
      <p:sp>
        <p:nvSpPr>
          <p:cNvPr id="1091" name="Rectangle 67"/>
          <p:cNvSpPr>
            <a:spLocks noChangeArrowheads="1"/>
          </p:cNvSpPr>
          <p:nvPr/>
        </p:nvSpPr>
        <p:spPr bwMode="gray">
          <a:xfrm>
            <a:off x="8770938" y="0"/>
            <a:ext cx="373062" cy="762000"/>
          </a:xfrm>
          <a:prstGeom prst="rect">
            <a:avLst/>
          </a:prstGeom>
          <a:gradFill rotWithShape="1">
            <a:gsLst>
              <a:gs pos="0">
                <a:schemeClr val="accent2"/>
              </a:gs>
              <a:gs pos="100000">
                <a:schemeClr val="accent2">
                  <a:gamma/>
                  <a:tint val="0"/>
                  <a:invGamma/>
                </a:schemeClr>
              </a:gs>
            </a:gsLst>
            <a:lin ang="5400000" scaled="1"/>
          </a:gradFill>
          <a:ln w="9525">
            <a:noFill/>
            <a:miter lim="800000"/>
            <a:headEnd/>
            <a:tailEnd/>
          </a:ln>
          <a:effectLst/>
        </p:spPr>
        <p:txBody>
          <a:bodyPr wrap="none" anchor="ctr"/>
          <a:lstStyle/>
          <a:p>
            <a:pPr>
              <a:defRPr/>
            </a:pPr>
            <a:endParaRPr lang="zh-CN" altLang="en-US">
              <a:ea typeface="宋体" charset="-122"/>
            </a:endParaRPr>
          </a:p>
        </p:txBody>
      </p:sp>
      <p:sp>
        <p:nvSpPr>
          <p:cNvPr id="1092" name="Rectangle 68"/>
          <p:cNvSpPr>
            <a:spLocks noChangeArrowheads="1"/>
          </p:cNvSpPr>
          <p:nvPr/>
        </p:nvSpPr>
        <p:spPr bwMode="gray">
          <a:xfrm>
            <a:off x="457200" y="762000"/>
            <a:ext cx="8315325" cy="152400"/>
          </a:xfrm>
          <a:prstGeom prst="rect">
            <a:avLst/>
          </a:prstGeom>
          <a:gradFill rotWithShape="1">
            <a:gsLst>
              <a:gs pos="0">
                <a:schemeClr val="accent1"/>
              </a:gs>
              <a:gs pos="100000">
                <a:schemeClr val="accent1">
                  <a:gamma/>
                  <a:tint val="33333"/>
                  <a:invGamma/>
                </a:schemeClr>
              </a:gs>
            </a:gsLst>
            <a:lin ang="0" scaled="1"/>
          </a:gradFill>
          <a:ln w="9525">
            <a:noFill/>
            <a:miter lim="800000"/>
            <a:headEnd/>
            <a:tailEnd/>
          </a:ln>
          <a:effectLst/>
        </p:spPr>
        <p:txBody>
          <a:bodyPr wrap="none" anchor="ctr"/>
          <a:lstStyle/>
          <a:p>
            <a:pPr algn="ctr">
              <a:defRPr/>
            </a:pPr>
            <a:endParaRPr lang="zh-CN" altLang="zh-CN">
              <a:ea typeface="宋体" charset="-122"/>
            </a:endParaRPr>
          </a:p>
        </p:txBody>
      </p:sp>
      <p:sp>
        <p:nvSpPr>
          <p:cNvPr id="1043" name="Rectangle 2"/>
          <p:cNvSpPr>
            <a:spLocks noGrp="1" noChangeArrowheads="1"/>
          </p:cNvSpPr>
          <p:nvPr>
            <p:ph type="title"/>
          </p:nvPr>
        </p:nvSpPr>
        <p:spPr bwMode="gray">
          <a:xfrm>
            <a:off x="990600" y="122238"/>
            <a:ext cx="6705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grpSp>
        <p:nvGrpSpPr>
          <p:cNvPr id="1044" name="Group 104"/>
          <p:cNvGrpSpPr>
            <a:grpSpLocks/>
          </p:cNvGrpSpPr>
          <p:nvPr/>
        </p:nvGrpSpPr>
        <p:grpSpPr bwMode="auto">
          <a:xfrm>
            <a:off x="8002588" y="69850"/>
            <a:ext cx="657225" cy="636588"/>
            <a:chOff x="5041" y="44"/>
            <a:chExt cx="414" cy="401"/>
          </a:xfrm>
        </p:grpSpPr>
        <p:sp>
          <p:nvSpPr>
            <p:cNvPr id="1129" name="Oval 105"/>
            <p:cNvSpPr>
              <a:spLocks noChangeArrowheads="1"/>
            </p:cNvSpPr>
            <p:nvPr userDrawn="1"/>
          </p:nvSpPr>
          <p:spPr bwMode="gray">
            <a:xfrm rot="149948">
              <a:off x="5161" y="161"/>
              <a:ext cx="175" cy="170"/>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grpSp>
          <p:nvGrpSpPr>
            <p:cNvPr id="1055" name="Group 106"/>
            <p:cNvGrpSpPr>
              <a:grpSpLocks/>
            </p:cNvGrpSpPr>
            <p:nvPr userDrawn="1"/>
          </p:nvGrpSpPr>
          <p:grpSpPr bwMode="auto">
            <a:xfrm rot="334874">
              <a:off x="5321" y="313"/>
              <a:ext cx="98" cy="75"/>
              <a:chOff x="3452" y="878"/>
              <a:chExt cx="402" cy="342"/>
            </a:xfrm>
          </p:grpSpPr>
          <p:sp>
            <p:nvSpPr>
              <p:cNvPr id="1131" name="Oval 107"/>
              <p:cNvSpPr>
                <a:spLocks noChangeArrowheads="1"/>
              </p:cNvSpPr>
              <p:nvPr userDrawn="1"/>
            </p:nvSpPr>
            <p:spPr bwMode="gray">
              <a:xfrm>
                <a:off x="3640" y="1024"/>
                <a:ext cx="111" cy="128"/>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1132" name="Oval 108"/>
              <p:cNvSpPr>
                <a:spLocks noChangeArrowheads="1"/>
              </p:cNvSpPr>
              <p:nvPr userDrawn="1"/>
            </p:nvSpPr>
            <p:spPr bwMode="gray">
              <a:xfrm>
                <a:off x="3762" y="1122"/>
                <a:ext cx="90" cy="87"/>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1133" name="Oval 109"/>
              <p:cNvSpPr>
                <a:spLocks noChangeArrowheads="1"/>
              </p:cNvSpPr>
              <p:nvPr userDrawn="1"/>
            </p:nvSpPr>
            <p:spPr bwMode="gray">
              <a:xfrm>
                <a:off x="3427" y="874"/>
                <a:ext cx="180" cy="178"/>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grpSp>
        <p:grpSp>
          <p:nvGrpSpPr>
            <p:cNvPr id="2" name="Group 110"/>
            <p:cNvGrpSpPr>
              <a:grpSpLocks/>
            </p:cNvGrpSpPr>
            <p:nvPr userDrawn="1"/>
          </p:nvGrpSpPr>
          <p:grpSpPr bwMode="auto">
            <a:xfrm rot="-2104554">
              <a:off x="5358" y="218"/>
              <a:ext cx="97" cy="75"/>
              <a:chOff x="3452" y="878"/>
              <a:chExt cx="402" cy="342"/>
            </a:xfrm>
          </p:grpSpPr>
          <p:sp>
            <p:nvSpPr>
              <p:cNvPr id="1135" name="Oval 111"/>
              <p:cNvSpPr>
                <a:spLocks noChangeArrowheads="1"/>
              </p:cNvSpPr>
              <p:nvPr userDrawn="1"/>
            </p:nvSpPr>
            <p:spPr bwMode="gray">
              <a:xfrm>
                <a:off x="3630" y="997"/>
                <a:ext cx="112" cy="128"/>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1136" name="Oval 112"/>
              <p:cNvSpPr>
                <a:spLocks noChangeArrowheads="1"/>
              </p:cNvSpPr>
              <p:nvPr userDrawn="1"/>
            </p:nvSpPr>
            <p:spPr bwMode="gray">
              <a:xfrm>
                <a:off x="3761" y="1124"/>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1137" name="Oval 113"/>
              <p:cNvSpPr>
                <a:spLocks noChangeArrowheads="1"/>
              </p:cNvSpPr>
              <p:nvPr userDrawn="1"/>
            </p:nvSpPr>
            <p:spPr bwMode="gray">
              <a:xfrm>
                <a:off x="3446" y="857"/>
                <a:ext cx="174"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grpSp>
        <p:grpSp>
          <p:nvGrpSpPr>
            <p:cNvPr id="1057" name="Group 114"/>
            <p:cNvGrpSpPr>
              <a:grpSpLocks/>
            </p:cNvGrpSpPr>
            <p:nvPr userDrawn="1"/>
          </p:nvGrpSpPr>
          <p:grpSpPr bwMode="auto">
            <a:xfrm rot="-4646600">
              <a:off x="5335" y="107"/>
              <a:ext cx="88" cy="82"/>
              <a:chOff x="3452" y="878"/>
              <a:chExt cx="402" cy="342"/>
            </a:xfrm>
          </p:grpSpPr>
          <p:sp>
            <p:nvSpPr>
              <p:cNvPr id="1139" name="Oval 115"/>
              <p:cNvSpPr>
                <a:spLocks noChangeArrowheads="1"/>
              </p:cNvSpPr>
              <p:nvPr userDrawn="1"/>
            </p:nvSpPr>
            <p:spPr bwMode="gray">
              <a:xfrm>
                <a:off x="3656" y="1009"/>
                <a:ext cx="110" cy="129"/>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1140" name="Oval 116"/>
              <p:cNvSpPr>
                <a:spLocks noChangeArrowheads="1"/>
              </p:cNvSpPr>
              <p:nvPr userDrawn="1"/>
            </p:nvSpPr>
            <p:spPr bwMode="gray">
              <a:xfrm>
                <a:off x="3768" y="1107"/>
                <a:ext cx="91"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1141" name="Oval 117"/>
              <p:cNvSpPr>
                <a:spLocks noChangeArrowheads="1"/>
              </p:cNvSpPr>
              <p:nvPr userDrawn="1"/>
            </p:nvSpPr>
            <p:spPr bwMode="gray">
              <a:xfrm>
                <a:off x="3453" y="877"/>
                <a:ext cx="183" cy="18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grpSp>
        <p:grpSp>
          <p:nvGrpSpPr>
            <p:cNvPr id="1058" name="Group 118"/>
            <p:cNvGrpSpPr>
              <a:grpSpLocks/>
            </p:cNvGrpSpPr>
            <p:nvPr userDrawn="1"/>
          </p:nvGrpSpPr>
          <p:grpSpPr bwMode="auto">
            <a:xfrm rot="2913403">
              <a:off x="5210" y="359"/>
              <a:ext cx="88" cy="83"/>
              <a:chOff x="3452" y="878"/>
              <a:chExt cx="402" cy="342"/>
            </a:xfrm>
          </p:grpSpPr>
          <p:sp>
            <p:nvSpPr>
              <p:cNvPr id="1143" name="Oval 119"/>
              <p:cNvSpPr>
                <a:spLocks noChangeArrowheads="1"/>
              </p:cNvSpPr>
              <p:nvPr userDrawn="1"/>
            </p:nvSpPr>
            <p:spPr bwMode="gray">
              <a:xfrm>
                <a:off x="3621" y="1033"/>
                <a:ext cx="110" cy="128"/>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1144" name="Oval 120"/>
              <p:cNvSpPr>
                <a:spLocks noChangeArrowheads="1"/>
              </p:cNvSpPr>
              <p:nvPr userDrawn="1"/>
            </p:nvSpPr>
            <p:spPr bwMode="gray">
              <a:xfrm>
                <a:off x="3763" y="1128"/>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1145" name="Oval 121"/>
              <p:cNvSpPr>
                <a:spLocks noChangeArrowheads="1"/>
              </p:cNvSpPr>
              <p:nvPr userDrawn="1"/>
            </p:nvSpPr>
            <p:spPr bwMode="gray">
              <a:xfrm>
                <a:off x="3434" y="889"/>
                <a:ext cx="183" cy="177"/>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grpSp>
        <p:grpSp>
          <p:nvGrpSpPr>
            <p:cNvPr id="1059" name="Group 122"/>
            <p:cNvGrpSpPr>
              <a:grpSpLocks/>
            </p:cNvGrpSpPr>
            <p:nvPr userDrawn="1"/>
          </p:nvGrpSpPr>
          <p:grpSpPr bwMode="auto">
            <a:xfrm rot="-7888389">
              <a:off x="5212" y="46"/>
              <a:ext cx="88" cy="83"/>
              <a:chOff x="3452" y="878"/>
              <a:chExt cx="402" cy="342"/>
            </a:xfrm>
          </p:grpSpPr>
          <p:sp>
            <p:nvSpPr>
              <p:cNvPr id="1147" name="Oval 123"/>
              <p:cNvSpPr>
                <a:spLocks noChangeArrowheads="1"/>
              </p:cNvSpPr>
              <p:nvPr userDrawn="1"/>
            </p:nvSpPr>
            <p:spPr bwMode="gray">
              <a:xfrm>
                <a:off x="3641" y="1021"/>
                <a:ext cx="110" cy="12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1148" name="Oval 124"/>
              <p:cNvSpPr>
                <a:spLocks noChangeArrowheads="1"/>
              </p:cNvSpPr>
              <p:nvPr userDrawn="1"/>
            </p:nvSpPr>
            <p:spPr bwMode="gray">
              <a:xfrm>
                <a:off x="3769" y="1116"/>
                <a:ext cx="91" cy="91"/>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1149" name="Oval 125"/>
              <p:cNvSpPr>
                <a:spLocks noChangeArrowheads="1"/>
              </p:cNvSpPr>
              <p:nvPr userDrawn="1"/>
            </p:nvSpPr>
            <p:spPr bwMode="gray">
              <a:xfrm>
                <a:off x="3471" y="863"/>
                <a:ext cx="183" cy="177"/>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grpSp>
        <p:grpSp>
          <p:nvGrpSpPr>
            <p:cNvPr id="1060" name="Group 126"/>
            <p:cNvGrpSpPr>
              <a:grpSpLocks/>
            </p:cNvGrpSpPr>
            <p:nvPr userDrawn="1"/>
          </p:nvGrpSpPr>
          <p:grpSpPr bwMode="auto">
            <a:xfrm rot="-10069553">
              <a:off x="5089" y="95"/>
              <a:ext cx="97" cy="76"/>
              <a:chOff x="3452" y="878"/>
              <a:chExt cx="402" cy="342"/>
            </a:xfrm>
          </p:grpSpPr>
          <p:sp>
            <p:nvSpPr>
              <p:cNvPr id="1151" name="Oval 127"/>
              <p:cNvSpPr>
                <a:spLocks noChangeArrowheads="1"/>
              </p:cNvSpPr>
              <p:nvPr userDrawn="1"/>
            </p:nvSpPr>
            <p:spPr bwMode="gray">
              <a:xfrm>
                <a:off x="3639" y="1027"/>
                <a:ext cx="112" cy="126"/>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1152" name="Oval 128"/>
              <p:cNvSpPr>
                <a:spLocks noChangeArrowheads="1"/>
              </p:cNvSpPr>
              <p:nvPr userDrawn="1"/>
            </p:nvSpPr>
            <p:spPr bwMode="gray">
              <a:xfrm>
                <a:off x="3748" y="1146"/>
                <a:ext cx="91" cy="90"/>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1153" name="Oval 129"/>
              <p:cNvSpPr>
                <a:spLocks noChangeArrowheads="1"/>
              </p:cNvSpPr>
              <p:nvPr userDrawn="1"/>
            </p:nvSpPr>
            <p:spPr bwMode="gray">
              <a:xfrm>
                <a:off x="3451" y="879"/>
                <a:ext cx="182" cy="180"/>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grpSp>
        <p:grpSp>
          <p:nvGrpSpPr>
            <p:cNvPr id="1061" name="Group 130"/>
            <p:cNvGrpSpPr>
              <a:grpSpLocks/>
            </p:cNvGrpSpPr>
            <p:nvPr userDrawn="1"/>
          </p:nvGrpSpPr>
          <p:grpSpPr bwMode="auto">
            <a:xfrm rot="8885358">
              <a:off x="5041" y="204"/>
              <a:ext cx="97" cy="75"/>
              <a:chOff x="3452" y="878"/>
              <a:chExt cx="402" cy="342"/>
            </a:xfrm>
          </p:grpSpPr>
          <p:sp>
            <p:nvSpPr>
              <p:cNvPr id="1155" name="Oval 131"/>
              <p:cNvSpPr>
                <a:spLocks noChangeArrowheads="1"/>
              </p:cNvSpPr>
              <p:nvPr userDrawn="1"/>
            </p:nvSpPr>
            <p:spPr bwMode="gray">
              <a:xfrm>
                <a:off x="3640" y="1022"/>
                <a:ext cx="112" cy="128"/>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1156" name="Oval 132"/>
              <p:cNvSpPr>
                <a:spLocks noChangeArrowheads="1"/>
              </p:cNvSpPr>
              <p:nvPr userDrawn="1"/>
            </p:nvSpPr>
            <p:spPr bwMode="gray">
              <a:xfrm>
                <a:off x="3744" y="1131"/>
                <a:ext cx="91" cy="87"/>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1157" name="Oval 133"/>
              <p:cNvSpPr>
                <a:spLocks noChangeArrowheads="1"/>
              </p:cNvSpPr>
              <p:nvPr userDrawn="1"/>
            </p:nvSpPr>
            <p:spPr bwMode="gray">
              <a:xfrm>
                <a:off x="3451" y="874"/>
                <a:ext cx="182" cy="18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grpSp>
        <p:grpSp>
          <p:nvGrpSpPr>
            <p:cNvPr id="1062" name="Group 134"/>
            <p:cNvGrpSpPr>
              <a:grpSpLocks/>
            </p:cNvGrpSpPr>
            <p:nvPr userDrawn="1"/>
          </p:nvGrpSpPr>
          <p:grpSpPr bwMode="auto">
            <a:xfrm rot="6558351">
              <a:off x="5085" y="304"/>
              <a:ext cx="88" cy="82"/>
              <a:chOff x="3452" y="878"/>
              <a:chExt cx="402" cy="342"/>
            </a:xfrm>
          </p:grpSpPr>
          <p:sp>
            <p:nvSpPr>
              <p:cNvPr id="1159" name="Oval 135"/>
              <p:cNvSpPr>
                <a:spLocks noChangeArrowheads="1"/>
              </p:cNvSpPr>
              <p:nvPr userDrawn="1"/>
            </p:nvSpPr>
            <p:spPr bwMode="gray">
              <a:xfrm>
                <a:off x="3639" y="1066"/>
                <a:ext cx="110" cy="129"/>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1160" name="Oval 136"/>
              <p:cNvSpPr>
                <a:spLocks noChangeArrowheads="1"/>
              </p:cNvSpPr>
              <p:nvPr userDrawn="1"/>
            </p:nvSpPr>
            <p:spPr bwMode="gray">
              <a:xfrm>
                <a:off x="3763" y="1130"/>
                <a:ext cx="91" cy="92"/>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sp>
            <p:nvSpPr>
              <p:cNvPr id="1161" name="Oval 137"/>
              <p:cNvSpPr>
                <a:spLocks noChangeArrowheads="1"/>
              </p:cNvSpPr>
              <p:nvPr userDrawn="1"/>
            </p:nvSpPr>
            <p:spPr bwMode="gray">
              <a:xfrm>
                <a:off x="3444" y="901"/>
                <a:ext cx="187" cy="184"/>
              </a:xfrm>
              <a:prstGeom prst="ellipse">
                <a:avLst/>
              </a:prstGeom>
              <a:gradFill rotWithShape="1">
                <a:gsLst>
                  <a:gs pos="0">
                    <a:schemeClr val="bg2">
                      <a:gamma/>
                      <a:tint val="0"/>
                      <a:invGamma/>
                    </a:schemeClr>
                  </a:gs>
                  <a:gs pos="100000">
                    <a:schemeClr val="bg2"/>
                  </a:gs>
                </a:gsLst>
                <a:path path="shape">
                  <a:fillToRect l="50000" t="50000" r="50000" b="50000"/>
                </a:path>
              </a:gradFill>
              <a:ln w="0" algn="ctr">
                <a:noFill/>
                <a:round/>
                <a:headEnd/>
                <a:tailEnd/>
              </a:ln>
              <a:effectLst/>
            </p:spPr>
            <p:txBody>
              <a:bodyPr wrap="none" anchor="ctr"/>
              <a:lstStyle/>
              <a:p>
                <a:pPr>
                  <a:defRPr/>
                </a:pPr>
                <a:endParaRPr lang="zh-CN" altLang="en-US">
                  <a:ea typeface="宋体" charset="-122"/>
                </a:endParaRPr>
              </a:p>
            </p:txBody>
          </p:sp>
        </p:grpSp>
      </p:grpSp>
      <p:sp>
        <p:nvSpPr>
          <p:cNvPr id="1162" name="Rectangle 138"/>
          <p:cNvSpPr>
            <a:spLocks noGrp="1" noChangeArrowheads="1"/>
          </p:cNvSpPr>
          <p:nvPr>
            <p:ph type="dt" sz="half" idx="2"/>
          </p:nvPr>
        </p:nvSpPr>
        <p:spPr bwMode="gray">
          <a:xfrm>
            <a:off x="457200" y="63246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latin typeface="+mn-lt"/>
                <a:ea typeface="宋体" charset="-122"/>
              </a:defRPr>
            </a:lvl1pPr>
          </a:lstStyle>
          <a:p>
            <a:pPr>
              <a:defRPr/>
            </a:pPr>
            <a:endParaRPr lang="en-US" altLang="zh-CN"/>
          </a:p>
        </p:txBody>
      </p:sp>
      <p:sp>
        <p:nvSpPr>
          <p:cNvPr id="1175" name="Line 151"/>
          <p:cNvSpPr>
            <a:spLocks noChangeShapeType="1"/>
          </p:cNvSpPr>
          <p:nvPr/>
        </p:nvSpPr>
        <p:spPr bwMode="auto">
          <a:xfrm>
            <a:off x="0" y="762000"/>
            <a:ext cx="9144000" cy="0"/>
          </a:xfrm>
          <a:prstGeom prst="line">
            <a:avLst/>
          </a:prstGeom>
          <a:noFill/>
          <a:ln w="9525">
            <a:solidFill>
              <a:schemeClr val="tx2"/>
            </a:solidFill>
            <a:round/>
            <a:headEnd/>
            <a:tailEnd/>
          </a:ln>
          <a:effectLst/>
        </p:spPr>
        <p:txBody>
          <a:bodyPr/>
          <a:lstStyle/>
          <a:p>
            <a:pPr>
              <a:defRPr/>
            </a:pPr>
            <a:endParaRPr lang="zh-CN" altLang="en-US"/>
          </a:p>
        </p:txBody>
      </p:sp>
      <p:sp>
        <p:nvSpPr>
          <p:cNvPr id="1176" name="Line 152"/>
          <p:cNvSpPr>
            <a:spLocks noChangeShapeType="1"/>
          </p:cNvSpPr>
          <p:nvPr/>
        </p:nvSpPr>
        <p:spPr bwMode="auto">
          <a:xfrm>
            <a:off x="0" y="914400"/>
            <a:ext cx="9144000" cy="0"/>
          </a:xfrm>
          <a:prstGeom prst="line">
            <a:avLst/>
          </a:prstGeom>
          <a:noFill/>
          <a:ln w="9525">
            <a:solidFill>
              <a:schemeClr val="tx1"/>
            </a:solidFill>
            <a:round/>
            <a:headEnd/>
            <a:tailEnd/>
          </a:ln>
          <a:effectLst/>
        </p:spPr>
        <p:txBody>
          <a:bodyPr/>
          <a:lstStyle/>
          <a:p>
            <a:pPr>
              <a:defRPr/>
            </a:pPr>
            <a:endParaRPr lang="zh-CN" altLang="en-US"/>
          </a:p>
        </p:txBody>
      </p:sp>
      <p:sp>
        <p:nvSpPr>
          <p:cNvPr id="1177" name="Line 153"/>
          <p:cNvSpPr>
            <a:spLocks noChangeShapeType="1"/>
          </p:cNvSpPr>
          <p:nvPr/>
        </p:nvSpPr>
        <p:spPr bwMode="auto">
          <a:xfrm>
            <a:off x="0" y="6648450"/>
            <a:ext cx="9144000" cy="0"/>
          </a:xfrm>
          <a:prstGeom prst="line">
            <a:avLst/>
          </a:prstGeom>
          <a:noFill/>
          <a:ln w="9525">
            <a:solidFill>
              <a:schemeClr val="tx1"/>
            </a:solidFill>
            <a:round/>
            <a:headEnd/>
            <a:tailEnd/>
          </a:ln>
          <a:effectLst/>
        </p:spPr>
        <p:txBody>
          <a:bodyPr/>
          <a:lstStyle/>
          <a:p>
            <a:pPr>
              <a:defRPr/>
            </a:pPr>
            <a:endParaRPr lang="zh-CN" altLang="en-US"/>
          </a:p>
        </p:txBody>
      </p:sp>
      <p:sp>
        <p:nvSpPr>
          <p:cNvPr id="1178" name="Line 154"/>
          <p:cNvSpPr>
            <a:spLocks noChangeShapeType="1"/>
          </p:cNvSpPr>
          <p:nvPr/>
        </p:nvSpPr>
        <p:spPr bwMode="auto">
          <a:xfrm>
            <a:off x="457200" y="0"/>
            <a:ext cx="0" cy="6858000"/>
          </a:xfrm>
          <a:prstGeom prst="line">
            <a:avLst/>
          </a:prstGeom>
          <a:noFill/>
          <a:ln w="9525">
            <a:solidFill>
              <a:schemeClr val="tx1"/>
            </a:solidFill>
            <a:round/>
            <a:headEnd/>
            <a:tailEnd/>
          </a:ln>
          <a:effectLst/>
        </p:spPr>
        <p:txBody>
          <a:bodyPr/>
          <a:lstStyle/>
          <a:p>
            <a:pPr>
              <a:defRPr/>
            </a:pPr>
            <a:endParaRPr lang="zh-CN" altLang="en-US"/>
          </a:p>
        </p:txBody>
      </p:sp>
      <p:sp>
        <p:nvSpPr>
          <p:cNvPr id="1179" name="Line 155"/>
          <p:cNvSpPr>
            <a:spLocks noChangeShapeType="1"/>
          </p:cNvSpPr>
          <p:nvPr/>
        </p:nvSpPr>
        <p:spPr bwMode="auto">
          <a:xfrm>
            <a:off x="8763000" y="0"/>
            <a:ext cx="0" cy="6858000"/>
          </a:xfrm>
          <a:prstGeom prst="line">
            <a:avLst/>
          </a:prstGeom>
          <a:noFill/>
          <a:ln w="9525">
            <a:solidFill>
              <a:schemeClr val="tx1"/>
            </a:solidFill>
            <a:round/>
            <a:headEnd/>
            <a:tailEnd/>
          </a:ln>
          <a:effectLst/>
        </p:spPr>
        <p:txBody>
          <a:bodyPr/>
          <a:lstStyle/>
          <a:p>
            <a:pPr>
              <a:defRPr/>
            </a:pPr>
            <a:endParaRPr lang="zh-CN" altLang="en-US"/>
          </a:p>
        </p:txBody>
      </p:sp>
      <p:sp>
        <p:nvSpPr>
          <p:cNvPr id="1181" name="Line 157"/>
          <p:cNvSpPr>
            <a:spLocks noChangeShapeType="1"/>
          </p:cNvSpPr>
          <p:nvPr/>
        </p:nvSpPr>
        <p:spPr bwMode="auto">
          <a:xfrm flipH="1">
            <a:off x="0" y="5105400"/>
            <a:ext cx="457200" cy="0"/>
          </a:xfrm>
          <a:prstGeom prst="line">
            <a:avLst/>
          </a:prstGeom>
          <a:noFill/>
          <a:ln w="9525">
            <a:solidFill>
              <a:schemeClr val="tx1"/>
            </a:solidFill>
            <a:round/>
            <a:headEnd/>
            <a:tailEnd/>
          </a:ln>
          <a:effectLst/>
        </p:spPr>
        <p:txBody>
          <a:bodyPr/>
          <a:lstStyle/>
          <a:p>
            <a:pPr>
              <a:defRPr/>
            </a:pPr>
            <a:endParaRPr lang="zh-CN" altLang="en-US"/>
          </a:p>
        </p:txBody>
      </p:sp>
      <p:sp>
        <p:nvSpPr>
          <p:cNvPr id="1182" name="Line 158"/>
          <p:cNvSpPr>
            <a:spLocks noChangeShapeType="1"/>
          </p:cNvSpPr>
          <p:nvPr/>
        </p:nvSpPr>
        <p:spPr bwMode="auto">
          <a:xfrm>
            <a:off x="1752600" y="6648450"/>
            <a:ext cx="0" cy="209550"/>
          </a:xfrm>
          <a:prstGeom prst="line">
            <a:avLst/>
          </a:prstGeom>
          <a:noFill/>
          <a:ln w="9525">
            <a:solidFill>
              <a:schemeClr val="tx1"/>
            </a:solidFill>
            <a:round/>
            <a:headEnd/>
            <a:tailEnd/>
          </a:ln>
          <a:effectLst/>
        </p:spPr>
        <p:txBody>
          <a:bodyPr/>
          <a:lstStyle/>
          <a:p>
            <a:pPr>
              <a:defRPr/>
            </a:pPr>
            <a:endParaRPr lang="zh-CN" altLang="en-US"/>
          </a:p>
        </p:txBody>
      </p:sp>
      <p:sp>
        <p:nvSpPr>
          <p:cNvPr id="1183" name="Line 159"/>
          <p:cNvSpPr>
            <a:spLocks noChangeShapeType="1"/>
          </p:cNvSpPr>
          <p:nvPr/>
        </p:nvSpPr>
        <p:spPr bwMode="auto">
          <a:xfrm>
            <a:off x="8763000" y="6019800"/>
            <a:ext cx="381000" cy="0"/>
          </a:xfrm>
          <a:prstGeom prst="line">
            <a:avLst/>
          </a:prstGeom>
          <a:noFill/>
          <a:ln w="9525">
            <a:solidFill>
              <a:schemeClr val="tx1"/>
            </a:solidFill>
            <a:round/>
            <a:headEnd/>
            <a:tailE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 id="2147483740" r:id="rId14"/>
    <p:sldLayoutId id="2147483741" r:id="rId15"/>
  </p:sldLayoutIdLst>
  <p:hf hdr="0" ftr="0" dt="0"/>
  <p:txStyles>
    <p:titleStyle>
      <a:lvl1pPr algn="l" rtl="0" eaLnBrk="0" fontAlgn="base" hangingPunct="0">
        <a:spcBef>
          <a:spcPct val="0"/>
        </a:spcBef>
        <a:spcAft>
          <a:spcPct val="0"/>
        </a:spcAft>
        <a:defRPr sz="2800" b="1" i="1">
          <a:solidFill>
            <a:schemeClr val="tx1"/>
          </a:solidFill>
          <a:latin typeface="+mj-lt"/>
          <a:ea typeface="+mj-ea"/>
          <a:cs typeface="+mj-cs"/>
        </a:defRPr>
      </a:lvl1pPr>
      <a:lvl2pPr algn="l" rtl="0" eaLnBrk="0" fontAlgn="base" hangingPunct="0">
        <a:spcBef>
          <a:spcPct val="0"/>
        </a:spcBef>
        <a:spcAft>
          <a:spcPct val="0"/>
        </a:spcAft>
        <a:defRPr sz="2800" b="1" i="1">
          <a:solidFill>
            <a:schemeClr val="tx1"/>
          </a:solidFill>
          <a:latin typeface="Verdana" pitchFamily="34" charset="0"/>
        </a:defRPr>
      </a:lvl2pPr>
      <a:lvl3pPr algn="l" rtl="0" eaLnBrk="0" fontAlgn="base" hangingPunct="0">
        <a:spcBef>
          <a:spcPct val="0"/>
        </a:spcBef>
        <a:spcAft>
          <a:spcPct val="0"/>
        </a:spcAft>
        <a:defRPr sz="2800" b="1" i="1">
          <a:solidFill>
            <a:schemeClr val="tx1"/>
          </a:solidFill>
          <a:latin typeface="Verdana" pitchFamily="34" charset="0"/>
        </a:defRPr>
      </a:lvl3pPr>
      <a:lvl4pPr algn="l" rtl="0" eaLnBrk="0" fontAlgn="base" hangingPunct="0">
        <a:spcBef>
          <a:spcPct val="0"/>
        </a:spcBef>
        <a:spcAft>
          <a:spcPct val="0"/>
        </a:spcAft>
        <a:defRPr sz="2800" b="1" i="1">
          <a:solidFill>
            <a:schemeClr val="tx1"/>
          </a:solidFill>
          <a:latin typeface="Verdana" pitchFamily="34" charset="0"/>
        </a:defRPr>
      </a:lvl4pPr>
      <a:lvl5pPr algn="l" rtl="0" eaLnBrk="0" fontAlgn="base" hangingPunct="0">
        <a:spcBef>
          <a:spcPct val="0"/>
        </a:spcBef>
        <a:spcAft>
          <a:spcPct val="0"/>
        </a:spcAft>
        <a:defRPr sz="2800" b="1" i="1">
          <a:solidFill>
            <a:schemeClr val="tx1"/>
          </a:solidFill>
          <a:latin typeface="Verdana" pitchFamily="34" charset="0"/>
        </a:defRPr>
      </a:lvl5pPr>
      <a:lvl6pPr marL="457200" algn="l" rtl="0" fontAlgn="base">
        <a:spcBef>
          <a:spcPct val="0"/>
        </a:spcBef>
        <a:spcAft>
          <a:spcPct val="0"/>
        </a:spcAft>
        <a:defRPr sz="2800" b="1" i="1">
          <a:solidFill>
            <a:schemeClr val="tx1"/>
          </a:solidFill>
          <a:latin typeface="Verdana" pitchFamily="34" charset="0"/>
        </a:defRPr>
      </a:lvl6pPr>
      <a:lvl7pPr marL="914400" algn="l" rtl="0" fontAlgn="base">
        <a:spcBef>
          <a:spcPct val="0"/>
        </a:spcBef>
        <a:spcAft>
          <a:spcPct val="0"/>
        </a:spcAft>
        <a:defRPr sz="2800" b="1" i="1">
          <a:solidFill>
            <a:schemeClr val="tx1"/>
          </a:solidFill>
          <a:latin typeface="Verdana" pitchFamily="34" charset="0"/>
        </a:defRPr>
      </a:lvl7pPr>
      <a:lvl8pPr marL="1371600" algn="l" rtl="0" fontAlgn="base">
        <a:spcBef>
          <a:spcPct val="0"/>
        </a:spcBef>
        <a:spcAft>
          <a:spcPct val="0"/>
        </a:spcAft>
        <a:defRPr sz="2800" b="1" i="1">
          <a:solidFill>
            <a:schemeClr val="tx1"/>
          </a:solidFill>
          <a:latin typeface="Verdana" pitchFamily="34" charset="0"/>
        </a:defRPr>
      </a:lvl8pPr>
      <a:lvl9pPr marL="1828800" algn="l" rtl="0" fontAlgn="base">
        <a:spcBef>
          <a:spcPct val="0"/>
        </a:spcBef>
        <a:spcAft>
          <a:spcPct val="0"/>
        </a:spcAft>
        <a:defRPr sz="2800" b="1" i="1">
          <a:solidFill>
            <a:schemeClr val="tx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3.bin"/><Relationship Id="rId10" Type="http://schemas.openxmlformats.org/officeDocument/2006/relationships/image" Target="../media/image16.wmf"/><Relationship Id="rId4" Type="http://schemas.openxmlformats.org/officeDocument/2006/relationships/image" Target="../media/image13.emf"/><Relationship Id="rId9"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8.emf"/><Relationship Id="rId5" Type="http://schemas.openxmlformats.org/officeDocument/2006/relationships/oleObject" Target="../embeddings/oleObject7.bin"/><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5.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11"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21.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images.google.com/imgres?imgurl=http://thevitaminm.files.wordpress.com/2009/02/beer-styles1.jpg&amp;imgrefurl=http://thevitaminm.wordpress.com/2009/01/22/beer-me/&amp;usg=__P-sfC-FdQMixmvxjX197KJV_Pq0=&amp;h=314&amp;w=311&amp;sz=26&amp;hl=en&amp;start=3&amp;tbnid=GJ2X5xKvvm4iuM:&amp;tbnh=117&amp;tbnw=116&amp;prev=/images?q=beer&amp;gbv=2&amp;hl=en&amp;newwindow=1" TargetMode="External"/><Relationship Id="rId13" Type="http://schemas.openxmlformats.org/officeDocument/2006/relationships/image" Target="../media/image7.jpeg"/><Relationship Id="rId18" Type="http://schemas.openxmlformats.org/officeDocument/2006/relationships/image" Target="../media/image10.jpeg"/><Relationship Id="rId3" Type="http://schemas.openxmlformats.org/officeDocument/2006/relationships/hyperlink" Target="http://images.google.com/imgres?imgurl=http://blog.craftzine.com/PaperMilk.jpg&amp;imgrefurl=http://www.seouleats.com/2009_05_01_archive.html&amp;usg=__qs-EUPLa3xhm44saqrjlkuEE2qY=&amp;h=375&amp;w=500&amp;sz=121&amp;hl=en&amp;start=12&amp;tbnid=J6suHIntfTD8aM:&amp;tbnh=98&amp;tbnw=130&amp;prev=/images?q=milk&amp;gbv=2&amp;hl=en&amp;newwindow=1" TargetMode="External"/><Relationship Id="rId7" Type="http://schemas.openxmlformats.org/officeDocument/2006/relationships/image" Target="../media/image4.jpeg"/><Relationship Id="rId12" Type="http://schemas.openxmlformats.org/officeDocument/2006/relationships/hyperlink" Target="http://images.google.com/imgres?imgurl=http://www.pizzahutpizza.com/menu/_images/3_pizzas.jpg&amp;imgrefurl=http://www.pizzahutpizza.com/menu/&amp;usg=__T1aN2hq6CoSsjAY_eN7BjF7LAG4=&amp;h=360&amp;w=362&amp;sz=70&amp;hl=en&amp;start=7&amp;tbnid=gbOIW8wY-qM-UM:&amp;tbnh=120&amp;tbnw=121&amp;prev=/images?q=pizza&amp;gbv=2&amp;hl=en&amp;newwindow=1" TargetMode="External"/><Relationship Id="rId17" Type="http://schemas.openxmlformats.org/officeDocument/2006/relationships/image" Target="../media/image9.jpeg"/><Relationship Id="rId2" Type="http://schemas.openxmlformats.org/officeDocument/2006/relationships/image" Target="../media/image1.jpeg"/><Relationship Id="rId16" Type="http://schemas.openxmlformats.org/officeDocument/2006/relationships/hyperlink" Target="http://images.google.com/imgres?imgurl=http://www.twu.ca/life/parents/cookies-gngrsn.jpg&amp;imgrefurl=http://www.twu.ca/life/parents/touchofhome.html&amp;usg=__gITQZUMtZx230-mz6kNwrad_2cg=&amp;h=400&amp;w=400&amp;sz=61&amp;hl=en&amp;start=3&amp;um=1&amp;tbnid=qeKjGe8j7wQL3M:&amp;tbnh=124&amp;tbnw=124&amp;prev=/images?q=cookies&amp;hl=en&amp;sa=N&amp;um=1&amp;newwindow=1" TargetMode="External"/><Relationship Id="rId1" Type="http://schemas.openxmlformats.org/officeDocument/2006/relationships/slideLayout" Target="../slideLayouts/slideLayout2.xml"/><Relationship Id="rId6" Type="http://schemas.openxmlformats.org/officeDocument/2006/relationships/hyperlink" Target="http://images.google.com/imgres?imgurl=http://www.wackypackages2007.com/images/ANS3/not-butter.jpg&amp;imgrefurl=http://www.wackypackages2007.com/ans3/allnewseries3/not-better.htm&amp;usg=__s-EqN8vrFGrjpFg7xxny2COrmDw=&amp;h=301&amp;w=488&amp;sz=32&amp;hl=en&amp;start=15&amp;tbnid=yd27SKNfMdXhHM:&amp;tbnh=80&amp;tbnw=130&amp;prev=/images?q=butter&amp;gbv=2&amp;hl=en&amp;newwindow=1" TargetMode="External"/><Relationship Id="rId11" Type="http://schemas.openxmlformats.org/officeDocument/2006/relationships/image" Target="../media/image6.jpeg"/><Relationship Id="rId5" Type="http://schemas.openxmlformats.org/officeDocument/2006/relationships/image" Target="../media/image3.jpeg"/><Relationship Id="rId15" Type="http://schemas.openxmlformats.org/officeDocument/2006/relationships/image" Target="../media/image8.jpeg"/><Relationship Id="rId10" Type="http://schemas.openxmlformats.org/officeDocument/2006/relationships/hyperlink" Target="http://images.google.com/imgres?imgurl=http://carolynncarreno.files.wordpress.com/2009/02/09_08_58-fruit-pineapple_web.jpg&amp;imgrefurl=http://carolynncarreno.wordpress.com/2009/02/03/pushing-up-edible-daisies/&amp;usg=__zYOc5eqh4JhKK9PweX0vm3YIgDQ=&amp;h=600&amp;w=400&amp;sz=76&amp;hl=en&amp;start=3&amp;tbnid=SrPseIEb1hrwyM:&amp;tbnh=135&amp;tbnw=90&amp;prev=/images?q=fruit&amp;gbv=2&amp;hl=en&amp;newwindow=1" TargetMode="External"/><Relationship Id="rId4" Type="http://schemas.openxmlformats.org/officeDocument/2006/relationships/image" Target="../media/image2.jpeg"/><Relationship Id="rId9" Type="http://schemas.openxmlformats.org/officeDocument/2006/relationships/image" Target="../media/image5.jpeg"/><Relationship Id="rId14" Type="http://schemas.openxmlformats.org/officeDocument/2006/relationships/hyperlink" Target="http://images.google.com/imgres?imgurl=http://jownby.files.wordpress.com/2009/03/carrot-cake01.jpg&amp;imgrefurl=http://jownby.wordpress.com/2009/03/24/carrot-cake/&amp;usg=__CsYRpQeaL9Hs7mS-6skJb_YIDnM=&amp;h=487&amp;w=365&amp;sz=80&amp;hl=en&amp;start=5&amp;tbnid=EzhiAQKQJANWqM:&amp;tbnh=129&amp;tbnw=97&amp;prev=/images?q=carrot&amp;gbv=2&amp;hl=en&amp;newwindow=1"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image" Target="../media/image23.wmf"/><Relationship Id="rId4" Type="http://schemas.openxmlformats.org/officeDocument/2006/relationships/oleObject" Target="../embeddings/oleObject1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6.emf"/><Relationship Id="rId5" Type="http://schemas.openxmlformats.org/officeDocument/2006/relationships/oleObject" Target="../embeddings/Microsoft_Excel_97-2003_Worksheet1.xls"/><Relationship Id="rId4" Type="http://schemas.openxmlformats.org/officeDocument/2006/relationships/image" Target="../media/image25.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notesSlide" Target="../notesSlides/notesSlide18.xml"/><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15.bin"/><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34.wmf"/><Relationship Id="rId3" Type="http://schemas.openxmlformats.org/officeDocument/2006/relationships/notesSlide" Target="../notesSlides/notesSlide20.xml"/><Relationship Id="rId7" Type="http://schemas.openxmlformats.org/officeDocument/2006/relationships/image" Target="../media/image31.wmf"/><Relationship Id="rId12"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9.bin"/><Relationship Id="rId11" Type="http://schemas.openxmlformats.org/officeDocument/2006/relationships/image" Target="../media/image33.wmf"/><Relationship Id="rId5" Type="http://schemas.openxmlformats.org/officeDocument/2006/relationships/image" Target="../media/image30.wmf"/><Relationship Id="rId15" Type="http://schemas.openxmlformats.org/officeDocument/2006/relationships/image" Target="../media/image35.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32.wmf"/><Relationship Id="rId14" Type="http://schemas.openxmlformats.org/officeDocument/2006/relationships/oleObject" Target="../embeddings/oleObject23.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40.wmf"/><Relationship Id="rId18" Type="http://schemas.openxmlformats.org/officeDocument/2006/relationships/oleObject" Target="../embeddings/oleObject31.bin"/><Relationship Id="rId3" Type="http://schemas.openxmlformats.org/officeDocument/2006/relationships/notesSlide" Target="../notesSlides/notesSlide21.xml"/><Relationship Id="rId7" Type="http://schemas.openxmlformats.org/officeDocument/2006/relationships/image" Target="../media/image37.wmf"/><Relationship Id="rId12" Type="http://schemas.openxmlformats.org/officeDocument/2006/relationships/oleObject" Target="../embeddings/oleObject28.bin"/><Relationship Id="rId17" Type="http://schemas.openxmlformats.org/officeDocument/2006/relationships/image" Target="../media/image42.wmf"/><Relationship Id="rId2" Type="http://schemas.openxmlformats.org/officeDocument/2006/relationships/slideLayout" Target="../slideLayouts/slideLayout2.xml"/><Relationship Id="rId16" Type="http://schemas.openxmlformats.org/officeDocument/2006/relationships/oleObject" Target="../embeddings/oleObject30.bin"/><Relationship Id="rId20" Type="http://schemas.openxmlformats.org/officeDocument/2006/relationships/oleObject" Target="../embeddings/oleObject32.bin"/><Relationship Id="rId1" Type="http://schemas.openxmlformats.org/officeDocument/2006/relationships/vmlDrawing" Target="../drawings/vmlDrawing10.vml"/><Relationship Id="rId6" Type="http://schemas.openxmlformats.org/officeDocument/2006/relationships/oleObject" Target="../embeddings/oleObject25.bin"/><Relationship Id="rId11" Type="http://schemas.openxmlformats.org/officeDocument/2006/relationships/image" Target="../media/image39.wmf"/><Relationship Id="rId5" Type="http://schemas.openxmlformats.org/officeDocument/2006/relationships/image" Target="../media/image36.wmf"/><Relationship Id="rId15" Type="http://schemas.openxmlformats.org/officeDocument/2006/relationships/image" Target="../media/image41.wmf"/><Relationship Id="rId10" Type="http://schemas.openxmlformats.org/officeDocument/2006/relationships/oleObject" Target="../embeddings/oleObject27.bin"/><Relationship Id="rId19" Type="http://schemas.openxmlformats.org/officeDocument/2006/relationships/image" Target="../media/image43.wmf"/><Relationship Id="rId4" Type="http://schemas.openxmlformats.org/officeDocument/2006/relationships/oleObject" Target="../embeddings/oleObject24.bin"/><Relationship Id="rId9" Type="http://schemas.openxmlformats.org/officeDocument/2006/relationships/image" Target="../media/image38.wmf"/><Relationship Id="rId14" Type="http://schemas.openxmlformats.org/officeDocument/2006/relationships/oleObject" Target="../embeddings/oleObject29.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22.xml"/><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4.bin"/><Relationship Id="rId5" Type="http://schemas.openxmlformats.org/officeDocument/2006/relationships/image" Target="../media/image44.wmf"/><Relationship Id="rId4" Type="http://schemas.openxmlformats.org/officeDocument/2006/relationships/oleObject" Target="../embeddings/oleObject33.bin"/><Relationship Id="rId9" Type="http://schemas.openxmlformats.org/officeDocument/2006/relationships/image" Target="../media/image4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9.emf"/><Relationship Id="rId13" Type="http://schemas.openxmlformats.org/officeDocument/2006/relationships/oleObject" Target="../embeddings/oleObject41.bin"/><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51.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8.emf"/><Relationship Id="rId11" Type="http://schemas.openxmlformats.org/officeDocument/2006/relationships/oleObject" Target="../embeddings/oleObject40.bin"/><Relationship Id="rId5" Type="http://schemas.openxmlformats.org/officeDocument/2006/relationships/oleObject" Target="../embeddings/oleObject37.bin"/><Relationship Id="rId10" Type="http://schemas.openxmlformats.org/officeDocument/2006/relationships/image" Target="../media/image50.emf"/><Relationship Id="rId4" Type="http://schemas.openxmlformats.org/officeDocument/2006/relationships/image" Target="../media/image47.emf"/><Relationship Id="rId9" Type="http://schemas.openxmlformats.org/officeDocument/2006/relationships/oleObject" Target="../embeddings/oleObject39.bin"/><Relationship Id="rId14" Type="http://schemas.openxmlformats.org/officeDocument/2006/relationships/image" Target="../media/image52.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jpeg"/><Relationship Id="rId7" Type="http://schemas.openxmlformats.org/officeDocument/2006/relationships/image" Target="../media/image59.png"/><Relationship Id="rId12" Type="http://schemas.openxmlformats.org/officeDocument/2006/relationships/image" Target="../media/image64.jpe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jpeg"/><Relationship Id="rId11" Type="http://schemas.openxmlformats.org/officeDocument/2006/relationships/image" Target="../media/image63.png"/><Relationship Id="rId5" Type="http://schemas.openxmlformats.org/officeDocument/2006/relationships/image" Target="../media/image57.png"/><Relationship Id="rId10" Type="http://schemas.openxmlformats.org/officeDocument/2006/relationships/image" Target="../media/image62.jpeg"/><Relationship Id="rId4" Type="http://schemas.openxmlformats.org/officeDocument/2006/relationships/image" Target="../media/image56.jpeg"/><Relationship Id="rId9" Type="http://schemas.openxmlformats.org/officeDocument/2006/relationships/image" Target="../media/image61.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image" Target="../media/image65.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66.emf"/></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86200" y="5791200"/>
            <a:ext cx="1600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charset="-122"/>
            </a:endParaRPr>
          </a:p>
        </p:txBody>
      </p:sp>
      <p:sp>
        <p:nvSpPr>
          <p:cNvPr id="3075" name="Rectangle 2"/>
          <p:cNvSpPr>
            <a:spLocks noGrp="1" noChangeArrowheads="1"/>
          </p:cNvSpPr>
          <p:nvPr>
            <p:ph type="ctrTitle"/>
          </p:nvPr>
        </p:nvSpPr>
        <p:spPr>
          <a:xfrm>
            <a:off x="1295400" y="2286000"/>
            <a:ext cx="6553200" cy="2133600"/>
          </a:xfrm>
        </p:spPr>
        <p:txBody>
          <a:bodyPr/>
          <a:lstStyle/>
          <a:p>
            <a:pPr eaLnBrk="1" hangingPunct="1"/>
            <a:r>
              <a:rPr lang="zh-CN" altLang="en-US" sz="4400" i="0" dirty="0" smtClean="0">
                <a:latin typeface="微软雅黑" panose="020B0503020204020204" pitchFamily="34" charset="-122"/>
                <a:ea typeface="微软雅黑" panose="020B0503020204020204" pitchFamily="34" charset="-122"/>
              </a:rPr>
              <a:t>关联</a:t>
            </a:r>
            <a:r>
              <a:rPr lang="zh-CN" altLang="en-US" sz="4400" i="0" dirty="0">
                <a:latin typeface="微软雅黑" panose="020B0503020204020204" pitchFamily="34" charset="-122"/>
                <a:ea typeface="微软雅黑" panose="020B0503020204020204" pitchFamily="34" charset="-122"/>
              </a:rPr>
              <a:t>规则</a:t>
            </a:r>
            <a:endParaRPr lang="en-US" altLang="zh-CN" sz="4400" i="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dirty="0" smtClean="0"/>
              <a:t>基本概念</a:t>
            </a:r>
          </a:p>
        </p:txBody>
      </p:sp>
      <p:sp>
        <p:nvSpPr>
          <p:cNvPr id="104451" name="Rectangle 3"/>
          <p:cNvSpPr>
            <a:spLocks noGrp="1" noChangeArrowheads="1"/>
          </p:cNvSpPr>
          <p:nvPr>
            <p:ph type="body" idx="1"/>
          </p:nvPr>
        </p:nvSpPr>
        <p:spPr>
          <a:xfrm>
            <a:off x="533400" y="990600"/>
            <a:ext cx="8229600" cy="5562600"/>
          </a:xfrm>
        </p:spPr>
        <p:txBody>
          <a:bodyPr/>
          <a:lstStyle/>
          <a:p>
            <a:pPr>
              <a:lnSpc>
                <a:spcPct val="150000"/>
              </a:lnSpc>
              <a:spcBef>
                <a:spcPts val="1200"/>
              </a:spcBef>
            </a:pPr>
            <a:r>
              <a:rPr lang="zh-CN" altLang="en-US" sz="2000" dirty="0" smtClean="0"/>
              <a:t>项的集合称为项集。包含</a:t>
            </a:r>
            <a:r>
              <a:rPr lang="en-US" altLang="zh-CN" sz="2000" i="1" dirty="0" smtClean="0"/>
              <a:t>k </a:t>
            </a:r>
            <a:r>
              <a:rPr lang="zh-CN" altLang="en-US" sz="2000" dirty="0" smtClean="0"/>
              <a:t>个项的项集称为</a:t>
            </a:r>
            <a:r>
              <a:rPr lang="en-US" altLang="zh-CN" sz="2000" i="1" dirty="0" smtClean="0"/>
              <a:t>k</a:t>
            </a:r>
            <a:r>
              <a:rPr lang="en-US" altLang="zh-CN" sz="2000" b="1" dirty="0" smtClean="0"/>
              <a:t>-</a:t>
            </a:r>
            <a:r>
              <a:rPr lang="zh-CN" altLang="en-US" sz="2000" dirty="0" smtClean="0"/>
              <a:t>项集。集合</a:t>
            </a:r>
            <a:r>
              <a:rPr lang="en-US" altLang="zh-CN" sz="2000" dirty="0" smtClean="0"/>
              <a:t>{</a:t>
            </a:r>
            <a:r>
              <a:rPr lang="en-US" altLang="zh-CN" sz="2000" i="1" dirty="0" smtClean="0"/>
              <a:t>computer, </a:t>
            </a:r>
            <a:r>
              <a:rPr lang="en-US" altLang="zh-CN" sz="2000" i="1" dirty="0" err="1" smtClean="0"/>
              <a:t>financial_management_software</a:t>
            </a:r>
            <a:r>
              <a:rPr lang="en-US" altLang="zh-CN" sz="2000" dirty="0" smtClean="0"/>
              <a:t>}</a:t>
            </a:r>
            <a:r>
              <a:rPr lang="zh-CN" altLang="en-US" sz="2000" dirty="0" smtClean="0"/>
              <a:t>是一个</a:t>
            </a:r>
            <a:r>
              <a:rPr lang="en-US" altLang="zh-CN" sz="2000" dirty="0" smtClean="0"/>
              <a:t>2-</a:t>
            </a:r>
            <a:r>
              <a:rPr lang="zh-CN" altLang="en-US" sz="2000" dirty="0" smtClean="0"/>
              <a:t>项集。项集的出现频率是包含项集的事务数，简称为项集的频率、支持计数或计数</a:t>
            </a:r>
          </a:p>
          <a:p>
            <a:pPr>
              <a:lnSpc>
                <a:spcPct val="150000"/>
              </a:lnSpc>
              <a:spcBef>
                <a:spcPts val="1200"/>
              </a:spcBef>
            </a:pPr>
            <a:r>
              <a:rPr lang="zh-CN" altLang="en-US" sz="2000" dirty="0" smtClean="0"/>
              <a:t>项集满足最小支持度</a:t>
            </a:r>
            <a:r>
              <a:rPr lang="en-US" altLang="zh-CN" sz="2000" i="1" dirty="0" err="1" smtClean="0"/>
              <a:t>min_sup</a:t>
            </a:r>
            <a:r>
              <a:rPr lang="zh-CN" altLang="en-US" sz="2000" dirty="0" smtClean="0"/>
              <a:t>，如果项集的出现频率大于或等于</a:t>
            </a:r>
            <a:r>
              <a:rPr lang="en-US" altLang="zh-CN" sz="2000" i="1" dirty="0" err="1" smtClean="0"/>
              <a:t>min_sup</a:t>
            </a:r>
            <a:r>
              <a:rPr lang="en-US" altLang="zh-CN" sz="2000" i="1" dirty="0" smtClean="0"/>
              <a:t> </a:t>
            </a:r>
            <a:r>
              <a:rPr lang="zh-CN" altLang="en-US" sz="2000" dirty="0" smtClean="0"/>
              <a:t>与</a:t>
            </a:r>
            <a:r>
              <a:rPr lang="en-US" altLang="zh-CN" sz="2000" i="1" dirty="0" smtClean="0"/>
              <a:t>D </a:t>
            </a:r>
            <a:r>
              <a:rPr lang="zh-CN" altLang="en-US" sz="2000" dirty="0" smtClean="0"/>
              <a:t>中事务总数的乘积。</a:t>
            </a:r>
            <a:endParaRPr lang="en-US" altLang="zh-CN" sz="2000" dirty="0" smtClean="0"/>
          </a:p>
          <a:p>
            <a:pPr>
              <a:lnSpc>
                <a:spcPct val="150000"/>
              </a:lnSpc>
              <a:spcBef>
                <a:spcPts val="1200"/>
              </a:spcBef>
            </a:pPr>
            <a:r>
              <a:rPr lang="zh-CN" altLang="en-US" sz="2000" dirty="0" smtClean="0"/>
              <a:t>如果项集满足最小支持度，则称它为</a:t>
            </a:r>
            <a:r>
              <a:rPr lang="zh-CN" altLang="en-US" sz="2000" dirty="0" smtClean="0">
                <a:solidFill>
                  <a:srgbClr val="FF0000"/>
                </a:solidFill>
              </a:rPr>
              <a:t>频繁项集</a:t>
            </a:r>
            <a:r>
              <a:rPr lang="zh-CN" altLang="en-US" sz="2000" dirty="0" smtClean="0"/>
              <a:t>。</a:t>
            </a:r>
            <a:r>
              <a:rPr lang="zh-CN" altLang="en-US" sz="2000" dirty="0" smtClean="0">
                <a:solidFill>
                  <a:srgbClr val="FF0000"/>
                </a:solidFill>
              </a:rPr>
              <a:t>频繁</a:t>
            </a:r>
            <a:r>
              <a:rPr lang="en-US" altLang="zh-CN" sz="2000" i="1" dirty="0" smtClean="0">
                <a:solidFill>
                  <a:srgbClr val="FF0000"/>
                </a:solidFill>
              </a:rPr>
              <a:t>k</a:t>
            </a:r>
            <a:r>
              <a:rPr lang="en-US" altLang="zh-CN" sz="2000" dirty="0" smtClean="0">
                <a:solidFill>
                  <a:srgbClr val="FF0000"/>
                </a:solidFill>
              </a:rPr>
              <a:t>-</a:t>
            </a:r>
            <a:r>
              <a:rPr lang="zh-CN" altLang="en-US" sz="2000" dirty="0" smtClean="0">
                <a:solidFill>
                  <a:srgbClr val="FF0000"/>
                </a:solidFill>
              </a:rPr>
              <a:t>项集</a:t>
            </a:r>
            <a:r>
              <a:rPr lang="zh-CN" altLang="en-US" sz="2000" dirty="0" smtClean="0"/>
              <a:t>的集合通常记作</a:t>
            </a:r>
            <a:r>
              <a:rPr lang="en-US" altLang="zh-CN" sz="2000" i="1" dirty="0" smtClean="0"/>
              <a:t>L</a:t>
            </a:r>
            <a:r>
              <a:rPr lang="en-US" altLang="zh-CN" sz="2000" i="1" baseline="-25000" dirty="0" smtClean="0"/>
              <a:t>k</a:t>
            </a:r>
          </a:p>
          <a:p>
            <a:pPr>
              <a:lnSpc>
                <a:spcPct val="150000"/>
              </a:lnSpc>
              <a:spcBef>
                <a:spcPts val="1200"/>
              </a:spcBef>
            </a:pPr>
            <a:r>
              <a:rPr lang="zh-CN" altLang="en-US" sz="2000" dirty="0"/>
              <a:t>同时满足最小支持度阈值</a:t>
            </a:r>
            <a:r>
              <a:rPr lang="en-US" altLang="zh-CN" sz="2000" dirty="0"/>
              <a:t>(</a:t>
            </a:r>
            <a:r>
              <a:rPr lang="en-US" altLang="zh-CN" sz="2000" i="1" dirty="0" err="1"/>
              <a:t>min_sup</a:t>
            </a:r>
            <a:r>
              <a:rPr lang="en-US" altLang="zh-CN" sz="2000" dirty="0"/>
              <a:t>)</a:t>
            </a:r>
            <a:r>
              <a:rPr lang="zh-CN" altLang="en-US" sz="2000" dirty="0"/>
              <a:t>和最小置信度阈值</a:t>
            </a:r>
            <a:r>
              <a:rPr lang="en-US" altLang="zh-CN" sz="2000" dirty="0"/>
              <a:t>(</a:t>
            </a:r>
            <a:r>
              <a:rPr lang="en-US" altLang="zh-CN" sz="2000" i="1" dirty="0" err="1"/>
              <a:t>min_conf</a:t>
            </a:r>
            <a:r>
              <a:rPr lang="en-US" altLang="zh-CN" sz="2000" dirty="0"/>
              <a:t>)</a:t>
            </a:r>
            <a:r>
              <a:rPr lang="zh-CN" altLang="en-US" sz="2000" dirty="0"/>
              <a:t>的规则称作</a:t>
            </a:r>
            <a:r>
              <a:rPr lang="zh-CN" altLang="en-US" sz="2000" dirty="0">
                <a:solidFill>
                  <a:srgbClr val="FF0000"/>
                </a:solidFill>
              </a:rPr>
              <a:t>强规则</a:t>
            </a:r>
            <a:r>
              <a:rPr lang="zh-CN" altLang="en-US" sz="2000" dirty="0"/>
              <a:t>。为方便计，我们用</a:t>
            </a:r>
            <a:r>
              <a:rPr lang="en-US" altLang="zh-CN" sz="2000" dirty="0"/>
              <a:t>0%</a:t>
            </a:r>
            <a:r>
              <a:rPr lang="zh-CN" altLang="en-US" sz="2000" dirty="0"/>
              <a:t>和</a:t>
            </a:r>
            <a:r>
              <a:rPr lang="en-US" altLang="zh-CN" sz="2000" dirty="0"/>
              <a:t>100%</a:t>
            </a:r>
            <a:r>
              <a:rPr lang="zh-CN" altLang="en-US" sz="2000" dirty="0"/>
              <a:t>之间的值，而不是用</a:t>
            </a:r>
            <a:r>
              <a:rPr lang="en-US" altLang="zh-CN" sz="2000" dirty="0"/>
              <a:t>0 </a:t>
            </a:r>
            <a:r>
              <a:rPr lang="zh-CN" altLang="en-US" sz="2000" dirty="0"/>
              <a:t>到</a:t>
            </a:r>
            <a:r>
              <a:rPr lang="en-US" altLang="zh-CN" sz="2000" dirty="0"/>
              <a:t>1 </a:t>
            </a:r>
            <a:r>
              <a:rPr lang="zh-CN" altLang="en-US" sz="2000" dirty="0"/>
              <a:t>之间的值表示支持度和置信度</a:t>
            </a:r>
          </a:p>
          <a:p>
            <a:pPr>
              <a:lnSpc>
                <a:spcPct val="150000"/>
              </a:lnSpc>
              <a:spcBef>
                <a:spcPts val="1200"/>
              </a:spcBef>
            </a:pPr>
            <a:endParaRPr lang="zh-CN" altLang="en-US" sz="2000" dirty="0" smtClean="0"/>
          </a:p>
        </p:txBody>
      </p:sp>
    </p:spTree>
    <p:extLst>
      <p:ext uri="{BB962C8B-B14F-4D97-AF65-F5344CB8AC3E}">
        <p14:creationId xmlns:p14="http://schemas.microsoft.com/office/powerpoint/2010/main" val="1249073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规则度量：支持度和置信度</a:t>
            </a:r>
          </a:p>
        </p:txBody>
      </p:sp>
      <p:graphicFrame>
        <p:nvGraphicFramePr>
          <p:cNvPr id="11267" name="Object 5"/>
          <p:cNvGraphicFramePr>
            <a:graphicFrameLocks noChangeAspect="1"/>
          </p:cNvGraphicFramePr>
          <p:nvPr>
            <p:extLst>
              <p:ext uri="{D42A27DB-BD31-4B8C-83A1-F6EECF244321}">
                <p14:modId xmlns:p14="http://schemas.microsoft.com/office/powerpoint/2010/main" val="2490131974"/>
              </p:ext>
            </p:extLst>
          </p:nvPr>
        </p:nvGraphicFramePr>
        <p:xfrm>
          <a:off x="546100" y="4340225"/>
          <a:ext cx="3949700" cy="1987550"/>
        </p:xfrm>
        <a:graphic>
          <a:graphicData uri="http://schemas.openxmlformats.org/presentationml/2006/ole">
            <mc:AlternateContent xmlns:mc="http://schemas.openxmlformats.org/markup-compatibility/2006">
              <mc:Choice xmlns:v="urn:schemas-microsoft-com:vml" Requires="v">
                <p:oleObj spid="_x0000_s309790" name="工作表" r:id="rId3" imgW="3806013" imgH="1919350" progId="Excel.Sheet.8">
                  <p:embed/>
                </p:oleObj>
              </mc:Choice>
              <mc:Fallback>
                <p:oleObj name="工作表" r:id="rId3" imgW="3806013" imgH="191935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100" y="4340225"/>
                        <a:ext cx="3949700" cy="198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8" name="Oval 6"/>
          <p:cNvSpPr>
            <a:spLocks noChangeArrowheads="1"/>
          </p:cNvSpPr>
          <p:nvPr/>
        </p:nvSpPr>
        <p:spPr bwMode="auto">
          <a:xfrm>
            <a:off x="1076325" y="1676400"/>
            <a:ext cx="1905000" cy="1371600"/>
          </a:xfrm>
          <a:prstGeom prst="ellipse">
            <a:avLst/>
          </a:prstGeom>
          <a:solidFill>
            <a:srgbClr val="333399">
              <a:alpha val="59999"/>
            </a:srgbClr>
          </a:solidFill>
          <a:ln w="254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1269" name="Oval 7"/>
          <p:cNvSpPr>
            <a:spLocks noChangeArrowheads="1"/>
          </p:cNvSpPr>
          <p:nvPr/>
        </p:nvSpPr>
        <p:spPr bwMode="auto">
          <a:xfrm>
            <a:off x="1762125" y="1676400"/>
            <a:ext cx="1905000" cy="1524000"/>
          </a:xfrm>
          <a:prstGeom prst="ellipse">
            <a:avLst/>
          </a:prstGeom>
          <a:solidFill>
            <a:srgbClr val="B05800">
              <a:alpha val="30196"/>
            </a:srgbClr>
          </a:solidFill>
          <a:ln w="254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1270" name="Line 8"/>
          <p:cNvSpPr>
            <a:spLocks noChangeShapeType="1"/>
          </p:cNvSpPr>
          <p:nvPr/>
        </p:nvSpPr>
        <p:spPr bwMode="auto">
          <a:xfrm flipH="1">
            <a:off x="1304925" y="2362200"/>
            <a:ext cx="228600" cy="7620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1" name="Line 9"/>
          <p:cNvSpPr>
            <a:spLocks noChangeShapeType="1"/>
          </p:cNvSpPr>
          <p:nvPr/>
        </p:nvSpPr>
        <p:spPr bwMode="auto">
          <a:xfrm flipV="1">
            <a:off x="3209925" y="1752600"/>
            <a:ext cx="228600" cy="6858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2" name="Line 10"/>
          <p:cNvSpPr>
            <a:spLocks noChangeShapeType="1"/>
          </p:cNvSpPr>
          <p:nvPr/>
        </p:nvSpPr>
        <p:spPr bwMode="auto">
          <a:xfrm flipH="1" flipV="1">
            <a:off x="2295525" y="1524000"/>
            <a:ext cx="76200" cy="91440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3" name="Text Box 11"/>
          <p:cNvSpPr txBox="1">
            <a:spLocks noChangeArrowheads="1"/>
          </p:cNvSpPr>
          <p:nvPr/>
        </p:nvSpPr>
        <p:spPr bwMode="auto">
          <a:xfrm>
            <a:off x="2981325" y="1219200"/>
            <a:ext cx="12192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10000"/>
              </a:lnSpc>
            </a:pPr>
            <a:r>
              <a:rPr lang="en-US" altLang="zh-CN" sz="1600" b="1">
                <a:solidFill>
                  <a:schemeClr val="hlink"/>
                </a:solidFill>
                <a:latin typeface="Times New Roman" pitchFamily="18" charset="0"/>
              </a:rPr>
              <a:t>Customer</a:t>
            </a:r>
          </a:p>
          <a:p>
            <a:pPr>
              <a:lnSpc>
                <a:spcPct val="110000"/>
              </a:lnSpc>
            </a:pPr>
            <a:r>
              <a:rPr lang="en-US" altLang="zh-CN" sz="1600" b="1">
                <a:solidFill>
                  <a:schemeClr val="hlink"/>
                </a:solidFill>
                <a:latin typeface="Times New Roman" pitchFamily="18" charset="0"/>
              </a:rPr>
              <a:t>buys diaper</a:t>
            </a:r>
            <a:endParaRPr lang="en-US" altLang="zh-CN" b="1" u="sng">
              <a:latin typeface="Times New Roman" pitchFamily="18" charset="0"/>
            </a:endParaRPr>
          </a:p>
        </p:txBody>
      </p:sp>
      <p:sp>
        <p:nvSpPr>
          <p:cNvPr id="11274" name="Text Box 12"/>
          <p:cNvSpPr txBox="1">
            <a:spLocks noChangeArrowheads="1"/>
          </p:cNvSpPr>
          <p:nvPr/>
        </p:nvSpPr>
        <p:spPr bwMode="auto">
          <a:xfrm>
            <a:off x="1685925" y="1066800"/>
            <a:ext cx="1042988"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10000"/>
              </a:lnSpc>
            </a:pPr>
            <a:r>
              <a:rPr lang="en-US" altLang="zh-CN" sz="1600" b="1">
                <a:solidFill>
                  <a:schemeClr val="accent1"/>
                </a:solidFill>
                <a:latin typeface="Times New Roman" pitchFamily="18" charset="0"/>
              </a:rPr>
              <a:t>Customer</a:t>
            </a:r>
          </a:p>
          <a:p>
            <a:pPr>
              <a:lnSpc>
                <a:spcPct val="110000"/>
              </a:lnSpc>
            </a:pPr>
            <a:r>
              <a:rPr lang="en-US" altLang="zh-CN" sz="1600" b="1">
                <a:solidFill>
                  <a:schemeClr val="accent1"/>
                </a:solidFill>
                <a:latin typeface="Times New Roman" pitchFamily="18" charset="0"/>
              </a:rPr>
              <a:t>buys both</a:t>
            </a:r>
            <a:endParaRPr lang="en-US" altLang="zh-CN" b="1" u="sng">
              <a:latin typeface="Times New Roman" pitchFamily="18" charset="0"/>
            </a:endParaRPr>
          </a:p>
        </p:txBody>
      </p:sp>
      <p:sp>
        <p:nvSpPr>
          <p:cNvPr id="11275" name="Text Box 13"/>
          <p:cNvSpPr txBox="1">
            <a:spLocks noChangeArrowheads="1"/>
          </p:cNvSpPr>
          <p:nvPr/>
        </p:nvSpPr>
        <p:spPr bwMode="auto">
          <a:xfrm>
            <a:off x="923925" y="3124200"/>
            <a:ext cx="1042988"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10000"/>
              </a:lnSpc>
            </a:pPr>
            <a:r>
              <a:rPr lang="en-US" altLang="zh-CN" sz="1600" b="1">
                <a:solidFill>
                  <a:schemeClr val="tx2"/>
                </a:solidFill>
                <a:latin typeface="Times New Roman" pitchFamily="18" charset="0"/>
              </a:rPr>
              <a:t>Customer</a:t>
            </a:r>
          </a:p>
          <a:p>
            <a:pPr>
              <a:lnSpc>
                <a:spcPct val="110000"/>
              </a:lnSpc>
            </a:pPr>
            <a:r>
              <a:rPr lang="en-US" altLang="zh-CN" sz="1600" b="1">
                <a:solidFill>
                  <a:schemeClr val="tx2"/>
                </a:solidFill>
                <a:latin typeface="Times New Roman" pitchFamily="18" charset="0"/>
              </a:rPr>
              <a:t>buys beer</a:t>
            </a:r>
            <a:endParaRPr lang="en-US" altLang="zh-CN" b="1" u="sng">
              <a:latin typeface="Times New Roman" pitchFamily="18" charset="0"/>
            </a:endParaRPr>
          </a:p>
        </p:txBody>
      </p:sp>
      <p:sp>
        <p:nvSpPr>
          <p:cNvPr id="11276" name="Rectangle 14"/>
          <p:cNvSpPr>
            <a:spLocks noChangeArrowheads="1"/>
          </p:cNvSpPr>
          <p:nvPr/>
        </p:nvSpPr>
        <p:spPr bwMode="auto">
          <a:xfrm>
            <a:off x="679450" y="1152525"/>
            <a:ext cx="3665538" cy="2554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1277" name="Rectangle 15"/>
          <p:cNvSpPr>
            <a:spLocks noGrp="1" noChangeArrowheads="1"/>
          </p:cNvSpPr>
          <p:nvPr>
            <p:ph type="body" idx="1"/>
          </p:nvPr>
        </p:nvSpPr>
        <p:spPr>
          <a:xfrm>
            <a:off x="4419600" y="1066800"/>
            <a:ext cx="4186237" cy="5638800"/>
          </a:xfrm>
          <a:noFill/>
        </p:spPr>
        <p:txBody>
          <a:bodyPr/>
          <a:lstStyle/>
          <a:p>
            <a:pPr eaLnBrk="1" hangingPunct="1"/>
            <a:r>
              <a:rPr lang="zh-CN" altLang="en-US" sz="2600" dirty="0" smtClean="0"/>
              <a:t>对所有满足最小支持度和</a:t>
            </a:r>
            <a:r>
              <a:rPr lang="zh-CN" altLang="en-US" sz="2600" dirty="0"/>
              <a:t>最小</a:t>
            </a:r>
            <a:r>
              <a:rPr lang="zh-CN" altLang="en-US" sz="2600" dirty="0" smtClean="0"/>
              <a:t>置信度的关联规则</a:t>
            </a:r>
          </a:p>
          <a:p>
            <a:pPr lvl="1" eaLnBrk="1" hangingPunct="1"/>
            <a:r>
              <a:rPr lang="zh-CN" altLang="en-US" sz="2200" dirty="0" smtClean="0">
                <a:solidFill>
                  <a:schemeClr val="accent2"/>
                </a:solidFill>
              </a:rPr>
              <a:t>支持度</a:t>
            </a:r>
            <a:r>
              <a:rPr lang="en-US" altLang="zh-CN" sz="2200" dirty="0" smtClean="0">
                <a:solidFill>
                  <a:schemeClr val="accent2"/>
                </a:solidFill>
              </a:rPr>
              <a:t>s</a:t>
            </a:r>
            <a:r>
              <a:rPr lang="zh-CN" altLang="en-US" sz="2200" dirty="0" smtClean="0">
                <a:solidFill>
                  <a:schemeClr val="accent2"/>
                </a:solidFill>
              </a:rPr>
              <a:t>是指事务集</a:t>
            </a:r>
            <a:r>
              <a:rPr lang="en-US" altLang="zh-CN" sz="2200" dirty="0" smtClean="0">
                <a:solidFill>
                  <a:schemeClr val="accent2"/>
                </a:solidFill>
              </a:rPr>
              <a:t>D</a:t>
            </a:r>
            <a:r>
              <a:rPr lang="zh-CN" altLang="en-US" sz="2200" dirty="0" smtClean="0">
                <a:solidFill>
                  <a:schemeClr val="accent2"/>
                </a:solidFill>
              </a:rPr>
              <a:t>中包含           的百分比</a:t>
            </a:r>
          </a:p>
          <a:p>
            <a:pPr lvl="1" eaLnBrk="1" hangingPunct="1"/>
            <a:endParaRPr lang="zh-CN" altLang="en-US" sz="2200" dirty="0" smtClean="0"/>
          </a:p>
          <a:p>
            <a:pPr lvl="1" eaLnBrk="1" hangingPunct="1"/>
            <a:r>
              <a:rPr lang="zh-CN" altLang="en-US" sz="2200" dirty="0" smtClean="0">
                <a:solidFill>
                  <a:schemeClr val="accent2"/>
                </a:solidFill>
              </a:rPr>
              <a:t>置信度</a:t>
            </a:r>
            <a:r>
              <a:rPr lang="en-US" altLang="zh-CN" sz="2200" dirty="0" smtClean="0">
                <a:solidFill>
                  <a:schemeClr val="accent2"/>
                </a:solidFill>
              </a:rPr>
              <a:t>c</a:t>
            </a:r>
            <a:r>
              <a:rPr lang="zh-CN" altLang="en-US" sz="2200" dirty="0" smtClean="0">
                <a:solidFill>
                  <a:schemeClr val="accent2"/>
                </a:solidFill>
              </a:rPr>
              <a:t>是指</a:t>
            </a:r>
            <a:r>
              <a:rPr lang="en-US" altLang="zh-CN" sz="2200" dirty="0" smtClean="0">
                <a:solidFill>
                  <a:schemeClr val="accent2"/>
                </a:solidFill>
              </a:rPr>
              <a:t>D</a:t>
            </a:r>
            <a:r>
              <a:rPr lang="zh-CN" altLang="en-US" sz="2200" dirty="0" smtClean="0">
                <a:solidFill>
                  <a:schemeClr val="accent2"/>
                </a:solidFill>
              </a:rPr>
              <a:t>中包含</a:t>
            </a:r>
            <a:r>
              <a:rPr lang="en-US" altLang="zh-CN" sz="2200" dirty="0" smtClean="0">
                <a:solidFill>
                  <a:schemeClr val="accent2"/>
                </a:solidFill>
              </a:rPr>
              <a:t>A</a:t>
            </a:r>
            <a:r>
              <a:rPr lang="zh-CN" altLang="en-US" sz="2200" dirty="0" smtClean="0">
                <a:solidFill>
                  <a:schemeClr val="accent2"/>
                </a:solidFill>
              </a:rPr>
              <a:t>的事务同时也包含</a:t>
            </a:r>
            <a:r>
              <a:rPr lang="en-US" altLang="zh-CN" sz="2200" dirty="0" smtClean="0">
                <a:solidFill>
                  <a:schemeClr val="accent2"/>
                </a:solidFill>
              </a:rPr>
              <a:t>B</a:t>
            </a:r>
            <a:r>
              <a:rPr lang="zh-CN" altLang="en-US" sz="2200" dirty="0" smtClean="0">
                <a:solidFill>
                  <a:schemeClr val="accent2"/>
                </a:solidFill>
              </a:rPr>
              <a:t>的百分比</a:t>
            </a:r>
          </a:p>
          <a:p>
            <a:pPr lvl="1" eaLnBrk="1" hangingPunct="1"/>
            <a:endParaRPr lang="zh-CN" altLang="en-US" sz="2200" dirty="0" smtClean="0">
              <a:solidFill>
                <a:schemeClr val="accent2"/>
              </a:solidFill>
            </a:endParaRPr>
          </a:p>
          <a:p>
            <a:pPr eaLnBrk="1" hangingPunct="1"/>
            <a:r>
              <a:rPr lang="zh-CN" altLang="en-US" sz="2600" dirty="0" smtClean="0"/>
              <a:t>假设最小支持度为</a:t>
            </a:r>
            <a:r>
              <a:rPr lang="en-US" altLang="zh-CN" sz="2600" dirty="0" smtClean="0"/>
              <a:t>50%</a:t>
            </a:r>
            <a:r>
              <a:rPr lang="zh-CN" altLang="en-US" sz="2600" dirty="0" smtClean="0"/>
              <a:t>，最小置信度为</a:t>
            </a:r>
            <a:r>
              <a:rPr lang="en-US" altLang="zh-CN" sz="2600" dirty="0" smtClean="0"/>
              <a:t>50%</a:t>
            </a:r>
            <a:r>
              <a:rPr lang="zh-CN" altLang="en-US" sz="2600" dirty="0" smtClean="0"/>
              <a:t>，则有如下关联规则</a:t>
            </a:r>
          </a:p>
          <a:p>
            <a:pPr lvl="1" eaLnBrk="1" hangingPunct="1"/>
            <a:r>
              <a:rPr lang="en-US" altLang="zh-CN" sz="2000" i="1" dirty="0" smtClean="0"/>
              <a:t>A </a:t>
            </a:r>
            <a:r>
              <a:rPr lang="en-US" altLang="zh-CN" sz="2000" i="1" dirty="0" smtClean="0">
                <a:sym typeface="Symbol" pitchFamily="18" charset="2"/>
              </a:rPr>
              <a:t>  C  (50%, 66.6%)</a:t>
            </a:r>
          </a:p>
          <a:p>
            <a:pPr lvl="1" eaLnBrk="1" hangingPunct="1"/>
            <a:r>
              <a:rPr lang="en-US" altLang="zh-CN" sz="2000" i="1" dirty="0" smtClean="0"/>
              <a:t>C </a:t>
            </a:r>
            <a:r>
              <a:rPr lang="en-US" altLang="zh-CN" sz="2000" i="1" dirty="0" smtClean="0">
                <a:sym typeface="Symbol" pitchFamily="18" charset="2"/>
              </a:rPr>
              <a:t>  A  (50%, 100%)</a:t>
            </a:r>
            <a:endParaRPr lang="en-US" altLang="zh-CN" sz="2200" i="1" dirty="0" smtClean="0"/>
          </a:p>
        </p:txBody>
      </p:sp>
      <p:sp>
        <p:nvSpPr>
          <p:cNvPr id="11278" name="Rectangle 17"/>
          <p:cNvSpPr>
            <a:spLocks noChangeArrowheads="1"/>
          </p:cNvSpPr>
          <p:nvPr/>
        </p:nvSpPr>
        <p:spPr bwMode="auto">
          <a:xfrm>
            <a:off x="0" y="3346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1279" name="Object 16"/>
          <p:cNvGraphicFramePr>
            <a:graphicFrameLocks noChangeAspect="1"/>
          </p:cNvGraphicFramePr>
          <p:nvPr>
            <p:extLst>
              <p:ext uri="{D42A27DB-BD31-4B8C-83A1-F6EECF244321}">
                <p14:modId xmlns:p14="http://schemas.microsoft.com/office/powerpoint/2010/main" val="3047147787"/>
              </p:ext>
            </p:extLst>
          </p:nvPr>
        </p:nvGraphicFramePr>
        <p:xfrm>
          <a:off x="5580063" y="2312988"/>
          <a:ext cx="720725" cy="277812"/>
        </p:xfrm>
        <a:graphic>
          <a:graphicData uri="http://schemas.openxmlformats.org/presentationml/2006/ole">
            <mc:AlternateContent xmlns:mc="http://schemas.openxmlformats.org/markup-compatibility/2006">
              <mc:Choice xmlns:v="urn:schemas-microsoft-com:vml" Requires="v">
                <p:oleObj spid="_x0000_s309791" name="公式" r:id="rId5" imgW="431613" imgH="165028" progId="Equation.3">
                  <p:embed/>
                </p:oleObj>
              </mc:Choice>
              <mc:Fallback>
                <p:oleObj name="公式" r:id="rId5" imgW="431613" imgH="16502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2312988"/>
                        <a:ext cx="7207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80" name="Rectangle 19"/>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1281" name="Object 18"/>
          <p:cNvGraphicFramePr>
            <a:graphicFrameLocks noChangeAspect="1"/>
          </p:cNvGraphicFramePr>
          <p:nvPr>
            <p:extLst>
              <p:ext uri="{D42A27DB-BD31-4B8C-83A1-F6EECF244321}">
                <p14:modId xmlns:p14="http://schemas.microsoft.com/office/powerpoint/2010/main" val="1869582893"/>
              </p:ext>
            </p:extLst>
          </p:nvPr>
        </p:nvGraphicFramePr>
        <p:xfrm>
          <a:off x="5126037" y="2714625"/>
          <a:ext cx="3179763" cy="333375"/>
        </p:xfrm>
        <a:graphic>
          <a:graphicData uri="http://schemas.openxmlformats.org/presentationml/2006/ole">
            <mc:AlternateContent xmlns:mc="http://schemas.openxmlformats.org/markup-compatibility/2006">
              <mc:Choice xmlns:v="urn:schemas-microsoft-com:vml" Requires="v">
                <p:oleObj spid="_x0000_s309792" name="公式" r:id="rId7" imgW="1828800" imgH="203200" progId="Equation.3">
                  <p:embed/>
                </p:oleObj>
              </mc:Choice>
              <mc:Fallback>
                <p:oleObj name="公式" r:id="rId7" imgW="1828800" imgH="203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26037" y="2714625"/>
                        <a:ext cx="3179763" cy="333375"/>
                      </a:xfrm>
                      <a:prstGeom prst="rect">
                        <a:avLst/>
                      </a:prstGeom>
                      <a:noFill/>
                      <a:ln>
                        <a:noFill/>
                      </a:ln>
                    </p:spPr>
                  </p:pic>
                </p:oleObj>
              </mc:Fallback>
            </mc:AlternateContent>
          </a:graphicData>
        </a:graphic>
      </p:graphicFrame>
      <p:sp>
        <p:nvSpPr>
          <p:cNvPr id="11282" name="Rectangle 21"/>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1283" name="Rectangle 23"/>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1284" name="Rectangle 25"/>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1285" name="Object 24"/>
          <p:cNvGraphicFramePr>
            <a:graphicFrameLocks noChangeAspect="1"/>
          </p:cNvGraphicFramePr>
          <p:nvPr>
            <p:extLst>
              <p:ext uri="{D42A27DB-BD31-4B8C-83A1-F6EECF244321}">
                <p14:modId xmlns:p14="http://schemas.microsoft.com/office/powerpoint/2010/main" val="3558280306"/>
              </p:ext>
            </p:extLst>
          </p:nvPr>
        </p:nvGraphicFramePr>
        <p:xfrm>
          <a:off x="3962400" y="3886200"/>
          <a:ext cx="4752975" cy="317500"/>
        </p:xfrm>
        <a:graphic>
          <a:graphicData uri="http://schemas.openxmlformats.org/presentationml/2006/ole">
            <mc:AlternateContent xmlns:mc="http://schemas.openxmlformats.org/markup-compatibility/2006">
              <mc:Choice xmlns:v="urn:schemas-microsoft-com:vml" Requires="v">
                <p:oleObj spid="_x0000_s309793" name="公式" r:id="rId9" imgW="3086100" imgH="203200" progId="Equation.3">
                  <p:embed/>
                </p:oleObj>
              </mc:Choice>
              <mc:Fallback>
                <p:oleObj name="公式" r:id="rId9" imgW="3086100" imgH="203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2400" y="3886200"/>
                        <a:ext cx="47529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07500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394" name="Rectangle 1026"/>
          <p:cNvSpPr>
            <a:spLocks noGrp="1" noChangeArrowheads="1"/>
          </p:cNvSpPr>
          <p:nvPr>
            <p:ph type="title"/>
          </p:nvPr>
        </p:nvSpPr>
        <p:spPr/>
        <p:txBody>
          <a:bodyPr/>
          <a:lstStyle/>
          <a:p>
            <a:r>
              <a:rPr lang="zh-CN" altLang="en-US">
                <a:ea typeface="宋体" pitchFamily="2" charset="-122"/>
              </a:rPr>
              <a:t>例子</a:t>
            </a:r>
          </a:p>
        </p:txBody>
      </p:sp>
      <p:graphicFrame>
        <p:nvGraphicFramePr>
          <p:cNvPr id="1339396" name="Object 1028"/>
          <p:cNvGraphicFramePr>
            <a:graphicFrameLocks noChangeAspect="1"/>
          </p:cNvGraphicFramePr>
          <p:nvPr/>
        </p:nvGraphicFramePr>
        <p:xfrm>
          <a:off x="4495800" y="1600200"/>
          <a:ext cx="3898900" cy="3187700"/>
        </p:xfrm>
        <a:graphic>
          <a:graphicData uri="http://schemas.openxmlformats.org/presentationml/2006/ole">
            <mc:AlternateContent xmlns:mc="http://schemas.openxmlformats.org/markup-compatibility/2006">
              <mc:Choice xmlns:v="urn:schemas-microsoft-com:vml" Requires="v">
                <p:oleObj spid="_x0000_s321800" name="Worksheet" r:id="rId3" imgW="2010156" imgH="1800454" progId="Excel.Sheet.8">
                  <p:embed/>
                </p:oleObj>
              </mc:Choice>
              <mc:Fallback>
                <p:oleObj name="Worksheet" r:id="rId3" imgW="2010156" imgH="1800454"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600200"/>
                        <a:ext cx="3898900" cy="318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9397" name="Rectangle 1029"/>
          <p:cNvSpPr>
            <a:spLocks noChangeArrowheads="1"/>
          </p:cNvSpPr>
          <p:nvPr/>
        </p:nvSpPr>
        <p:spPr bwMode="auto">
          <a:xfrm>
            <a:off x="609600" y="5060950"/>
            <a:ext cx="784860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zh-CN" altLang="pt-PT" dirty="0">
                <a:latin typeface="Arial" pitchFamily="34" charset="0"/>
                <a:ea typeface="MS Song" charset="-122"/>
              </a:rPr>
              <a:t>令</a:t>
            </a:r>
            <a:r>
              <a:rPr lang="pt-PT" altLang="zh-CN" dirty="0">
                <a:latin typeface="Arial" pitchFamily="34" charset="0"/>
                <a:ea typeface="宋体" pitchFamily="2" charset="-122"/>
              </a:rPr>
              <a:t>minsup</a:t>
            </a:r>
            <a:r>
              <a:rPr lang="en-US" altLang="zh-CN" dirty="0">
                <a:latin typeface="Arial" pitchFamily="34" charset="0"/>
                <a:ea typeface="宋体" pitchFamily="2" charset="-122"/>
              </a:rPr>
              <a:t>=2</a:t>
            </a:r>
            <a:r>
              <a:rPr lang="en-US" altLang="zh-CN" dirty="0">
                <a:latin typeface="Arial" pitchFamily="34" charset="0"/>
                <a:ea typeface="MS Song" charset="-122"/>
              </a:rPr>
              <a:t>，</a:t>
            </a:r>
            <a:r>
              <a:rPr lang="zh-CN" altLang="en-US" dirty="0">
                <a:latin typeface="Arial" pitchFamily="34" charset="0"/>
                <a:ea typeface="MS Song" charset="-122"/>
              </a:rPr>
              <a:t>计算项集及其支持数</a:t>
            </a:r>
            <a:r>
              <a:rPr lang="zh-CN" altLang="en-US" dirty="0">
                <a:latin typeface="宋体" pitchFamily="2" charset="-122"/>
                <a:ea typeface="宋体" pitchFamily="2" charset="-122"/>
              </a:rPr>
              <a:t>。其中，</a:t>
            </a:r>
            <a:r>
              <a:rPr lang="zh-CN" altLang="en-US" dirty="0">
                <a:latin typeface="Times New Roman" pitchFamily="18" charset="0"/>
                <a:ea typeface="宋体" pitchFamily="2" charset="-122"/>
              </a:rPr>
              <a:t>{</a:t>
            </a:r>
            <a:r>
              <a:rPr lang="zh-CN" altLang="en-US" dirty="0">
                <a:latin typeface="Arial" pitchFamily="34" charset="0"/>
                <a:ea typeface="MS Song" charset="-122"/>
              </a:rPr>
              <a:t>果酱</a:t>
            </a:r>
            <a:r>
              <a:rPr lang="zh-CN" altLang="en-US" dirty="0">
                <a:latin typeface="宋体" pitchFamily="2" charset="-122"/>
                <a:ea typeface="宋体" pitchFamily="2" charset="-122"/>
              </a:rPr>
              <a:t>面包</a:t>
            </a:r>
            <a:r>
              <a:rPr lang="zh-CN" altLang="en-US" dirty="0">
                <a:latin typeface="Times New Roman" pitchFamily="18" charset="0"/>
                <a:ea typeface="宋体" pitchFamily="2" charset="-122"/>
              </a:rPr>
              <a:t>}</a:t>
            </a:r>
            <a:r>
              <a:rPr lang="zh-CN" altLang="en-US" dirty="0">
                <a:latin typeface="宋体" pitchFamily="2" charset="-122"/>
                <a:ea typeface="宋体" pitchFamily="2" charset="-122"/>
              </a:rPr>
              <a:t>、</a:t>
            </a:r>
            <a:r>
              <a:rPr lang="zh-CN" altLang="en-US" dirty="0">
                <a:latin typeface="Times New Roman" pitchFamily="18" charset="0"/>
                <a:ea typeface="宋体" pitchFamily="2" charset="-122"/>
              </a:rPr>
              <a:t>{</a:t>
            </a:r>
            <a:r>
              <a:rPr lang="zh-CN" altLang="en-US" dirty="0">
                <a:latin typeface="Arial" pitchFamily="34" charset="0"/>
                <a:ea typeface="MS Song" charset="-122"/>
              </a:rPr>
              <a:t>香蕉</a:t>
            </a:r>
            <a:r>
              <a:rPr lang="zh-CN" altLang="en-US" dirty="0">
                <a:latin typeface="Times New Roman" pitchFamily="18" charset="0"/>
                <a:ea typeface="宋体" pitchFamily="2" charset="-122"/>
              </a:rPr>
              <a:t>}</a:t>
            </a:r>
            <a:r>
              <a:rPr lang="zh-CN" altLang="en-US" dirty="0">
                <a:latin typeface="宋体" pitchFamily="2" charset="-122"/>
                <a:ea typeface="宋体" pitchFamily="2" charset="-122"/>
              </a:rPr>
              <a:t>、</a:t>
            </a:r>
            <a:r>
              <a:rPr lang="zh-CN" altLang="en-US" dirty="0">
                <a:latin typeface="Times New Roman" pitchFamily="18" charset="0"/>
                <a:ea typeface="宋体" pitchFamily="2" charset="-122"/>
              </a:rPr>
              <a:t>{</a:t>
            </a:r>
            <a:r>
              <a:rPr lang="zh-CN" altLang="en-US" dirty="0">
                <a:latin typeface="宋体" pitchFamily="2" charset="-122"/>
                <a:ea typeface="宋体" pitchFamily="2" charset="-122"/>
              </a:rPr>
              <a:t>酸奶</a:t>
            </a:r>
            <a:r>
              <a:rPr lang="zh-CN" altLang="en-US" dirty="0">
                <a:latin typeface="Times New Roman" pitchFamily="18" charset="0"/>
                <a:ea typeface="宋体" pitchFamily="2" charset="-122"/>
              </a:rPr>
              <a:t>}</a:t>
            </a:r>
            <a:r>
              <a:rPr lang="zh-CN" altLang="en-US" dirty="0">
                <a:latin typeface="宋体" pitchFamily="2" charset="-122"/>
                <a:ea typeface="宋体" pitchFamily="2" charset="-122"/>
              </a:rPr>
              <a:t>、</a:t>
            </a:r>
            <a:r>
              <a:rPr lang="zh-CN" altLang="en-US" dirty="0">
                <a:latin typeface="Times New Roman" pitchFamily="18" charset="0"/>
                <a:ea typeface="宋体" pitchFamily="2" charset="-122"/>
              </a:rPr>
              <a:t>{</a:t>
            </a:r>
            <a:r>
              <a:rPr lang="zh-CN" altLang="en-US" dirty="0">
                <a:latin typeface="Arial" pitchFamily="34" charset="0"/>
                <a:ea typeface="MS Song" charset="-122"/>
              </a:rPr>
              <a:t>香蕉，果酱</a:t>
            </a:r>
            <a:r>
              <a:rPr lang="zh-CN" altLang="en-US" dirty="0">
                <a:latin typeface="宋体" pitchFamily="2" charset="-122"/>
                <a:ea typeface="宋体" pitchFamily="2" charset="-122"/>
              </a:rPr>
              <a:t>面包</a:t>
            </a:r>
            <a:r>
              <a:rPr lang="zh-CN" altLang="en-US" dirty="0">
                <a:latin typeface="Times New Roman" pitchFamily="18" charset="0"/>
                <a:ea typeface="宋体" pitchFamily="2" charset="-122"/>
              </a:rPr>
              <a:t>}</a:t>
            </a:r>
            <a:r>
              <a:rPr lang="zh-CN" altLang="en-US" dirty="0">
                <a:latin typeface="宋体" pitchFamily="2" charset="-122"/>
                <a:ea typeface="宋体" pitchFamily="2" charset="-122"/>
              </a:rPr>
              <a:t>的</a:t>
            </a:r>
            <a:r>
              <a:rPr lang="zh-CN" altLang="en-US" dirty="0">
                <a:latin typeface="Arial" pitchFamily="34" charset="0"/>
                <a:ea typeface="MS Song" charset="-122"/>
              </a:rPr>
              <a:t>支持数</a:t>
            </a:r>
            <a:r>
              <a:rPr lang="zh-CN" altLang="en-US" dirty="0">
                <a:latin typeface="Arial" pitchFamily="34" charset="0"/>
                <a:ea typeface="MS Song" charset="-122"/>
                <a:sym typeface="Symbol" pitchFamily="18" charset="2"/>
              </a:rPr>
              <a:t></a:t>
            </a:r>
            <a:r>
              <a:rPr lang="en-US" altLang="zh-CN" dirty="0" err="1">
                <a:latin typeface="Arial" pitchFamily="34" charset="0"/>
                <a:ea typeface="宋体" pitchFamily="2" charset="-122"/>
              </a:rPr>
              <a:t>minsup</a:t>
            </a:r>
            <a:r>
              <a:rPr lang="en-US" altLang="zh-CN" dirty="0">
                <a:latin typeface="Arial" pitchFamily="34" charset="0"/>
                <a:ea typeface="MS Song" charset="-122"/>
              </a:rPr>
              <a:t>，</a:t>
            </a:r>
            <a:r>
              <a:rPr lang="zh-CN" altLang="en-US" dirty="0">
                <a:latin typeface="Arial" pitchFamily="34" charset="0"/>
                <a:ea typeface="MS Song" charset="-122"/>
              </a:rPr>
              <a:t>所以</a:t>
            </a:r>
            <a:r>
              <a:rPr lang="zh-CN" altLang="en-US" dirty="0" smtClean="0">
                <a:latin typeface="Arial" pitchFamily="34" charset="0"/>
                <a:ea typeface="MS Song" charset="-122"/>
              </a:rPr>
              <a:t>是频繁项集。</a:t>
            </a:r>
            <a:r>
              <a:rPr lang="zh-CN" altLang="en-US" sz="2000" dirty="0" smtClean="0">
                <a:ea typeface="宋体" pitchFamily="2" charset="-122"/>
              </a:rPr>
              <a:t> </a:t>
            </a:r>
            <a:endParaRPr lang="zh-CN" altLang="en-US" sz="4800" dirty="0">
              <a:latin typeface="Times New Roman" pitchFamily="18" charset="0"/>
              <a:ea typeface="宋体" pitchFamily="2" charset="-122"/>
            </a:endParaRPr>
          </a:p>
        </p:txBody>
      </p:sp>
      <p:graphicFrame>
        <p:nvGraphicFramePr>
          <p:cNvPr id="1339398" name="Object 1030"/>
          <p:cNvGraphicFramePr>
            <a:graphicFrameLocks noChangeAspect="1"/>
          </p:cNvGraphicFramePr>
          <p:nvPr>
            <p:extLst>
              <p:ext uri="{D42A27DB-BD31-4B8C-83A1-F6EECF244321}">
                <p14:modId xmlns:p14="http://schemas.microsoft.com/office/powerpoint/2010/main" val="1369514554"/>
              </p:ext>
            </p:extLst>
          </p:nvPr>
        </p:nvGraphicFramePr>
        <p:xfrm>
          <a:off x="838200" y="1562100"/>
          <a:ext cx="2260600" cy="2743200"/>
        </p:xfrm>
        <a:graphic>
          <a:graphicData uri="http://schemas.openxmlformats.org/presentationml/2006/ole">
            <mc:AlternateContent xmlns:mc="http://schemas.openxmlformats.org/markup-compatibility/2006">
              <mc:Choice xmlns:v="urn:schemas-microsoft-com:vml" Requires="v">
                <p:oleObj spid="_x0000_s321801" name="Worksheet" r:id="rId5" imgW="1295705" imgH="1571854" progId="Excel.Sheet.8">
                  <p:embed/>
                </p:oleObj>
              </mc:Choice>
              <mc:Fallback>
                <p:oleObj name="Worksheet" r:id="rId5" imgW="1295705" imgH="1571854"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1562100"/>
                        <a:ext cx="2260600" cy="274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9399" name="AutoShape 1031"/>
          <p:cNvSpPr>
            <a:spLocks noChangeArrowheads="1"/>
          </p:cNvSpPr>
          <p:nvPr/>
        </p:nvSpPr>
        <p:spPr bwMode="auto">
          <a:xfrm>
            <a:off x="3276600" y="2667000"/>
            <a:ext cx="838200" cy="533400"/>
          </a:xfrm>
          <a:prstGeom prst="rightArrow">
            <a:avLst>
              <a:gd name="adj1" fmla="val 50000"/>
              <a:gd name="adj2" fmla="val 39286"/>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269101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425893963"/>
              </p:ext>
            </p:extLst>
          </p:nvPr>
        </p:nvGraphicFramePr>
        <p:xfrm>
          <a:off x="5273041" y="2834639"/>
          <a:ext cx="3870959" cy="3139355"/>
        </p:xfrm>
        <a:graphic>
          <a:graphicData uri="http://schemas.openxmlformats.org/drawingml/2006/table">
            <a:tbl>
              <a:tblPr firstRow="1" firstCol="1" bandRow="1">
                <a:tableStyleId>{5C22544A-7EE6-4342-B048-85BDC9FD1C3A}</a:tableStyleId>
              </a:tblPr>
              <a:tblGrid>
                <a:gridCol w="494714"/>
                <a:gridCol w="782222"/>
                <a:gridCol w="626736"/>
                <a:gridCol w="834687"/>
                <a:gridCol w="1132600"/>
              </a:tblGrid>
              <a:tr h="697231">
                <a:tc>
                  <a:txBody>
                    <a:bodyPr/>
                    <a:lstStyle/>
                    <a:p>
                      <a:pPr algn="ctr">
                        <a:lnSpc>
                          <a:spcPct val="150000"/>
                        </a:lnSpc>
                        <a:spcAft>
                          <a:spcPts val="0"/>
                        </a:spcAft>
                      </a:pPr>
                      <a:r>
                        <a:rPr lang="en-US" sz="1600" kern="100" spc="0" dirty="0">
                          <a:effectLst/>
                          <a:latin typeface="微软雅黑" panose="020B0503020204020204" pitchFamily="34" charset="-122"/>
                          <a:ea typeface="微软雅黑" panose="020B0503020204020204" pitchFamily="34" charset="-122"/>
                        </a:rPr>
                        <a:t>TID</a:t>
                      </a:r>
                    </a:p>
                  </a:txBody>
                  <a:tcPr marL="68580" marR="68580" marT="0" marB="0" anchor="ctr"/>
                </a:tc>
                <a:tc>
                  <a:txBody>
                    <a:bodyPr/>
                    <a:lstStyle/>
                    <a:p>
                      <a:pPr algn="ctr">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网球拍</a:t>
                      </a:r>
                    </a:p>
                  </a:txBody>
                  <a:tcPr marL="68580" marR="68580" marT="0" marB="0" anchor="ctr"/>
                </a:tc>
                <a:tc>
                  <a:txBody>
                    <a:bodyPr/>
                    <a:lstStyle/>
                    <a:p>
                      <a:pPr algn="ctr">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网球</a:t>
                      </a:r>
                    </a:p>
                  </a:txBody>
                  <a:tcPr marL="68580" marR="68580" marT="0" marB="0" anchor="ctr"/>
                </a:tc>
                <a:tc>
                  <a:txBody>
                    <a:bodyPr/>
                    <a:lstStyle/>
                    <a:p>
                      <a:pPr algn="ctr">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运动鞋</a:t>
                      </a:r>
                    </a:p>
                  </a:txBody>
                  <a:tcPr marL="68580" marR="68580" marT="0" marB="0" anchor="ctr"/>
                </a:tc>
                <a:tc>
                  <a:txBody>
                    <a:bodyPr/>
                    <a:lstStyle/>
                    <a:p>
                      <a:pPr algn="ctr">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羽毛球</a:t>
                      </a:r>
                    </a:p>
                  </a:txBody>
                  <a:tcPr marL="68580" marR="68580" marT="0" marB="0" anchor="ctr"/>
                </a:tc>
              </a:tr>
              <a:tr h="404297">
                <a:tc>
                  <a:txBody>
                    <a:bodyPr/>
                    <a:lstStyle/>
                    <a:p>
                      <a:pPr algn="ctr">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1</a:t>
                      </a:r>
                    </a:p>
                  </a:txBody>
                  <a:tcPr marL="68580" marR="68580" marT="0" marB="0" anchor="ctr"/>
                </a:tc>
                <a:tc>
                  <a:txBody>
                    <a:bodyPr/>
                    <a:lstStyle/>
                    <a:p>
                      <a:pPr algn="ctr">
                        <a:lnSpc>
                          <a:spcPct val="150000"/>
                        </a:lnSpc>
                        <a:spcAft>
                          <a:spcPts val="0"/>
                        </a:spcAft>
                      </a:pPr>
                      <a:r>
                        <a:rPr lang="en-US" sz="1600" kern="100" spc="0" dirty="0">
                          <a:effectLst/>
                          <a:latin typeface="微软雅黑" panose="020B0503020204020204" pitchFamily="34" charset="-122"/>
                          <a:ea typeface="微软雅黑" panose="020B0503020204020204" pitchFamily="34" charset="-122"/>
                        </a:rPr>
                        <a:t>1</a:t>
                      </a:r>
                    </a:p>
                  </a:txBody>
                  <a:tcPr marL="68580" marR="68580" marT="0" marB="0" anchor="ctr"/>
                </a:tc>
                <a:tc>
                  <a:txBody>
                    <a:bodyPr/>
                    <a:lstStyle/>
                    <a:p>
                      <a:pPr algn="ctr">
                        <a:lnSpc>
                          <a:spcPct val="150000"/>
                        </a:lnSpc>
                        <a:spcAft>
                          <a:spcPts val="0"/>
                        </a:spcAft>
                      </a:pPr>
                      <a:r>
                        <a:rPr lang="en-US" sz="1600" kern="100" spc="0" dirty="0">
                          <a:effectLst/>
                          <a:latin typeface="微软雅黑" panose="020B0503020204020204" pitchFamily="34" charset="-122"/>
                          <a:ea typeface="微软雅黑" panose="020B0503020204020204" pitchFamily="34" charset="-122"/>
                        </a:rPr>
                        <a:t>1</a:t>
                      </a:r>
                    </a:p>
                  </a:txBody>
                  <a:tcPr marL="68580" marR="68580" marT="0" marB="0" anchor="ctr"/>
                </a:tc>
                <a:tc>
                  <a:txBody>
                    <a:bodyPr/>
                    <a:lstStyle/>
                    <a:p>
                      <a:pPr algn="ctr">
                        <a:lnSpc>
                          <a:spcPct val="150000"/>
                        </a:lnSpc>
                        <a:spcAft>
                          <a:spcPts val="0"/>
                        </a:spcAft>
                      </a:pPr>
                      <a:r>
                        <a:rPr lang="en-US" sz="1600" kern="100" spc="0" dirty="0">
                          <a:effectLst/>
                          <a:latin typeface="微软雅黑" panose="020B0503020204020204" pitchFamily="34" charset="-122"/>
                          <a:ea typeface="微软雅黑" panose="020B0503020204020204" pitchFamily="34" charset="-122"/>
                        </a:rPr>
                        <a:t>1</a:t>
                      </a:r>
                    </a:p>
                  </a:txBody>
                  <a:tcPr marL="68580" marR="68580" marT="0" marB="0" anchor="ctr"/>
                </a:tc>
                <a:tc>
                  <a:txBody>
                    <a:bodyPr/>
                    <a:lstStyle/>
                    <a:p>
                      <a:pPr algn="ctr">
                        <a:lnSpc>
                          <a:spcPct val="150000"/>
                        </a:lnSpc>
                        <a:spcAft>
                          <a:spcPts val="0"/>
                        </a:spcAft>
                      </a:pPr>
                      <a:r>
                        <a:rPr lang="en-US" sz="1600" kern="100" spc="0">
                          <a:effectLst/>
                          <a:latin typeface="微软雅黑" panose="020B0503020204020204" pitchFamily="34" charset="-122"/>
                          <a:ea typeface="微软雅黑" panose="020B0503020204020204" pitchFamily="34" charset="-122"/>
                        </a:rPr>
                        <a:t>0</a:t>
                      </a:r>
                    </a:p>
                  </a:txBody>
                  <a:tcPr marL="68580" marR="68580" marT="0" marB="0" anchor="ctr"/>
                </a:tc>
              </a:tr>
              <a:tr h="404902">
                <a:tc>
                  <a:txBody>
                    <a:bodyPr/>
                    <a:lstStyle/>
                    <a:p>
                      <a:pPr algn="ctr">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2</a:t>
                      </a:r>
                    </a:p>
                  </a:txBody>
                  <a:tcPr marL="68580" marR="68580" marT="0" marB="0" anchor="ctr"/>
                </a:tc>
                <a:tc>
                  <a:txBody>
                    <a:bodyPr/>
                    <a:lstStyle/>
                    <a:p>
                      <a:pPr algn="ctr">
                        <a:lnSpc>
                          <a:spcPct val="150000"/>
                        </a:lnSpc>
                        <a:spcAft>
                          <a:spcPts val="0"/>
                        </a:spcAft>
                      </a:pPr>
                      <a:r>
                        <a:rPr lang="en-US" sz="1600" kern="100" spc="0" dirty="0">
                          <a:effectLst/>
                          <a:latin typeface="微软雅黑" panose="020B0503020204020204" pitchFamily="34" charset="-122"/>
                          <a:ea typeface="微软雅黑" panose="020B0503020204020204" pitchFamily="34" charset="-122"/>
                        </a:rPr>
                        <a:t>1</a:t>
                      </a:r>
                    </a:p>
                  </a:txBody>
                  <a:tcPr marL="68580" marR="68580" marT="0" marB="0" anchor="ctr"/>
                </a:tc>
                <a:tc>
                  <a:txBody>
                    <a:bodyPr/>
                    <a:lstStyle/>
                    <a:p>
                      <a:pPr algn="ctr">
                        <a:lnSpc>
                          <a:spcPct val="150000"/>
                        </a:lnSpc>
                        <a:spcAft>
                          <a:spcPts val="0"/>
                        </a:spcAft>
                      </a:pPr>
                      <a:r>
                        <a:rPr lang="en-US" sz="1600" kern="100" spc="0">
                          <a:effectLst/>
                          <a:latin typeface="微软雅黑" panose="020B0503020204020204" pitchFamily="34" charset="-122"/>
                          <a:ea typeface="微软雅黑" panose="020B0503020204020204" pitchFamily="34" charset="-122"/>
                        </a:rPr>
                        <a:t>1</a:t>
                      </a:r>
                    </a:p>
                  </a:txBody>
                  <a:tcPr marL="68580" marR="68580" marT="0" marB="0" anchor="ctr"/>
                </a:tc>
                <a:tc>
                  <a:txBody>
                    <a:bodyPr/>
                    <a:lstStyle/>
                    <a:p>
                      <a:pPr algn="ctr">
                        <a:lnSpc>
                          <a:spcPct val="150000"/>
                        </a:lnSpc>
                        <a:spcAft>
                          <a:spcPts val="0"/>
                        </a:spcAft>
                      </a:pPr>
                      <a:r>
                        <a:rPr lang="en-US" sz="1600" kern="100" spc="0" dirty="0">
                          <a:effectLst/>
                          <a:latin typeface="微软雅黑" panose="020B0503020204020204" pitchFamily="34" charset="-122"/>
                          <a:ea typeface="微软雅黑" panose="020B0503020204020204" pitchFamily="34" charset="-122"/>
                        </a:rPr>
                        <a:t>0</a:t>
                      </a:r>
                    </a:p>
                  </a:txBody>
                  <a:tcPr marL="68580" marR="68580" marT="0" marB="0" anchor="ctr"/>
                </a:tc>
                <a:tc>
                  <a:txBody>
                    <a:bodyPr/>
                    <a:lstStyle/>
                    <a:p>
                      <a:pPr algn="ctr">
                        <a:lnSpc>
                          <a:spcPct val="150000"/>
                        </a:lnSpc>
                        <a:spcAft>
                          <a:spcPts val="0"/>
                        </a:spcAft>
                      </a:pPr>
                      <a:r>
                        <a:rPr lang="en-US" sz="1600" kern="100" spc="0" dirty="0">
                          <a:effectLst/>
                          <a:latin typeface="微软雅黑" panose="020B0503020204020204" pitchFamily="34" charset="-122"/>
                          <a:ea typeface="微软雅黑" panose="020B0503020204020204" pitchFamily="34" charset="-122"/>
                        </a:rPr>
                        <a:t>0</a:t>
                      </a:r>
                    </a:p>
                  </a:txBody>
                  <a:tcPr marL="68580" marR="68580" marT="0" marB="0" anchor="ctr"/>
                </a:tc>
              </a:tr>
              <a:tr h="403087">
                <a:tc>
                  <a:txBody>
                    <a:bodyPr/>
                    <a:lstStyle/>
                    <a:p>
                      <a:pPr algn="ctr">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3</a:t>
                      </a:r>
                    </a:p>
                  </a:txBody>
                  <a:tcPr marL="68580" marR="68580" marT="0" marB="0" anchor="ctr"/>
                </a:tc>
                <a:tc>
                  <a:txBody>
                    <a:bodyPr/>
                    <a:lstStyle/>
                    <a:p>
                      <a:pPr algn="ctr">
                        <a:lnSpc>
                          <a:spcPct val="150000"/>
                        </a:lnSpc>
                        <a:spcAft>
                          <a:spcPts val="0"/>
                        </a:spcAft>
                      </a:pPr>
                      <a:r>
                        <a:rPr lang="en-US" sz="1600" kern="100" spc="0" dirty="0">
                          <a:effectLst/>
                          <a:latin typeface="微软雅黑" panose="020B0503020204020204" pitchFamily="34" charset="-122"/>
                          <a:ea typeface="微软雅黑" panose="020B0503020204020204" pitchFamily="34" charset="-122"/>
                        </a:rPr>
                        <a:t>1</a:t>
                      </a:r>
                    </a:p>
                  </a:txBody>
                  <a:tcPr marL="68580" marR="68580" marT="0" marB="0" anchor="ctr"/>
                </a:tc>
                <a:tc>
                  <a:txBody>
                    <a:bodyPr/>
                    <a:lstStyle/>
                    <a:p>
                      <a:pPr algn="ctr">
                        <a:lnSpc>
                          <a:spcPct val="150000"/>
                        </a:lnSpc>
                        <a:spcAft>
                          <a:spcPts val="0"/>
                        </a:spcAft>
                      </a:pPr>
                      <a:r>
                        <a:rPr lang="en-US" sz="1600" kern="100" spc="0" dirty="0">
                          <a:effectLst/>
                          <a:latin typeface="微软雅黑" panose="020B0503020204020204" pitchFamily="34" charset="-122"/>
                          <a:ea typeface="微软雅黑" panose="020B0503020204020204" pitchFamily="34" charset="-122"/>
                        </a:rPr>
                        <a:t>0</a:t>
                      </a:r>
                    </a:p>
                  </a:txBody>
                  <a:tcPr marL="68580" marR="68580" marT="0" marB="0" anchor="ctr"/>
                </a:tc>
                <a:tc>
                  <a:txBody>
                    <a:bodyPr/>
                    <a:lstStyle/>
                    <a:p>
                      <a:pPr algn="ctr">
                        <a:lnSpc>
                          <a:spcPct val="150000"/>
                        </a:lnSpc>
                        <a:spcAft>
                          <a:spcPts val="0"/>
                        </a:spcAft>
                      </a:pPr>
                      <a:r>
                        <a:rPr lang="en-US" sz="1600" kern="100" spc="0">
                          <a:effectLst/>
                          <a:latin typeface="微软雅黑" panose="020B0503020204020204" pitchFamily="34" charset="-122"/>
                          <a:ea typeface="微软雅黑" panose="020B0503020204020204" pitchFamily="34" charset="-122"/>
                        </a:rPr>
                        <a:t>0</a:t>
                      </a:r>
                    </a:p>
                  </a:txBody>
                  <a:tcPr marL="68580" marR="68580" marT="0" marB="0" anchor="ctr"/>
                </a:tc>
                <a:tc>
                  <a:txBody>
                    <a:bodyPr/>
                    <a:lstStyle/>
                    <a:p>
                      <a:pPr algn="ctr">
                        <a:lnSpc>
                          <a:spcPct val="150000"/>
                        </a:lnSpc>
                        <a:spcAft>
                          <a:spcPts val="0"/>
                        </a:spcAft>
                      </a:pPr>
                      <a:r>
                        <a:rPr lang="en-US" sz="1600" kern="100" spc="0" dirty="0">
                          <a:effectLst/>
                          <a:latin typeface="微软雅黑" panose="020B0503020204020204" pitchFamily="34" charset="-122"/>
                          <a:ea typeface="微软雅黑" panose="020B0503020204020204" pitchFamily="34" charset="-122"/>
                        </a:rPr>
                        <a:t>0</a:t>
                      </a:r>
                    </a:p>
                  </a:txBody>
                  <a:tcPr marL="68580" marR="68580" marT="0" marB="0" anchor="ctr"/>
                </a:tc>
              </a:tr>
              <a:tr h="404297">
                <a:tc>
                  <a:txBody>
                    <a:bodyPr/>
                    <a:lstStyle/>
                    <a:p>
                      <a:pPr algn="ctr">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4</a:t>
                      </a:r>
                    </a:p>
                  </a:txBody>
                  <a:tcPr marL="68580" marR="68580" marT="0" marB="0" anchor="ctr"/>
                </a:tc>
                <a:tc>
                  <a:txBody>
                    <a:bodyPr/>
                    <a:lstStyle/>
                    <a:p>
                      <a:pPr algn="ctr">
                        <a:lnSpc>
                          <a:spcPct val="150000"/>
                        </a:lnSpc>
                        <a:spcAft>
                          <a:spcPts val="0"/>
                        </a:spcAft>
                      </a:pPr>
                      <a:r>
                        <a:rPr lang="en-US" sz="1600" kern="100" spc="0" dirty="0">
                          <a:effectLst/>
                          <a:latin typeface="微软雅黑" panose="020B0503020204020204" pitchFamily="34" charset="-122"/>
                          <a:ea typeface="微软雅黑" panose="020B0503020204020204" pitchFamily="34" charset="-122"/>
                        </a:rPr>
                        <a:t>1</a:t>
                      </a:r>
                    </a:p>
                  </a:txBody>
                  <a:tcPr marL="68580" marR="68580" marT="0" marB="0" anchor="ctr"/>
                </a:tc>
                <a:tc>
                  <a:txBody>
                    <a:bodyPr/>
                    <a:lstStyle/>
                    <a:p>
                      <a:pPr algn="ctr">
                        <a:lnSpc>
                          <a:spcPct val="150000"/>
                        </a:lnSpc>
                        <a:spcAft>
                          <a:spcPts val="0"/>
                        </a:spcAft>
                      </a:pPr>
                      <a:r>
                        <a:rPr lang="en-US" sz="1600" kern="100" spc="0" dirty="0">
                          <a:effectLst/>
                          <a:latin typeface="微软雅黑" panose="020B0503020204020204" pitchFamily="34" charset="-122"/>
                          <a:ea typeface="微软雅黑" panose="020B0503020204020204" pitchFamily="34" charset="-122"/>
                        </a:rPr>
                        <a:t>0</a:t>
                      </a:r>
                    </a:p>
                  </a:txBody>
                  <a:tcPr marL="68580" marR="68580" marT="0" marB="0" anchor="ctr"/>
                </a:tc>
                <a:tc>
                  <a:txBody>
                    <a:bodyPr/>
                    <a:lstStyle/>
                    <a:p>
                      <a:pPr algn="ctr">
                        <a:lnSpc>
                          <a:spcPct val="150000"/>
                        </a:lnSpc>
                        <a:spcAft>
                          <a:spcPts val="0"/>
                        </a:spcAft>
                      </a:pPr>
                      <a:r>
                        <a:rPr lang="en-US" sz="1600" kern="100" spc="0" dirty="0">
                          <a:effectLst/>
                          <a:latin typeface="微软雅黑" panose="020B0503020204020204" pitchFamily="34" charset="-122"/>
                          <a:ea typeface="微软雅黑" panose="020B0503020204020204" pitchFamily="34" charset="-122"/>
                        </a:rPr>
                        <a:t>1</a:t>
                      </a:r>
                    </a:p>
                  </a:txBody>
                  <a:tcPr marL="68580" marR="68580" marT="0" marB="0" anchor="ctr"/>
                </a:tc>
                <a:tc>
                  <a:txBody>
                    <a:bodyPr/>
                    <a:lstStyle/>
                    <a:p>
                      <a:pPr algn="ctr">
                        <a:lnSpc>
                          <a:spcPct val="150000"/>
                        </a:lnSpc>
                        <a:spcAft>
                          <a:spcPts val="0"/>
                        </a:spcAft>
                      </a:pPr>
                      <a:r>
                        <a:rPr lang="en-US" sz="1600" kern="100" spc="0" dirty="0">
                          <a:effectLst/>
                          <a:latin typeface="微软雅黑" panose="020B0503020204020204" pitchFamily="34" charset="-122"/>
                          <a:ea typeface="微软雅黑" panose="020B0503020204020204" pitchFamily="34" charset="-122"/>
                        </a:rPr>
                        <a:t>0</a:t>
                      </a:r>
                    </a:p>
                  </a:txBody>
                  <a:tcPr marL="68580" marR="68580" marT="0" marB="0" anchor="ctr"/>
                </a:tc>
              </a:tr>
              <a:tr h="412165">
                <a:tc>
                  <a:txBody>
                    <a:bodyPr/>
                    <a:lstStyle/>
                    <a:p>
                      <a:pPr algn="ctr">
                        <a:lnSpc>
                          <a:spcPct val="150000"/>
                        </a:lnSpc>
                        <a:spcAft>
                          <a:spcPts val="0"/>
                        </a:spcAft>
                      </a:pPr>
                      <a:r>
                        <a:rPr lang="en-US" sz="1600" kern="100">
                          <a:effectLst/>
                          <a:latin typeface="微软雅黑" panose="020B0503020204020204" pitchFamily="34" charset="-122"/>
                          <a:ea typeface="微软雅黑" panose="020B0503020204020204" pitchFamily="34" charset="-122"/>
                        </a:rPr>
                        <a:t>5</a:t>
                      </a:r>
                    </a:p>
                  </a:txBody>
                  <a:tcPr marL="68580" marR="68580" marT="0" marB="0" anchor="ctr"/>
                </a:tc>
                <a:tc>
                  <a:txBody>
                    <a:bodyPr/>
                    <a:lstStyle/>
                    <a:p>
                      <a:pPr marL="0" algn="ctr" defTabSz="914400" rtl="0" eaLnBrk="1" latinLnBrk="0" hangingPunct="1">
                        <a:lnSpc>
                          <a:spcPct val="150000"/>
                        </a:lnSpc>
                        <a:spcAft>
                          <a:spcPts val="0"/>
                        </a:spcAft>
                      </a:pPr>
                      <a:r>
                        <a:rPr lang="en-US" altLang="zh-CN" sz="1600" kern="100" spc="0" dirty="0" smtClean="0">
                          <a:solidFill>
                            <a:schemeClr val="dk1"/>
                          </a:solidFill>
                          <a:effectLst/>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marL="0" algn="ctr" defTabSz="914400" rtl="0" eaLnBrk="1" latinLnBrk="0" hangingPunct="1">
                        <a:lnSpc>
                          <a:spcPct val="150000"/>
                        </a:lnSpc>
                        <a:spcAft>
                          <a:spcPts val="0"/>
                        </a:spcAft>
                      </a:pPr>
                      <a:r>
                        <a:rPr lang="en-US" sz="1600" kern="100" spc="0" dirty="0">
                          <a:solidFill>
                            <a:schemeClr val="dk1"/>
                          </a:solidFill>
                          <a:effectLst/>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marL="0" algn="ctr" defTabSz="914400" rtl="0" eaLnBrk="1" latinLnBrk="0" hangingPunct="1">
                        <a:lnSpc>
                          <a:spcPct val="150000"/>
                        </a:lnSpc>
                        <a:spcAft>
                          <a:spcPts val="0"/>
                        </a:spcAft>
                      </a:pPr>
                      <a:r>
                        <a:rPr lang="en-US" sz="1600" kern="100" spc="0" dirty="0">
                          <a:solidFill>
                            <a:schemeClr val="dk1"/>
                          </a:solidFill>
                          <a:effectLst/>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marL="0" algn="ctr" defTabSz="914400" rtl="0" eaLnBrk="1" latinLnBrk="0" hangingPunct="1">
                        <a:lnSpc>
                          <a:spcPct val="150000"/>
                        </a:lnSpc>
                        <a:spcAft>
                          <a:spcPts val="0"/>
                        </a:spcAft>
                      </a:pPr>
                      <a:r>
                        <a:rPr lang="en-US" sz="1600" kern="100" spc="0" dirty="0">
                          <a:solidFill>
                            <a:schemeClr val="dk1"/>
                          </a:solidFill>
                          <a:effectLst/>
                          <a:latin typeface="微软雅黑" panose="020B0503020204020204" pitchFamily="34" charset="-122"/>
                          <a:ea typeface="微软雅黑" panose="020B0503020204020204" pitchFamily="34" charset="-122"/>
                          <a:cs typeface="+mn-cs"/>
                        </a:rPr>
                        <a:t>1</a:t>
                      </a:r>
                    </a:p>
                  </a:txBody>
                  <a:tcPr marL="68580" marR="68580" marT="0" marB="0" anchor="ctr"/>
                </a:tc>
              </a:tr>
              <a:tr h="413376">
                <a:tc>
                  <a:txBody>
                    <a:bodyPr/>
                    <a:lstStyle/>
                    <a:p>
                      <a:pPr algn="ctr">
                        <a:lnSpc>
                          <a:spcPct val="150000"/>
                        </a:lnSpc>
                        <a:spcAft>
                          <a:spcPts val="0"/>
                        </a:spcAft>
                      </a:pPr>
                      <a:r>
                        <a:rPr lang="en-US" sz="1600" kern="100">
                          <a:effectLst/>
                          <a:latin typeface="微软雅黑" panose="020B0503020204020204" pitchFamily="34" charset="-122"/>
                          <a:ea typeface="微软雅黑" panose="020B0503020204020204" pitchFamily="34" charset="-122"/>
                        </a:rPr>
                        <a:t>6</a:t>
                      </a:r>
                    </a:p>
                  </a:txBody>
                  <a:tcPr marL="68580" marR="68580" marT="0" marB="0" anchor="ctr"/>
                </a:tc>
                <a:tc>
                  <a:txBody>
                    <a:bodyPr/>
                    <a:lstStyle/>
                    <a:p>
                      <a:pPr marL="0" algn="ctr" defTabSz="914400" rtl="0" eaLnBrk="1" latinLnBrk="0" hangingPunct="1">
                        <a:lnSpc>
                          <a:spcPct val="150000"/>
                        </a:lnSpc>
                        <a:spcAft>
                          <a:spcPts val="0"/>
                        </a:spcAft>
                      </a:pPr>
                      <a:r>
                        <a:rPr lang="en-US" sz="1600" kern="100" spc="0" dirty="0">
                          <a:solidFill>
                            <a:schemeClr val="dk1"/>
                          </a:solidFill>
                          <a:effectLst/>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marL="0" algn="ctr" defTabSz="914400" rtl="0" eaLnBrk="1" latinLnBrk="0" hangingPunct="1">
                        <a:lnSpc>
                          <a:spcPct val="150000"/>
                        </a:lnSpc>
                        <a:spcAft>
                          <a:spcPts val="0"/>
                        </a:spcAft>
                      </a:pPr>
                      <a:r>
                        <a:rPr lang="en-US" sz="1600" kern="100" spc="0" dirty="0">
                          <a:solidFill>
                            <a:schemeClr val="dk1"/>
                          </a:solidFill>
                          <a:effectLst/>
                          <a:latin typeface="微软雅黑" panose="020B0503020204020204" pitchFamily="34" charset="-122"/>
                          <a:ea typeface="微软雅黑" panose="020B0503020204020204" pitchFamily="34" charset="-122"/>
                          <a:cs typeface="+mn-cs"/>
                        </a:rPr>
                        <a:t>1</a:t>
                      </a:r>
                    </a:p>
                  </a:txBody>
                  <a:tcPr marL="68580" marR="68580" marT="0" marB="0" anchor="ctr"/>
                </a:tc>
                <a:tc>
                  <a:txBody>
                    <a:bodyPr/>
                    <a:lstStyle/>
                    <a:p>
                      <a:pPr marL="0" algn="ctr" defTabSz="914400" rtl="0" eaLnBrk="1" latinLnBrk="0" hangingPunct="1">
                        <a:lnSpc>
                          <a:spcPct val="150000"/>
                        </a:lnSpc>
                        <a:spcAft>
                          <a:spcPts val="0"/>
                        </a:spcAft>
                      </a:pPr>
                      <a:r>
                        <a:rPr lang="en-US" sz="1600" kern="100" spc="0" dirty="0">
                          <a:solidFill>
                            <a:schemeClr val="dk1"/>
                          </a:solidFill>
                          <a:effectLst/>
                          <a:latin typeface="微软雅黑" panose="020B0503020204020204" pitchFamily="34" charset="-122"/>
                          <a:ea typeface="微软雅黑" panose="020B0503020204020204" pitchFamily="34" charset="-122"/>
                          <a:cs typeface="+mn-cs"/>
                        </a:rPr>
                        <a:t>0</a:t>
                      </a:r>
                    </a:p>
                  </a:txBody>
                  <a:tcPr marL="68580" marR="68580" marT="0" marB="0" anchor="ctr"/>
                </a:tc>
                <a:tc>
                  <a:txBody>
                    <a:bodyPr/>
                    <a:lstStyle/>
                    <a:p>
                      <a:pPr marL="0" algn="ctr" defTabSz="914400" rtl="0" eaLnBrk="1" latinLnBrk="0" hangingPunct="1">
                        <a:lnSpc>
                          <a:spcPct val="150000"/>
                        </a:lnSpc>
                        <a:spcAft>
                          <a:spcPts val="0"/>
                        </a:spcAft>
                      </a:pPr>
                      <a:r>
                        <a:rPr lang="en-US" sz="1600" kern="100" spc="0" dirty="0">
                          <a:solidFill>
                            <a:schemeClr val="dk1"/>
                          </a:solidFill>
                          <a:effectLst/>
                          <a:latin typeface="微软雅黑" panose="020B0503020204020204" pitchFamily="34" charset="-122"/>
                          <a:ea typeface="微软雅黑" panose="020B0503020204020204" pitchFamily="34" charset="-122"/>
                          <a:cs typeface="+mn-cs"/>
                        </a:rPr>
                        <a:t>0</a:t>
                      </a:r>
                    </a:p>
                  </a:txBody>
                  <a:tcPr marL="68580" marR="68580" marT="0" marB="0" anchor="ctr"/>
                </a:tc>
              </a:tr>
            </a:tbl>
          </a:graphicData>
        </a:graphic>
      </p:graphicFrame>
      <p:sp>
        <p:nvSpPr>
          <p:cNvPr id="5" name="Rectangle 1"/>
          <p:cNvSpPr>
            <a:spLocks noChangeArrowheads="1"/>
          </p:cNvSpPr>
          <p:nvPr/>
        </p:nvSpPr>
        <p:spPr bwMode="auto">
          <a:xfrm>
            <a:off x="5495455" y="2311949"/>
            <a:ext cx="330962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133350" algn="l" defTabSz="914400" rtl="0" eaLnBrk="1" fontAlgn="base" latinLnBrk="0" hangingPunct="1">
              <a:lnSpc>
                <a:spcPct val="100000"/>
              </a:lnSpc>
              <a:spcBef>
                <a:spcPct val="0"/>
              </a:spcBef>
              <a:spcAft>
                <a:spcPct val="0"/>
              </a:spcAft>
              <a:buClrTx/>
              <a:buSzTx/>
              <a:buFontTx/>
              <a:buNone/>
            </a:pPr>
            <a:r>
              <a:rPr kumimoji="0" lang="zh-CN" altLang="zh-CN"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表</a:t>
            </a:r>
            <a:r>
              <a:rPr kumimoji="0" lang="en-US" altLang="zh-CN"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顾客购买记录数据库</a:t>
            </a:r>
            <a:endParaRPr kumimoji="0" lang="zh-CN" altLang="en-US" sz="18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609599" y="953135"/>
            <a:ext cx="7910195" cy="1014730"/>
          </a:xfrm>
          <a:prstGeom prst="rect">
            <a:avLst/>
          </a:prstGeom>
        </p:spPr>
        <p:txBody>
          <a:bodyPr wrap="square">
            <a:spAutoFit/>
          </a:bodyPr>
          <a:lstStyle/>
          <a:p>
            <a:pPr>
              <a:lnSpc>
                <a:spcPct val="150000"/>
              </a:lnSpc>
            </a:pP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en-US" sz="2000" b="1" dirty="0" smtClean="0">
                <a:solidFill>
                  <a:srgbClr val="002060"/>
                </a:solidFill>
                <a:latin typeface="微软雅黑" panose="020B0503020204020204" pitchFamily="34" charset="-122"/>
                <a:ea typeface="微软雅黑" panose="020B0503020204020204" pitchFamily="34" charset="-122"/>
              </a:rPr>
              <a:t>例</a:t>
            </a:r>
            <a:r>
              <a:rPr lang="zh-CN" altLang="en-US" sz="2000" b="1" dirty="0">
                <a:solidFill>
                  <a:srgbClr val="002060"/>
                </a:solidFill>
                <a:latin typeface="微软雅黑" panose="020B0503020204020204" pitchFamily="34" charset="-122"/>
                <a:ea typeface="微软雅黑" panose="020B0503020204020204" pitchFamily="34" charset="-122"/>
              </a:rPr>
              <a:t>题</a:t>
            </a:r>
            <a:r>
              <a:rPr lang="zh-CN" altLang="en-US" sz="2000" dirty="0" smtClean="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如</a:t>
            </a:r>
            <a:r>
              <a:rPr lang="zh-CN" altLang="zh-CN" sz="2000" dirty="0">
                <a:solidFill>
                  <a:srgbClr val="002060"/>
                </a:solidFill>
                <a:latin typeface="微软雅黑" panose="020B0503020204020204" pitchFamily="34" charset="-122"/>
                <a:ea typeface="微软雅黑" panose="020B0503020204020204" pitchFamily="34" charset="-122"/>
              </a:rPr>
              <a:t>表</a:t>
            </a:r>
            <a:r>
              <a:rPr lang="en-US" altLang="zh-CN" sz="2000" dirty="0">
                <a:solidFill>
                  <a:srgbClr val="002060"/>
                </a:solidFill>
                <a:latin typeface="微软雅黑" panose="020B0503020204020204" pitchFamily="34" charset="-122"/>
                <a:ea typeface="微软雅黑" panose="020B0503020204020204" pitchFamily="34" charset="-122"/>
              </a:rPr>
              <a:t>8-1</a:t>
            </a:r>
            <a:r>
              <a:rPr lang="zh-CN" altLang="zh-CN" sz="2000" dirty="0">
                <a:solidFill>
                  <a:srgbClr val="002060"/>
                </a:solidFill>
                <a:latin typeface="微软雅黑" panose="020B0503020204020204" pitchFamily="34" charset="-122"/>
                <a:ea typeface="微软雅黑" panose="020B0503020204020204" pitchFamily="34" charset="-122"/>
              </a:rPr>
              <a:t>所列的数据库</a:t>
            </a:r>
            <a:r>
              <a:rPr lang="en-US" altLang="zh-CN" sz="2000" dirty="0">
                <a:solidFill>
                  <a:srgbClr val="002060"/>
                </a:solidFill>
                <a:latin typeface="微软雅黑" panose="020B0503020204020204" pitchFamily="34" charset="-122"/>
                <a:ea typeface="微软雅黑" panose="020B0503020204020204" pitchFamily="34" charset="-122"/>
              </a:rPr>
              <a:t>D</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共包含</a:t>
            </a:r>
            <a:r>
              <a:rPr lang="en-US" altLang="zh-CN" sz="2000" dirty="0">
                <a:solidFill>
                  <a:srgbClr val="002060"/>
                </a:solidFill>
                <a:latin typeface="微软雅黑" panose="020B0503020204020204" pitchFamily="34" charset="-122"/>
                <a:ea typeface="微软雅黑" panose="020B0503020204020204" pitchFamily="34" charset="-122"/>
              </a:rPr>
              <a:t>6</a:t>
            </a:r>
            <a:r>
              <a:rPr lang="zh-CN" altLang="zh-CN" sz="2000" dirty="0">
                <a:solidFill>
                  <a:srgbClr val="002060"/>
                </a:solidFill>
                <a:latin typeface="微软雅黑" panose="020B0503020204020204" pitchFamily="34" charset="-122"/>
                <a:ea typeface="微软雅黑" panose="020B0503020204020204" pitchFamily="34" charset="-122"/>
              </a:rPr>
              <a:t>个事务。项集</a:t>
            </a:r>
            <a:r>
              <a:rPr lang="en-US" altLang="zh-CN" sz="2000" dirty="0">
                <a:solidFill>
                  <a:srgbClr val="002060"/>
                </a:solidFill>
                <a:latin typeface="微软雅黑" panose="020B0503020204020204" pitchFamily="34" charset="-122"/>
                <a:ea typeface="微软雅黑" panose="020B0503020204020204" pitchFamily="34" charset="-122"/>
              </a:rPr>
              <a:t>I={</a:t>
            </a:r>
            <a:r>
              <a:rPr lang="zh-CN" altLang="zh-CN" sz="2000" dirty="0">
                <a:solidFill>
                  <a:srgbClr val="002060"/>
                </a:solidFill>
                <a:latin typeface="微软雅黑" panose="020B0503020204020204" pitchFamily="34" charset="-122"/>
                <a:ea typeface="微软雅黑" panose="020B0503020204020204" pitchFamily="34" charset="-122"/>
              </a:rPr>
              <a:t>网球拍，网球，运动鞋，羽毛球</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，计算支持度和置信度</a:t>
            </a:r>
            <a:r>
              <a:rPr lang="zh-CN" altLang="en-US" sz="2000" dirty="0">
                <a:solidFill>
                  <a:schemeClr val="accent3"/>
                </a:solidFill>
                <a:latin typeface="微软雅黑" panose="020B0503020204020204" pitchFamily="34" charset="-122"/>
                <a:ea typeface="微软雅黑" panose="020B0503020204020204" pitchFamily="34" charset="-122"/>
              </a:rPr>
              <a:t>。</a:t>
            </a:r>
          </a:p>
        </p:txBody>
      </p:sp>
      <p:sp>
        <p:nvSpPr>
          <p:cNvPr id="17" name="Rectangle 16"/>
          <p:cNvSpPr>
            <a:spLocks noChangeArrowheads="1"/>
          </p:cNvSpPr>
          <p:nvPr/>
        </p:nvSpPr>
        <p:spPr bwMode="auto">
          <a:xfrm>
            <a:off x="610277" y="2043960"/>
            <a:ext cx="4266523" cy="2183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fontAlgn="base">
              <a:lnSpc>
                <a:spcPct val="150000"/>
              </a:lnSpc>
              <a:spcBef>
                <a:spcPct val="0"/>
              </a:spcBef>
              <a:spcAft>
                <a:spcPct val="0"/>
              </a:spcAft>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）网球拍与网球，事务</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包含网球拍，事务</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同时包含网球拍和网球</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zh-CN" sz="20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p>
          <a:p>
            <a:pPr fontAlgn="base">
              <a:lnSpc>
                <a:spcPct val="150000"/>
              </a:lnSpc>
              <a:spcBef>
                <a:spcPct val="0"/>
              </a:spcBef>
              <a:spcAft>
                <a:spcPct val="0"/>
              </a:spcAft>
            </a:pP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=6</a:t>
            </a:r>
            <a:r>
              <a:rPr lang="zh-CN" altLang="zh-CN" sz="2000" dirty="0">
                <a:latin typeface="微软雅黑" panose="020B0503020204020204" pitchFamily="34" charset="-122"/>
                <a:ea typeface="微软雅黑" panose="020B0503020204020204" pitchFamily="34" charset="-122"/>
              </a:rPr>
              <a:t>，支持度计算如下：</a:t>
            </a: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23" name="对象 22"/>
          <p:cNvGraphicFramePr>
            <a:graphicFrameLocks noChangeAspect="1"/>
          </p:cNvGraphicFramePr>
          <p:nvPr>
            <p:extLst>
              <p:ext uri="{D42A27DB-BD31-4B8C-83A1-F6EECF244321}">
                <p14:modId xmlns:p14="http://schemas.microsoft.com/office/powerpoint/2010/main" val="1744546268"/>
              </p:ext>
            </p:extLst>
          </p:nvPr>
        </p:nvGraphicFramePr>
        <p:xfrm>
          <a:off x="457200" y="4054475"/>
          <a:ext cx="4725035" cy="584200"/>
        </p:xfrm>
        <a:graphic>
          <a:graphicData uri="http://schemas.openxmlformats.org/presentationml/2006/ole">
            <mc:AlternateContent xmlns:mc="http://schemas.openxmlformats.org/markup-compatibility/2006">
              <mc:Choice xmlns:v="urn:schemas-microsoft-com:vml" Requires="v">
                <p:oleObj spid="_x0000_s331206" name="Equation" r:id="rId4" imgW="3390900" imgH="419100" progId="Equation.DSMT4">
                  <p:embed/>
                </p:oleObj>
              </mc:Choice>
              <mc:Fallback>
                <p:oleObj name="Equation" r:id="rId4" imgW="33909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054475"/>
                        <a:ext cx="4725035" cy="584200"/>
                      </a:xfrm>
                      <a:prstGeom prst="rect">
                        <a:avLst/>
                      </a:prstGeom>
                      <a:noFill/>
                    </p:spPr>
                  </p:pic>
                </p:oleObj>
              </mc:Fallback>
            </mc:AlternateContent>
          </a:graphicData>
        </a:graphic>
      </p:graphicFrame>
      <p:sp>
        <p:nvSpPr>
          <p:cNvPr id="24" name="Rectangle 2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微软雅黑" panose="020B0503020204020204" pitchFamily="34" charset="-122"/>
              <a:ea typeface="微软雅黑" panose="020B0503020204020204" pitchFamily="34" charset="-122"/>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912397622"/>
              </p:ext>
            </p:extLst>
          </p:nvPr>
        </p:nvGraphicFramePr>
        <p:xfrm>
          <a:off x="2817162" y="3148368"/>
          <a:ext cx="1221438" cy="301767"/>
        </p:xfrm>
        <a:graphic>
          <a:graphicData uri="http://schemas.openxmlformats.org/presentationml/2006/ole">
            <mc:AlternateContent xmlns:mc="http://schemas.openxmlformats.org/markup-compatibility/2006">
              <mc:Choice xmlns:v="urn:schemas-microsoft-com:vml" Requires="v">
                <p:oleObj spid="_x0000_s331207" name="Equation" r:id="rId6" imgW="19507200" imgH="4876800" progId="Equation.DSMT4">
                  <p:embed/>
                </p:oleObj>
              </mc:Choice>
              <mc:Fallback>
                <p:oleObj name="Equation" r:id="rId6" imgW="19507200" imgH="4876800" progId="Equation.DSMT4">
                  <p:embed/>
                  <p:pic>
                    <p:nvPicPr>
                      <p:cNvPr id="0" name=""/>
                      <p:cNvPicPr>
                        <a:picLocks noChangeAspect="1" noChangeArrowheads="1"/>
                      </p:cNvPicPr>
                      <p:nvPr/>
                    </p:nvPicPr>
                    <p:blipFill>
                      <a:blip r:embed="rId7"/>
                      <a:srcRect/>
                      <a:stretch>
                        <a:fillRect/>
                      </a:stretch>
                    </p:blipFill>
                    <p:spPr bwMode="auto">
                      <a:xfrm>
                        <a:off x="2817162" y="3148368"/>
                        <a:ext cx="1221438" cy="301767"/>
                      </a:xfrm>
                      <a:prstGeom prst="rect">
                        <a:avLst/>
                      </a:prstGeom>
                      <a:noFill/>
                    </p:spPr>
                  </p:pic>
                </p:oleObj>
              </mc:Fallback>
            </mc:AlternateContent>
          </a:graphicData>
        </a:graphic>
      </p:graphicFrame>
      <p:sp>
        <p:nvSpPr>
          <p:cNvPr id="26"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微软雅黑" panose="020B0503020204020204" pitchFamily="34" charset="-122"/>
              <a:ea typeface="微软雅黑" panose="020B0503020204020204" pitchFamily="34" charset="-122"/>
            </a:endParaRPr>
          </a:p>
        </p:txBody>
      </p:sp>
      <p:graphicFrame>
        <p:nvGraphicFramePr>
          <p:cNvPr id="27" name="对象 26"/>
          <p:cNvGraphicFramePr>
            <a:graphicFrameLocks noChangeAspect="1"/>
          </p:cNvGraphicFramePr>
          <p:nvPr>
            <p:extLst>
              <p:ext uri="{D42A27DB-BD31-4B8C-83A1-F6EECF244321}">
                <p14:modId xmlns:p14="http://schemas.microsoft.com/office/powerpoint/2010/main" val="3713085045"/>
              </p:ext>
            </p:extLst>
          </p:nvPr>
        </p:nvGraphicFramePr>
        <p:xfrm>
          <a:off x="685800" y="3581400"/>
          <a:ext cx="789050" cy="318655"/>
        </p:xfrm>
        <a:graphic>
          <a:graphicData uri="http://schemas.openxmlformats.org/presentationml/2006/ole">
            <mc:AlternateContent xmlns:mc="http://schemas.openxmlformats.org/markup-compatibility/2006">
              <mc:Choice xmlns:v="urn:schemas-microsoft-com:vml" Requires="v">
                <p:oleObj spid="_x0000_s331208" name="Equation" r:id="rId8" imgW="495300" imgH="203200" progId="Equation.DSMT4">
                  <p:embed/>
                </p:oleObj>
              </mc:Choice>
              <mc:Fallback>
                <p:oleObj name="Equation" r:id="rId8" imgW="495300" imgH="203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3581400"/>
                        <a:ext cx="789050" cy="318655"/>
                      </a:xfrm>
                      <a:prstGeom prst="rect">
                        <a:avLst/>
                      </a:prstGeom>
                      <a:noFill/>
                    </p:spPr>
                  </p:pic>
                </p:oleObj>
              </mc:Fallback>
            </mc:AlternateContent>
          </a:graphicData>
        </a:graphic>
      </p:graphicFrame>
      <p:sp>
        <p:nvSpPr>
          <p:cNvPr id="30" name="矩形 29"/>
          <p:cNvSpPr/>
          <p:nvPr/>
        </p:nvSpPr>
        <p:spPr>
          <a:xfrm>
            <a:off x="470857" y="4900880"/>
            <a:ext cx="3938905" cy="398780"/>
          </a:xfrm>
          <a:prstGeom prst="rect">
            <a:avLst/>
          </a:prstGeom>
        </p:spPr>
        <p:txBody>
          <a:bodyPr wrap="none">
            <a:spAutoFit/>
          </a:bodyPr>
          <a:lstStyle/>
          <a:p>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rPr>
              <a:t>）事务</a:t>
            </a:r>
            <a:r>
              <a:rPr lang="en-US" altLang="zh-CN" sz="2000" dirty="0">
                <a:latin typeface="微软雅黑" panose="020B0503020204020204" pitchFamily="34" charset="-122"/>
                <a:ea typeface="微软雅黑" panose="020B0503020204020204" pitchFamily="34" charset="-122"/>
              </a:rPr>
              <a:t>X=5, </a:t>
            </a:r>
            <a:r>
              <a:rPr lang="zh-CN" altLang="zh-CN" sz="2000" dirty="0">
                <a:latin typeface="微软雅黑" panose="020B0503020204020204" pitchFamily="34" charset="-122"/>
                <a:ea typeface="微软雅黑" panose="020B0503020204020204" pitchFamily="34" charset="-122"/>
              </a:rPr>
              <a:t>置信度计算如下：</a:t>
            </a:r>
          </a:p>
        </p:txBody>
      </p:sp>
      <p:sp>
        <p:nvSpPr>
          <p:cNvPr id="31"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微软雅黑" panose="020B0503020204020204" pitchFamily="34" charset="-122"/>
              <a:ea typeface="微软雅黑" panose="020B0503020204020204" pitchFamily="34" charset="-122"/>
            </a:endParaRPr>
          </a:p>
        </p:txBody>
      </p:sp>
      <p:graphicFrame>
        <p:nvGraphicFramePr>
          <p:cNvPr id="32" name="对象 31"/>
          <p:cNvGraphicFramePr>
            <a:graphicFrameLocks noChangeAspect="1"/>
          </p:cNvGraphicFramePr>
          <p:nvPr>
            <p:extLst>
              <p:ext uri="{D42A27DB-BD31-4B8C-83A1-F6EECF244321}">
                <p14:modId xmlns:p14="http://schemas.microsoft.com/office/powerpoint/2010/main" val="1353439714"/>
              </p:ext>
            </p:extLst>
          </p:nvPr>
        </p:nvGraphicFramePr>
        <p:xfrm>
          <a:off x="768350" y="5511800"/>
          <a:ext cx="4032250" cy="629285"/>
        </p:xfrm>
        <a:graphic>
          <a:graphicData uri="http://schemas.openxmlformats.org/presentationml/2006/ole">
            <mc:AlternateContent xmlns:mc="http://schemas.openxmlformats.org/markup-compatibility/2006">
              <mc:Choice xmlns:v="urn:schemas-microsoft-com:vml" Requires="v">
                <p:oleObj spid="_x0000_s331209" name="Equation" r:id="rId10" imgW="2654300" imgH="419100" progId="Equation.DSMT4">
                  <p:embed/>
                </p:oleObj>
              </mc:Choice>
              <mc:Fallback>
                <p:oleObj name="Equation" r:id="rId10" imgW="2654300" imgH="4191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8350" y="5511800"/>
                        <a:ext cx="4032250" cy="629285"/>
                      </a:xfrm>
                      <a:prstGeom prst="rect">
                        <a:avLst/>
                      </a:prstGeom>
                      <a:noFill/>
                    </p:spPr>
                  </p:pic>
                </p:oleObj>
              </mc:Fallback>
            </mc:AlternateContent>
          </a:graphicData>
        </a:graphic>
      </p:graphicFrame>
      <p:sp>
        <p:nvSpPr>
          <p:cNvPr id="2" name="TextBox 2"/>
          <p:cNvSpPr txBox="1"/>
          <p:nvPr/>
        </p:nvSpPr>
        <p:spPr>
          <a:xfrm>
            <a:off x="838200" y="162580"/>
            <a:ext cx="4989269" cy="523220"/>
          </a:xfrm>
          <a:prstGeom prst="rect">
            <a:avLst/>
          </a:prstGeom>
          <a:noFill/>
          <a:ln>
            <a:noFill/>
          </a:ln>
        </p:spPr>
        <p:txBody>
          <a:bodyPr wrap="square" rtlCol="0">
            <a:spAutoFit/>
          </a:bodyPr>
          <a:lstStyle>
            <a:defPPr>
              <a:defRPr lang="en-US"/>
            </a:defPPr>
            <a:lvl1pPr>
              <a:defRPr sz="2800" b="1" i="1">
                <a:solidFill>
                  <a:srgbClr val="FF0000"/>
                </a:solidFill>
                <a:latin typeface="微软雅黑" panose="020B0503020204020204" pitchFamily="34" charset="-122"/>
                <a:ea typeface="微软雅黑" panose="020B0503020204020204" pitchFamily="34" charset="-122"/>
              </a:defRPr>
            </a:lvl1pPr>
          </a:lstStyle>
          <a:p>
            <a:r>
              <a:rPr lang="en-US" altLang="zh-CN" b="0" dirty="0" err="1" smtClean="0">
                <a:solidFill>
                  <a:srgbClr val="002060"/>
                </a:solidFill>
                <a:sym typeface="+mn-ea"/>
              </a:rPr>
              <a:t>关联规则基本概念</a:t>
            </a:r>
            <a:endParaRPr lang="en-US" altLang="zh-CN" b="0" dirty="0">
              <a:solidFill>
                <a:srgbClr val="002060"/>
              </a:solidFill>
              <a:sym typeface="+mn-ea"/>
            </a:endParaRPr>
          </a:p>
        </p:txBody>
      </p:sp>
    </p:spTree>
    <p:extLst>
      <p:ext uri="{BB962C8B-B14F-4D97-AF65-F5344CB8AC3E}">
        <p14:creationId xmlns:p14="http://schemas.microsoft.com/office/powerpoint/2010/main" val="2085329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2000" y="1295400"/>
            <a:ext cx="7302500" cy="3570208"/>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关联规则挖掘过程主要包含</a:t>
            </a:r>
            <a:r>
              <a:rPr lang="zh-CN" altLang="en-US" sz="2400" b="1" dirty="0" smtClean="0">
                <a:latin typeface="微软雅黑" panose="020B0503020204020204" pitchFamily="34" charset="-122"/>
                <a:ea typeface="微软雅黑" panose="020B0503020204020204" pitchFamily="34" charset="-122"/>
              </a:rPr>
              <a:t>两个阶段</a:t>
            </a:r>
            <a:r>
              <a:rPr lang="zh-CN" altLang="en-US" sz="2400" dirty="0" smtClean="0">
                <a:latin typeface="微软雅黑" panose="020B0503020204020204" pitchFamily="34" charset="-122"/>
                <a:ea typeface="微软雅黑" panose="020B0503020204020204" pitchFamily="34" charset="-122"/>
              </a:rPr>
              <a:t>：</a:t>
            </a:r>
          </a:p>
          <a:p>
            <a:pPr fontAlgn="auto">
              <a:lnSpc>
                <a:spcPct val="150000"/>
              </a:lnSpc>
              <a:spcBef>
                <a:spcPts val="600"/>
              </a:spcBef>
              <a:spcAft>
                <a:spcPts val="600"/>
              </a:spcAft>
            </a:pPr>
            <a:r>
              <a:rPr lang="zh-CN" altLang="en-US" sz="2400" b="1" dirty="0" smtClean="0">
                <a:latin typeface="微软雅黑" panose="020B0503020204020204" pitchFamily="34" charset="-122"/>
                <a:ea typeface="微软雅黑" panose="020B0503020204020204" pitchFamily="34" charset="-122"/>
              </a:rPr>
              <a:t>  第一阶段：</a:t>
            </a:r>
            <a:r>
              <a:rPr lang="zh-CN" altLang="en-US" sz="2400" dirty="0" smtClean="0">
                <a:latin typeface="微软雅黑" panose="020B0503020204020204" pitchFamily="34" charset="-122"/>
                <a:ea typeface="微软雅黑" panose="020B0503020204020204" pitchFamily="34" charset="-122"/>
              </a:rPr>
              <a:t>从资料集合中找出所有的高频</a:t>
            </a:r>
          </a:p>
          <a:p>
            <a:pPr>
              <a:lnSpc>
                <a:spcPct val="150000"/>
              </a:lnSpc>
            </a:pPr>
            <a:r>
              <a:rPr lang="zh-CN" altLang="en-US" sz="2400" dirty="0" smtClean="0">
                <a:latin typeface="微软雅黑" panose="020B0503020204020204" pitchFamily="34" charset="-122"/>
                <a:ea typeface="微软雅黑" panose="020B0503020204020204" pitchFamily="34" charset="-122"/>
              </a:rPr>
              <a:t>                   项目组</a:t>
            </a:r>
            <a:r>
              <a:rPr lang="zh-CN" altLang="en-US" sz="2400" dirty="0" smtClean="0">
                <a:latin typeface="Times New Roman" panose="02020603050405020304" pitchFamily="18" charset="0"/>
                <a:ea typeface="微软雅黑" panose="020B0503020204020204" pitchFamily="34" charset="-122"/>
              </a:rPr>
              <a:t>(</a:t>
            </a:r>
            <a:r>
              <a:rPr lang="en-US" altLang="x-none" sz="2400" dirty="0">
                <a:solidFill>
                  <a:schemeClr val="tx1">
                    <a:lumMod val="95000"/>
                    <a:lumOff val="5000"/>
                  </a:schemeClr>
                </a:solidFill>
                <a:latin typeface="Times New Roman" panose="02020603050405020304" pitchFamily="18" charset="0"/>
                <a:ea typeface="微软雅黑" panose="020B0503020204020204" pitchFamily="34" charset="-122"/>
              </a:rPr>
              <a:t>Frequent </a:t>
            </a:r>
            <a:r>
              <a:rPr lang="en-US" altLang="x-none" sz="2400" dirty="0" err="1">
                <a:solidFill>
                  <a:schemeClr val="tx1">
                    <a:lumMod val="95000"/>
                    <a:lumOff val="5000"/>
                  </a:schemeClr>
                </a:solidFill>
                <a:latin typeface="Times New Roman" panose="02020603050405020304" pitchFamily="18" charset="0"/>
                <a:ea typeface="微软雅黑" panose="020B0503020204020204" pitchFamily="34" charset="-122"/>
              </a:rPr>
              <a:t>Itemsets</a:t>
            </a:r>
            <a:r>
              <a:rPr lang="zh-CN" altLang="en-US" sz="2400" dirty="0" smtClean="0">
                <a:latin typeface="Times New Roman" panose="02020603050405020304" pitchFamily="18" charset="0"/>
                <a:ea typeface="微软雅黑" panose="020B0503020204020204" pitchFamily="34" charset="-122"/>
              </a:rPr>
              <a:t>)</a:t>
            </a:r>
            <a:endParaRPr lang="zh-CN" altLang="en-US" sz="2400" dirty="0" smtClean="0">
              <a:latin typeface="微软雅黑" panose="020B0503020204020204" pitchFamily="34" charset="-122"/>
              <a:ea typeface="微软雅黑" panose="020B0503020204020204" pitchFamily="34" charset="-122"/>
            </a:endParaRPr>
          </a:p>
          <a:p>
            <a:pPr>
              <a:lnSpc>
                <a:spcPct val="150000"/>
              </a:lnSpc>
            </a:pPr>
            <a:r>
              <a:rPr lang="zh-CN" altLang="en-US" sz="2400" b="1" dirty="0" smtClean="0">
                <a:latin typeface="微软雅黑" panose="020B0503020204020204" pitchFamily="34" charset="-122"/>
                <a:ea typeface="微软雅黑" panose="020B0503020204020204" pitchFamily="34" charset="-122"/>
              </a:rPr>
              <a:t>  第二</a:t>
            </a:r>
            <a:r>
              <a:rPr lang="zh-CN" altLang="en-US" sz="2400" b="1" dirty="0" smtClean="0">
                <a:solidFill>
                  <a:schemeClr val="tx1"/>
                </a:solidFill>
                <a:latin typeface="微软雅黑" panose="020B0503020204020204" pitchFamily="34" charset="-122"/>
                <a:ea typeface="微软雅黑" panose="020B0503020204020204" pitchFamily="34" charset="-122"/>
              </a:rPr>
              <a:t>阶段：</a:t>
            </a:r>
            <a:r>
              <a:rPr lang="zh-CN" altLang="en-US" sz="2400" dirty="0" smtClean="0">
                <a:latin typeface="微软雅黑" panose="020B0503020204020204" pitchFamily="34" charset="-122"/>
                <a:ea typeface="微软雅黑" panose="020B0503020204020204" pitchFamily="34" charset="-122"/>
              </a:rPr>
              <a:t>由这些高频项目组中产生关联规则 </a:t>
            </a:r>
          </a:p>
          <a:p>
            <a:pPr>
              <a:lnSpc>
                <a:spcPct val="150000"/>
              </a:lnSpc>
            </a:pPr>
            <a:r>
              <a:rPr lang="zh-CN" altLang="en-US" sz="2400" dirty="0" smtClean="0">
                <a:latin typeface="微软雅黑" panose="020B0503020204020204" pitchFamily="34" charset="-122"/>
                <a:ea typeface="微软雅黑" panose="020B0503020204020204" pitchFamily="34" charset="-122"/>
              </a:rPr>
              <a:t>                   </a:t>
            </a:r>
            <a:r>
              <a:rPr lang="zh-CN" altLang="en-US" sz="2400" dirty="0">
                <a:latin typeface="Times New Roman" panose="02020603050405020304" pitchFamily="18" charset="0"/>
                <a:ea typeface="微软雅黑" panose="020B0503020204020204" pitchFamily="34" charset="-122"/>
              </a:rPr>
              <a:t>(</a:t>
            </a:r>
            <a:r>
              <a:rPr lang="en-US" altLang="x-none" sz="2400" dirty="0">
                <a:latin typeface="Times New Roman" panose="02020603050405020304" pitchFamily="18" charset="0"/>
                <a:ea typeface="微软雅黑" panose="020B0503020204020204" pitchFamily="34" charset="-122"/>
              </a:rPr>
              <a:t>Association Rules</a:t>
            </a:r>
            <a:r>
              <a:rPr lang="zh-CN" altLang="en-US" sz="2400" dirty="0">
                <a:latin typeface="Times New Roman" panose="02020603050405020304" pitchFamily="18" charset="0"/>
                <a:ea typeface="微软雅黑" panose="020B0503020204020204" pitchFamily="34" charset="-122"/>
              </a:rPr>
              <a:t>)</a:t>
            </a:r>
            <a:endParaRPr lang="en-US" altLang="zh-CN" sz="2400" dirty="0">
              <a:latin typeface="Times New Roman" panose="02020603050405020304" pitchFamily="18" charset="0"/>
              <a:ea typeface="微软雅黑" panose="020B0503020204020204" pitchFamily="34" charset="-122"/>
            </a:endParaRPr>
          </a:p>
          <a:p>
            <a:pPr>
              <a:lnSpc>
                <a:spcPct val="150000"/>
              </a:lnSpc>
            </a:pPr>
            <a:endParaRPr lang="zh-CN" altLang="en-US" sz="2400" dirty="0" smtClean="0">
              <a:latin typeface="微软雅黑" panose="020B0503020204020204" pitchFamily="34" charset="-122"/>
              <a:ea typeface="微软雅黑" panose="020B0503020204020204" pitchFamily="34" charset="-122"/>
            </a:endParaRPr>
          </a:p>
        </p:txBody>
      </p:sp>
      <p:sp>
        <p:nvSpPr>
          <p:cNvPr id="7" name="TextBox 2"/>
          <p:cNvSpPr txBox="1"/>
          <p:nvPr/>
        </p:nvSpPr>
        <p:spPr>
          <a:xfrm>
            <a:off x="1080098" y="162580"/>
            <a:ext cx="4392549" cy="523220"/>
          </a:xfrm>
          <a:prstGeom prst="rect">
            <a:avLst/>
          </a:prstGeom>
          <a:noFill/>
          <a:ln>
            <a:noFill/>
          </a:ln>
        </p:spPr>
        <p:txBody>
          <a:bodyPr wrap="square" rtlCol="0">
            <a:spAutoFit/>
          </a:bodyPr>
          <a:lstStyle>
            <a:defPPr>
              <a:defRPr lang="en-US"/>
            </a:defPPr>
            <a:lvl1pPr>
              <a:defRPr sz="2800" b="0" i="1">
                <a:solidFill>
                  <a:srgbClr val="002060"/>
                </a:solidFill>
                <a:latin typeface="微软雅黑" panose="020B0503020204020204" pitchFamily="34" charset="-122"/>
                <a:ea typeface="微软雅黑" panose="020B0503020204020204" pitchFamily="34" charset="-122"/>
              </a:defRPr>
            </a:lvl1pPr>
          </a:lstStyle>
          <a:p>
            <a:r>
              <a:rPr lang="zh-CN" altLang="en-US" dirty="0" smtClean="0">
                <a:sym typeface="+mn-ea"/>
              </a:rPr>
              <a:t>关联</a:t>
            </a:r>
            <a:r>
              <a:rPr lang="zh-CN" altLang="en-US" dirty="0">
                <a:sym typeface="+mn-ea"/>
              </a:rPr>
              <a:t>规则的发现步骤</a:t>
            </a:r>
          </a:p>
        </p:txBody>
      </p:sp>
    </p:spTree>
    <p:extLst>
      <p:ext uri="{BB962C8B-B14F-4D97-AF65-F5344CB8AC3E}">
        <p14:creationId xmlns:p14="http://schemas.microsoft.com/office/powerpoint/2010/main" val="2794475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3400" y="914400"/>
            <a:ext cx="8020685" cy="2953385"/>
          </a:xfrm>
          <a:prstGeom prst="rect">
            <a:avLst/>
          </a:prstGeom>
        </p:spPr>
        <p:txBody>
          <a:bodyPr wrap="square">
            <a:spAutoFit/>
          </a:bodyPr>
          <a:lstStyle/>
          <a:p>
            <a:pPr>
              <a:lnSpc>
                <a:spcPct val="150000"/>
              </a:lnSpc>
            </a:pPr>
            <a:r>
              <a:rPr lang="zh-CN" altLang="zh-CN" sz="2400" b="1" dirty="0" smtClean="0">
                <a:solidFill>
                  <a:srgbClr val="002060"/>
                </a:solidFill>
                <a:latin typeface="+mj-ea"/>
                <a:ea typeface="+mj-ea"/>
              </a:rPr>
              <a:t>例</a:t>
            </a:r>
            <a:r>
              <a:rPr lang="zh-CN" altLang="en-US" sz="2400" b="1" dirty="0">
                <a:solidFill>
                  <a:srgbClr val="002060"/>
                </a:solidFill>
                <a:latin typeface="+mj-ea"/>
                <a:ea typeface="+mj-ea"/>
              </a:rPr>
              <a:t>题</a:t>
            </a:r>
            <a:r>
              <a:rPr lang="zh-CN" altLang="en-US" sz="2400" dirty="0" smtClean="0">
                <a:solidFill>
                  <a:srgbClr val="002060"/>
                </a:solidFill>
                <a:latin typeface="+mj-ea"/>
                <a:ea typeface="+mj-ea"/>
              </a:rPr>
              <a:t>：</a:t>
            </a:r>
            <a:endParaRPr lang="zh-CN" altLang="en-US" sz="2400" dirty="0">
              <a:solidFill>
                <a:srgbClr val="002060"/>
              </a:solidFill>
              <a:latin typeface="+mj-ea"/>
              <a:ea typeface="+mj-ea"/>
            </a:endParaRPr>
          </a:p>
          <a:p>
            <a:pPr>
              <a:lnSpc>
                <a:spcPct val="150000"/>
              </a:lnSpc>
            </a:pPr>
            <a:r>
              <a:rPr lang="zh-CN" altLang="en-US" sz="2000" dirty="0" smtClean="0">
                <a:solidFill>
                  <a:srgbClr val="002060"/>
                </a:solidFill>
                <a:latin typeface="+mj-ea"/>
                <a:ea typeface="+mj-ea"/>
              </a:rPr>
              <a:t>如下</a:t>
            </a:r>
            <a:r>
              <a:rPr lang="zh-CN" altLang="zh-CN" sz="2000" dirty="0" smtClean="0">
                <a:solidFill>
                  <a:srgbClr val="002060"/>
                </a:solidFill>
                <a:latin typeface="+mj-ea"/>
                <a:ea typeface="+mj-ea"/>
              </a:rPr>
              <a:t>表给</a:t>
            </a:r>
            <a:r>
              <a:rPr lang="zh-CN" altLang="zh-CN" sz="2000" dirty="0">
                <a:solidFill>
                  <a:srgbClr val="002060"/>
                </a:solidFill>
                <a:latin typeface="+mj-ea"/>
                <a:ea typeface="+mj-ea"/>
              </a:rPr>
              <a:t>出一个称作购物篮事务（</a:t>
            </a:r>
            <a:r>
              <a:rPr lang="en-US" altLang="zh-CN" sz="2000" dirty="0">
                <a:solidFill>
                  <a:srgbClr val="002060"/>
                </a:solidFill>
                <a:latin typeface="+mj-ea"/>
                <a:ea typeface="+mj-ea"/>
              </a:rPr>
              <a:t>market basket tran­saction</a:t>
            </a:r>
            <a:r>
              <a:rPr lang="zh-CN" altLang="zh-CN" sz="2000" dirty="0">
                <a:solidFill>
                  <a:srgbClr val="002060"/>
                </a:solidFill>
                <a:latin typeface="+mj-ea"/>
                <a:ea typeface="+mj-ea"/>
              </a:rPr>
              <a:t>）</a:t>
            </a:r>
            <a:r>
              <a:rPr lang="zh-CN" altLang="zh-CN" sz="2000" dirty="0" smtClean="0">
                <a:solidFill>
                  <a:srgbClr val="002060"/>
                </a:solidFill>
                <a:latin typeface="+mj-ea"/>
                <a:ea typeface="+mj-ea"/>
              </a:rPr>
              <a:t>的</a:t>
            </a:r>
            <a:r>
              <a:rPr lang="zh-CN" altLang="en-US" sz="2000" dirty="0" smtClean="0">
                <a:solidFill>
                  <a:srgbClr val="002060"/>
                </a:solidFill>
                <a:latin typeface="+mj-ea"/>
                <a:ea typeface="+mj-ea"/>
              </a:rPr>
              <a:t>沃尔玛</a:t>
            </a:r>
            <a:r>
              <a:rPr lang="zh-CN" altLang="zh-CN" sz="2000" dirty="0" smtClean="0">
                <a:solidFill>
                  <a:srgbClr val="002060"/>
                </a:solidFill>
                <a:latin typeface="+mj-ea"/>
                <a:ea typeface="+mj-ea"/>
              </a:rPr>
              <a:t>案例</a:t>
            </a:r>
            <a:r>
              <a:rPr lang="zh-CN" altLang="zh-CN" sz="2000" dirty="0">
                <a:solidFill>
                  <a:srgbClr val="002060"/>
                </a:solidFill>
                <a:latin typeface="+mj-ea"/>
                <a:ea typeface="+mj-ea"/>
              </a:rPr>
              <a:t>。表中每一行对应一个事务，包含一个唯一标识</a:t>
            </a:r>
            <a:r>
              <a:rPr lang="en-US" altLang="zh-CN" sz="2000" dirty="0">
                <a:solidFill>
                  <a:srgbClr val="002060"/>
                </a:solidFill>
                <a:latin typeface="+mj-ea"/>
                <a:ea typeface="+mj-ea"/>
              </a:rPr>
              <a:t>TID</a:t>
            </a:r>
            <a:r>
              <a:rPr lang="zh-CN" altLang="zh-CN" sz="2000" dirty="0">
                <a:solidFill>
                  <a:srgbClr val="002060"/>
                </a:solidFill>
                <a:latin typeface="+mj-ea"/>
                <a:ea typeface="+mj-ea"/>
              </a:rPr>
              <a:t>和给定顾客购买的商品的集合。请使用关联规则挖掘技术，对交易资料库中的纪录进行资料挖掘。（假设最小支持度</a:t>
            </a:r>
            <a:r>
              <a:rPr lang="en-US" altLang="zh-CN" sz="2000" dirty="0" err="1">
                <a:solidFill>
                  <a:srgbClr val="002060"/>
                </a:solidFill>
                <a:ea typeface="+mj-ea"/>
              </a:rPr>
              <a:t>min_support</a:t>
            </a:r>
            <a:r>
              <a:rPr lang="en-US" altLang="zh-CN" sz="2000" dirty="0">
                <a:solidFill>
                  <a:srgbClr val="002060"/>
                </a:solidFill>
                <a:latin typeface="+mj-ea"/>
                <a:ea typeface="+mj-ea"/>
              </a:rPr>
              <a:t>=0.4</a:t>
            </a:r>
            <a:r>
              <a:rPr lang="zh-CN" altLang="zh-CN" sz="2000" dirty="0">
                <a:solidFill>
                  <a:srgbClr val="002060"/>
                </a:solidFill>
                <a:latin typeface="+mj-ea"/>
                <a:ea typeface="+mj-ea"/>
              </a:rPr>
              <a:t>且最小置信度</a:t>
            </a:r>
            <a:r>
              <a:rPr lang="en-US" altLang="zh-CN" sz="2000" dirty="0" err="1">
                <a:solidFill>
                  <a:srgbClr val="002060"/>
                </a:solidFill>
                <a:ea typeface="+mj-ea"/>
              </a:rPr>
              <a:t>min_confidence</a:t>
            </a:r>
            <a:r>
              <a:rPr lang="en-US" altLang="zh-CN" sz="2000" dirty="0">
                <a:solidFill>
                  <a:srgbClr val="002060"/>
                </a:solidFill>
                <a:latin typeface="+mj-ea"/>
                <a:ea typeface="+mj-ea"/>
              </a:rPr>
              <a:t>=0.67</a:t>
            </a:r>
            <a:r>
              <a:rPr lang="zh-CN" altLang="zh-CN" sz="2000" dirty="0">
                <a:solidFill>
                  <a:srgbClr val="002060"/>
                </a:solidFill>
                <a:latin typeface="+mj-ea"/>
                <a:ea typeface="+mj-ea"/>
              </a:rPr>
              <a:t>）</a:t>
            </a:r>
          </a:p>
        </p:txBody>
      </p:sp>
      <p:graphicFrame>
        <p:nvGraphicFramePr>
          <p:cNvPr id="6" name="表格 5"/>
          <p:cNvGraphicFramePr>
            <a:graphicFrameLocks noGrp="1"/>
          </p:cNvGraphicFramePr>
          <p:nvPr>
            <p:extLst>
              <p:ext uri="{D42A27DB-BD31-4B8C-83A1-F6EECF244321}">
                <p14:modId xmlns:p14="http://schemas.microsoft.com/office/powerpoint/2010/main" val="913734479"/>
              </p:ext>
            </p:extLst>
          </p:nvPr>
        </p:nvGraphicFramePr>
        <p:xfrm>
          <a:off x="4632960" y="3949847"/>
          <a:ext cx="3612515" cy="2483485"/>
        </p:xfrm>
        <a:graphic>
          <a:graphicData uri="http://schemas.openxmlformats.org/drawingml/2006/table">
            <a:tbl>
              <a:tblPr firstRow="1" firstCol="1" bandRow="1">
                <a:tableStyleId>{5C22544A-7EE6-4342-B048-85BDC9FD1C3A}</a:tableStyleId>
              </a:tblPr>
              <a:tblGrid>
                <a:gridCol w="647065"/>
                <a:gridCol w="2965450"/>
              </a:tblGrid>
              <a:tr h="450850">
                <a:tc>
                  <a:txBody>
                    <a:bodyPr/>
                    <a:lstStyle/>
                    <a:p>
                      <a:pPr algn="ctr">
                        <a:spcAft>
                          <a:spcPts val="0"/>
                        </a:spcAft>
                      </a:pPr>
                      <a:r>
                        <a:rPr lang="en-US" sz="1600" kern="100" spc="0" dirty="0">
                          <a:effectLst/>
                          <a:latin typeface="+mj-ea"/>
                          <a:ea typeface="+mj-ea"/>
                        </a:rPr>
                        <a:t>TID</a:t>
                      </a:r>
                    </a:p>
                  </a:txBody>
                  <a:tcPr marL="68580" marR="68580" marT="0" marB="0" anchor="ctr"/>
                </a:tc>
                <a:tc>
                  <a:txBody>
                    <a:bodyPr/>
                    <a:lstStyle/>
                    <a:p>
                      <a:pPr algn="ctr">
                        <a:lnSpc>
                          <a:spcPct val="150000"/>
                        </a:lnSpc>
                        <a:spcAft>
                          <a:spcPts val="0"/>
                        </a:spcAft>
                      </a:pPr>
                      <a:r>
                        <a:rPr lang="zh-CN" sz="1600" kern="100" dirty="0">
                          <a:effectLst/>
                          <a:latin typeface="+mj-ea"/>
                          <a:ea typeface="+mj-ea"/>
                        </a:rPr>
                        <a:t>项集</a:t>
                      </a:r>
                    </a:p>
                  </a:txBody>
                  <a:tcPr marL="68580" marR="68580" marT="0" marB="0" anchor="ctr"/>
                </a:tc>
              </a:tr>
              <a:tr h="405765">
                <a:tc>
                  <a:txBody>
                    <a:bodyPr/>
                    <a:lstStyle/>
                    <a:p>
                      <a:pPr algn="ctr">
                        <a:lnSpc>
                          <a:spcPct val="150000"/>
                        </a:lnSpc>
                        <a:spcAft>
                          <a:spcPts val="0"/>
                        </a:spcAft>
                      </a:pPr>
                      <a:r>
                        <a:rPr lang="en-US" sz="1600" kern="100">
                          <a:effectLst/>
                          <a:latin typeface="+mj-ea"/>
                          <a:ea typeface="+mj-ea"/>
                        </a:rPr>
                        <a:t>1</a:t>
                      </a:r>
                    </a:p>
                  </a:txBody>
                  <a:tcPr marL="68580" marR="68580" marT="0" marB="0" anchor="ctr"/>
                </a:tc>
                <a:tc>
                  <a:txBody>
                    <a:bodyPr/>
                    <a:lstStyle/>
                    <a:p>
                      <a:pPr algn="ctr">
                        <a:spcAft>
                          <a:spcPts val="0"/>
                        </a:spcAft>
                      </a:pPr>
                      <a:r>
                        <a:rPr lang="en-US" sz="1600" kern="100" spc="0" dirty="0">
                          <a:effectLst/>
                          <a:latin typeface="+mj-ea"/>
                          <a:ea typeface="+mj-ea"/>
                        </a:rPr>
                        <a:t>{</a:t>
                      </a:r>
                      <a:r>
                        <a:rPr lang="zh-CN" sz="1600" kern="100" spc="0" dirty="0">
                          <a:effectLst/>
                          <a:latin typeface="+mj-ea"/>
                          <a:ea typeface="+mj-ea"/>
                        </a:rPr>
                        <a:t>面包，牛奶</a:t>
                      </a:r>
                      <a:r>
                        <a:rPr lang="en-US" sz="1600" kern="100" spc="0" dirty="0">
                          <a:effectLst/>
                          <a:latin typeface="+mj-ea"/>
                          <a:ea typeface="+mj-ea"/>
                        </a:rPr>
                        <a:t>}</a:t>
                      </a:r>
                      <a:endParaRPr lang="zh-CN" sz="1600" kern="100" dirty="0">
                        <a:effectLst/>
                        <a:latin typeface="+mj-ea"/>
                        <a:ea typeface="+mj-ea"/>
                      </a:endParaRPr>
                    </a:p>
                  </a:txBody>
                  <a:tcPr marL="68580" marR="68580" marT="0" marB="0" anchor="ctr"/>
                </a:tc>
              </a:tr>
              <a:tr h="407035">
                <a:tc>
                  <a:txBody>
                    <a:bodyPr/>
                    <a:lstStyle/>
                    <a:p>
                      <a:pPr algn="ctr">
                        <a:lnSpc>
                          <a:spcPct val="150000"/>
                        </a:lnSpc>
                        <a:spcAft>
                          <a:spcPts val="0"/>
                        </a:spcAft>
                      </a:pPr>
                      <a:r>
                        <a:rPr lang="en-US" sz="1600" kern="100">
                          <a:effectLst/>
                          <a:latin typeface="+mj-ea"/>
                          <a:ea typeface="+mj-ea"/>
                        </a:rPr>
                        <a:t>2</a:t>
                      </a:r>
                    </a:p>
                  </a:txBody>
                  <a:tcPr marL="68580" marR="68580" marT="0" marB="0" anchor="ctr"/>
                </a:tc>
                <a:tc>
                  <a:txBody>
                    <a:bodyPr/>
                    <a:lstStyle/>
                    <a:p>
                      <a:pPr algn="ctr">
                        <a:spcAft>
                          <a:spcPts val="0"/>
                        </a:spcAft>
                      </a:pPr>
                      <a:r>
                        <a:rPr lang="en-US" sz="1600" kern="100" spc="0" dirty="0">
                          <a:effectLst/>
                          <a:latin typeface="+mj-ea"/>
                          <a:ea typeface="+mj-ea"/>
                        </a:rPr>
                        <a:t>{</a:t>
                      </a:r>
                      <a:r>
                        <a:rPr lang="zh-CN" sz="1600" kern="100" spc="0" dirty="0">
                          <a:effectLst/>
                          <a:latin typeface="+mj-ea"/>
                          <a:ea typeface="+mj-ea"/>
                        </a:rPr>
                        <a:t>面包，尿布，啤酒，鸡蛋</a:t>
                      </a:r>
                      <a:r>
                        <a:rPr lang="en-US" sz="1600" kern="100" spc="0" dirty="0">
                          <a:effectLst/>
                          <a:latin typeface="+mj-ea"/>
                          <a:ea typeface="+mj-ea"/>
                        </a:rPr>
                        <a:t>}</a:t>
                      </a:r>
                      <a:endParaRPr lang="zh-CN" sz="1600" kern="100" dirty="0">
                        <a:effectLst/>
                        <a:latin typeface="+mj-ea"/>
                        <a:ea typeface="+mj-ea"/>
                      </a:endParaRPr>
                    </a:p>
                  </a:txBody>
                  <a:tcPr marL="68580" marR="68580" marT="0" marB="0" anchor="ctr"/>
                </a:tc>
              </a:tr>
              <a:tr h="407035">
                <a:tc>
                  <a:txBody>
                    <a:bodyPr/>
                    <a:lstStyle/>
                    <a:p>
                      <a:pPr algn="ctr">
                        <a:lnSpc>
                          <a:spcPct val="150000"/>
                        </a:lnSpc>
                        <a:spcAft>
                          <a:spcPts val="0"/>
                        </a:spcAft>
                      </a:pPr>
                      <a:r>
                        <a:rPr lang="en-US" sz="1600" kern="100">
                          <a:effectLst/>
                          <a:latin typeface="+mj-ea"/>
                          <a:ea typeface="+mj-ea"/>
                        </a:rPr>
                        <a:t>3</a:t>
                      </a:r>
                    </a:p>
                  </a:txBody>
                  <a:tcPr marL="68580" marR="68580" marT="0" marB="0" anchor="ctr"/>
                </a:tc>
                <a:tc>
                  <a:txBody>
                    <a:bodyPr/>
                    <a:lstStyle/>
                    <a:p>
                      <a:pPr algn="ctr">
                        <a:spcAft>
                          <a:spcPts val="0"/>
                        </a:spcAft>
                      </a:pPr>
                      <a:r>
                        <a:rPr lang="en-US" sz="1600" kern="100" spc="0" dirty="0">
                          <a:effectLst/>
                          <a:latin typeface="+mj-ea"/>
                          <a:ea typeface="+mj-ea"/>
                        </a:rPr>
                        <a:t>{</a:t>
                      </a:r>
                      <a:r>
                        <a:rPr lang="zh-CN" sz="1600" kern="100" spc="0" dirty="0">
                          <a:effectLst/>
                          <a:latin typeface="+mj-ea"/>
                          <a:ea typeface="+mj-ea"/>
                        </a:rPr>
                        <a:t>牛奶，尿布，啤洒，可乐</a:t>
                      </a:r>
                      <a:r>
                        <a:rPr lang="en-US" sz="1600" kern="100" spc="0" dirty="0">
                          <a:effectLst/>
                          <a:latin typeface="+mj-ea"/>
                          <a:ea typeface="+mj-ea"/>
                        </a:rPr>
                        <a:t>}</a:t>
                      </a:r>
                      <a:endParaRPr lang="zh-CN" sz="1600" kern="100" dirty="0">
                        <a:effectLst/>
                        <a:latin typeface="+mj-ea"/>
                        <a:ea typeface="+mj-ea"/>
                      </a:endParaRPr>
                    </a:p>
                  </a:txBody>
                  <a:tcPr marL="68580" marR="68580" marT="0" marB="0" anchor="ctr"/>
                </a:tc>
              </a:tr>
              <a:tr h="405765">
                <a:tc>
                  <a:txBody>
                    <a:bodyPr/>
                    <a:lstStyle/>
                    <a:p>
                      <a:pPr algn="ctr">
                        <a:lnSpc>
                          <a:spcPct val="150000"/>
                        </a:lnSpc>
                        <a:spcAft>
                          <a:spcPts val="0"/>
                        </a:spcAft>
                      </a:pPr>
                      <a:r>
                        <a:rPr lang="en-US" sz="1600" kern="100">
                          <a:effectLst/>
                          <a:latin typeface="+mj-ea"/>
                          <a:ea typeface="+mj-ea"/>
                        </a:rPr>
                        <a:t>4</a:t>
                      </a:r>
                    </a:p>
                  </a:txBody>
                  <a:tcPr marL="68580" marR="68580" marT="0" marB="0" anchor="ctr"/>
                </a:tc>
                <a:tc>
                  <a:txBody>
                    <a:bodyPr/>
                    <a:lstStyle/>
                    <a:p>
                      <a:pPr algn="ctr">
                        <a:spcAft>
                          <a:spcPts val="0"/>
                        </a:spcAft>
                      </a:pPr>
                      <a:r>
                        <a:rPr lang="en-US" sz="1600" kern="100" spc="0" dirty="0">
                          <a:effectLst/>
                          <a:latin typeface="+mj-ea"/>
                          <a:ea typeface="+mj-ea"/>
                        </a:rPr>
                        <a:t>{</a:t>
                      </a:r>
                      <a:r>
                        <a:rPr lang="zh-CN" sz="1600" kern="100" spc="0" dirty="0">
                          <a:effectLst/>
                          <a:latin typeface="+mj-ea"/>
                          <a:ea typeface="+mj-ea"/>
                        </a:rPr>
                        <a:t>面包，牛奶，尿布，啤酒</a:t>
                      </a:r>
                      <a:r>
                        <a:rPr lang="en-US" sz="1600" kern="100" spc="0" dirty="0">
                          <a:effectLst/>
                          <a:latin typeface="+mj-ea"/>
                          <a:ea typeface="+mj-ea"/>
                        </a:rPr>
                        <a:t>}</a:t>
                      </a:r>
                      <a:endParaRPr lang="zh-CN" sz="1600" kern="100" dirty="0">
                        <a:effectLst/>
                        <a:latin typeface="+mj-ea"/>
                        <a:ea typeface="+mj-ea"/>
                      </a:endParaRPr>
                    </a:p>
                  </a:txBody>
                  <a:tcPr marL="68580" marR="68580" marT="0" marB="0" anchor="ctr"/>
                </a:tc>
              </a:tr>
              <a:tr h="407035">
                <a:tc>
                  <a:txBody>
                    <a:bodyPr/>
                    <a:lstStyle/>
                    <a:p>
                      <a:pPr algn="ctr">
                        <a:lnSpc>
                          <a:spcPct val="150000"/>
                        </a:lnSpc>
                        <a:spcAft>
                          <a:spcPts val="0"/>
                        </a:spcAft>
                      </a:pPr>
                      <a:r>
                        <a:rPr lang="en-US" sz="1600" kern="100">
                          <a:effectLst/>
                          <a:latin typeface="+mj-ea"/>
                          <a:ea typeface="+mj-ea"/>
                        </a:rPr>
                        <a:t>5</a:t>
                      </a:r>
                    </a:p>
                  </a:txBody>
                  <a:tcPr marL="68580" marR="68580" marT="0" marB="0" anchor="ctr"/>
                </a:tc>
                <a:tc>
                  <a:txBody>
                    <a:bodyPr/>
                    <a:lstStyle/>
                    <a:p>
                      <a:pPr algn="ctr">
                        <a:spcAft>
                          <a:spcPts val="0"/>
                        </a:spcAft>
                      </a:pPr>
                      <a:r>
                        <a:rPr lang="en-US" sz="1600" kern="100" spc="0" dirty="0">
                          <a:effectLst/>
                          <a:latin typeface="+mj-ea"/>
                          <a:ea typeface="+mj-ea"/>
                        </a:rPr>
                        <a:t>{</a:t>
                      </a:r>
                      <a:r>
                        <a:rPr lang="zh-CN" sz="1600" kern="100" spc="0" dirty="0">
                          <a:effectLst/>
                          <a:latin typeface="+mj-ea"/>
                          <a:ea typeface="+mj-ea"/>
                        </a:rPr>
                        <a:t>面包，牛奶，尿布，可乐</a:t>
                      </a:r>
                      <a:r>
                        <a:rPr lang="en-US" sz="1600" kern="100" spc="0" dirty="0">
                          <a:effectLst/>
                          <a:latin typeface="+mj-ea"/>
                          <a:ea typeface="+mj-ea"/>
                        </a:rPr>
                        <a:t>}</a:t>
                      </a:r>
                      <a:endParaRPr lang="zh-CN" sz="1600" kern="100" dirty="0">
                        <a:effectLst/>
                        <a:latin typeface="+mj-ea"/>
                        <a:ea typeface="+mj-ea"/>
                      </a:endParaRPr>
                    </a:p>
                  </a:txBody>
                  <a:tcPr marL="68580" marR="68580" marT="0" marB="0" anchor="ctr"/>
                </a:tc>
              </a:tr>
            </a:tbl>
          </a:graphicData>
        </a:graphic>
      </p:graphicFrame>
      <p:sp>
        <p:nvSpPr>
          <p:cNvPr id="10" name="TextBox 2"/>
          <p:cNvSpPr txBox="1"/>
          <p:nvPr/>
        </p:nvSpPr>
        <p:spPr>
          <a:xfrm>
            <a:off x="1080098" y="162580"/>
            <a:ext cx="4392549" cy="523220"/>
          </a:xfrm>
          <a:prstGeom prst="rect">
            <a:avLst/>
          </a:prstGeom>
          <a:noFill/>
          <a:ln>
            <a:noFill/>
          </a:ln>
        </p:spPr>
        <p:txBody>
          <a:bodyPr wrap="square" rtlCol="0">
            <a:spAutoFit/>
          </a:bodyPr>
          <a:lstStyle>
            <a:defPPr>
              <a:defRPr lang="en-US"/>
            </a:defPPr>
            <a:lvl1pPr>
              <a:defRPr sz="2800" b="0" i="1">
                <a:solidFill>
                  <a:srgbClr val="002060"/>
                </a:solidFill>
                <a:latin typeface="微软雅黑" panose="020B0503020204020204" pitchFamily="34" charset="-122"/>
                <a:ea typeface="微软雅黑" panose="020B0503020204020204" pitchFamily="34" charset="-122"/>
              </a:defRPr>
            </a:lvl1pPr>
          </a:lstStyle>
          <a:p>
            <a:r>
              <a:rPr lang="zh-CN" altLang="en-US" dirty="0" smtClean="0">
                <a:sym typeface="+mn-ea"/>
              </a:rPr>
              <a:t>关联</a:t>
            </a:r>
            <a:r>
              <a:rPr lang="zh-CN" altLang="en-US" dirty="0">
                <a:sym typeface="+mn-ea"/>
              </a:rPr>
              <a:t>规则的发现步骤</a:t>
            </a:r>
          </a:p>
        </p:txBody>
      </p:sp>
      <p:sp>
        <p:nvSpPr>
          <p:cNvPr id="7" name="矩形 6"/>
          <p:cNvSpPr/>
          <p:nvPr/>
        </p:nvSpPr>
        <p:spPr>
          <a:xfrm>
            <a:off x="5137991" y="3581400"/>
            <a:ext cx="2390398" cy="369332"/>
          </a:xfrm>
          <a:prstGeom prst="rect">
            <a:avLst/>
          </a:prstGeom>
        </p:spPr>
        <p:txBody>
          <a:bodyPr wrap="none">
            <a:spAutoFit/>
          </a:bodyPr>
          <a:lstStyle/>
          <a:p>
            <a:pPr algn="l"/>
            <a:r>
              <a:rPr lang="zh-CN" altLang="zh-CN" dirty="0" smtClean="0">
                <a:latin typeface="+mj-ea"/>
                <a:ea typeface="+mj-ea"/>
              </a:rPr>
              <a:t>表</a:t>
            </a:r>
            <a:r>
              <a:rPr lang="en-US" altLang="zh-CN" dirty="0" smtClean="0">
                <a:latin typeface="+mj-ea"/>
                <a:ea typeface="+mj-ea"/>
              </a:rPr>
              <a:t>  </a:t>
            </a:r>
            <a:r>
              <a:rPr lang="zh-CN" altLang="zh-CN" dirty="0">
                <a:latin typeface="+mj-ea"/>
                <a:ea typeface="+mj-ea"/>
              </a:rPr>
              <a:t>购物篮事务的例子</a:t>
            </a:r>
          </a:p>
        </p:txBody>
      </p:sp>
    </p:spTree>
    <p:extLst>
      <p:ext uri="{BB962C8B-B14F-4D97-AF65-F5344CB8AC3E}">
        <p14:creationId xmlns:p14="http://schemas.microsoft.com/office/powerpoint/2010/main" val="13768375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94995" y="922020"/>
            <a:ext cx="8122285" cy="5631180"/>
          </a:xfrm>
          <a:prstGeom prst="rect">
            <a:avLst/>
          </a:prstGeom>
        </p:spPr>
        <p:txBody>
          <a:bodyPr wrap="square">
            <a:spAutoFit/>
          </a:bodyPr>
          <a:lstStyle/>
          <a:p>
            <a:pPr>
              <a:lnSpc>
                <a:spcPct val="150000"/>
              </a:lnSpc>
            </a:pPr>
            <a:r>
              <a:rPr lang="zh-CN" altLang="en-US" sz="2000" b="1" dirty="0" smtClean="0">
                <a:solidFill>
                  <a:srgbClr val="002060"/>
                </a:solidFill>
                <a:latin typeface="微软雅黑" panose="020B0503020204020204" pitchFamily="34" charset="-122"/>
                <a:ea typeface="微软雅黑" panose="020B0503020204020204" pitchFamily="34" charset="-122"/>
              </a:rPr>
              <a:t>解析：</a:t>
            </a:r>
            <a:r>
              <a:rPr lang="en-US" altLang="zh-CN" sz="2000" b="1" dirty="0" smtClean="0">
                <a:solidFill>
                  <a:srgbClr val="002060"/>
                </a:solidFill>
                <a:latin typeface="微软雅黑" panose="020B0503020204020204" pitchFamily="34" charset="-122"/>
                <a:ea typeface="微软雅黑" panose="020B0503020204020204" pitchFamily="34" charset="-122"/>
              </a:rPr>
              <a:t> </a:t>
            </a:r>
            <a:r>
              <a:rPr lang="en-US" altLang="zh-CN" sz="2000" dirty="0" smtClean="0">
                <a:solidFill>
                  <a:srgbClr val="002060"/>
                </a:solidFill>
                <a:latin typeface="微软雅黑" panose="020B0503020204020204" pitchFamily="34" charset="-122"/>
                <a:ea typeface="微软雅黑" panose="020B0503020204020204" pitchFamily="34" charset="-122"/>
              </a:rPr>
              <a:t>       </a:t>
            </a:r>
          </a:p>
          <a:p>
            <a:pPr>
              <a:lnSpc>
                <a:spcPct val="150000"/>
              </a:lnSpc>
            </a:pPr>
            <a:r>
              <a:rPr lang="zh-CN" altLang="zh-CN" sz="2000" dirty="0" smtClean="0">
                <a:latin typeface="微软雅黑" panose="020B0503020204020204" pitchFamily="34" charset="-122"/>
                <a:ea typeface="微软雅黑" panose="020B0503020204020204" pitchFamily="34" charset="-122"/>
              </a:rPr>
              <a:t>      根据</a:t>
            </a:r>
            <a:r>
              <a:rPr lang="zh-CN" altLang="zh-CN" sz="2000" dirty="0">
                <a:latin typeface="微软雅黑" panose="020B0503020204020204" pitchFamily="34" charset="-122"/>
                <a:ea typeface="微软雅黑" panose="020B0503020204020204" pitchFamily="34" charset="-122"/>
              </a:rPr>
              <a:t>关联规则的挖掘步骤，符合该超市需求的关联规则将必须同时满足两个条件：支持度大于等于所设定的最小支持度，置信度大于等于最小置信度。用公式可以描述为</a:t>
            </a:r>
            <a:r>
              <a:rPr lang="en-US" altLang="zh-CN" sz="2000" dirty="0">
                <a:latin typeface="微软雅黑" panose="020B0503020204020204" pitchFamily="34" charset="-122"/>
                <a:ea typeface="微软雅黑" panose="020B0503020204020204" pitchFamily="34" charset="-122"/>
              </a:rPr>
              <a:t>Support(</a:t>
            </a:r>
            <a:r>
              <a:rPr lang="zh-CN" altLang="zh-CN" sz="2000" dirty="0">
                <a:latin typeface="微软雅黑" panose="020B0503020204020204" pitchFamily="34" charset="-122"/>
                <a:ea typeface="微软雅黑" panose="020B0503020204020204" pitchFamily="34" charset="-122"/>
              </a:rPr>
              <a:t>尿布，啤酒</a:t>
            </a:r>
            <a:r>
              <a:rPr lang="en-US" altLang="zh-CN" sz="2000" dirty="0">
                <a:latin typeface="微软雅黑" panose="020B0503020204020204" pitchFamily="34" charset="-122"/>
                <a:ea typeface="微软雅黑" panose="020B0503020204020204" pitchFamily="34" charset="-122"/>
              </a:rPr>
              <a:t>)&gt;=0.4</a:t>
            </a:r>
            <a:r>
              <a:rPr lang="zh-CN" altLang="zh-CN" sz="2000" dirty="0">
                <a:latin typeface="微软雅黑" panose="020B0503020204020204" pitchFamily="34" charset="-122"/>
                <a:ea typeface="微软雅黑" panose="020B0503020204020204" pitchFamily="34" charset="-122"/>
              </a:rPr>
              <a:t>且</a:t>
            </a:r>
            <a:r>
              <a:rPr lang="en-US" altLang="zh-CN" sz="2000" dirty="0">
                <a:latin typeface="微软雅黑" panose="020B0503020204020204" pitchFamily="34" charset="-122"/>
                <a:ea typeface="微软雅黑" panose="020B0503020204020204" pitchFamily="34" charset="-122"/>
              </a:rPr>
              <a:t>Confidence(</a:t>
            </a:r>
            <a:r>
              <a:rPr lang="zh-CN" altLang="zh-CN" sz="2000" dirty="0">
                <a:latin typeface="微软雅黑" panose="020B0503020204020204" pitchFamily="34" charset="-122"/>
                <a:ea typeface="微软雅黑" panose="020B0503020204020204" pitchFamily="34" charset="-122"/>
              </a:rPr>
              <a:t>尿布，啤酒</a:t>
            </a:r>
            <a:r>
              <a:rPr lang="en-US" altLang="zh-CN" sz="2000" dirty="0">
                <a:latin typeface="微软雅黑" panose="020B0503020204020204" pitchFamily="34" charset="-122"/>
                <a:ea typeface="微软雅黑" panose="020B0503020204020204" pitchFamily="34" charset="-122"/>
              </a:rPr>
              <a:t>)&gt;=</a:t>
            </a:r>
            <a:r>
              <a:rPr lang="en-US" altLang="zh-CN" sz="2000" dirty="0" smtClean="0">
                <a:latin typeface="微软雅黑" panose="020B0503020204020204" pitchFamily="34" charset="-122"/>
                <a:ea typeface="微软雅黑" panose="020B0503020204020204" pitchFamily="34" charset="-122"/>
              </a:rPr>
              <a:t>0.67</a:t>
            </a:r>
            <a:endParaRPr lang="zh-CN"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smtClean="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Support(</a:t>
            </a:r>
            <a:r>
              <a:rPr lang="zh-CN" altLang="zh-CN" sz="2000" dirty="0">
                <a:latin typeface="微软雅黑" panose="020B0503020204020204" pitchFamily="34" charset="-122"/>
                <a:ea typeface="微软雅黑" panose="020B0503020204020204" pitchFamily="34" charset="-122"/>
              </a:rPr>
              <a:t>尿布，啤酒</a:t>
            </a:r>
            <a:r>
              <a:rPr lang="en-US" altLang="zh-CN" sz="2000" dirty="0">
                <a:latin typeface="微软雅黑" panose="020B0503020204020204" pitchFamily="34" charset="-122"/>
                <a:ea typeface="微软雅黑" panose="020B0503020204020204" pitchFamily="34" charset="-122"/>
              </a:rPr>
              <a:t>)&gt;=0.4</a:t>
            </a:r>
            <a:r>
              <a:rPr lang="zh-CN" altLang="zh-CN" sz="2000" dirty="0">
                <a:latin typeface="微软雅黑" panose="020B0503020204020204" pitchFamily="34" charset="-122"/>
                <a:ea typeface="微软雅黑" panose="020B0503020204020204" pitchFamily="34" charset="-122"/>
              </a:rPr>
              <a:t>于此应用范例中的意义为：在所有的交易纪录资料中，至少有</a:t>
            </a:r>
            <a:r>
              <a:rPr lang="en-US" altLang="zh-CN" sz="2000" dirty="0">
                <a:latin typeface="微软雅黑" panose="020B0503020204020204" pitchFamily="34" charset="-122"/>
                <a:ea typeface="微软雅黑" panose="020B0503020204020204" pitchFamily="34" charset="-122"/>
              </a:rPr>
              <a:t>0.4</a:t>
            </a:r>
            <a:r>
              <a:rPr lang="zh-CN" altLang="zh-CN" sz="2000" dirty="0">
                <a:latin typeface="微软雅黑" panose="020B0503020204020204" pitchFamily="34" charset="-122"/>
                <a:ea typeface="微软雅黑" panose="020B0503020204020204" pitchFamily="34" charset="-122"/>
              </a:rPr>
              <a:t>的交易呈现尿布与啤酒这两项商品被同时购买的交易</a:t>
            </a:r>
            <a:r>
              <a:rPr lang="zh-CN" altLang="zh-CN" sz="2000" dirty="0" smtClean="0">
                <a:latin typeface="微软雅黑" panose="020B0503020204020204" pitchFamily="34" charset="-122"/>
                <a:ea typeface="微软雅黑" panose="020B0503020204020204" pitchFamily="34" charset="-122"/>
              </a:rPr>
              <a:t>行为</a:t>
            </a:r>
            <a:endParaRPr lang="zh-CN" altLang="zh-CN" sz="2000" dirty="0">
              <a:latin typeface="微软雅黑" panose="020B0503020204020204" pitchFamily="34" charset="-122"/>
              <a:ea typeface="微软雅黑" panose="020B0503020204020204" pitchFamily="34" charset="-122"/>
            </a:endParaRPr>
          </a:p>
          <a:p>
            <a:pPr>
              <a:lnSpc>
                <a:spcPct val="150000"/>
              </a:lnSpc>
            </a:pPr>
            <a:r>
              <a:rPr lang="zh-CN"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Confidence(</a:t>
            </a:r>
            <a:r>
              <a:rPr lang="zh-CN" altLang="zh-CN" sz="2000" dirty="0">
                <a:latin typeface="微软雅黑" panose="020B0503020204020204" pitchFamily="34" charset="-122"/>
                <a:ea typeface="微软雅黑" panose="020B0503020204020204" pitchFamily="34" charset="-122"/>
              </a:rPr>
              <a:t>尿布，啤酒</a:t>
            </a:r>
            <a:r>
              <a:rPr lang="en-US" altLang="zh-CN" sz="2000" dirty="0">
                <a:latin typeface="微软雅黑" panose="020B0503020204020204" pitchFamily="34" charset="-122"/>
                <a:ea typeface="微软雅黑" panose="020B0503020204020204" pitchFamily="34" charset="-122"/>
              </a:rPr>
              <a:t>)&gt;=0.67</a:t>
            </a:r>
            <a:r>
              <a:rPr lang="zh-CN" altLang="zh-CN" sz="2000" dirty="0">
                <a:latin typeface="微软雅黑" panose="020B0503020204020204" pitchFamily="34" charset="-122"/>
                <a:ea typeface="微软雅黑" panose="020B0503020204020204" pitchFamily="34" charset="-122"/>
              </a:rPr>
              <a:t>于此应用范例中的意义为：在所有包含尿布的交易纪录资料中，至少有</a:t>
            </a:r>
            <a:r>
              <a:rPr lang="en-US" altLang="zh-CN" sz="2000" dirty="0">
                <a:latin typeface="微软雅黑" panose="020B0503020204020204" pitchFamily="34" charset="-122"/>
                <a:ea typeface="微软雅黑" panose="020B0503020204020204" pitchFamily="34" charset="-122"/>
              </a:rPr>
              <a:t>0.67</a:t>
            </a:r>
            <a:r>
              <a:rPr lang="zh-CN" altLang="zh-CN" sz="2000" dirty="0">
                <a:latin typeface="微软雅黑" panose="020B0503020204020204" pitchFamily="34" charset="-122"/>
                <a:ea typeface="微软雅黑" panose="020B0503020204020204" pitchFamily="34" charset="-122"/>
              </a:rPr>
              <a:t>的交易会同时购买啤酒。</a:t>
            </a:r>
          </a:p>
          <a:p>
            <a:pPr>
              <a:lnSpc>
                <a:spcPct val="150000"/>
              </a:lnSpc>
            </a:pPr>
            <a:r>
              <a:rPr lang="zh-CN" altLang="zh-CN" sz="2000" dirty="0">
                <a:latin typeface="微软雅黑" panose="020B0503020204020204" pitchFamily="34" charset="-122"/>
                <a:ea typeface="微软雅黑" panose="020B0503020204020204" pitchFamily="34" charset="-122"/>
              </a:rPr>
              <a:t>因此，今后若有某消费者出现购买尿布的行为，超市将可推荐该消费者同时购买</a:t>
            </a:r>
            <a:r>
              <a:rPr lang="zh-CN" altLang="zh-CN" sz="2000" dirty="0" smtClean="0">
                <a:latin typeface="微软雅黑" panose="020B0503020204020204" pitchFamily="34" charset="-122"/>
                <a:ea typeface="微软雅黑" panose="020B0503020204020204" pitchFamily="34" charset="-122"/>
              </a:rPr>
              <a:t>啤酒</a:t>
            </a:r>
            <a:endParaRPr lang="zh-CN" altLang="zh-CN" sz="2000" dirty="0">
              <a:latin typeface="微软雅黑" panose="020B0503020204020204" pitchFamily="34" charset="-122"/>
              <a:ea typeface="微软雅黑" panose="020B0503020204020204" pitchFamily="34" charset="-122"/>
            </a:endParaRPr>
          </a:p>
        </p:txBody>
      </p:sp>
      <p:sp>
        <p:nvSpPr>
          <p:cNvPr id="10" name="TextBox 2"/>
          <p:cNvSpPr txBox="1"/>
          <p:nvPr/>
        </p:nvSpPr>
        <p:spPr>
          <a:xfrm>
            <a:off x="1024853" y="162580"/>
            <a:ext cx="4392549" cy="523220"/>
          </a:xfrm>
          <a:prstGeom prst="rect">
            <a:avLst/>
          </a:prstGeom>
          <a:noFill/>
          <a:ln>
            <a:noFill/>
          </a:ln>
        </p:spPr>
        <p:txBody>
          <a:bodyPr wrap="square" rtlCol="0">
            <a:spAutoFit/>
          </a:bodyPr>
          <a:lstStyle>
            <a:defPPr>
              <a:defRPr lang="en-US"/>
            </a:defPPr>
            <a:lvl1pPr>
              <a:defRPr sz="2800" b="0" i="1">
                <a:solidFill>
                  <a:srgbClr val="002060"/>
                </a:solidFill>
                <a:latin typeface="微软雅黑" panose="020B0503020204020204" pitchFamily="34" charset="-122"/>
                <a:ea typeface="微软雅黑" panose="020B0503020204020204" pitchFamily="34" charset="-122"/>
              </a:defRPr>
            </a:lvl1pPr>
          </a:lstStyle>
          <a:p>
            <a:r>
              <a:rPr lang="zh-CN" altLang="en-US" dirty="0" smtClean="0">
                <a:sym typeface="+mn-ea"/>
              </a:rPr>
              <a:t>关联</a:t>
            </a:r>
            <a:r>
              <a:rPr lang="zh-CN" altLang="en-US" dirty="0">
                <a:sym typeface="+mn-ea"/>
              </a:rPr>
              <a:t>规则的发现步骤</a:t>
            </a:r>
          </a:p>
        </p:txBody>
      </p:sp>
    </p:spTree>
    <p:extLst>
      <p:ext uri="{BB962C8B-B14F-4D97-AF65-F5344CB8AC3E}">
        <p14:creationId xmlns:p14="http://schemas.microsoft.com/office/powerpoint/2010/main" val="3487985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9965" y="1320165"/>
            <a:ext cx="7169150" cy="3323987"/>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结论：</a:t>
            </a:r>
          </a:p>
          <a:p>
            <a:pPr>
              <a:lnSpc>
                <a:spcPct val="150000"/>
              </a:lnSpc>
            </a:pPr>
            <a:r>
              <a:rPr lang="zh-CN" altLang="zh-CN" sz="16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从上面的介绍还可以看出，关联规则挖掘通常比较适用与记录中的指标取离散值的情况。如果原始数据库中的指标值是取连续的数据，则在关联规则挖掘之前应该进行适当的数据离散化（实际上就是将某个区间的值对应于某个值），数据的离散化是数据挖掘前的重要环节，离散化的过程是否合理将直接影响关联规则的挖掘</a:t>
            </a:r>
            <a:r>
              <a:rPr lang="zh-CN" altLang="zh-CN" sz="2000" dirty="0" smtClean="0">
                <a:latin typeface="微软雅黑" panose="020B0503020204020204" pitchFamily="34" charset="-122"/>
                <a:ea typeface="微软雅黑" panose="020B0503020204020204" pitchFamily="34" charset="-122"/>
              </a:rPr>
              <a:t>结果</a:t>
            </a:r>
            <a:endParaRPr lang="zh-CN" altLang="zh-CN" sz="2000" dirty="0">
              <a:latin typeface="微软雅黑" panose="020B0503020204020204" pitchFamily="34" charset="-122"/>
              <a:ea typeface="微软雅黑" panose="020B0503020204020204" pitchFamily="34" charset="-122"/>
            </a:endParaRPr>
          </a:p>
        </p:txBody>
      </p:sp>
      <p:sp>
        <p:nvSpPr>
          <p:cNvPr id="10" name="TextBox 2"/>
          <p:cNvSpPr txBox="1"/>
          <p:nvPr/>
        </p:nvSpPr>
        <p:spPr>
          <a:xfrm>
            <a:off x="1024853" y="162580"/>
            <a:ext cx="4392549" cy="523220"/>
          </a:xfrm>
          <a:prstGeom prst="rect">
            <a:avLst/>
          </a:prstGeom>
          <a:noFill/>
          <a:ln>
            <a:noFill/>
          </a:ln>
        </p:spPr>
        <p:txBody>
          <a:bodyPr wrap="square" rtlCol="0">
            <a:spAutoFit/>
          </a:bodyPr>
          <a:lstStyle>
            <a:defPPr>
              <a:defRPr lang="en-US"/>
            </a:defPPr>
            <a:lvl1pPr>
              <a:defRPr sz="2800" b="0" i="1">
                <a:solidFill>
                  <a:srgbClr val="002060"/>
                </a:solidFill>
                <a:latin typeface="微软雅黑" panose="020B0503020204020204" pitchFamily="34" charset="-122"/>
                <a:ea typeface="微软雅黑" panose="020B0503020204020204" pitchFamily="34" charset="-122"/>
              </a:defRPr>
            </a:lvl1pPr>
          </a:lstStyle>
          <a:p>
            <a:r>
              <a:rPr lang="zh-CN" altLang="en-US" dirty="0" smtClean="0">
                <a:sym typeface="+mn-ea"/>
              </a:rPr>
              <a:t>关联</a:t>
            </a:r>
            <a:r>
              <a:rPr lang="zh-CN" altLang="en-US" dirty="0">
                <a:sym typeface="+mn-ea"/>
              </a:rPr>
              <a:t>规则的发现步骤</a:t>
            </a:r>
          </a:p>
        </p:txBody>
      </p:sp>
    </p:spTree>
    <p:extLst>
      <p:ext uri="{BB962C8B-B14F-4D97-AF65-F5344CB8AC3E}">
        <p14:creationId xmlns:p14="http://schemas.microsoft.com/office/powerpoint/2010/main" val="26365522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20700" y="920750"/>
            <a:ext cx="8089900" cy="5632311"/>
          </a:xfrm>
          <a:prstGeom prst="rect">
            <a:avLst/>
          </a:prstGeom>
        </p:spPr>
        <p:txBody>
          <a:bodyPr wrap="square">
            <a:spAutoFit/>
          </a:bodyPr>
          <a:lstStyle/>
          <a:p>
            <a:pPr indent="-457200" fontAlgn="auto">
              <a:lnSpc>
                <a:spcPct val="150000"/>
              </a:lnSpc>
            </a:pPr>
            <a:r>
              <a:rPr lang="en-US" altLang="zh-CN" sz="2000" b="1" dirty="0" smtClean="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 </a:t>
            </a:r>
            <a:r>
              <a:rPr lang="zh-CN" altLang="zh-CN" sz="2000" b="1" dirty="0">
                <a:latin typeface="微软雅黑" panose="020B0503020204020204" pitchFamily="34" charset="-122"/>
                <a:ea typeface="微软雅黑" panose="020B0503020204020204" pitchFamily="34" charset="-122"/>
              </a:rPr>
              <a:t>商业零售业中的应用</a:t>
            </a:r>
          </a:p>
          <a:p>
            <a:pPr indent="-457200" fontAlgn="auto">
              <a:lnSpc>
                <a:spcPct val="150000"/>
              </a:lnSpc>
            </a:pPr>
            <a:r>
              <a:rPr lang="zh-CN" altLang="zh-CN" sz="2000" b="1" dirty="0">
                <a:latin typeface="微软雅黑" panose="020B0503020204020204" pitchFamily="34" charset="-122"/>
                <a:ea typeface="微软雅黑" panose="020B0503020204020204" pitchFamily="34" charset="-122"/>
              </a:rPr>
              <a:t>   </a:t>
            </a:r>
            <a:r>
              <a:rPr lang="zh-CN" altLang="zh-CN" sz="2000" dirty="0" smtClean="0">
                <a:latin typeface="微软雅黑" panose="020B0503020204020204" pitchFamily="34" charset="-122"/>
                <a:ea typeface="微软雅黑" panose="020B0503020204020204" pitchFamily="34" charset="-122"/>
              </a:rPr>
              <a:t>通过</a:t>
            </a:r>
            <a:r>
              <a:rPr lang="zh-CN" altLang="zh-CN" sz="2000" dirty="0">
                <a:latin typeface="微软雅黑" panose="020B0503020204020204" pitchFamily="34" charset="-122"/>
                <a:ea typeface="微软雅黑" panose="020B0503020204020204" pitchFamily="34" charset="-122"/>
              </a:rPr>
              <a:t>关联规则的挖掘，分析客户对商品的需求情况，发现客户潜在的</a:t>
            </a:r>
            <a:r>
              <a:rPr lang="zh-CN" altLang="zh-CN" sz="2000" dirty="0" smtClean="0">
                <a:latin typeface="微软雅黑" panose="020B0503020204020204" pitchFamily="34" charset="-122"/>
                <a:ea typeface="微软雅黑" panose="020B0503020204020204" pitchFamily="34" charset="-122"/>
              </a:rPr>
              <a:t>需求特征</a:t>
            </a:r>
            <a:r>
              <a:rPr lang="zh-CN" altLang="zh-CN" sz="2000" dirty="0">
                <a:latin typeface="微软雅黑" panose="020B0503020204020204" pitchFamily="34" charset="-122"/>
                <a:ea typeface="微软雅黑" panose="020B0503020204020204" pitchFamily="34" charset="-122"/>
              </a:rPr>
              <a:t>，</a:t>
            </a:r>
            <a:r>
              <a:rPr lang="zh-CN" altLang="zh-CN" sz="2000" dirty="0">
                <a:solidFill>
                  <a:schemeClr val="tx1"/>
                </a:solidFill>
                <a:latin typeface="微软雅黑" panose="020B0503020204020204" pitchFamily="34" charset="-122"/>
                <a:ea typeface="微软雅黑" panose="020B0503020204020204" pitchFamily="34" charset="-122"/>
              </a:rPr>
              <a:t>有目</a:t>
            </a:r>
            <a:r>
              <a:rPr lang="zh-CN" altLang="zh-CN" sz="2000" dirty="0">
                <a:latin typeface="微软雅黑" panose="020B0503020204020204" pitchFamily="34" charset="-122"/>
                <a:ea typeface="微软雅黑" panose="020B0503020204020204" pitchFamily="34" charset="-122"/>
              </a:rPr>
              <a:t>的地开展广告和营销业务，调整商品价格和货架</a:t>
            </a:r>
            <a:r>
              <a:rPr lang="zh-CN" altLang="zh-CN" sz="2000" dirty="0" smtClean="0">
                <a:latin typeface="微软雅黑" panose="020B0503020204020204" pitchFamily="34" charset="-122"/>
                <a:ea typeface="微软雅黑" panose="020B0503020204020204" pitchFamily="34" charset="-122"/>
              </a:rPr>
              <a:t>设计</a:t>
            </a:r>
            <a:r>
              <a:rPr lang="zh-CN" altLang="en-US" sz="2000" dirty="0" smtClean="0">
                <a:latin typeface="微软雅黑" panose="020B0503020204020204" pitchFamily="34" charset="-122"/>
                <a:ea typeface="微软雅黑" panose="020B0503020204020204" pitchFamily="34" charset="-122"/>
              </a:rPr>
              <a:t>等</a:t>
            </a:r>
            <a:endParaRPr lang="zh-CN" altLang="zh-CN" sz="2000" dirty="0">
              <a:latin typeface="微软雅黑" panose="020B0503020204020204" pitchFamily="34" charset="-122"/>
              <a:ea typeface="微软雅黑" panose="020B0503020204020204" pitchFamily="34" charset="-122"/>
            </a:endParaRPr>
          </a:p>
          <a:p>
            <a:pPr indent="-457200" fontAlgn="auto">
              <a:lnSpc>
                <a:spcPct val="150000"/>
              </a:lnSpc>
            </a:pPr>
            <a:r>
              <a:rPr lang="en-US" altLang="zh-CN" sz="2000" b="1" dirty="0" smtClean="0">
                <a:latin typeface="微软雅黑" panose="020B0503020204020204" pitchFamily="34" charset="-122"/>
                <a:ea typeface="微软雅黑" panose="020B0503020204020204" pitchFamily="34" charset="-122"/>
              </a:rPr>
              <a:t>2. </a:t>
            </a:r>
            <a:r>
              <a:rPr lang="zh-CN" altLang="zh-CN" sz="2000" b="1" dirty="0">
                <a:latin typeface="微软雅黑" panose="020B0503020204020204" pitchFamily="34" charset="-122"/>
                <a:ea typeface="微软雅黑" panose="020B0503020204020204" pitchFamily="34" charset="-122"/>
              </a:rPr>
              <a:t>金融业中的应用</a:t>
            </a:r>
          </a:p>
          <a:p>
            <a:pPr indent="-457200" fontAlgn="auto">
              <a:lnSpc>
                <a:spcPct val="150000"/>
              </a:lnSpc>
            </a:pPr>
            <a:r>
              <a:rPr lang="zh-CN" altLang="zh-CN" sz="2000" dirty="0" smtClean="0">
                <a:latin typeface="微软雅黑" panose="020B0503020204020204" pitchFamily="34" charset="-122"/>
                <a:ea typeface="微软雅黑" panose="020B0503020204020204" pitchFamily="34" charset="-122"/>
              </a:rPr>
              <a:t>    通过</a:t>
            </a:r>
            <a:r>
              <a:rPr lang="zh-CN" altLang="zh-CN" sz="2000" dirty="0">
                <a:latin typeface="微软雅黑" panose="020B0503020204020204" pitchFamily="34" charset="-122"/>
                <a:ea typeface="微软雅黑" panose="020B0503020204020204" pitchFamily="34" charset="-122"/>
              </a:rPr>
              <a:t>分析金融市场波动因素，建立预测模型，进行投资分析和预测，</a:t>
            </a:r>
            <a:r>
              <a:rPr lang="zh-CN" altLang="zh-CN" sz="2000" dirty="0" smtClean="0">
                <a:latin typeface="微软雅黑" panose="020B0503020204020204" pitchFamily="34" charset="-122"/>
                <a:ea typeface="微软雅黑" panose="020B0503020204020204" pitchFamily="34" charset="-122"/>
              </a:rPr>
              <a:t>提高对</a:t>
            </a:r>
            <a:r>
              <a:rPr lang="zh-CN" altLang="zh-CN" sz="2000" dirty="0">
                <a:latin typeface="微软雅黑" panose="020B0503020204020204" pitchFamily="34" charset="-122"/>
                <a:ea typeface="微软雅黑" panose="020B0503020204020204" pitchFamily="34" charset="-122"/>
              </a:rPr>
              <a:t>市场波动的适应能力，为投资决策提供科学的</a:t>
            </a:r>
            <a:r>
              <a:rPr lang="zh-CN" altLang="zh-CN" sz="2000" dirty="0" smtClean="0">
                <a:latin typeface="微软雅黑" panose="020B0503020204020204" pitchFamily="34" charset="-122"/>
                <a:ea typeface="微软雅黑" panose="020B0503020204020204" pitchFamily="34" charset="-122"/>
              </a:rPr>
              <a:t>依据</a:t>
            </a:r>
            <a:endParaRPr lang="en-US" altLang="zh-CN" sz="2000" dirty="0" smtClean="0">
              <a:latin typeface="微软雅黑" panose="020B0503020204020204" pitchFamily="34" charset="-122"/>
              <a:ea typeface="微软雅黑" panose="020B0503020204020204" pitchFamily="34" charset="-122"/>
            </a:endParaRPr>
          </a:p>
          <a:p>
            <a:pPr indent="-457200" fontAlgn="auto">
              <a:lnSpc>
                <a:spcPct val="150000"/>
              </a:lnSpc>
            </a:pPr>
            <a:r>
              <a:rPr lang="en-US" altLang="zh-CN" sz="2000" b="1" dirty="0" smtClean="0">
                <a:latin typeface="微软雅黑" panose="020B0503020204020204" pitchFamily="34" charset="-122"/>
                <a:ea typeface="微软雅黑" panose="020B0503020204020204" pitchFamily="34" charset="-122"/>
              </a:rPr>
              <a:t>3</a:t>
            </a:r>
            <a:r>
              <a:rPr lang="en-US" altLang="zh-CN" sz="2000" b="1" dirty="0">
                <a:latin typeface="微软雅黑" panose="020B0503020204020204" pitchFamily="34" charset="-122"/>
                <a:ea typeface="微软雅黑" panose="020B0503020204020204" pitchFamily="34" charset="-122"/>
              </a:rPr>
              <a:t>. </a:t>
            </a:r>
            <a:r>
              <a:rPr lang="zh-CN" altLang="zh-CN" sz="2000" b="1" dirty="0">
                <a:latin typeface="微软雅黑" panose="020B0503020204020204" pitchFamily="34" charset="-122"/>
                <a:ea typeface="微软雅黑" panose="020B0503020204020204" pitchFamily="34" charset="-122"/>
              </a:rPr>
              <a:t>医学领域中的应用</a:t>
            </a:r>
          </a:p>
          <a:p>
            <a:pPr indent="-457200" fontAlgn="auto">
              <a:lnSpc>
                <a:spcPct val="150000"/>
              </a:lnSpc>
            </a:pPr>
            <a:r>
              <a:rPr lang="zh-CN" altLang="zh-CN" sz="2000" dirty="0" smtClean="0">
                <a:latin typeface="微软雅黑" panose="020B0503020204020204" pitchFamily="34" charset="-122"/>
                <a:ea typeface="微软雅黑" panose="020B0503020204020204" pitchFamily="34" charset="-122"/>
              </a:rPr>
              <a:t>    分析</a:t>
            </a:r>
            <a:r>
              <a:rPr lang="zh-CN" altLang="zh-CN" sz="2000" dirty="0">
                <a:latin typeface="微软雅黑" panose="020B0503020204020204" pitchFamily="34" charset="-122"/>
                <a:ea typeface="微软雅黑" panose="020B0503020204020204" pitchFamily="34" charset="-122"/>
              </a:rPr>
              <a:t>病历和病人的行为特征，以便用于处方的</a:t>
            </a:r>
            <a:r>
              <a:rPr lang="zh-CN" altLang="zh-CN" sz="2000" dirty="0" smtClean="0">
                <a:latin typeface="微软雅黑" panose="020B0503020204020204" pitchFamily="34" charset="-122"/>
                <a:ea typeface="微软雅黑" panose="020B0503020204020204" pitchFamily="34" charset="-122"/>
              </a:rPr>
              <a:t>管理，</a:t>
            </a:r>
            <a:r>
              <a:rPr lang="zh-CN" altLang="zh-CN" sz="2000" dirty="0">
                <a:latin typeface="微软雅黑" panose="020B0503020204020204" pitchFamily="34" charset="-122"/>
                <a:ea typeface="微软雅黑" panose="020B0503020204020204" pitchFamily="34" charset="-122"/>
              </a:rPr>
              <a:t>安排治疗方案，</a:t>
            </a:r>
            <a:r>
              <a:rPr lang="zh-CN" altLang="zh-CN" sz="2000" dirty="0" smtClean="0">
                <a:latin typeface="微软雅黑" panose="020B0503020204020204" pitchFamily="34" charset="-122"/>
                <a:ea typeface="微软雅黑" panose="020B0503020204020204" pitchFamily="34" charset="-122"/>
              </a:rPr>
              <a:t>判断处方</a:t>
            </a:r>
            <a:r>
              <a:rPr lang="zh-CN" altLang="zh-CN" sz="2000" dirty="0">
                <a:latin typeface="微软雅黑" panose="020B0503020204020204" pitchFamily="34" charset="-122"/>
                <a:ea typeface="微软雅黑" panose="020B0503020204020204" pitchFamily="34" charset="-122"/>
              </a:rPr>
              <a:t>的有效性，建立各种医疗</a:t>
            </a:r>
            <a:r>
              <a:rPr lang="zh-CN" altLang="zh-CN" sz="2000" dirty="0" smtClean="0">
                <a:latin typeface="微软雅黑" panose="020B0503020204020204" pitchFamily="34" charset="-122"/>
                <a:ea typeface="微软雅黑" panose="020B0503020204020204" pitchFamily="34" charset="-122"/>
              </a:rPr>
              <a:t>数据模型</a:t>
            </a:r>
            <a:r>
              <a:rPr lang="zh-CN" altLang="en-US" sz="2000" dirty="0" smtClean="0">
                <a:latin typeface="微软雅黑" panose="020B0503020204020204" pitchFamily="34" charset="-122"/>
                <a:ea typeface="微软雅黑" panose="020B0503020204020204" pitchFamily="34" charset="-122"/>
              </a:rPr>
              <a:t>等</a:t>
            </a:r>
            <a:endParaRPr lang="zh-CN" altLang="zh-CN" sz="2000" dirty="0" smtClean="0">
              <a:latin typeface="微软雅黑" panose="020B0503020204020204" pitchFamily="34" charset="-122"/>
              <a:ea typeface="微软雅黑" panose="020B0503020204020204" pitchFamily="34" charset="-122"/>
            </a:endParaRPr>
          </a:p>
          <a:p>
            <a:pPr indent="-457200" fontAlgn="auto">
              <a:lnSpc>
                <a:spcPct val="150000"/>
              </a:lnSpc>
            </a:pPr>
            <a:r>
              <a:rPr lang="en-US" altLang="zh-CN" sz="2000" b="1" dirty="0" smtClean="0">
                <a:latin typeface="微软雅黑" panose="020B0503020204020204" pitchFamily="34" charset="-122"/>
                <a:ea typeface="微软雅黑" panose="020B0503020204020204" pitchFamily="34" charset="-122"/>
              </a:rPr>
              <a:t>4. </a:t>
            </a:r>
            <a:r>
              <a:rPr lang="zh-CN" altLang="zh-CN" sz="2000" b="1" dirty="0" smtClean="0">
                <a:latin typeface="微软雅黑" panose="020B0503020204020204" pitchFamily="34" charset="-122"/>
                <a:ea typeface="微软雅黑" panose="020B0503020204020204" pitchFamily="34" charset="-122"/>
              </a:rPr>
              <a:t>其他领域的应用</a:t>
            </a:r>
          </a:p>
          <a:p>
            <a:pPr indent="-457200" fontAlgn="auto">
              <a:lnSpc>
                <a:spcPct val="150000"/>
              </a:lnSpc>
            </a:pPr>
            <a:r>
              <a:rPr lang="zh-CN" altLang="zh-CN" sz="2000" dirty="0" smtClean="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网络的入侵检测</a:t>
            </a:r>
            <a:r>
              <a:rPr lang="zh-CN" altLang="zh-CN" sz="2000" dirty="0" smtClean="0">
                <a:latin typeface="微软雅黑" panose="020B0503020204020204" pitchFamily="34" charset="-122"/>
                <a:ea typeface="微软雅黑" panose="020B0503020204020204" pitchFamily="34" charset="-122"/>
              </a:rPr>
              <a:t>：有效</a:t>
            </a:r>
            <a:r>
              <a:rPr lang="zh-CN" altLang="zh-CN" sz="2000" dirty="0">
                <a:latin typeface="微软雅黑" panose="020B0503020204020204" pitchFamily="34" charset="-122"/>
                <a:ea typeface="微软雅黑" panose="020B0503020204020204" pitchFamily="34" charset="-122"/>
              </a:rPr>
              <a:t>地防止非法入侵，提高网络的安全性</a:t>
            </a:r>
            <a:r>
              <a:rPr lang="zh-CN" altLang="zh-CN" sz="2000" dirty="0" smtClean="0">
                <a:latin typeface="微软雅黑" panose="020B0503020204020204" pitchFamily="34" charset="-122"/>
                <a:ea typeface="微软雅黑" panose="020B0503020204020204" pitchFamily="34" charset="-122"/>
              </a:rPr>
              <a:t>。还</a:t>
            </a:r>
            <a:r>
              <a:rPr lang="zh-CN" altLang="zh-CN" sz="2000" dirty="0">
                <a:latin typeface="微软雅黑" panose="020B0503020204020204" pitchFamily="34" charset="-122"/>
                <a:ea typeface="微软雅黑" panose="020B0503020204020204" pitchFamily="34" charset="-122"/>
              </a:rPr>
              <a:t>可以</a:t>
            </a:r>
            <a:r>
              <a:rPr lang="zh-CN" altLang="zh-CN" sz="2000" dirty="0" smtClean="0">
                <a:latin typeface="微软雅黑" panose="020B0503020204020204" pitchFamily="34" charset="-122"/>
                <a:ea typeface="微软雅黑" panose="020B0503020204020204" pitchFamily="34" charset="-122"/>
              </a:rPr>
              <a:t>应用于</a:t>
            </a:r>
            <a:r>
              <a:rPr lang="zh-CN" altLang="zh-CN" sz="2000" dirty="0">
                <a:latin typeface="微软雅黑" panose="020B0503020204020204" pitchFamily="34" charset="-122"/>
                <a:ea typeface="微软雅黑" panose="020B0503020204020204" pitchFamily="34" charset="-122"/>
              </a:rPr>
              <a:t>保险业</a:t>
            </a:r>
            <a:r>
              <a:rPr lang="zh-CN" altLang="zh-CN" sz="2000" dirty="0" smtClean="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如：财务预算、市场分析、风险评估和预测</a:t>
            </a:r>
            <a:r>
              <a:rPr lang="zh-CN" altLang="zh-CN" sz="2000" dirty="0" smtClean="0">
                <a:latin typeface="微软雅黑" panose="020B0503020204020204" pitchFamily="34" charset="-122"/>
                <a:ea typeface="微软雅黑" panose="020B0503020204020204" pitchFamily="34" charset="-122"/>
              </a:rPr>
              <a:t>等</a:t>
            </a:r>
            <a:endParaRPr lang="zh-CN" altLang="en-US" sz="2000" dirty="0">
              <a:latin typeface="微软雅黑" panose="020B0503020204020204" pitchFamily="34" charset="-122"/>
              <a:ea typeface="微软雅黑" panose="020B0503020204020204" pitchFamily="34" charset="-122"/>
            </a:endParaRPr>
          </a:p>
        </p:txBody>
      </p:sp>
      <p:sp>
        <p:nvSpPr>
          <p:cNvPr id="4" name="TextBox 2"/>
          <p:cNvSpPr txBox="1"/>
          <p:nvPr/>
        </p:nvSpPr>
        <p:spPr>
          <a:xfrm>
            <a:off x="1002628" y="162580"/>
            <a:ext cx="3674404" cy="523220"/>
          </a:xfrm>
          <a:prstGeom prst="rect">
            <a:avLst/>
          </a:prstGeom>
          <a:noFill/>
          <a:ln>
            <a:noFill/>
          </a:ln>
        </p:spPr>
        <p:txBody>
          <a:bodyPr wrap="square" rtlCol="0">
            <a:spAutoFit/>
          </a:bodyPr>
          <a:lstStyle>
            <a:defPPr>
              <a:defRPr lang="en-US"/>
            </a:defPPr>
            <a:lvl1pPr>
              <a:defRPr sz="2800" b="0" i="1">
                <a:solidFill>
                  <a:srgbClr val="002060"/>
                </a:solidFill>
                <a:latin typeface="微软雅黑" panose="020B0503020204020204" pitchFamily="34" charset="-122"/>
                <a:ea typeface="微软雅黑" panose="020B0503020204020204" pitchFamily="34" charset="-122"/>
              </a:defRPr>
            </a:lvl1pPr>
          </a:lstStyle>
          <a:p>
            <a:r>
              <a:rPr lang="zh-CN" altLang="en-US" dirty="0" smtClean="0">
                <a:sym typeface="+mn-ea"/>
              </a:rPr>
              <a:t>应用</a:t>
            </a:r>
            <a:r>
              <a:rPr lang="zh-CN" altLang="en-US" dirty="0">
                <a:sym typeface="+mn-ea"/>
              </a:rPr>
              <a:t>场景及特点</a:t>
            </a:r>
          </a:p>
        </p:txBody>
      </p:sp>
    </p:spTree>
    <p:extLst>
      <p:ext uri="{BB962C8B-B14F-4D97-AF65-F5344CB8AC3E}">
        <p14:creationId xmlns:p14="http://schemas.microsoft.com/office/powerpoint/2010/main" val="1826407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2125" y="1767205"/>
            <a:ext cx="8270875" cy="5093702"/>
          </a:xfrm>
          <a:prstGeom prst="rect">
            <a:avLst/>
          </a:prstGeom>
        </p:spPr>
        <p:txBody>
          <a:bodyPr wrap="square">
            <a:spAutoFit/>
          </a:bodyPr>
          <a:lstStyle/>
          <a:p>
            <a:pPr indent="0" fontAlgn="auto">
              <a:lnSpc>
                <a:spcPct val="150000"/>
              </a:lnSpc>
              <a:spcBef>
                <a:spcPts val="600"/>
              </a:spcBef>
              <a:spcAft>
                <a:spcPts val="600"/>
              </a:spcAft>
              <a:buNone/>
            </a:pPr>
            <a:r>
              <a:rPr lang="en-US" altLang="zh-CN" sz="2000" dirty="0" smtClean="0">
                <a:latin typeface="微软雅黑" panose="020B0503020204020204" pitchFamily="34" charset="-122"/>
                <a:ea typeface="微软雅黑" panose="020B0503020204020204" pitchFamily="34" charset="-122"/>
              </a:rPr>
              <a:t>(1) </a:t>
            </a:r>
            <a:r>
              <a:rPr lang="zh-CN" altLang="zh-CN" sz="2000" dirty="0" smtClean="0">
                <a:latin typeface="微软雅黑" panose="020B0503020204020204" pitchFamily="34" charset="-122"/>
                <a:ea typeface="微软雅黑" panose="020B0503020204020204" pitchFamily="34" charset="-122"/>
              </a:rPr>
              <a:t>在</a:t>
            </a:r>
            <a:r>
              <a:rPr lang="zh-CN" altLang="zh-CN" sz="2000" dirty="0">
                <a:latin typeface="微软雅黑" panose="020B0503020204020204" pitchFamily="34" charset="-122"/>
                <a:ea typeface="微软雅黑" panose="020B0503020204020204" pitchFamily="34" charset="-122"/>
              </a:rPr>
              <a:t>处理海量数据时，如何提高算法效率问题。</a:t>
            </a:r>
          </a:p>
          <a:p>
            <a:pPr indent="0" fontAlgn="auto">
              <a:lnSpc>
                <a:spcPct val="150000"/>
              </a:lnSpc>
              <a:spcBef>
                <a:spcPts val="600"/>
              </a:spcBef>
              <a:spcAft>
                <a:spcPts val="600"/>
              </a:spcAft>
              <a:buNone/>
            </a:pPr>
            <a:r>
              <a:rPr lang="en-US" altLang="zh-CN" sz="20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 </a:t>
            </a:r>
            <a:r>
              <a:rPr lang="zh-CN" altLang="zh-CN" sz="2000" dirty="0">
                <a:latin typeface="微软雅黑" panose="020B0503020204020204" pitchFamily="34" charset="-122"/>
                <a:ea typeface="微软雅黑" panose="020B0503020204020204" pitchFamily="34" charset="-122"/>
              </a:rPr>
              <a:t>挖掘迅速更新数据的挖掘算法的进一步研究</a:t>
            </a:r>
            <a:r>
              <a:rPr lang="zh-CN" altLang="zh-CN" sz="2000" dirty="0" smtClean="0">
                <a:latin typeface="微软雅黑" panose="020B0503020204020204" pitchFamily="34" charset="-122"/>
                <a:ea typeface="微软雅黑" panose="020B0503020204020204" pitchFamily="34" charset="-122"/>
              </a:rPr>
              <a:t>，知识</a:t>
            </a:r>
            <a:r>
              <a:rPr lang="zh-CN" altLang="zh-CN" sz="2000" dirty="0">
                <a:latin typeface="微软雅黑" panose="020B0503020204020204" pitchFamily="34" charset="-122"/>
                <a:ea typeface="微软雅黑" panose="020B0503020204020204" pitchFamily="34" charset="-122"/>
              </a:rPr>
              <a:t>动态维护和及时更新。 </a:t>
            </a:r>
          </a:p>
          <a:p>
            <a:pPr indent="0" fontAlgn="auto">
              <a:lnSpc>
                <a:spcPct val="150000"/>
              </a:lnSpc>
              <a:spcBef>
                <a:spcPts val="600"/>
              </a:spcBef>
              <a:spcAft>
                <a:spcPts val="600"/>
              </a:spcAft>
              <a:buNone/>
            </a:pPr>
            <a:r>
              <a:rPr lang="en-US" altLang="zh-CN" sz="2000" dirty="0">
                <a:latin typeface="微软雅黑" panose="020B0503020204020204" pitchFamily="34" charset="-122"/>
                <a:ea typeface="微软雅黑" panose="020B0503020204020204" pitchFamily="34" charset="-122"/>
              </a:rPr>
              <a:t>(3) </a:t>
            </a:r>
            <a:r>
              <a:rPr lang="zh-CN" altLang="zh-CN" sz="2000" dirty="0" smtClean="0">
                <a:latin typeface="微软雅黑" panose="020B0503020204020204" pitchFamily="34" charset="-122"/>
                <a:ea typeface="微软雅黑" panose="020B0503020204020204" pitchFamily="34" charset="-122"/>
              </a:rPr>
              <a:t>如何</a:t>
            </a:r>
            <a:r>
              <a:rPr lang="zh-CN" altLang="zh-CN" sz="2000" dirty="0">
                <a:latin typeface="微软雅黑" panose="020B0503020204020204" pitchFamily="34" charset="-122"/>
                <a:ea typeface="微软雅黑" panose="020B0503020204020204" pitchFamily="34" charset="-122"/>
              </a:rPr>
              <a:t>对挖掘好的规则进行一定的后期处理后再提交给用户。</a:t>
            </a:r>
          </a:p>
          <a:p>
            <a:pPr indent="0" fontAlgn="auto">
              <a:lnSpc>
                <a:spcPct val="150000"/>
              </a:lnSpc>
              <a:spcBef>
                <a:spcPts val="600"/>
              </a:spcBef>
              <a:spcAft>
                <a:spcPts val="600"/>
              </a:spcAft>
              <a:buNone/>
            </a:pPr>
            <a:r>
              <a:rPr lang="en-US" altLang="zh-CN" sz="2000" dirty="0">
                <a:latin typeface="微软雅黑" panose="020B0503020204020204" pitchFamily="34" charset="-122"/>
                <a:ea typeface="微软雅黑" panose="020B0503020204020204" pitchFamily="34" charset="-122"/>
              </a:rPr>
              <a:t>(4) </a:t>
            </a:r>
            <a:r>
              <a:rPr lang="zh-CN" altLang="zh-CN" sz="2000" dirty="0">
                <a:latin typeface="微软雅黑" panose="020B0503020204020204" pitchFamily="34" charset="-122"/>
                <a:ea typeface="微软雅黑" panose="020B0503020204020204" pitchFamily="34" charset="-122"/>
              </a:rPr>
              <a:t>分布式系统快速发展，但数据的分区通常是不对称</a:t>
            </a:r>
            <a:r>
              <a:rPr lang="zh-CN" altLang="zh-CN" sz="2000" dirty="0" smtClean="0">
                <a:latin typeface="微软雅黑" panose="020B0503020204020204" pitchFamily="34" charset="-122"/>
                <a:ea typeface="微软雅黑" panose="020B0503020204020204" pitchFamily="34" charset="-122"/>
              </a:rPr>
              <a:t>的。</a:t>
            </a:r>
            <a:endParaRPr lang="en-US" altLang="zh-CN" sz="2000" dirty="0">
              <a:latin typeface="微软雅黑" panose="020B0503020204020204" pitchFamily="34" charset="-122"/>
              <a:ea typeface="微软雅黑" panose="020B0503020204020204" pitchFamily="34" charset="-122"/>
            </a:endParaRPr>
          </a:p>
          <a:p>
            <a:pPr indent="0" fontAlgn="auto">
              <a:lnSpc>
                <a:spcPct val="150000"/>
              </a:lnSpc>
              <a:spcBef>
                <a:spcPts val="600"/>
              </a:spcBef>
              <a:spcAft>
                <a:spcPts val="600"/>
              </a:spcAft>
              <a:buNone/>
            </a:pPr>
            <a:r>
              <a:rPr lang="en-US" altLang="zh-CN" sz="20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5) </a:t>
            </a:r>
            <a:r>
              <a:rPr lang="zh-CN" altLang="zh-CN" sz="2000" dirty="0">
                <a:latin typeface="微软雅黑" panose="020B0503020204020204" pitchFamily="34" charset="-122"/>
                <a:ea typeface="微软雅黑" panose="020B0503020204020204" pitchFamily="34" charset="-122"/>
              </a:rPr>
              <a:t>关联规则与其它算法的融合及比较</a:t>
            </a:r>
            <a:r>
              <a:rPr lang="zh-CN" altLang="zh-CN" sz="2000" dirty="0" smtClean="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a:p>
            <a:pPr indent="0" fontAlgn="auto">
              <a:lnSpc>
                <a:spcPct val="150000"/>
              </a:lnSpc>
              <a:spcBef>
                <a:spcPts val="600"/>
              </a:spcBef>
              <a:spcAft>
                <a:spcPts val="600"/>
              </a:spcAft>
              <a:buNone/>
            </a:pPr>
            <a:r>
              <a:rPr lang="en-US" altLang="zh-CN" sz="2000" dirty="0">
                <a:latin typeface="微软雅黑" panose="020B0503020204020204" pitchFamily="34" charset="-122"/>
                <a:ea typeface="微软雅黑" panose="020B0503020204020204" pitchFamily="34" charset="-122"/>
              </a:rPr>
              <a:t>(6) </a:t>
            </a:r>
            <a:r>
              <a:rPr lang="zh-CN" altLang="zh-CN" sz="2000" dirty="0">
                <a:latin typeface="微软雅黑" panose="020B0503020204020204" pitchFamily="34" charset="-122"/>
                <a:ea typeface="微软雅黑" panose="020B0503020204020204" pitchFamily="34" charset="-122"/>
              </a:rPr>
              <a:t>如何有效的利用其它学科中的现有成果</a:t>
            </a:r>
            <a:r>
              <a:rPr lang="zh-CN" altLang="zh-CN" sz="2000" dirty="0" smtClean="0">
                <a:latin typeface="微软雅黑" panose="020B0503020204020204" pitchFamily="34" charset="-122"/>
                <a:ea typeface="微软雅黑" panose="020B0503020204020204" pitchFamily="34" charset="-122"/>
              </a:rPr>
              <a:t>，促进</a:t>
            </a:r>
            <a:r>
              <a:rPr lang="zh-CN" altLang="zh-CN" sz="2000" dirty="0">
                <a:latin typeface="微软雅黑" panose="020B0503020204020204" pitchFamily="34" charset="-122"/>
                <a:ea typeface="微软雅黑" panose="020B0503020204020204" pitchFamily="34" charset="-122"/>
              </a:rPr>
              <a:t>对关联规则挖掘的研究。</a:t>
            </a:r>
            <a:endParaRPr lang="zh-CN" altLang="zh-CN" sz="2000" dirty="0" smtClean="0">
              <a:latin typeface="微软雅黑" panose="020B0503020204020204" pitchFamily="34" charset="-122"/>
              <a:ea typeface="微软雅黑" panose="020B0503020204020204" pitchFamily="34" charset="-122"/>
            </a:endParaRPr>
          </a:p>
          <a:p>
            <a:pPr indent="0">
              <a:lnSpc>
                <a:spcPct val="150000"/>
              </a:lnSpc>
              <a:buNone/>
            </a:pPr>
            <a:endParaRPr lang="zh-CN" altLang="zh-CN" sz="2000" dirty="0" smtClean="0">
              <a:latin typeface="微软雅黑" panose="020B0503020204020204" pitchFamily="34" charset="-122"/>
              <a:ea typeface="微软雅黑" panose="020B0503020204020204" pitchFamily="34" charset="-122"/>
            </a:endParaRPr>
          </a:p>
          <a:p>
            <a:pPr indent="0">
              <a:lnSpc>
                <a:spcPct val="150000"/>
              </a:lnSpc>
              <a:buNone/>
            </a:pPr>
            <a:endParaRPr lang="zh-CN" altLang="en-US" sz="2000" dirty="0">
              <a:latin typeface="微软雅黑" panose="020B0503020204020204" pitchFamily="34" charset="-122"/>
              <a:ea typeface="微软雅黑" panose="020B0503020204020204" pitchFamily="34" charset="-122"/>
            </a:endParaRPr>
          </a:p>
        </p:txBody>
      </p:sp>
      <p:sp>
        <p:nvSpPr>
          <p:cNvPr id="7" name="TextBox 2"/>
          <p:cNvSpPr txBox="1"/>
          <p:nvPr/>
        </p:nvSpPr>
        <p:spPr>
          <a:xfrm>
            <a:off x="1002628" y="162580"/>
            <a:ext cx="3674404" cy="523220"/>
          </a:xfrm>
          <a:prstGeom prst="rect">
            <a:avLst/>
          </a:prstGeom>
          <a:noFill/>
          <a:ln>
            <a:noFill/>
          </a:ln>
        </p:spPr>
        <p:txBody>
          <a:bodyPr wrap="square" rtlCol="0">
            <a:spAutoFit/>
          </a:bodyPr>
          <a:lstStyle>
            <a:defPPr>
              <a:defRPr lang="en-US"/>
            </a:defPPr>
            <a:lvl1pPr>
              <a:defRPr sz="2800" b="0" i="1">
                <a:solidFill>
                  <a:srgbClr val="002060"/>
                </a:solidFill>
                <a:latin typeface="微软雅黑" panose="020B0503020204020204" pitchFamily="34" charset="-122"/>
                <a:ea typeface="微软雅黑" panose="020B0503020204020204" pitchFamily="34" charset="-122"/>
              </a:defRPr>
            </a:lvl1pPr>
          </a:lstStyle>
          <a:p>
            <a:r>
              <a:rPr lang="zh-CN" altLang="en-US" dirty="0" smtClean="0">
                <a:sym typeface="+mn-ea"/>
              </a:rPr>
              <a:t>应用</a:t>
            </a:r>
            <a:r>
              <a:rPr lang="zh-CN" altLang="en-US" dirty="0">
                <a:sym typeface="+mn-ea"/>
              </a:rPr>
              <a:t>场景及特点</a:t>
            </a:r>
          </a:p>
        </p:txBody>
      </p:sp>
      <p:sp>
        <p:nvSpPr>
          <p:cNvPr id="8" name="TextBox 2"/>
          <p:cNvSpPr txBox="1"/>
          <p:nvPr/>
        </p:nvSpPr>
        <p:spPr>
          <a:xfrm>
            <a:off x="637540" y="931545"/>
            <a:ext cx="2119630" cy="829945"/>
          </a:xfrm>
          <a:prstGeom prst="rect">
            <a:avLst/>
          </a:prstGeom>
          <a:noFill/>
          <a:ln>
            <a:noFill/>
          </a:ln>
        </p:spPr>
        <p:txBody>
          <a:bodyPr wrap="square" rtlCol="0">
            <a:spAutoFit/>
          </a:bodyPr>
          <a:lstStyle/>
          <a:p>
            <a:pPr algn="l">
              <a:lnSpc>
                <a:spcPct val="200000"/>
              </a:lnSpc>
            </a:pPr>
            <a:r>
              <a:rPr lang="zh-CN" altLang="zh-CN" sz="2400" b="1" dirty="0">
                <a:solidFill>
                  <a:schemeClr val="tx1"/>
                </a:solidFill>
                <a:latin typeface="微软雅黑" panose="020B0503020204020204" pitchFamily="34" charset="-122"/>
                <a:ea typeface="微软雅黑" panose="020B0503020204020204" pitchFamily="34" charset="-122"/>
                <a:sym typeface="+mn-ea"/>
              </a:rPr>
              <a:t>面临的挑战</a:t>
            </a:r>
            <a:r>
              <a:rPr lang="zh-CN" altLang="zh-CN" sz="2400" b="1" dirty="0">
                <a:latin typeface="微软雅黑" panose="020B0503020204020204" pitchFamily="34" charset="-122"/>
                <a:ea typeface="微软雅黑" panose="020B0503020204020204" pitchFamily="34" charset="-122"/>
                <a:sym typeface="+mn-ea"/>
              </a:rPr>
              <a:t>:</a:t>
            </a:r>
          </a:p>
        </p:txBody>
      </p:sp>
    </p:spTree>
    <p:extLst>
      <p:ext uri="{BB962C8B-B14F-4D97-AF65-F5344CB8AC3E}">
        <p14:creationId xmlns:p14="http://schemas.microsoft.com/office/powerpoint/2010/main" val="1351111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0"/>
                                  </p:iterate>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dirty="0" smtClean="0"/>
              <a:t>什么是关联规则挖掘？</a:t>
            </a:r>
          </a:p>
        </p:txBody>
      </p:sp>
      <p:sp>
        <p:nvSpPr>
          <p:cNvPr id="6147" name="Rectangle 3"/>
          <p:cNvSpPr>
            <a:spLocks noGrp="1" noChangeArrowheads="1"/>
          </p:cNvSpPr>
          <p:nvPr>
            <p:ph type="body" idx="1"/>
          </p:nvPr>
        </p:nvSpPr>
        <p:spPr>
          <a:xfrm>
            <a:off x="457200" y="914400"/>
            <a:ext cx="8382000" cy="1905000"/>
          </a:xfrm>
        </p:spPr>
        <p:txBody>
          <a:bodyPr/>
          <a:lstStyle/>
          <a:p>
            <a:r>
              <a:rPr lang="zh-CN" altLang="en-US" sz="2200" dirty="0" smtClean="0"/>
              <a:t>关联规则挖掘发现大量数据中项集之间有趣的关联或相关联系。随着大量数据不停地收集和存储，人们对从数据库中挖掘关联规则越来越感兴趣</a:t>
            </a:r>
            <a:endParaRPr lang="en-US" altLang="zh-CN" sz="2200" dirty="0" smtClean="0"/>
          </a:p>
          <a:p>
            <a:r>
              <a:rPr lang="zh-CN" altLang="en-US" sz="2200" dirty="0" smtClean="0"/>
              <a:t>从大量商务事务记录中发现有趣的关联关系，可以帮助许多商务决策的制定，如分类设计、交叉购物和促销分析等</a:t>
            </a:r>
          </a:p>
        </p:txBody>
      </p:sp>
      <p:pic>
        <p:nvPicPr>
          <p:cNvPr id="4" name="Picture 2" descr="http://townhallmatters.files.wordpress.com/2008/11/shopping-trolley.jpg"/>
          <p:cNvPicPr>
            <a:picLocks noChangeAspect="1" noChangeArrowheads="1"/>
          </p:cNvPicPr>
          <p:nvPr/>
        </p:nvPicPr>
        <p:blipFill>
          <a:blip r:embed="rId2" cstate="print"/>
          <a:srcRect/>
          <a:stretch>
            <a:fillRect/>
          </a:stretch>
        </p:blipFill>
        <p:spPr bwMode="auto">
          <a:xfrm>
            <a:off x="5638800" y="3924300"/>
            <a:ext cx="2251773" cy="2705100"/>
          </a:xfrm>
          <a:prstGeom prst="rect">
            <a:avLst/>
          </a:prstGeom>
          <a:noFill/>
        </p:spPr>
      </p:pic>
      <p:pic>
        <p:nvPicPr>
          <p:cNvPr id="5" name="Picture 6" descr="http://tbn2.google.com/images?q=tbn:J6suHIntfTD8aM:http://blog.craftzine.com/PaperMilk.jpg">
            <a:hlinkClick r:id="rId3"/>
          </p:cNvPr>
          <p:cNvPicPr>
            <a:picLocks noChangeAspect="1" noChangeArrowheads="1"/>
          </p:cNvPicPr>
          <p:nvPr/>
        </p:nvPicPr>
        <p:blipFill>
          <a:blip r:embed="rId4" cstate="print"/>
          <a:srcRect/>
          <a:stretch>
            <a:fillRect/>
          </a:stretch>
        </p:blipFill>
        <p:spPr bwMode="auto">
          <a:xfrm>
            <a:off x="7518917" y="2819400"/>
            <a:ext cx="707571" cy="533400"/>
          </a:xfrm>
          <a:prstGeom prst="rect">
            <a:avLst/>
          </a:prstGeom>
          <a:noFill/>
        </p:spPr>
      </p:pic>
      <p:sp>
        <p:nvSpPr>
          <p:cNvPr id="6" name="右箭头 5"/>
          <p:cNvSpPr/>
          <p:nvPr/>
        </p:nvSpPr>
        <p:spPr>
          <a:xfrm>
            <a:off x="6147317" y="2971800"/>
            <a:ext cx="1143000" cy="228600"/>
          </a:xfrm>
          <a:prstGeom prst="rightArrow">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4267200" y="5143500"/>
            <a:ext cx="1219200" cy="228600"/>
          </a:xfrm>
          <a:prstGeom prst="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上箭头 7"/>
          <p:cNvSpPr/>
          <p:nvPr/>
        </p:nvSpPr>
        <p:spPr>
          <a:xfrm>
            <a:off x="6629400" y="3390900"/>
            <a:ext cx="228600" cy="571500"/>
          </a:xfrm>
          <a:prstGeom prst="up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descr="http://t3.gstatic.com/images?q=tbn:ANd9GcSGbju1tEGap3-QVvEO9iJOYrBDHMnX6dfsUF_3pPBRoFYhNyq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76800" y="2792186"/>
            <a:ext cx="965717" cy="63681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组合 9"/>
          <p:cNvGrpSpPr/>
          <p:nvPr/>
        </p:nvGrpSpPr>
        <p:grpSpPr>
          <a:xfrm>
            <a:off x="1066800" y="3771900"/>
            <a:ext cx="2964801" cy="2743200"/>
            <a:chOff x="1066800" y="3124200"/>
            <a:chExt cx="2964801" cy="2743200"/>
          </a:xfrm>
        </p:grpSpPr>
        <p:grpSp>
          <p:nvGrpSpPr>
            <p:cNvPr id="11" name="组合 10"/>
            <p:cNvGrpSpPr/>
            <p:nvPr/>
          </p:nvGrpSpPr>
          <p:grpSpPr>
            <a:xfrm>
              <a:off x="1066800" y="3124200"/>
              <a:ext cx="2964801" cy="2743200"/>
              <a:chOff x="1066800" y="3124200"/>
              <a:chExt cx="2964801" cy="2743200"/>
            </a:xfrm>
          </p:grpSpPr>
          <p:grpSp>
            <p:nvGrpSpPr>
              <p:cNvPr id="13" name="组合 12"/>
              <p:cNvGrpSpPr/>
              <p:nvPr/>
            </p:nvGrpSpPr>
            <p:grpSpPr>
              <a:xfrm>
                <a:off x="1066800" y="3200400"/>
                <a:ext cx="2819400" cy="2667000"/>
                <a:chOff x="1066800" y="3200400"/>
                <a:chExt cx="2819400" cy="2667000"/>
              </a:xfrm>
            </p:grpSpPr>
            <p:pic>
              <p:nvPicPr>
                <p:cNvPr id="15" name="Picture 6" descr="http://tbn2.google.com/images?q=tbn:J6suHIntfTD8aM:http://blog.craftzine.com/PaperMilk.jpg">
                  <a:hlinkClick r:id="rId3"/>
                </p:cNvPr>
                <p:cNvPicPr>
                  <a:picLocks noChangeAspect="1" noChangeArrowheads="1"/>
                </p:cNvPicPr>
                <p:nvPr/>
              </p:nvPicPr>
              <p:blipFill>
                <a:blip r:embed="rId4" cstate="print"/>
                <a:srcRect/>
                <a:stretch>
                  <a:fillRect/>
                </a:stretch>
              </p:blipFill>
              <p:spPr bwMode="auto">
                <a:xfrm>
                  <a:off x="1066800" y="3200400"/>
                  <a:ext cx="707571" cy="533400"/>
                </a:xfrm>
                <a:prstGeom prst="rect">
                  <a:avLst/>
                </a:prstGeom>
                <a:noFill/>
              </p:spPr>
            </p:pic>
            <p:pic>
              <p:nvPicPr>
                <p:cNvPr id="16" name="Picture 8" descr="http://tbn3.google.com/images?q=tbn:yd27SKNfMdXhHM:http://www.wackypackages2007.com/images/ANS3/not-butter.jpg">
                  <a:hlinkClick r:id="rId6"/>
                </p:cNvPr>
                <p:cNvPicPr>
                  <a:picLocks noChangeAspect="1" noChangeArrowheads="1"/>
                </p:cNvPicPr>
                <p:nvPr/>
              </p:nvPicPr>
              <p:blipFill>
                <a:blip r:embed="rId7" cstate="print"/>
                <a:srcRect/>
                <a:stretch>
                  <a:fillRect/>
                </a:stretch>
              </p:blipFill>
              <p:spPr bwMode="auto">
                <a:xfrm>
                  <a:off x="2209800" y="4343400"/>
                  <a:ext cx="707571" cy="435428"/>
                </a:xfrm>
                <a:prstGeom prst="rect">
                  <a:avLst/>
                </a:prstGeom>
                <a:noFill/>
              </p:spPr>
            </p:pic>
            <p:pic>
              <p:nvPicPr>
                <p:cNvPr id="17" name="Picture 10" descr="http://tbn3.google.com/images?q=tbn:GJ2X5xKvvm4iuM:http://thevitaminm.files.wordpress.com/2009/02/beer-styles1.jpg">
                  <a:hlinkClick r:id="rId8"/>
                </p:cNvPr>
                <p:cNvPicPr>
                  <a:picLocks noChangeAspect="1" noChangeArrowheads="1"/>
                </p:cNvPicPr>
                <p:nvPr/>
              </p:nvPicPr>
              <p:blipFill>
                <a:blip r:embed="rId9" cstate="print"/>
                <a:srcRect/>
                <a:stretch>
                  <a:fillRect/>
                </a:stretch>
              </p:blipFill>
              <p:spPr bwMode="auto">
                <a:xfrm>
                  <a:off x="1143000" y="4191000"/>
                  <a:ext cx="631371" cy="636814"/>
                </a:xfrm>
                <a:prstGeom prst="rect">
                  <a:avLst/>
                </a:prstGeom>
                <a:noFill/>
              </p:spPr>
            </p:pic>
            <p:pic>
              <p:nvPicPr>
                <p:cNvPr id="18" name="Picture 12" descr="http://tbn0.google.com/images?q=tbn:SrPseIEb1hrwyM:http://carolynncarreno.files.wordpress.com/2009/02/09_08_58-fruit-pineapple_web.jpg">
                  <a:hlinkClick r:id="rId10"/>
                </p:cNvPr>
                <p:cNvPicPr>
                  <a:picLocks noChangeAspect="1" noChangeArrowheads="1"/>
                </p:cNvPicPr>
                <p:nvPr/>
              </p:nvPicPr>
              <p:blipFill>
                <a:blip r:embed="rId11" cstate="print"/>
                <a:srcRect/>
                <a:stretch>
                  <a:fillRect/>
                </a:stretch>
              </p:blipFill>
              <p:spPr bwMode="auto">
                <a:xfrm>
                  <a:off x="3320143" y="5132614"/>
                  <a:ext cx="489857" cy="734786"/>
                </a:xfrm>
                <a:prstGeom prst="rect">
                  <a:avLst/>
                </a:prstGeom>
                <a:noFill/>
              </p:spPr>
            </p:pic>
            <p:pic>
              <p:nvPicPr>
                <p:cNvPr id="19" name="Picture 14" descr="http://tbn0.google.com/images?q=tbn:gbOIW8wY-qM-UM:http://www.pizzahutpizza.com/menu/_images/3_pizzas.jpg">
                  <a:hlinkClick r:id="rId12"/>
                </p:cNvPr>
                <p:cNvPicPr>
                  <a:picLocks noChangeAspect="1" noChangeArrowheads="1"/>
                </p:cNvPicPr>
                <p:nvPr/>
              </p:nvPicPr>
              <p:blipFill>
                <a:blip r:embed="rId13" cstate="print"/>
                <a:srcRect/>
                <a:stretch>
                  <a:fillRect/>
                </a:stretch>
              </p:blipFill>
              <p:spPr bwMode="auto">
                <a:xfrm>
                  <a:off x="2209800" y="5181600"/>
                  <a:ext cx="658586" cy="653144"/>
                </a:xfrm>
                <a:prstGeom prst="rect">
                  <a:avLst/>
                </a:prstGeom>
                <a:noFill/>
              </p:spPr>
            </p:pic>
            <p:pic>
              <p:nvPicPr>
                <p:cNvPr id="20" name="Picture 2" descr="http://tbn2.google.com/images?q=tbn:EzhiAQKQJANWqM:http://jownby.files.wordpress.com/2009/03/carrot-cake01.jpg">
                  <a:hlinkClick r:id="rId14"/>
                </p:cNvPr>
                <p:cNvPicPr>
                  <a:picLocks noChangeAspect="1" noChangeArrowheads="1"/>
                </p:cNvPicPr>
                <p:nvPr/>
              </p:nvPicPr>
              <p:blipFill>
                <a:blip r:embed="rId15" cstate="print"/>
                <a:srcRect/>
                <a:stretch>
                  <a:fillRect/>
                </a:stretch>
              </p:blipFill>
              <p:spPr bwMode="auto">
                <a:xfrm>
                  <a:off x="1143000" y="5105400"/>
                  <a:ext cx="527957" cy="702129"/>
                </a:xfrm>
                <a:prstGeom prst="rect">
                  <a:avLst/>
                </a:prstGeom>
                <a:noFill/>
              </p:spPr>
            </p:pic>
            <p:pic>
              <p:nvPicPr>
                <p:cNvPr id="21" name="Picture 4" descr="http://tbn3.google.com/images?q=tbn:qeKjGe8j7wQL3M:http://www.twu.ca/life/parents/cookies-gngrsn.jpg">
                  <a:hlinkClick r:id="rId16"/>
                </p:cNvPr>
                <p:cNvPicPr>
                  <a:picLocks noChangeAspect="1" noChangeArrowheads="1"/>
                </p:cNvPicPr>
                <p:nvPr/>
              </p:nvPicPr>
              <p:blipFill>
                <a:blip r:embed="rId17" cstate="print"/>
                <a:srcRect/>
                <a:stretch>
                  <a:fillRect/>
                </a:stretch>
              </p:blipFill>
              <p:spPr bwMode="auto">
                <a:xfrm>
                  <a:off x="3211286" y="4191000"/>
                  <a:ext cx="674914" cy="674915"/>
                </a:xfrm>
                <a:prstGeom prst="rect">
                  <a:avLst/>
                </a:prstGeom>
                <a:noFill/>
              </p:spPr>
            </p:pic>
          </p:grpSp>
          <p:pic>
            <p:nvPicPr>
              <p:cNvPr id="14" name="Picture 2" descr="http://t3.gstatic.com/images?q=tbn:ANd9GcSGbju1tEGap3-QVvEO9iJOYrBDHMnX6dfsUF_3pPBRoFYhNyq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5884" y="3124200"/>
                <a:ext cx="965717" cy="636814"/>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Picture 3"/>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057400" y="3200400"/>
              <a:ext cx="908909"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37399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819785" y="1009015"/>
            <a:ext cx="8007985" cy="1198880"/>
          </a:xfrm>
          <a:prstGeom prst="rect">
            <a:avLst/>
          </a:prstGeom>
        </p:spPr>
        <p:txBody>
          <a:bodyPr wrap="square">
            <a:spAutoFit/>
          </a:bodyPr>
          <a:lstStyle/>
          <a:p>
            <a:pPr lvl="0" fontAlgn="auto">
              <a:lnSpc>
                <a:spcPct val="150000"/>
              </a:lnSpc>
              <a:spcBef>
                <a:spcPts val="600"/>
              </a:spcBef>
              <a:spcAft>
                <a:spcPts val="600"/>
              </a:spcAft>
            </a:pPr>
            <a:r>
              <a:rPr lang="zh-CN" altLang="zh-CN" sz="2400" b="1" dirty="0" smtClean="0">
                <a:latin typeface="微软雅黑" panose="020B0503020204020204" pitchFamily="34" charset="-122"/>
                <a:ea typeface="微软雅黑" panose="020B0503020204020204" pitchFamily="34" charset="-122"/>
              </a:rPr>
              <a:t>客观</a:t>
            </a:r>
            <a:r>
              <a:rPr lang="zh-CN" altLang="zh-CN" sz="2400" b="1" dirty="0">
                <a:latin typeface="微软雅黑" panose="020B0503020204020204" pitchFamily="34" charset="-122"/>
                <a:ea typeface="微软雅黑" panose="020B0503020204020204" pitchFamily="34" charset="-122"/>
              </a:rPr>
              <a:t>评价</a:t>
            </a:r>
            <a:r>
              <a:rPr lang="zh-CN" altLang="zh-CN" sz="2400" b="1" dirty="0" smtClean="0">
                <a:latin typeface="微软雅黑" panose="020B0503020204020204" pitchFamily="34" charset="-122"/>
                <a:ea typeface="微软雅黑" panose="020B0503020204020204" pitchFamily="34" charset="-122"/>
              </a:rPr>
              <a:t>方法</a:t>
            </a:r>
            <a:r>
              <a:rPr lang="zh-CN" altLang="en-US" sz="2400" b="1" dirty="0" smtClean="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评价指标用数量来表示，通过对数据进行量化处理、检验和分析，从而获得有意义的结论和规则。</a:t>
            </a:r>
          </a:p>
        </p:txBody>
      </p:sp>
      <p:sp>
        <p:nvSpPr>
          <p:cNvPr id="10" name="矩形 9"/>
          <p:cNvSpPr/>
          <p:nvPr/>
        </p:nvSpPr>
        <p:spPr>
          <a:xfrm>
            <a:off x="819561" y="2208089"/>
            <a:ext cx="7504279" cy="1353185"/>
          </a:xfrm>
          <a:prstGeom prst="rect">
            <a:avLst/>
          </a:prstGeom>
        </p:spPr>
        <p:txBody>
          <a:bodyPr wrap="square">
            <a:spAutoFit/>
          </a:bodyPr>
          <a:lstStyle/>
          <a:p>
            <a:pPr lvl="0" fontAlgn="auto">
              <a:lnSpc>
                <a:spcPct val="150000"/>
              </a:lnSpc>
              <a:spcBef>
                <a:spcPts val="600"/>
              </a:spcBef>
              <a:spcAft>
                <a:spcPts val="600"/>
              </a:spcAft>
            </a:pPr>
            <a:r>
              <a:rPr lang="en-US" altLang="zh-CN" sz="2400" b="1" dirty="0" smtClean="0">
                <a:solidFill>
                  <a:schemeClr val="tx1"/>
                </a:solidFill>
                <a:latin typeface="微软雅黑" panose="020B0503020204020204" pitchFamily="34" charset="-122"/>
                <a:ea typeface="微软雅黑" panose="020B0503020204020204" pitchFamily="34" charset="-122"/>
              </a:rPr>
              <a:t>(1) </a:t>
            </a:r>
            <a:r>
              <a:rPr lang="zh-CN" altLang="zh-CN" sz="2400" b="1" dirty="0" smtClean="0">
                <a:solidFill>
                  <a:schemeClr val="tx1"/>
                </a:solidFill>
                <a:latin typeface="微软雅黑" panose="020B0503020204020204" pitchFamily="34" charset="-122"/>
                <a:ea typeface="微软雅黑" panose="020B0503020204020204" pitchFamily="34" charset="-122"/>
              </a:rPr>
              <a:t>相关</a:t>
            </a:r>
            <a:r>
              <a:rPr lang="zh-CN" altLang="zh-CN" sz="2400" b="1" dirty="0">
                <a:solidFill>
                  <a:schemeClr val="tx1"/>
                </a:solidFill>
                <a:latin typeface="微软雅黑" panose="020B0503020204020204" pitchFamily="34" charset="-122"/>
                <a:ea typeface="微软雅黑" panose="020B0503020204020204" pitchFamily="34" charset="-122"/>
              </a:rPr>
              <a:t>度</a:t>
            </a:r>
            <a:r>
              <a:rPr lang="en-US" altLang="zh-CN" sz="2400" dirty="0">
                <a:latin typeface="微软雅黑" panose="020B0503020204020204" pitchFamily="34" charset="-122"/>
                <a:ea typeface="微软雅黑" panose="020B0503020204020204" pitchFamily="34" charset="-122"/>
                <a:sym typeface="+mn-ea"/>
              </a:rPr>
              <a:t>(</a:t>
            </a:r>
            <a:r>
              <a:rPr lang="en-US" altLang="zh-CN" sz="2400" dirty="0">
                <a:latin typeface="Times New Roman" panose="02020603050405020304" pitchFamily="18" charset="0"/>
                <a:ea typeface="微软雅黑" panose="020B0503020204020204" pitchFamily="34" charset="-122"/>
                <a:sym typeface="+mn-ea"/>
              </a:rPr>
              <a:t>correlativity</a:t>
            </a:r>
            <a:r>
              <a:rPr lang="en-US" altLang="zh-CN" sz="2400" dirty="0">
                <a:latin typeface="微软雅黑" panose="020B0503020204020204" pitchFamily="34" charset="-122"/>
                <a:ea typeface="微软雅黑" panose="020B0503020204020204" pitchFamily="34" charset="-122"/>
                <a:sym typeface="+mn-ea"/>
              </a:rPr>
              <a:t>)</a:t>
            </a:r>
            <a:endParaRPr lang="zh-CN" altLang="zh-CN" sz="2400" b="1" dirty="0">
              <a:solidFill>
                <a:schemeClr val="tx1"/>
              </a:solidFill>
              <a:latin typeface="微软雅黑" panose="020B0503020204020204" pitchFamily="34" charset="-122"/>
              <a:ea typeface="微软雅黑" panose="020B0503020204020204" pitchFamily="34" charset="-122"/>
            </a:endParaRPr>
          </a:p>
          <a:p>
            <a:pPr lvl="0" fontAlgn="auto">
              <a:lnSpc>
                <a:spcPct val="150000"/>
              </a:lnSpc>
              <a:spcBef>
                <a:spcPts val="600"/>
              </a:spcBef>
              <a:spcAft>
                <a:spcPts val="600"/>
              </a:spcAft>
            </a:pPr>
            <a:r>
              <a:rPr lang="zh-CN" altLang="zh-CN" sz="2400" dirty="0">
                <a:latin typeface="微软雅黑" panose="020B0503020204020204" pitchFamily="34" charset="-122"/>
                <a:ea typeface="微软雅黑" panose="020B0503020204020204" pitchFamily="34" charset="-122"/>
              </a:rPr>
              <a:t>     置信度与期望置信度的比值，其表达式被定义为：</a:t>
            </a:r>
          </a:p>
        </p:txBody>
      </p:sp>
      <p:sp>
        <p:nvSpPr>
          <p:cNvPr id="1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微软雅黑" panose="020B0503020204020204" pitchFamily="34" charset="-122"/>
              <a:ea typeface="微软雅黑" panose="020B0503020204020204" pitchFamily="34" charset="-122"/>
            </a:endParaRPr>
          </a:p>
        </p:txBody>
      </p:sp>
      <p:graphicFrame>
        <p:nvGraphicFramePr>
          <p:cNvPr id="12" name="对象 11"/>
          <p:cNvGraphicFramePr>
            <a:graphicFrameLocks noChangeAspect="1"/>
          </p:cNvGraphicFramePr>
          <p:nvPr/>
        </p:nvGraphicFramePr>
        <p:xfrm>
          <a:off x="1278255" y="3561080"/>
          <a:ext cx="6452870" cy="867410"/>
        </p:xfrm>
        <a:graphic>
          <a:graphicData uri="http://schemas.openxmlformats.org/presentationml/2006/ole">
            <mc:AlternateContent xmlns:mc="http://schemas.openxmlformats.org/markup-compatibility/2006">
              <mc:Choice xmlns:v="urn:schemas-microsoft-com:vml" Requires="v">
                <p:oleObj spid="_x0000_s334022" name="Equation" r:id="rId4" imgW="3327400" imgH="444500" progId="Equation.DSMT4">
                  <p:embed/>
                </p:oleObj>
              </mc:Choice>
              <mc:Fallback>
                <p:oleObj name="Equation" r:id="rId4" imgW="3327400" imgH="444500" progId="Equation.DSMT4">
                  <p:embed/>
                  <p:pic>
                    <p:nvPicPr>
                      <p:cNvPr id="0" name=""/>
                      <p:cNvPicPr>
                        <a:picLocks noChangeAspect="1" noChangeArrowheads="1"/>
                      </p:cNvPicPr>
                      <p:nvPr/>
                    </p:nvPicPr>
                    <p:blipFill>
                      <a:blip r:embed="rId5"/>
                      <a:srcRect/>
                      <a:stretch>
                        <a:fillRect/>
                      </a:stretch>
                    </p:blipFill>
                    <p:spPr bwMode="auto">
                      <a:xfrm>
                        <a:off x="1278255" y="3561080"/>
                        <a:ext cx="6452870" cy="867410"/>
                      </a:xfrm>
                      <a:prstGeom prst="rect">
                        <a:avLst/>
                      </a:prstGeom>
                      <a:noFill/>
                    </p:spPr>
                  </p:pic>
                </p:oleObj>
              </mc:Fallback>
            </mc:AlternateContent>
          </a:graphicData>
        </a:graphic>
      </p:graphicFrame>
      <p:sp>
        <p:nvSpPr>
          <p:cNvPr id="14" name="矩形 13"/>
          <p:cNvSpPr/>
          <p:nvPr/>
        </p:nvSpPr>
        <p:spPr>
          <a:xfrm>
            <a:off x="819561" y="4428628"/>
            <a:ext cx="4572000" cy="645160"/>
          </a:xfrm>
          <a:prstGeom prst="rect">
            <a:avLst/>
          </a:prstGeom>
        </p:spPr>
        <p:txBody>
          <a:bodyPr>
            <a:spAutoFit/>
          </a:bodyPr>
          <a:lstStyle/>
          <a:p>
            <a:pPr lvl="0" fontAlgn="auto">
              <a:lnSpc>
                <a:spcPct val="150000"/>
              </a:lnSpc>
              <a:spcBef>
                <a:spcPts val="600"/>
              </a:spcBef>
              <a:spcAft>
                <a:spcPts val="600"/>
              </a:spcAft>
            </a:pPr>
            <a:r>
              <a:rPr lang="en-US" altLang="zh-CN" sz="2400" b="1" dirty="0" smtClean="0">
                <a:solidFill>
                  <a:schemeClr val="tx1"/>
                </a:solidFill>
                <a:latin typeface="微软雅黑" panose="020B0503020204020204" pitchFamily="34" charset="-122"/>
                <a:ea typeface="微软雅黑" panose="020B0503020204020204" pitchFamily="34" charset="-122"/>
              </a:rPr>
              <a:t>(2) </a:t>
            </a:r>
            <a:r>
              <a:rPr lang="zh-CN" altLang="zh-CN" sz="2400" b="1" dirty="0" smtClean="0">
                <a:solidFill>
                  <a:schemeClr val="tx1"/>
                </a:solidFill>
                <a:latin typeface="微软雅黑" panose="020B0503020204020204" pitchFamily="34" charset="-122"/>
                <a:ea typeface="微软雅黑" panose="020B0503020204020204" pitchFamily="34" charset="-122"/>
              </a:rPr>
              <a:t>影响</a:t>
            </a:r>
            <a:r>
              <a:rPr lang="zh-CN" altLang="zh-CN" sz="2400" b="1" dirty="0">
                <a:solidFill>
                  <a:schemeClr val="tx1"/>
                </a:solidFill>
                <a:latin typeface="微软雅黑" panose="020B0503020204020204" pitchFamily="34" charset="-122"/>
                <a:ea typeface="微软雅黑" panose="020B0503020204020204" pitchFamily="34" charset="-122"/>
              </a:rPr>
              <a:t>度</a:t>
            </a:r>
            <a:r>
              <a:rPr lang="en-US" altLang="zh-CN" sz="2400" dirty="0">
                <a:latin typeface="Times New Roman" panose="02020603050405020304" pitchFamily="18" charset="0"/>
                <a:ea typeface="微软雅黑" panose="020B0503020204020204" pitchFamily="34" charset="-122"/>
                <a:sym typeface="+mn-ea"/>
              </a:rPr>
              <a:t>(effect)</a:t>
            </a:r>
            <a:endParaRPr lang="zh-CN" altLang="zh-CN" sz="2400" dirty="0">
              <a:latin typeface="微软雅黑" panose="020B0503020204020204" pitchFamily="34" charset="-122"/>
              <a:ea typeface="微软雅黑" panose="020B0503020204020204" pitchFamily="34" charset="-122"/>
            </a:endParaRPr>
          </a:p>
        </p:txBody>
      </p:sp>
      <p:sp>
        <p:nvSpPr>
          <p:cNvPr id="15"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微软雅黑" panose="020B0503020204020204" pitchFamily="34" charset="-122"/>
              <a:ea typeface="微软雅黑" panose="020B0503020204020204" pitchFamily="34" charset="-122"/>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3519597053"/>
              </p:ext>
            </p:extLst>
          </p:nvPr>
        </p:nvGraphicFramePr>
        <p:xfrm>
          <a:off x="1219200" y="5205095"/>
          <a:ext cx="7028440" cy="797560"/>
        </p:xfrm>
        <a:graphic>
          <a:graphicData uri="http://schemas.openxmlformats.org/presentationml/2006/ole">
            <mc:AlternateContent xmlns:mc="http://schemas.openxmlformats.org/markup-compatibility/2006">
              <mc:Choice xmlns:v="urn:schemas-microsoft-com:vml" Requires="v">
                <p:oleObj spid="_x0000_s334023" name="Equation" r:id="rId6" imgW="3416300" imgH="419100" progId="Equation.DSMT4">
                  <p:embed/>
                </p:oleObj>
              </mc:Choice>
              <mc:Fallback>
                <p:oleObj name="Equation" r:id="rId6" imgW="3416300" imgH="4191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5205095"/>
                        <a:ext cx="7028440" cy="797560"/>
                      </a:xfrm>
                      <a:prstGeom prst="rect">
                        <a:avLst/>
                      </a:prstGeom>
                      <a:noFill/>
                    </p:spPr>
                  </p:pic>
                </p:oleObj>
              </mc:Fallback>
            </mc:AlternateContent>
          </a:graphicData>
        </a:graphic>
      </p:graphicFrame>
      <p:sp>
        <p:nvSpPr>
          <p:cNvPr id="6" name="TextBox 2"/>
          <p:cNvSpPr txBox="1"/>
          <p:nvPr/>
        </p:nvSpPr>
        <p:spPr>
          <a:xfrm>
            <a:off x="990600" y="162580"/>
            <a:ext cx="4449445" cy="523220"/>
          </a:xfrm>
          <a:prstGeom prst="rect">
            <a:avLst/>
          </a:prstGeom>
          <a:noFill/>
          <a:ln>
            <a:noFill/>
          </a:ln>
        </p:spPr>
        <p:txBody>
          <a:bodyPr wrap="square" rtlCol="0">
            <a:spAutoFit/>
          </a:bodyPr>
          <a:lstStyle>
            <a:defPPr>
              <a:defRPr lang="en-US"/>
            </a:defPPr>
            <a:lvl1pPr>
              <a:defRPr sz="2800" b="0" i="1">
                <a:solidFill>
                  <a:srgbClr val="002060"/>
                </a:solidFill>
                <a:latin typeface="微软雅黑" panose="020B0503020204020204" pitchFamily="34" charset="-122"/>
                <a:ea typeface="微软雅黑" panose="020B0503020204020204" pitchFamily="34" charset="-122"/>
              </a:defRPr>
            </a:lvl1pPr>
          </a:lstStyle>
          <a:p>
            <a:r>
              <a:rPr lang="zh-CN" altLang="en-US" dirty="0" smtClean="0">
                <a:sym typeface="+mn-ea"/>
              </a:rPr>
              <a:t>关联</a:t>
            </a:r>
            <a:r>
              <a:rPr lang="zh-CN" altLang="en-US" dirty="0">
                <a:sym typeface="+mn-ea"/>
              </a:rPr>
              <a:t>规则质量评价</a:t>
            </a:r>
          </a:p>
        </p:txBody>
      </p:sp>
    </p:spTree>
    <p:extLst>
      <p:ext uri="{BB962C8B-B14F-4D97-AF65-F5344CB8AC3E}">
        <p14:creationId xmlns:p14="http://schemas.microsoft.com/office/powerpoint/2010/main" val="1288138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微软雅黑" panose="020B0503020204020204" pitchFamily="34" charset="-122"/>
              <a:ea typeface="微软雅黑" panose="020B0503020204020204" pitchFamily="34" charset="-122"/>
            </a:endParaRPr>
          </a:p>
        </p:txBody>
      </p:sp>
      <p:sp>
        <p:nvSpPr>
          <p:cNvPr id="6" name="TextBox 2"/>
          <p:cNvSpPr txBox="1"/>
          <p:nvPr/>
        </p:nvSpPr>
        <p:spPr>
          <a:xfrm>
            <a:off x="1077595" y="162580"/>
            <a:ext cx="4449445" cy="523220"/>
          </a:xfrm>
          <a:prstGeom prst="rect">
            <a:avLst/>
          </a:prstGeom>
          <a:noFill/>
          <a:ln>
            <a:noFill/>
          </a:ln>
        </p:spPr>
        <p:txBody>
          <a:bodyPr wrap="square" rtlCol="0">
            <a:spAutoFit/>
          </a:bodyPr>
          <a:lstStyle>
            <a:defPPr>
              <a:defRPr lang="en-US"/>
            </a:defPPr>
            <a:lvl1pPr>
              <a:defRPr sz="2800" b="0" i="1">
                <a:solidFill>
                  <a:srgbClr val="002060"/>
                </a:solidFill>
                <a:latin typeface="微软雅黑" panose="020B0503020204020204" pitchFamily="34" charset="-122"/>
                <a:ea typeface="微软雅黑" panose="020B0503020204020204" pitchFamily="34" charset="-122"/>
              </a:defRPr>
            </a:lvl1pPr>
          </a:lstStyle>
          <a:p>
            <a:r>
              <a:rPr lang="zh-CN" altLang="en-US" dirty="0" smtClean="0">
                <a:sym typeface="+mn-ea"/>
              </a:rPr>
              <a:t>关联</a:t>
            </a:r>
            <a:r>
              <a:rPr lang="zh-CN" altLang="en-US" dirty="0">
                <a:sym typeface="+mn-ea"/>
              </a:rPr>
              <a:t>规则质量评价</a:t>
            </a:r>
          </a:p>
        </p:txBody>
      </p:sp>
      <p:sp>
        <p:nvSpPr>
          <p:cNvPr id="4" name="文本框 3"/>
          <p:cNvSpPr txBox="1"/>
          <p:nvPr/>
        </p:nvSpPr>
        <p:spPr>
          <a:xfrm>
            <a:off x="819785" y="1059815"/>
            <a:ext cx="7504430" cy="5524589"/>
          </a:xfrm>
          <a:prstGeom prst="rect">
            <a:avLst/>
          </a:prstGeom>
          <a:noFill/>
        </p:spPr>
        <p:txBody>
          <a:bodyPr wrap="square" rtlCol="0" anchor="t">
            <a:spAutoFit/>
          </a:bodyPr>
          <a:lstStyle/>
          <a:p>
            <a:pPr lvl="0" fontAlgn="auto">
              <a:lnSpc>
                <a:spcPct val="150000"/>
              </a:lnSpc>
              <a:spcBef>
                <a:spcPts val="600"/>
              </a:spcBef>
              <a:spcAft>
                <a:spcPts val="600"/>
              </a:spcAft>
            </a:pPr>
            <a:r>
              <a:rPr lang="en-US" altLang="zh-CN" sz="2400" b="1" dirty="0" smtClean="0">
                <a:latin typeface="微软雅黑" panose="020B0503020204020204" pitchFamily="34" charset="-122"/>
                <a:ea typeface="微软雅黑" panose="020B0503020204020204" pitchFamily="34" charset="-122"/>
                <a:sym typeface="+mn-ea"/>
              </a:rPr>
              <a:t>(3) 时效度</a:t>
            </a:r>
            <a:r>
              <a:rPr lang="zh-CN" altLang="zh-CN" sz="2400" dirty="0">
                <a:latin typeface="微软雅黑" panose="020B0503020204020204" pitchFamily="34" charset="-122"/>
                <a:ea typeface="微软雅黑" panose="020B0503020204020204" pitchFamily="34" charset="-122"/>
                <a:sym typeface="+mn-ea"/>
              </a:rPr>
              <a:t>(</a:t>
            </a:r>
            <a:r>
              <a:rPr lang="zh-CN" altLang="zh-CN" sz="2400" dirty="0">
                <a:latin typeface="Times New Roman" panose="02020603050405020304" pitchFamily="18" charset="0"/>
                <a:ea typeface="微软雅黑" panose="020B0503020204020204" pitchFamily="34" charset="-122"/>
                <a:sym typeface="+mn-ea"/>
              </a:rPr>
              <a:t>time</a:t>
            </a:r>
            <a:r>
              <a:rPr lang="zh-CN" altLang="zh-CN" sz="2400" dirty="0">
                <a:latin typeface="微软雅黑" panose="020B0503020204020204" pitchFamily="34" charset="-122"/>
                <a:ea typeface="微软雅黑" panose="020B0503020204020204" pitchFamily="34" charset="-122"/>
                <a:sym typeface="+mn-ea"/>
              </a:rPr>
              <a:t>)</a:t>
            </a:r>
            <a:endParaRPr lang="zh-CN" altLang="zh-CN" sz="2400" b="1" dirty="0">
              <a:latin typeface="微软雅黑" panose="020B0503020204020204" pitchFamily="34" charset="-122"/>
              <a:ea typeface="微软雅黑" panose="020B0503020204020204" pitchFamily="34" charset="-122"/>
            </a:endParaRPr>
          </a:p>
          <a:p>
            <a:pPr lvl="0" fontAlgn="auto">
              <a:lnSpc>
                <a:spcPct val="150000"/>
              </a:lnSpc>
              <a:spcBef>
                <a:spcPts val="600"/>
              </a:spcBef>
              <a:spcAft>
                <a:spcPts val="600"/>
              </a:spcAft>
            </a:pPr>
            <a:r>
              <a:rPr lang="zh-CN" altLang="zh-CN" sz="2400" dirty="0">
                <a:latin typeface="微软雅黑" panose="020B0503020204020204" pitchFamily="34" charset="-122"/>
                <a:ea typeface="微软雅黑" panose="020B0503020204020204" pitchFamily="34" charset="-122"/>
                <a:sym typeface="+mn-ea"/>
              </a:rPr>
              <a:t>根据信息熵的统计意义，事件的时效性随时间间隔的增大而呈指数下降的。</a:t>
            </a:r>
            <a:r>
              <a:rPr lang="zh-CN" altLang="zh-CN" sz="2400" dirty="0">
                <a:sym typeface="+mn-ea"/>
              </a:rPr>
              <a:t>当规则的时效支持度和时效置信度同时满足给定的阈值时，称之为强时效规则。</a:t>
            </a:r>
          </a:p>
          <a:p>
            <a:pPr lvl="0" algn="l" fontAlgn="auto">
              <a:lnSpc>
                <a:spcPct val="150000"/>
              </a:lnSpc>
              <a:spcBef>
                <a:spcPts val="600"/>
              </a:spcBef>
              <a:spcAft>
                <a:spcPts val="600"/>
              </a:spcAft>
            </a:pPr>
            <a:r>
              <a:rPr lang="en-US" altLang="zh-CN" sz="2400" b="1" dirty="0" smtClean="0">
                <a:latin typeface="微软雅黑" panose="020B0503020204020204" pitchFamily="34" charset="-122"/>
                <a:ea typeface="微软雅黑" panose="020B0503020204020204" pitchFamily="34" charset="-122"/>
                <a:sym typeface="+mn-ea"/>
              </a:rPr>
              <a:t>(4)新颖度</a:t>
            </a:r>
            <a:r>
              <a:rPr lang="en-US" altLang="zh-CN" sz="2400" dirty="0" smtClean="0">
                <a:latin typeface="微软雅黑" panose="020B0503020204020204" pitchFamily="34" charset="-122"/>
                <a:ea typeface="微软雅黑" panose="020B0503020204020204" pitchFamily="34" charset="-122"/>
                <a:sym typeface="+mn-ea"/>
              </a:rPr>
              <a:t>(</a:t>
            </a:r>
            <a:r>
              <a:rPr lang="en-US" altLang="zh-CN" sz="2400" dirty="0" smtClean="0">
                <a:latin typeface="Times New Roman" panose="02020603050405020304" pitchFamily="18" charset="0"/>
                <a:ea typeface="微软雅黑" panose="020B0503020204020204" pitchFamily="34" charset="-122"/>
                <a:sym typeface="+mn-ea"/>
              </a:rPr>
              <a:t>novel)</a:t>
            </a:r>
            <a:endParaRPr lang="zh-CN" altLang="en-US" sz="2400" b="1" dirty="0" smtClean="0">
              <a:latin typeface="微软雅黑" panose="020B0503020204020204" pitchFamily="34" charset="-122"/>
              <a:ea typeface="微软雅黑" panose="020B0503020204020204" pitchFamily="34" charset="-122"/>
              <a:sym typeface="+mn-ea"/>
            </a:endParaRPr>
          </a:p>
          <a:p>
            <a:pPr lvl="0" algn="l" fontAlgn="auto">
              <a:lnSpc>
                <a:spcPct val="150000"/>
              </a:lnSpc>
              <a:spcBef>
                <a:spcPts val="600"/>
              </a:spcBef>
              <a:spcAft>
                <a:spcPts val="600"/>
              </a:spcAft>
            </a:pPr>
            <a:r>
              <a:rPr lang="zh-CN" altLang="zh-CN" sz="2400" dirty="0" smtClean="0">
                <a:sym typeface="+mn-ea"/>
              </a:rPr>
              <a:t>新颖</a:t>
            </a:r>
            <a:r>
              <a:rPr lang="zh-CN" altLang="zh-CN" sz="2400" dirty="0">
                <a:sym typeface="+mn-ea"/>
              </a:rPr>
              <a:t>度是相对于原有的知识而言的，新颖程度分别表现在发现的规则与基础知识库中的规则的各项差异程度上，</a:t>
            </a:r>
            <a:r>
              <a:rPr lang="zh-CN" altLang="zh-CN" sz="2400" dirty="0">
                <a:latin typeface="微软雅黑" panose="020B0503020204020204" pitchFamily="34" charset="-122"/>
                <a:ea typeface="微软雅黑" panose="020B0503020204020204" pitchFamily="34" charset="-122"/>
                <a:sym typeface="+mn-ea"/>
              </a:rPr>
              <a:t>实际应用中，我们认定新颖度高的关联规则是感兴趣的。</a:t>
            </a:r>
            <a:endParaRPr lang="zh-CN" altLang="zh-CN" sz="2400" dirty="0">
              <a:latin typeface="微软雅黑" panose="020B0503020204020204" pitchFamily="34" charset="-122"/>
              <a:ea typeface="微软雅黑" panose="020B0503020204020204" pitchFamily="34" charset="-122"/>
            </a:endParaRPr>
          </a:p>
          <a:p>
            <a:pPr lvl="0">
              <a:lnSpc>
                <a:spcPct val="150000"/>
              </a:lnSpc>
            </a:pPr>
            <a:endParaRPr lang="zh-CN"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7959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1650" y="1217257"/>
            <a:ext cx="8185150" cy="4808496"/>
          </a:xfrm>
          <a:prstGeom prst="rect">
            <a:avLst/>
          </a:prstGeom>
        </p:spPr>
        <p:txBody>
          <a:bodyPr wrap="square">
            <a:spAutoFit/>
          </a:bodyPr>
          <a:lstStyle/>
          <a:p>
            <a:pPr>
              <a:lnSpc>
                <a:spcPct val="150000"/>
              </a:lnSpc>
              <a:spcBef>
                <a:spcPts val="1200"/>
              </a:spcBef>
            </a:pPr>
            <a:r>
              <a:rPr lang="zh-CN" altLang="zh-CN" sz="2000" b="1" dirty="0" smtClean="0">
                <a:latin typeface="微软雅黑" panose="020B0503020204020204" pitchFamily="34" charset="-122"/>
                <a:ea typeface="微软雅黑" panose="020B0503020204020204" pitchFamily="34" charset="-122"/>
              </a:rPr>
              <a:t>主观</a:t>
            </a:r>
            <a:r>
              <a:rPr lang="zh-CN" altLang="zh-CN" sz="2000" b="1" dirty="0">
                <a:latin typeface="微软雅黑" panose="020B0503020204020204" pitchFamily="34" charset="-122"/>
                <a:ea typeface="微软雅黑" panose="020B0503020204020204" pitchFamily="34" charset="-122"/>
              </a:rPr>
              <a:t>评价：</a:t>
            </a:r>
            <a:r>
              <a:rPr lang="zh-CN" altLang="zh-CN" sz="2000" dirty="0">
                <a:latin typeface="微软雅黑" panose="020B0503020204020204" pitchFamily="34" charset="-122"/>
                <a:ea typeface="微软雅黑" panose="020B0503020204020204" pitchFamily="34" charset="-122"/>
              </a:rPr>
              <a:t>评价指标用意义、经验和描述等进行表示。</a:t>
            </a:r>
          </a:p>
          <a:p>
            <a:pPr>
              <a:lnSpc>
                <a:spcPct val="150000"/>
              </a:lnSpc>
              <a:spcBef>
                <a:spcPts val="1200"/>
              </a:spcBef>
            </a:pPr>
            <a:r>
              <a:rPr lang="en-US" altLang="zh-CN" sz="2000" b="1" dirty="0">
                <a:latin typeface="微软雅黑" panose="020B0503020204020204" pitchFamily="34" charset="-122"/>
                <a:ea typeface="微软雅黑" panose="020B0503020204020204" pitchFamily="34" charset="-122"/>
              </a:rPr>
              <a:t>(1) </a:t>
            </a:r>
            <a:r>
              <a:rPr lang="zh-CN" altLang="zh-CN" sz="2000" b="1" dirty="0">
                <a:latin typeface="微软雅黑" panose="020B0503020204020204" pitchFamily="34" charset="-122"/>
                <a:ea typeface="微软雅黑" panose="020B0503020204020204" pitchFamily="34" charset="-122"/>
              </a:rPr>
              <a:t>实用度</a:t>
            </a:r>
            <a:r>
              <a:rPr lang="en-US" altLang="zh-CN" sz="2000" dirty="0">
                <a:latin typeface="微软雅黑" panose="020B0503020204020204" pitchFamily="34" charset="-122"/>
                <a:ea typeface="微软雅黑" panose="020B0503020204020204" pitchFamily="34" charset="-122"/>
                <a:sym typeface="+mn-ea"/>
              </a:rPr>
              <a:t>(</a:t>
            </a:r>
            <a:r>
              <a:rPr lang="en-US" altLang="zh-CN" sz="2000" dirty="0">
                <a:latin typeface="Times New Roman" panose="02020603050405020304" pitchFamily="18" charset="0"/>
                <a:ea typeface="微软雅黑" panose="020B0503020204020204" pitchFamily="34" charset="-122"/>
                <a:sym typeface="+mn-ea"/>
              </a:rPr>
              <a:t>utility</a:t>
            </a:r>
            <a:r>
              <a:rPr lang="en-US" altLang="zh-CN" sz="2000" dirty="0">
                <a:latin typeface="微软雅黑" panose="020B0503020204020204" pitchFamily="34" charset="-122"/>
                <a:ea typeface="微软雅黑" panose="020B0503020204020204" pitchFamily="34" charset="-122"/>
                <a:sym typeface="+mn-ea"/>
              </a:rPr>
              <a:t>)</a:t>
            </a:r>
            <a:endParaRPr lang="zh-CN" altLang="zh-CN" sz="2000" b="1" dirty="0">
              <a:latin typeface="微软雅黑" panose="020B0503020204020204" pitchFamily="34" charset="-122"/>
              <a:ea typeface="微软雅黑" panose="020B0503020204020204" pitchFamily="34" charset="-122"/>
            </a:endParaRPr>
          </a:p>
          <a:p>
            <a:pPr>
              <a:lnSpc>
                <a:spcPct val="150000"/>
              </a:lnSpc>
              <a:spcBef>
                <a:spcPts val="1200"/>
              </a:spcBef>
            </a:pPr>
            <a:r>
              <a:rPr lang="en-US" altLang="zh-CN" sz="2000" dirty="0" smtClean="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反映了潜在有用性，涉及到用户和领域专家参与规则评价的问题，表现在：①在领域中的位置比较重要，对其他的属性起着很大影响作用②反映了用户进行知识挖掘时的兴趣的取向。</a:t>
            </a:r>
          </a:p>
          <a:p>
            <a:pPr>
              <a:lnSpc>
                <a:spcPct val="150000"/>
              </a:lnSpc>
              <a:spcBef>
                <a:spcPts val="1200"/>
              </a:spcBef>
            </a:pPr>
            <a:r>
              <a:rPr lang="en-US" altLang="zh-CN" sz="2000" b="1" dirty="0">
                <a:latin typeface="微软雅黑" panose="020B0503020204020204" pitchFamily="34" charset="-122"/>
                <a:ea typeface="微软雅黑" panose="020B0503020204020204" pitchFamily="34" charset="-122"/>
              </a:rPr>
              <a:t>(2) </a:t>
            </a:r>
            <a:r>
              <a:rPr lang="zh-CN" altLang="zh-CN" sz="2000" b="1" dirty="0">
                <a:latin typeface="微软雅黑" panose="020B0503020204020204" pitchFamily="34" charset="-122"/>
                <a:ea typeface="微软雅黑" panose="020B0503020204020204" pitchFamily="34" charset="-122"/>
              </a:rPr>
              <a:t>简洁度</a:t>
            </a:r>
            <a:r>
              <a:rPr lang="en-US" altLang="zh-CN" sz="2000" dirty="0">
                <a:latin typeface="微软雅黑" panose="020B0503020204020204" pitchFamily="34" charset="-122"/>
                <a:ea typeface="微软雅黑" panose="020B0503020204020204" pitchFamily="34" charset="-122"/>
                <a:sym typeface="+mn-ea"/>
              </a:rPr>
              <a:t>(</a:t>
            </a:r>
            <a:r>
              <a:rPr lang="en-US" altLang="zh-CN" sz="2000" dirty="0">
                <a:latin typeface="Times New Roman" panose="02020603050405020304" pitchFamily="18" charset="0"/>
                <a:ea typeface="微软雅黑" panose="020B0503020204020204" pitchFamily="34" charset="-122"/>
                <a:sym typeface="+mn-ea"/>
              </a:rPr>
              <a:t>concision</a:t>
            </a:r>
            <a:r>
              <a:rPr lang="en-US" altLang="zh-CN" sz="2000" dirty="0">
                <a:latin typeface="微软雅黑" panose="020B0503020204020204" pitchFamily="34" charset="-122"/>
                <a:ea typeface="微软雅黑" panose="020B0503020204020204" pitchFamily="34" charset="-122"/>
                <a:sym typeface="+mn-ea"/>
              </a:rPr>
              <a:t>)</a:t>
            </a:r>
            <a:endParaRPr lang="zh-CN" altLang="zh-CN" sz="2000" b="1" dirty="0">
              <a:latin typeface="微软雅黑" panose="020B0503020204020204" pitchFamily="34" charset="-122"/>
              <a:ea typeface="微软雅黑" panose="020B0503020204020204" pitchFamily="34" charset="-122"/>
            </a:endParaRPr>
          </a:p>
          <a:p>
            <a:pPr>
              <a:lnSpc>
                <a:spcPct val="150000"/>
              </a:lnSpc>
              <a:spcBef>
                <a:spcPts val="1200"/>
              </a:spcBef>
            </a:pPr>
            <a:r>
              <a:rPr lang="en-US" altLang="zh-CN" sz="2000" dirty="0" smtClean="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用来衡量关联规则的最终可理解程度的指标。表现在：①在规则所包含的</a:t>
            </a:r>
            <a:r>
              <a:rPr lang="zh-CN" altLang="zh-CN" sz="2000" dirty="0" smtClean="0">
                <a:latin typeface="微软雅黑" panose="020B0503020204020204" pitchFamily="34" charset="-122"/>
                <a:ea typeface="微软雅黑" panose="020B0503020204020204" pitchFamily="34" charset="-122"/>
              </a:rPr>
              <a:t>项的</a:t>
            </a:r>
            <a:r>
              <a:rPr lang="zh-CN" altLang="zh-CN" sz="2000" dirty="0">
                <a:latin typeface="微软雅黑" panose="020B0503020204020204" pitchFamily="34" charset="-122"/>
                <a:ea typeface="微软雅黑" panose="020B0503020204020204" pitchFamily="34" charset="-122"/>
              </a:rPr>
              <a:t>个数上，项数越多，越不利于对规则的理解②在规则所包含的抽象层次上，抽象层次越高，对数据的解释力就越强。</a:t>
            </a:r>
          </a:p>
        </p:txBody>
      </p:sp>
      <p:sp>
        <p:nvSpPr>
          <p:cNvPr id="6" name="TextBox 2"/>
          <p:cNvSpPr txBox="1"/>
          <p:nvPr/>
        </p:nvSpPr>
        <p:spPr>
          <a:xfrm>
            <a:off x="888963" y="162580"/>
            <a:ext cx="4121150" cy="523220"/>
          </a:xfrm>
          <a:prstGeom prst="rect">
            <a:avLst/>
          </a:prstGeom>
          <a:noFill/>
          <a:ln>
            <a:noFill/>
          </a:ln>
        </p:spPr>
        <p:txBody>
          <a:bodyPr wrap="square" rtlCol="0">
            <a:spAutoFit/>
          </a:bodyPr>
          <a:lstStyle>
            <a:defPPr>
              <a:defRPr lang="en-US"/>
            </a:defPPr>
            <a:lvl1pPr>
              <a:defRPr sz="2800" b="0" i="1">
                <a:solidFill>
                  <a:srgbClr val="002060"/>
                </a:solidFill>
                <a:latin typeface="微软雅黑" panose="020B0503020204020204" pitchFamily="34" charset="-122"/>
                <a:ea typeface="微软雅黑" panose="020B0503020204020204" pitchFamily="34" charset="-122"/>
              </a:defRPr>
            </a:lvl1pPr>
          </a:lstStyle>
          <a:p>
            <a:r>
              <a:rPr lang="zh-CN" altLang="en-US" dirty="0" smtClean="0">
                <a:sym typeface="+mn-ea"/>
              </a:rPr>
              <a:t>关联</a:t>
            </a:r>
            <a:r>
              <a:rPr lang="zh-CN" altLang="en-US" dirty="0">
                <a:sym typeface="+mn-ea"/>
              </a:rPr>
              <a:t>规则质量评价</a:t>
            </a:r>
          </a:p>
        </p:txBody>
      </p:sp>
    </p:spTree>
    <p:extLst>
      <p:ext uri="{BB962C8B-B14F-4D97-AF65-F5344CB8AC3E}">
        <p14:creationId xmlns:p14="http://schemas.microsoft.com/office/powerpoint/2010/main" val="492108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79450" y="1051560"/>
            <a:ext cx="8007350" cy="5555367"/>
          </a:xfrm>
          <a:prstGeom prst="rect">
            <a:avLst/>
          </a:prstGeom>
        </p:spPr>
        <p:txBody>
          <a:bodyPr wrap="square">
            <a:spAutoFit/>
          </a:bodyPr>
          <a:lstStyle/>
          <a:p>
            <a:pPr fontAlgn="auto">
              <a:lnSpc>
                <a:spcPct val="150000"/>
              </a:lnSpc>
              <a:spcAft>
                <a:spcPts val="600"/>
              </a:spcAft>
            </a:pPr>
            <a:r>
              <a:rPr lang="en-US" altLang="zh-CN" sz="2000" b="1" dirty="0">
                <a:latin typeface="微软雅黑" panose="020B0503020204020204" pitchFamily="34" charset="-122"/>
                <a:ea typeface="微软雅黑" panose="020B0503020204020204" pitchFamily="34" charset="-122"/>
                <a:sym typeface="+mn-ea"/>
              </a:rPr>
              <a:t>(1) </a:t>
            </a:r>
            <a:r>
              <a:rPr lang="zh-CN" altLang="zh-CN" sz="2000" b="1" dirty="0">
                <a:latin typeface="微软雅黑" panose="020B0503020204020204" pitchFamily="34" charset="-122"/>
                <a:ea typeface="微软雅黑" panose="020B0503020204020204" pitchFamily="34" charset="-122"/>
                <a:sym typeface="+mn-ea"/>
              </a:rPr>
              <a:t>基于规则中处理的变量的类别</a:t>
            </a:r>
          </a:p>
          <a:p>
            <a:pPr>
              <a:lnSpc>
                <a:spcPct val="150000"/>
              </a:lnSpc>
            </a:pPr>
            <a:r>
              <a:rPr lang="zh-CN" altLang="zh-CN" sz="2000" dirty="0">
                <a:latin typeface="微软雅黑" panose="020B0503020204020204" pitchFamily="34" charset="-122"/>
                <a:ea typeface="微软雅黑" panose="020B0503020204020204" pitchFamily="34" charset="-122"/>
              </a:rPr>
              <a:t>可以分为布尔型和数值型</a:t>
            </a:r>
            <a:r>
              <a:rPr lang="zh-CN" altLang="zh-CN" sz="2000" dirty="0" smtClean="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例如：性</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“女”</a:t>
            </a:r>
            <a:r>
              <a:rPr lang="en-US" altLang="zh-CN" sz="2000" dirty="0">
                <a:latin typeface="微软雅黑" panose="020B0503020204020204" pitchFamily="34" charset="-122"/>
                <a:ea typeface="微软雅黑" panose="020B0503020204020204" pitchFamily="34" charset="-122"/>
              </a:rPr>
              <a:t>=&gt;</a:t>
            </a:r>
            <a:r>
              <a:rPr lang="zh-CN" altLang="zh-CN" sz="2000" dirty="0">
                <a:latin typeface="微软雅黑" panose="020B0503020204020204" pitchFamily="34" charset="-122"/>
                <a:ea typeface="微软雅黑" panose="020B0503020204020204" pitchFamily="34" charset="-122"/>
              </a:rPr>
              <a:t>职业</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秘书</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是布尔型关联规则；性别</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“女”</a:t>
            </a:r>
            <a:r>
              <a:rPr lang="en-US" altLang="zh-CN" sz="2000" dirty="0">
                <a:latin typeface="微软雅黑" panose="020B0503020204020204" pitchFamily="34" charset="-122"/>
                <a:ea typeface="微软雅黑" panose="020B0503020204020204" pitchFamily="34" charset="-122"/>
              </a:rPr>
              <a:t>=&gt;</a:t>
            </a:r>
            <a:r>
              <a:rPr lang="en-US" altLang="zh-CN" sz="2000" dirty="0" err="1">
                <a:ea typeface="微软雅黑" panose="020B0503020204020204" pitchFamily="34" charset="-122"/>
              </a:rPr>
              <a:t>avg</a:t>
            </a:r>
            <a:r>
              <a:rPr lang="en-US" altLang="zh-CN" sz="2000" dirty="0">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收入</a:t>
            </a:r>
            <a:r>
              <a:rPr lang="en-US" altLang="zh-CN" sz="2000" dirty="0">
                <a:latin typeface="微软雅黑" panose="020B0503020204020204" pitchFamily="34" charset="-122"/>
                <a:ea typeface="微软雅黑" panose="020B0503020204020204" pitchFamily="34" charset="-122"/>
              </a:rPr>
              <a:t>)=2300</a:t>
            </a:r>
            <a:r>
              <a:rPr lang="zh-CN" altLang="zh-CN" sz="2000" dirty="0">
                <a:latin typeface="微软雅黑" panose="020B0503020204020204" pitchFamily="34" charset="-122"/>
                <a:ea typeface="微软雅黑" panose="020B0503020204020204" pitchFamily="34" charset="-122"/>
              </a:rPr>
              <a:t>，是一个数值型关联规则。</a:t>
            </a:r>
          </a:p>
          <a:p>
            <a:pPr fontAlgn="auto">
              <a:lnSpc>
                <a:spcPct val="150000"/>
              </a:lnSpc>
              <a:spcBef>
                <a:spcPts val="600"/>
              </a:spcBef>
              <a:spcAft>
                <a:spcPts val="600"/>
              </a:spcAft>
            </a:pPr>
            <a:r>
              <a:rPr lang="en-US" altLang="zh-CN" sz="2000" dirty="0">
                <a:latin typeface="微软雅黑" panose="020B0503020204020204" pitchFamily="34" charset="-122"/>
                <a:ea typeface="微软雅黑" panose="020B0503020204020204" pitchFamily="34" charset="-122"/>
                <a:sym typeface="+mn-ea"/>
              </a:rPr>
              <a:t>(</a:t>
            </a:r>
            <a:r>
              <a:rPr lang="en-US" altLang="zh-CN" sz="2000" b="1" dirty="0">
                <a:latin typeface="微软雅黑" panose="020B0503020204020204" pitchFamily="34" charset="-122"/>
                <a:ea typeface="微软雅黑" panose="020B0503020204020204" pitchFamily="34" charset="-122"/>
                <a:sym typeface="+mn-ea"/>
              </a:rPr>
              <a:t>2) </a:t>
            </a:r>
            <a:r>
              <a:rPr lang="zh-CN" altLang="zh-CN" sz="2000" b="1" dirty="0">
                <a:latin typeface="微软雅黑" panose="020B0503020204020204" pitchFamily="34" charset="-122"/>
                <a:ea typeface="微软雅黑" panose="020B0503020204020204" pitchFamily="34" charset="-122"/>
                <a:sym typeface="+mn-ea"/>
              </a:rPr>
              <a:t>基于规则中数据的抽象层次</a:t>
            </a:r>
            <a:endParaRPr lang="zh-CN" altLang="en-US" sz="2000" b="1" dirty="0">
              <a:latin typeface="微软雅黑" panose="020B0503020204020204" pitchFamily="34" charset="-122"/>
              <a:ea typeface="微软雅黑" panose="020B0503020204020204" pitchFamily="34" charset="-122"/>
            </a:endParaRPr>
          </a:p>
          <a:p>
            <a:pPr>
              <a:lnSpc>
                <a:spcPct val="150000"/>
              </a:lnSpc>
            </a:pPr>
            <a:r>
              <a:rPr lang="zh-CN" altLang="zh-CN" sz="2000" dirty="0">
                <a:latin typeface="微软雅黑" panose="020B0503020204020204" pitchFamily="34" charset="-122"/>
                <a:ea typeface="微软雅黑" panose="020B0503020204020204" pitchFamily="34" charset="-122"/>
                <a:sym typeface="+mn-ea"/>
              </a:rPr>
              <a:t>可以分为单层关联规则和多层关联规则</a:t>
            </a:r>
            <a:r>
              <a:rPr lang="zh-CN" altLang="zh-CN" sz="2000" dirty="0" smtClean="0">
                <a:latin typeface="微软雅黑" panose="020B0503020204020204" pitchFamily="34" charset="-122"/>
                <a:ea typeface="微软雅黑" panose="020B0503020204020204" pitchFamily="34" charset="-122"/>
                <a:sym typeface="+mn-ea"/>
              </a:rPr>
              <a:t>。例如</a:t>
            </a:r>
            <a:r>
              <a:rPr lang="zh-CN" altLang="zh-CN" sz="2000" dirty="0">
                <a:latin typeface="微软雅黑" panose="020B0503020204020204" pitchFamily="34" charset="-122"/>
                <a:ea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sym typeface="+mn-ea"/>
              </a:rPr>
              <a:t>IBM</a:t>
            </a:r>
            <a:r>
              <a:rPr lang="zh-CN" altLang="zh-CN" sz="2000" dirty="0">
                <a:latin typeface="微软雅黑" panose="020B0503020204020204" pitchFamily="34" charset="-122"/>
                <a:ea typeface="微软雅黑" panose="020B0503020204020204" pitchFamily="34" charset="-122"/>
                <a:sym typeface="+mn-ea"/>
              </a:rPr>
              <a:t>台式机</a:t>
            </a:r>
            <a:r>
              <a:rPr lang="en-US" altLang="zh-CN" sz="2000" dirty="0">
                <a:latin typeface="微软雅黑" panose="020B0503020204020204" pitchFamily="34" charset="-122"/>
                <a:ea typeface="微软雅黑" panose="020B0503020204020204" pitchFamily="34" charset="-122"/>
                <a:sym typeface="+mn-ea"/>
              </a:rPr>
              <a:t>=&gt;Sony</a:t>
            </a:r>
            <a:r>
              <a:rPr lang="zh-CN" altLang="zh-CN" sz="2000" dirty="0">
                <a:latin typeface="微软雅黑" panose="020B0503020204020204" pitchFamily="34" charset="-122"/>
                <a:ea typeface="微软雅黑" panose="020B0503020204020204" pitchFamily="34" charset="-122"/>
                <a:sym typeface="+mn-ea"/>
              </a:rPr>
              <a:t>打印机，是单层关联规则；台式机</a:t>
            </a:r>
            <a:r>
              <a:rPr lang="en-US" altLang="zh-CN" sz="2000" dirty="0">
                <a:latin typeface="微软雅黑" panose="020B0503020204020204" pitchFamily="34" charset="-122"/>
                <a:ea typeface="微软雅黑" panose="020B0503020204020204" pitchFamily="34" charset="-122"/>
                <a:sym typeface="+mn-ea"/>
              </a:rPr>
              <a:t>=&gt;Sony</a:t>
            </a:r>
            <a:r>
              <a:rPr lang="zh-CN" altLang="zh-CN" sz="2000" dirty="0">
                <a:latin typeface="微软雅黑" panose="020B0503020204020204" pitchFamily="34" charset="-122"/>
                <a:ea typeface="微软雅黑" panose="020B0503020204020204" pitchFamily="34" charset="-122"/>
                <a:sym typeface="+mn-ea"/>
              </a:rPr>
              <a:t>打印机，是多层关联</a:t>
            </a:r>
            <a:r>
              <a:rPr lang="zh-CN" altLang="zh-CN" sz="2000" dirty="0" smtClean="0">
                <a:latin typeface="微软雅黑" panose="020B0503020204020204" pitchFamily="34" charset="-122"/>
                <a:ea typeface="微软雅黑" panose="020B0503020204020204" pitchFamily="34" charset="-122"/>
                <a:sym typeface="+mn-ea"/>
              </a:rPr>
              <a:t>规则</a:t>
            </a:r>
            <a:r>
              <a:rPr lang="zh-CN" altLang="en-US" sz="2000" dirty="0" smtClean="0">
                <a:latin typeface="微软雅黑" panose="020B0503020204020204" pitchFamily="34" charset="-122"/>
                <a:ea typeface="微软雅黑" panose="020B0503020204020204" pitchFamily="34" charset="-122"/>
                <a:sym typeface="+mn-ea"/>
              </a:rPr>
              <a:t>。</a:t>
            </a:r>
            <a:endParaRPr lang="zh-CN" altLang="zh-CN" sz="2000" dirty="0">
              <a:latin typeface="微软雅黑" panose="020B0503020204020204" pitchFamily="34" charset="-122"/>
              <a:ea typeface="微软雅黑" panose="020B0503020204020204" pitchFamily="34" charset="-122"/>
              <a:sym typeface="+mn-ea"/>
            </a:endParaRPr>
          </a:p>
          <a:p>
            <a:pPr fontAlgn="auto">
              <a:lnSpc>
                <a:spcPct val="150000"/>
              </a:lnSpc>
              <a:spcBef>
                <a:spcPts val="600"/>
              </a:spcBef>
              <a:spcAft>
                <a:spcPts val="600"/>
              </a:spcAft>
            </a:pPr>
            <a:r>
              <a:rPr lang="en-US" altLang="zh-CN" sz="2000" b="1" dirty="0" smtClean="0">
                <a:latin typeface="微软雅黑" panose="020B0503020204020204" pitchFamily="34" charset="-122"/>
                <a:ea typeface="微软雅黑" panose="020B0503020204020204" pitchFamily="34" charset="-122"/>
                <a:sym typeface="+mn-ea"/>
              </a:rPr>
              <a:t> (3) </a:t>
            </a:r>
            <a:r>
              <a:rPr lang="zh-CN" altLang="zh-CN" sz="2000" b="1" dirty="0" smtClean="0">
                <a:latin typeface="微软雅黑" panose="020B0503020204020204" pitchFamily="34" charset="-122"/>
                <a:ea typeface="微软雅黑" panose="020B0503020204020204" pitchFamily="34" charset="-122"/>
                <a:sym typeface="+mn-ea"/>
              </a:rPr>
              <a:t>基于规则中涉及到的数据的维数</a:t>
            </a:r>
            <a:endParaRPr lang="en-US" altLang="zh-CN" sz="2000" b="1" dirty="0" smtClean="0">
              <a:latin typeface="微软雅黑" panose="020B0503020204020204" pitchFamily="34" charset="-122"/>
              <a:ea typeface="微软雅黑" panose="020B0503020204020204" pitchFamily="34" charset="-122"/>
            </a:endParaRPr>
          </a:p>
          <a:p>
            <a:pPr>
              <a:lnSpc>
                <a:spcPct val="150000"/>
              </a:lnSpc>
            </a:pPr>
            <a:r>
              <a:rPr lang="zh-CN" altLang="zh-CN" sz="2000" dirty="0">
                <a:latin typeface="微软雅黑" panose="020B0503020204020204" pitchFamily="34" charset="-122"/>
                <a:ea typeface="微软雅黑" panose="020B0503020204020204" pitchFamily="34" charset="-122"/>
                <a:sym typeface="+mn-ea"/>
              </a:rPr>
              <a:t>可分为单维的和多维的</a:t>
            </a:r>
            <a:r>
              <a:rPr lang="zh-CN" altLang="zh-CN" sz="2000" dirty="0" smtClean="0">
                <a:latin typeface="微软雅黑" panose="020B0503020204020204" pitchFamily="34" charset="-122"/>
                <a:ea typeface="微软雅黑" panose="020B0503020204020204" pitchFamily="34" charset="-122"/>
                <a:sym typeface="+mn-ea"/>
              </a:rPr>
              <a:t>。</a:t>
            </a:r>
            <a:r>
              <a:rPr lang="zh-CN" altLang="zh-CN" sz="2000" dirty="0">
                <a:latin typeface="微软雅黑" panose="020B0503020204020204" pitchFamily="34" charset="-122"/>
                <a:ea typeface="微软雅黑" panose="020B0503020204020204" pitchFamily="34" charset="-122"/>
                <a:sym typeface="+mn-ea"/>
              </a:rPr>
              <a:t>例如：啤酒</a:t>
            </a:r>
            <a:r>
              <a:rPr lang="en-US" altLang="zh-CN" sz="2000" dirty="0">
                <a:latin typeface="微软雅黑" panose="020B0503020204020204" pitchFamily="34" charset="-122"/>
                <a:ea typeface="微软雅黑" panose="020B0503020204020204" pitchFamily="34" charset="-122"/>
                <a:sym typeface="+mn-ea"/>
              </a:rPr>
              <a:t>=&gt;</a:t>
            </a:r>
            <a:r>
              <a:rPr lang="zh-CN" altLang="zh-CN" sz="2000" dirty="0">
                <a:latin typeface="微软雅黑" panose="020B0503020204020204" pitchFamily="34" charset="-122"/>
                <a:ea typeface="微软雅黑" panose="020B0503020204020204" pitchFamily="34" charset="-122"/>
                <a:sym typeface="+mn-ea"/>
              </a:rPr>
              <a:t>尿布，这条规则只涉及到用户的购买的物品；性别</a:t>
            </a:r>
            <a:r>
              <a:rPr lang="en-US" altLang="zh-CN" sz="2000" dirty="0">
                <a:latin typeface="微软雅黑" panose="020B0503020204020204" pitchFamily="34" charset="-122"/>
                <a:ea typeface="微软雅黑" panose="020B0503020204020204" pitchFamily="34" charset="-122"/>
                <a:sym typeface="+mn-ea"/>
              </a:rPr>
              <a:t>=</a:t>
            </a:r>
            <a:r>
              <a:rPr lang="zh-CN" altLang="zh-CN" sz="2000" dirty="0">
                <a:latin typeface="微软雅黑" panose="020B0503020204020204" pitchFamily="34" charset="-122"/>
                <a:ea typeface="微软雅黑" panose="020B0503020204020204" pitchFamily="34" charset="-122"/>
                <a:sym typeface="+mn-ea"/>
              </a:rPr>
              <a:t>“女”</a:t>
            </a:r>
            <a:r>
              <a:rPr lang="en-US" altLang="zh-CN" sz="2000" dirty="0">
                <a:latin typeface="微软雅黑" panose="020B0503020204020204" pitchFamily="34" charset="-122"/>
                <a:ea typeface="微软雅黑" panose="020B0503020204020204" pitchFamily="34" charset="-122"/>
                <a:sym typeface="+mn-ea"/>
              </a:rPr>
              <a:t>=&gt;</a:t>
            </a:r>
            <a:r>
              <a:rPr lang="zh-CN" altLang="zh-CN" sz="2000" dirty="0">
                <a:latin typeface="微软雅黑" panose="020B0503020204020204" pitchFamily="34" charset="-122"/>
                <a:ea typeface="微软雅黑" panose="020B0503020204020204" pitchFamily="34" charset="-122"/>
                <a:sym typeface="+mn-ea"/>
              </a:rPr>
              <a:t>职业</a:t>
            </a:r>
            <a:r>
              <a:rPr lang="en-US" altLang="zh-CN" sz="2000" dirty="0">
                <a:latin typeface="微软雅黑" panose="020B0503020204020204" pitchFamily="34" charset="-122"/>
                <a:ea typeface="微软雅黑" panose="020B0503020204020204" pitchFamily="34" charset="-122"/>
                <a:sym typeface="+mn-ea"/>
              </a:rPr>
              <a:t>=</a:t>
            </a:r>
            <a:r>
              <a:rPr lang="zh-CN" altLang="zh-CN" sz="2000" dirty="0">
                <a:latin typeface="微软雅黑" panose="020B0503020204020204" pitchFamily="34" charset="-122"/>
                <a:ea typeface="微软雅黑" panose="020B0503020204020204" pitchFamily="34" charset="-122"/>
                <a:sym typeface="+mn-ea"/>
              </a:rPr>
              <a:t>“秘书”，这条规则就涉及到两个字段的信息，是两个维上的一条关联规则</a:t>
            </a:r>
            <a:r>
              <a:rPr lang="zh-CN" altLang="zh-CN" sz="2000" dirty="0" smtClean="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p:txBody>
      </p:sp>
      <p:sp>
        <p:nvSpPr>
          <p:cNvPr id="2" name="TextBox 2"/>
          <p:cNvSpPr txBox="1"/>
          <p:nvPr/>
        </p:nvSpPr>
        <p:spPr>
          <a:xfrm>
            <a:off x="1003263" y="162580"/>
            <a:ext cx="4751622" cy="523220"/>
          </a:xfrm>
          <a:prstGeom prst="rect">
            <a:avLst/>
          </a:prstGeom>
          <a:noFill/>
          <a:ln>
            <a:noFill/>
          </a:ln>
        </p:spPr>
        <p:txBody>
          <a:bodyPr wrap="square" rtlCol="0">
            <a:spAutoFit/>
          </a:bodyPr>
          <a:lstStyle>
            <a:defPPr>
              <a:defRPr lang="en-US"/>
            </a:defPPr>
            <a:lvl1pPr>
              <a:defRPr sz="2800" b="0" i="1">
                <a:solidFill>
                  <a:srgbClr val="002060"/>
                </a:solidFill>
                <a:latin typeface="微软雅黑" panose="020B0503020204020204" pitchFamily="34" charset="-122"/>
                <a:ea typeface="微软雅黑" panose="020B0503020204020204" pitchFamily="34" charset="-122"/>
              </a:defRPr>
            </a:lvl1pPr>
          </a:lstStyle>
          <a:p>
            <a:r>
              <a:rPr lang="zh-CN" altLang="en-US" dirty="0" smtClean="0">
                <a:sym typeface="+mn-ea"/>
              </a:rPr>
              <a:t>关联</a:t>
            </a:r>
            <a:r>
              <a:rPr lang="zh-CN" altLang="en-US" dirty="0">
                <a:sym typeface="+mn-ea"/>
              </a:rPr>
              <a:t>规则挖掘算法分类</a:t>
            </a:r>
          </a:p>
        </p:txBody>
      </p:sp>
    </p:spTree>
    <p:extLst>
      <p:ext uri="{BB962C8B-B14F-4D97-AF65-F5344CB8AC3E}">
        <p14:creationId xmlns:p14="http://schemas.microsoft.com/office/powerpoint/2010/main" val="2894153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629046" y="1438089"/>
          <a:ext cx="7705165" cy="4796117"/>
        </p:xfrm>
        <a:graphic>
          <a:graphicData uri="http://schemas.openxmlformats.org/drawingml/2006/table">
            <a:tbl>
              <a:tblPr firstRow="1" firstCol="1" bandRow="1">
                <a:tableStyleId>{5C22544A-7EE6-4342-B048-85BDC9FD1C3A}</a:tableStyleId>
              </a:tblPr>
              <a:tblGrid>
                <a:gridCol w="1400443"/>
                <a:gridCol w="6304722"/>
              </a:tblGrid>
              <a:tr h="640409">
                <a:tc>
                  <a:txBody>
                    <a:bodyPr/>
                    <a:lstStyle/>
                    <a:p>
                      <a:pPr algn="ctr">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算法名称</a:t>
                      </a:r>
                    </a:p>
                  </a:txBody>
                  <a:tcPr marL="68580" marR="68580" marT="0" marB="0" anchor="ctr"/>
                </a:tc>
                <a:tc>
                  <a:txBody>
                    <a:bodyPr/>
                    <a:lstStyle/>
                    <a:p>
                      <a:pPr algn="ctr">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算法描述</a:t>
                      </a:r>
                    </a:p>
                  </a:txBody>
                  <a:tcPr marL="68580" marR="68580" marT="0" marB="0" anchor="ctr"/>
                </a:tc>
              </a:tr>
              <a:tr h="1217449">
                <a:tc>
                  <a:txBody>
                    <a:bodyPr/>
                    <a:lstStyle/>
                    <a:p>
                      <a:pPr algn="ctr">
                        <a:lnSpc>
                          <a:spcPct val="150000"/>
                        </a:lnSpc>
                        <a:spcAft>
                          <a:spcPts val="0"/>
                        </a:spcAft>
                      </a:pPr>
                      <a:r>
                        <a:rPr lang="en-US" sz="1600" kern="100">
                          <a:effectLst/>
                          <a:latin typeface="微软雅黑" panose="020B0503020204020204" pitchFamily="34" charset="-122"/>
                          <a:ea typeface="微软雅黑" panose="020B0503020204020204" pitchFamily="34" charset="-122"/>
                        </a:rPr>
                        <a:t>Apriori</a:t>
                      </a:r>
                      <a:r>
                        <a:rPr lang="zh-CN" sz="1600" kern="100">
                          <a:effectLst/>
                          <a:latin typeface="微软雅黑" panose="020B0503020204020204" pitchFamily="34" charset="-122"/>
                          <a:ea typeface="微软雅黑" panose="020B0503020204020204" pitchFamily="34" charset="-122"/>
                        </a:rPr>
                        <a:t>算法</a:t>
                      </a:r>
                    </a:p>
                  </a:txBody>
                  <a:tcPr marL="68580" marR="68580" marT="0" marB="0" anchor="ctr"/>
                </a:tc>
                <a:tc>
                  <a:txBody>
                    <a:bodyPr/>
                    <a:lstStyle/>
                    <a:p>
                      <a:pPr algn="l">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一种最有影响的挖掘布尔关联规则频繁项集的算法，其核心思想是通过连接产生候选项及其支持度然后通过剪枝生成频繁项集。该关联规则在分类上属于单维、单层、布尔关联规则。</a:t>
                      </a:r>
                    </a:p>
                  </a:txBody>
                  <a:tcPr marL="68580" marR="68580" marT="0" marB="0"/>
                </a:tc>
              </a:tr>
              <a:tr h="1217449">
                <a:tc>
                  <a:txBody>
                    <a:bodyPr/>
                    <a:lstStyle/>
                    <a:p>
                      <a:pPr algn="ctr">
                        <a:lnSpc>
                          <a:spcPct val="150000"/>
                        </a:lnSpc>
                        <a:spcAft>
                          <a:spcPts val="0"/>
                        </a:spcAft>
                      </a:pPr>
                      <a:r>
                        <a:rPr lang="en-US" sz="1600" kern="100">
                          <a:effectLst/>
                          <a:latin typeface="微软雅黑" panose="020B0503020204020204" pitchFamily="34" charset="-122"/>
                          <a:ea typeface="微软雅黑" panose="020B0503020204020204" pitchFamily="34" charset="-122"/>
                        </a:rPr>
                        <a:t>FP-Growth</a:t>
                      </a:r>
                    </a:p>
                  </a:txBody>
                  <a:tcPr marL="68580" marR="68580" marT="0" marB="0" anchor="ctr"/>
                </a:tc>
                <a:tc>
                  <a:txBody>
                    <a:bodyPr/>
                    <a:lstStyle/>
                    <a:p>
                      <a:pPr algn="l">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针对</a:t>
                      </a:r>
                      <a:r>
                        <a:rPr lang="en-US" sz="1600" kern="100" dirty="0" err="1">
                          <a:effectLst/>
                          <a:latin typeface="微软雅黑" panose="020B0503020204020204" pitchFamily="34" charset="-122"/>
                          <a:ea typeface="微软雅黑" panose="020B0503020204020204" pitchFamily="34" charset="-122"/>
                        </a:rPr>
                        <a:t>Apriori</a:t>
                      </a:r>
                      <a:r>
                        <a:rPr lang="zh-CN" sz="1600" kern="100" dirty="0">
                          <a:effectLst/>
                          <a:latin typeface="微软雅黑" panose="020B0503020204020204" pitchFamily="34" charset="-122"/>
                          <a:ea typeface="微软雅黑" panose="020B0503020204020204" pitchFamily="34" charset="-122"/>
                        </a:rPr>
                        <a:t>算法固有的多次扫描事务数据集的缺陷，提出的不产生候选频繁项集的方法。采用分而治之的策略，对不同长度的规则都有很好的适应性。</a:t>
                      </a:r>
                    </a:p>
                  </a:txBody>
                  <a:tcPr marL="68580" marR="68580" marT="0" marB="0"/>
                </a:tc>
              </a:tr>
              <a:tr h="925830">
                <a:tc>
                  <a:txBody>
                    <a:bodyPr/>
                    <a:lstStyle/>
                    <a:p>
                      <a:pPr algn="ctr">
                        <a:lnSpc>
                          <a:spcPct val="150000"/>
                        </a:lnSpc>
                        <a:spcAft>
                          <a:spcPts val="0"/>
                        </a:spcAft>
                      </a:pPr>
                      <a:r>
                        <a:rPr lang="en-US" sz="1600" kern="100">
                          <a:effectLst/>
                          <a:latin typeface="微软雅黑" panose="020B0503020204020204" pitchFamily="34" charset="-122"/>
                          <a:ea typeface="微软雅黑" panose="020B0503020204020204" pitchFamily="34" charset="-122"/>
                        </a:rPr>
                        <a:t>Elect</a:t>
                      </a:r>
                      <a:r>
                        <a:rPr lang="zh-CN" sz="1600" kern="100">
                          <a:effectLst/>
                          <a:latin typeface="微软雅黑" panose="020B0503020204020204" pitchFamily="34" charset="-122"/>
                          <a:ea typeface="微软雅黑" panose="020B0503020204020204" pitchFamily="34" charset="-122"/>
                        </a:rPr>
                        <a:t>算法</a:t>
                      </a:r>
                    </a:p>
                  </a:txBody>
                  <a:tcPr marL="68580" marR="68580" marT="0" marB="0" anchor="ctr"/>
                </a:tc>
                <a:tc>
                  <a:txBody>
                    <a:bodyPr/>
                    <a:lstStyle/>
                    <a:p>
                      <a:pPr algn="l">
                        <a:lnSpc>
                          <a:spcPct val="150000"/>
                        </a:lnSpc>
                        <a:spcAft>
                          <a:spcPts val="0"/>
                        </a:spcAft>
                      </a:pPr>
                      <a:r>
                        <a:rPr lang="en-US" sz="1600" kern="100">
                          <a:effectLst/>
                          <a:latin typeface="微软雅黑" panose="020B0503020204020204" pitchFamily="34" charset="-122"/>
                          <a:ea typeface="微软雅黑" panose="020B0503020204020204" pitchFamily="34" charset="-122"/>
                        </a:rPr>
                        <a:t>Elect</a:t>
                      </a:r>
                      <a:r>
                        <a:rPr lang="zh-CN" sz="1600" kern="100">
                          <a:effectLst/>
                          <a:latin typeface="微软雅黑" panose="020B0503020204020204" pitchFamily="34" charset="-122"/>
                          <a:ea typeface="微软雅黑" panose="020B0503020204020204" pitchFamily="34" charset="-122"/>
                        </a:rPr>
                        <a:t>算法是一种深度优先算法，采用垂直数据表示形式，在概念格理论的基础上利用基于前缀的等价关系将搜索空间划分为较小的子空间。</a:t>
                      </a:r>
                    </a:p>
                  </a:txBody>
                  <a:tcPr marL="68580" marR="68580" marT="0" marB="0"/>
                </a:tc>
              </a:tr>
              <a:tr h="794980">
                <a:tc>
                  <a:txBody>
                    <a:bodyPr/>
                    <a:lstStyle/>
                    <a:p>
                      <a:pPr algn="ctr">
                        <a:lnSpc>
                          <a:spcPct val="150000"/>
                        </a:lnSpc>
                        <a:spcAft>
                          <a:spcPts val="0"/>
                        </a:spcAft>
                      </a:pPr>
                      <a:r>
                        <a:rPr lang="zh-CN" sz="1600" kern="100">
                          <a:effectLst/>
                          <a:latin typeface="微软雅黑" panose="020B0503020204020204" pitchFamily="34" charset="-122"/>
                          <a:ea typeface="微软雅黑" panose="020B0503020204020204" pitchFamily="34" charset="-122"/>
                        </a:rPr>
                        <a:t>灰色关联法</a:t>
                      </a:r>
                    </a:p>
                  </a:txBody>
                  <a:tcPr marL="68580" marR="68580" marT="0" marB="0" anchor="ctr"/>
                </a:tc>
                <a:tc>
                  <a:txBody>
                    <a:bodyPr/>
                    <a:lstStyle/>
                    <a:p>
                      <a:pPr algn="l">
                        <a:lnSpc>
                          <a:spcPct val="150000"/>
                        </a:lnSpc>
                        <a:spcAft>
                          <a:spcPts val="0"/>
                        </a:spcAft>
                      </a:pPr>
                      <a:r>
                        <a:rPr lang="zh-CN" sz="1600" kern="100" dirty="0">
                          <a:effectLst/>
                          <a:latin typeface="微软雅黑" panose="020B0503020204020204" pitchFamily="34" charset="-122"/>
                          <a:ea typeface="微软雅黑" panose="020B0503020204020204" pitchFamily="34" charset="-122"/>
                        </a:rPr>
                        <a:t>分析和确定各因素之间的影响程度或是若干个子因素（子序列）对主因素（母序列）的贡献度而进行的一种分析方法。</a:t>
                      </a:r>
                    </a:p>
                  </a:txBody>
                  <a:tcPr marL="68580" marR="68580" marT="0" marB="0"/>
                </a:tc>
              </a:tr>
            </a:tbl>
          </a:graphicData>
        </a:graphic>
      </p:graphicFrame>
      <p:sp>
        <p:nvSpPr>
          <p:cNvPr id="5" name="矩形 4"/>
          <p:cNvSpPr/>
          <p:nvPr/>
        </p:nvSpPr>
        <p:spPr>
          <a:xfrm>
            <a:off x="2901914" y="955664"/>
            <a:ext cx="3068580" cy="369332"/>
          </a:xfrm>
          <a:prstGeom prst="rect">
            <a:avLst/>
          </a:prstGeom>
        </p:spPr>
        <p:txBody>
          <a:bodyPr wrap="square">
            <a:spAutoFit/>
          </a:bodyPr>
          <a:lstStyle/>
          <a:p>
            <a:r>
              <a:rPr lang="zh-CN" altLang="zh-CN" dirty="0" smtClean="0">
                <a:latin typeface="微软雅黑" panose="020B0503020204020204" pitchFamily="34" charset="-122"/>
                <a:ea typeface="微软雅黑" panose="020B0503020204020204" pitchFamily="34" charset="-122"/>
              </a:rPr>
              <a:t>表</a:t>
            </a: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常用</a:t>
            </a:r>
            <a:r>
              <a:rPr lang="zh-CN" altLang="zh-CN" dirty="0">
                <a:latin typeface="微软雅黑" panose="020B0503020204020204" pitchFamily="34" charset="-122"/>
                <a:ea typeface="微软雅黑" panose="020B0503020204020204" pitchFamily="34" charset="-122"/>
              </a:rPr>
              <a:t>关联规则算法</a:t>
            </a:r>
          </a:p>
        </p:txBody>
      </p:sp>
      <p:sp>
        <p:nvSpPr>
          <p:cNvPr id="6" name="TextBox 2"/>
          <p:cNvSpPr txBox="1"/>
          <p:nvPr/>
        </p:nvSpPr>
        <p:spPr>
          <a:xfrm>
            <a:off x="1134073" y="162580"/>
            <a:ext cx="4751622" cy="523220"/>
          </a:xfrm>
          <a:prstGeom prst="rect">
            <a:avLst/>
          </a:prstGeom>
          <a:noFill/>
          <a:ln>
            <a:noFill/>
          </a:ln>
        </p:spPr>
        <p:txBody>
          <a:bodyPr wrap="square" rtlCol="0">
            <a:spAutoFit/>
          </a:bodyPr>
          <a:lstStyle>
            <a:defPPr>
              <a:defRPr lang="en-US"/>
            </a:defPPr>
            <a:lvl1pPr>
              <a:defRPr sz="2800" b="0" i="1">
                <a:solidFill>
                  <a:srgbClr val="002060"/>
                </a:solidFill>
                <a:latin typeface="微软雅黑" panose="020B0503020204020204" pitchFamily="34" charset="-122"/>
                <a:ea typeface="微软雅黑" panose="020B0503020204020204" pitchFamily="34" charset="-122"/>
              </a:defRPr>
            </a:lvl1pPr>
          </a:lstStyle>
          <a:p>
            <a:r>
              <a:rPr lang="zh-CN" altLang="en-US" dirty="0" smtClean="0">
                <a:sym typeface="+mn-ea"/>
              </a:rPr>
              <a:t>关联</a:t>
            </a:r>
            <a:r>
              <a:rPr lang="zh-CN" altLang="en-US" dirty="0">
                <a:sym typeface="+mn-ea"/>
              </a:rPr>
              <a:t>规则挖掘算法分类</a:t>
            </a:r>
          </a:p>
        </p:txBody>
      </p:sp>
    </p:spTree>
    <p:extLst>
      <p:ext uri="{BB962C8B-B14F-4D97-AF65-F5344CB8AC3E}">
        <p14:creationId xmlns:p14="http://schemas.microsoft.com/office/powerpoint/2010/main" val="3637195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5122" name="Rectangle 2"/>
          <p:cNvSpPr>
            <a:spLocks noGrp="1" noChangeArrowheads="1"/>
          </p:cNvSpPr>
          <p:nvPr>
            <p:ph type="title"/>
          </p:nvPr>
        </p:nvSpPr>
        <p:spPr/>
        <p:txBody>
          <a:bodyPr/>
          <a:lstStyle/>
          <a:p>
            <a:r>
              <a:rPr lang="zh-CN" altLang="en-US" dirty="0">
                <a:latin typeface="Times New Roman" pitchFamily="18" charset="0"/>
                <a:ea typeface="宋体" pitchFamily="2" charset="-122"/>
              </a:rPr>
              <a:t>关联规则挖掘的算法</a:t>
            </a:r>
          </a:p>
        </p:txBody>
      </p:sp>
      <p:sp>
        <p:nvSpPr>
          <p:cNvPr id="1285149" name="Text Box 29"/>
          <p:cNvSpPr txBox="1">
            <a:spLocks noChangeArrowheads="1"/>
          </p:cNvSpPr>
          <p:nvPr/>
        </p:nvSpPr>
        <p:spPr bwMode="auto">
          <a:xfrm>
            <a:off x="3581400" y="1447800"/>
            <a:ext cx="1533525" cy="4984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lIns="0" tIns="0" rIns="0" bIns="0">
            <a:spAutoFit/>
          </a:bodyPr>
          <a:lstStyle/>
          <a:p>
            <a:pPr algn="ctr" eaLnBrk="0" hangingPunct="0"/>
            <a:r>
              <a:rPr lang="zh-CN" altLang="en-US" sz="1600" dirty="0">
                <a:solidFill>
                  <a:srgbClr val="000000"/>
                </a:solidFill>
                <a:latin typeface="Times New Roman" pitchFamily="18" charset="0"/>
                <a:ea typeface="宋体" pitchFamily="2" charset="-122"/>
              </a:rPr>
              <a:t>关联规则挖掘</a:t>
            </a:r>
            <a:r>
              <a:rPr lang="pt-PT" altLang="zh-CN" sz="1600" dirty="0">
                <a:solidFill>
                  <a:srgbClr val="000000"/>
                </a:solidFill>
                <a:latin typeface="Times New Roman" pitchFamily="18" charset="0"/>
                <a:ea typeface="宋体" pitchFamily="2" charset="-122"/>
              </a:rPr>
              <a:t>AIS</a:t>
            </a:r>
            <a:r>
              <a:rPr lang="zh-CN" altLang="pt-PT" sz="1600" dirty="0">
                <a:solidFill>
                  <a:srgbClr val="000000"/>
                </a:solidFill>
                <a:latin typeface="Times New Roman" pitchFamily="18" charset="0"/>
                <a:ea typeface="宋体" pitchFamily="2" charset="-122"/>
              </a:rPr>
              <a:t>算法</a:t>
            </a:r>
          </a:p>
        </p:txBody>
      </p:sp>
      <p:sp>
        <p:nvSpPr>
          <p:cNvPr id="1285150" name="Text Box 30"/>
          <p:cNvSpPr txBox="1">
            <a:spLocks noChangeArrowheads="1"/>
          </p:cNvSpPr>
          <p:nvPr/>
        </p:nvSpPr>
        <p:spPr bwMode="auto">
          <a:xfrm>
            <a:off x="1752600" y="3429000"/>
            <a:ext cx="1219200" cy="254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lIns="0" tIns="0" rIns="0" bIns="0">
            <a:spAutoFit/>
          </a:bodyPr>
          <a:lstStyle/>
          <a:p>
            <a:pPr algn="ctr" eaLnBrk="0" hangingPunct="0"/>
            <a:r>
              <a:rPr lang="en-US" altLang="zh-CN" sz="1600">
                <a:solidFill>
                  <a:srgbClr val="000000"/>
                </a:solidFill>
                <a:latin typeface="Times New Roman" pitchFamily="18" charset="0"/>
                <a:ea typeface="宋体" pitchFamily="2" charset="-122"/>
              </a:rPr>
              <a:t>Apriori</a:t>
            </a:r>
            <a:r>
              <a:rPr lang="zh-CN" altLang="en-US" sz="1600">
                <a:solidFill>
                  <a:srgbClr val="000000"/>
                </a:solidFill>
                <a:latin typeface="Times New Roman" pitchFamily="18" charset="0"/>
                <a:ea typeface="宋体" pitchFamily="2" charset="-122"/>
              </a:rPr>
              <a:t>算法</a:t>
            </a:r>
          </a:p>
        </p:txBody>
      </p:sp>
      <p:sp>
        <p:nvSpPr>
          <p:cNvPr id="1285151" name="Text Box 31"/>
          <p:cNvSpPr txBox="1">
            <a:spLocks noChangeArrowheads="1"/>
          </p:cNvSpPr>
          <p:nvPr/>
        </p:nvSpPr>
        <p:spPr bwMode="auto">
          <a:xfrm>
            <a:off x="1752600" y="3810000"/>
            <a:ext cx="1219200" cy="254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lIns="0" tIns="0" rIns="0" bIns="0">
            <a:spAutoFit/>
          </a:bodyPr>
          <a:lstStyle/>
          <a:p>
            <a:pPr algn="ctr" eaLnBrk="0" hangingPunct="0"/>
            <a:r>
              <a:rPr lang="en-US" altLang="zh-CN" sz="1600">
                <a:solidFill>
                  <a:srgbClr val="000000"/>
                </a:solidFill>
                <a:latin typeface="Times New Roman" pitchFamily="18" charset="0"/>
                <a:ea typeface="宋体" pitchFamily="2" charset="-122"/>
              </a:rPr>
              <a:t>Hash</a:t>
            </a:r>
            <a:r>
              <a:rPr lang="zh-CN" altLang="en-US" sz="1600">
                <a:solidFill>
                  <a:srgbClr val="000000"/>
                </a:solidFill>
                <a:latin typeface="Times New Roman" pitchFamily="18" charset="0"/>
                <a:ea typeface="宋体" pitchFamily="2" charset="-122"/>
              </a:rPr>
              <a:t>算法</a:t>
            </a:r>
          </a:p>
        </p:txBody>
      </p:sp>
      <p:sp>
        <p:nvSpPr>
          <p:cNvPr id="1285152" name="Text Box 32"/>
          <p:cNvSpPr txBox="1">
            <a:spLocks noChangeArrowheads="1"/>
          </p:cNvSpPr>
          <p:nvPr/>
        </p:nvSpPr>
        <p:spPr bwMode="auto">
          <a:xfrm>
            <a:off x="5257800" y="3048000"/>
            <a:ext cx="1600200" cy="254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lIns="0" tIns="0" rIns="0" bIns="0">
            <a:spAutoFit/>
          </a:bodyPr>
          <a:lstStyle/>
          <a:p>
            <a:pPr algn="ctr" eaLnBrk="0" hangingPunct="0"/>
            <a:r>
              <a:rPr lang="zh-CN" altLang="en-US" sz="1600">
                <a:solidFill>
                  <a:srgbClr val="000000"/>
                </a:solidFill>
                <a:latin typeface="Times New Roman" pitchFamily="18" charset="0"/>
                <a:ea typeface="宋体" pitchFamily="2" charset="-122"/>
              </a:rPr>
              <a:t>多层次关联规则</a:t>
            </a:r>
          </a:p>
        </p:txBody>
      </p:sp>
      <p:sp>
        <p:nvSpPr>
          <p:cNvPr id="1285153" name="Text Box 33"/>
          <p:cNvSpPr txBox="1">
            <a:spLocks noChangeArrowheads="1"/>
          </p:cNvSpPr>
          <p:nvPr/>
        </p:nvSpPr>
        <p:spPr bwMode="auto">
          <a:xfrm>
            <a:off x="1752600" y="4191000"/>
            <a:ext cx="1219200" cy="254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lIns="0" tIns="0" rIns="0" bIns="0">
            <a:spAutoFit/>
          </a:bodyPr>
          <a:lstStyle/>
          <a:p>
            <a:pPr algn="ctr" eaLnBrk="0" hangingPunct="0"/>
            <a:r>
              <a:rPr lang="zh-CN" altLang="en-US" sz="1600">
                <a:solidFill>
                  <a:srgbClr val="000000"/>
                </a:solidFill>
                <a:latin typeface="Times New Roman" pitchFamily="18" charset="0"/>
                <a:ea typeface="宋体" pitchFamily="2" charset="-122"/>
              </a:rPr>
              <a:t>抽样算法</a:t>
            </a:r>
          </a:p>
        </p:txBody>
      </p:sp>
      <p:sp>
        <p:nvSpPr>
          <p:cNvPr id="1285154" name="Text Box 34"/>
          <p:cNvSpPr txBox="1">
            <a:spLocks noChangeArrowheads="1"/>
          </p:cNvSpPr>
          <p:nvPr/>
        </p:nvSpPr>
        <p:spPr bwMode="auto">
          <a:xfrm>
            <a:off x="1752600" y="4572000"/>
            <a:ext cx="1143000" cy="254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lIns="0" tIns="0" rIns="0" bIns="0">
            <a:spAutoFit/>
          </a:bodyPr>
          <a:lstStyle/>
          <a:p>
            <a:pPr algn="ctr" eaLnBrk="0" hangingPunct="0"/>
            <a:r>
              <a:rPr lang="zh-CN" altLang="en-US" sz="1600">
                <a:solidFill>
                  <a:srgbClr val="000000"/>
                </a:solidFill>
                <a:latin typeface="Times New Roman" pitchFamily="18" charset="0"/>
                <a:ea typeface="宋体" pitchFamily="2" charset="-122"/>
              </a:rPr>
              <a:t>分区算法</a:t>
            </a:r>
          </a:p>
        </p:txBody>
      </p:sp>
      <p:sp>
        <p:nvSpPr>
          <p:cNvPr id="1285155" name="Text Box 35"/>
          <p:cNvSpPr txBox="1">
            <a:spLocks noChangeArrowheads="1"/>
          </p:cNvSpPr>
          <p:nvPr/>
        </p:nvSpPr>
        <p:spPr bwMode="auto">
          <a:xfrm>
            <a:off x="3352800" y="5613400"/>
            <a:ext cx="952500" cy="254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lIns="0" tIns="0" rIns="0" bIns="0">
            <a:spAutoFit/>
          </a:bodyPr>
          <a:lstStyle/>
          <a:p>
            <a:pPr algn="ctr" eaLnBrk="0" hangingPunct="0"/>
            <a:r>
              <a:rPr lang="zh-CN" altLang="en-US" sz="1600">
                <a:solidFill>
                  <a:srgbClr val="000000"/>
                </a:solidFill>
                <a:latin typeface="Times New Roman" pitchFamily="18" charset="0"/>
                <a:ea typeface="宋体" pitchFamily="2" charset="-122"/>
              </a:rPr>
              <a:t>分布算法</a:t>
            </a:r>
          </a:p>
        </p:txBody>
      </p:sp>
      <p:sp>
        <p:nvSpPr>
          <p:cNvPr id="1285156" name="Text Box 36"/>
          <p:cNvSpPr txBox="1">
            <a:spLocks noChangeArrowheads="1"/>
          </p:cNvSpPr>
          <p:nvPr/>
        </p:nvSpPr>
        <p:spPr bwMode="auto">
          <a:xfrm>
            <a:off x="4381500" y="5613400"/>
            <a:ext cx="952500" cy="254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lIns="0" tIns="0" rIns="0" bIns="0">
            <a:spAutoFit/>
          </a:bodyPr>
          <a:lstStyle/>
          <a:p>
            <a:pPr algn="ctr" eaLnBrk="0" hangingPunct="0"/>
            <a:r>
              <a:rPr lang="zh-CN" altLang="en-US" sz="1600">
                <a:solidFill>
                  <a:srgbClr val="000000"/>
                </a:solidFill>
                <a:latin typeface="Times New Roman" pitchFamily="18" charset="0"/>
                <a:ea typeface="宋体" pitchFamily="2" charset="-122"/>
              </a:rPr>
              <a:t>增量算法</a:t>
            </a:r>
          </a:p>
        </p:txBody>
      </p:sp>
      <p:sp>
        <p:nvSpPr>
          <p:cNvPr id="1285157" name="Text Box 37"/>
          <p:cNvSpPr txBox="1">
            <a:spLocks noChangeArrowheads="1"/>
          </p:cNvSpPr>
          <p:nvPr/>
        </p:nvSpPr>
        <p:spPr bwMode="auto">
          <a:xfrm>
            <a:off x="5257800" y="3403600"/>
            <a:ext cx="1600200" cy="254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lIns="0" tIns="0" rIns="0" bIns="0">
            <a:spAutoFit/>
          </a:bodyPr>
          <a:lstStyle/>
          <a:p>
            <a:pPr algn="ctr" eaLnBrk="0" hangingPunct="0"/>
            <a:r>
              <a:rPr lang="zh-CN" altLang="en-US" sz="1600">
                <a:solidFill>
                  <a:srgbClr val="000000"/>
                </a:solidFill>
                <a:latin typeface="Times New Roman" pitchFamily="18" charset="0"/>
                <a:ea typeface="宋体" pitchFamily="2" charset="-122"/>
              </a:rPr>
              <a:t>数值型关联规则</a:t>
            </a:r>
          </a:p>
        </p:txBody>
      </p:sp>
      <p:sp>
        <p:nvSpPr>
          <p:cNvPr id="1285158" name="Line 38"/>
          <p:cNvSpPr>
            <a:spLocks noChangeShapeType="1"/>
          </p:cNvSpPr>
          <p:nvPr/>
        </p:nvSpPr>
        <p:spPr bwMode="auto">
          <a:xfrm flipH="1">
            <a:off x="2286000" y="1981200"/>
            <a:ext cx="1752600" cy="838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lIns="0" tIns="0" rIns="0" bIns="0"/>
          <a:lstStyle/>
          <a:p>
            <a:endParaRPr lang="zh-CN" altLang="en-US"/>
          </a:p>
        </p:txBody>
      </p:sp>
      <p:sp>
        <p:nvSpPr>
          <p:cNvPr id="1285159" name="Line 39"/>
          <p:cNvSpPr>
            <a:spLocks noChangeShapeType="1"/>
          </p:cNvSpPr>
          <p:nvPr/>
        </p:nvSpPr>
        <p:spPr bwMode="auto">
          <a:xfrm>
            <a:off x="4267200" y="1981200"/>
            <a:ext cx="1588" cy="28590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lIns="0" tIns="0" rIns="0" bIns="0"/>
          <a:lstStyle/>
          <a:p>
            <a:endParaRPr lang="zh-CN" altLang="en-US"/>
          </a:p>
        </p:txBody>
      </p:sp>
      <p:sp>
        <p:nvSpPr>
          <p:cNvPr id="1285160" name="Line 40"/>
          <p:cNvSpPr>
            <a:spLocks noChangeShapeType="1"/>
          </p:cNvSpPr>
          <p:nvPr/>
        </p:nvSpPr>
        <p:spPr bwMode="auto">
          <a:xfrm flipH="1">
            <a:off x="3924300" y="4814888"/>
            <a:ext cx="347663" cy="80803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lIns="0" tIns="0" rIns="0" bIns="0"/>
          <a:lstStyle/>
          <a:p>
            <a:endParaRPr lang="zh-CN" altLang="en-US"/>
          </a:p>
        </p:txBody>
      </p:sp>
      <p:sp>
        <p:nvSpPr>
          <p:cNvPr id="1285161" name="Line 41"/>
          <p:cNvSpPr>
            <a:spLocks noChangeShapeType="1"/>
          </p:cNvSpPr>
          <p:nvPr/>
        </p:nvSpPr>
        <p:spPr bwMode="auto">
          <a:xfrm>
            <a:off x="4267200" y="4840288"/>
            <a:ext cx="457200" cy="78263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lIns="0" tIns="0" rIns="0" bIns="0"/>
          <a:lstStyle/>
          <a:p>
            <a:endParaRPr lang="zh-CN" altLang="en-US"/>
          </a:p>
        </p:txBody>
      </p:sp>
      <p:sp>
        <p:nvSpPr>
          <p:cNvPr id="1285162" name="Line 42"/>
          <p:cNvSpPr>
            <a:spLocks noChangeShapeType="1"/>
          </p:cNvSpPr>
          <p:nvPr/>
        </p:nvSpPr>
        <p:spPr bwMode="auto">
          <a:xfrm>
            <a:off x="4495800" y="1981200"/>
            <a:ext cx="1600200" cy="838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lIns="0" tIns="0" rIns="0" bIns="0"/>
          <a:lstStyle/>
          <a:p>
            <a:endParaRPr lang="zh-CN" altLang="en-US"/>
          </a:p>
        </p:txBody>
      </p:sp>
      <p:sp>
        <p:nvSpPr>
          <p:cNvPr id="1285163" name="Text Box 43"/>
          <p:cNvSpPr txBox="1">
            <a:spLocks noChangeArrowheads="1"/>
          </p:cNvSpPr>
          <p:nvPr/>
        </p:nvSpPr>
        <p:spPr bwMode="auto">
          <a:xfrm>
            <a:off x="2133600" y="1981200"/>
            <a:ext cx="914400" cy="48895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0" tIns="0" rIns="0" bIns="0">
            <a:spAutoFit/>
          </a:bodyPr>
          <a:lstStyle/>
          <a:p>
            <a:pPr algn="just" eaLnBrk="0" hangingPunct="0"/>
            <a:r>
              <a:rPr lang="zh-CN" altLang="en-US" sz="1600">
                <a:solidFill>
                  <a:srgbClr val="000000"/>
                </a:solidFill>
                <a:latin typeface="Times New Roman" pitchFamily="18" charset="0"/>
                <a:ea typeface="宋体" pitchFamily="2" charset="-122"/>
              </a:rPr>
              <a:t>提高效率算法</a:t>
            </a:r>
          </a:p>
        </p:txBody>
      </p:sp>
      <p:sp>
        <p:nvSpPr>
          <p:cNvPr id="1285164" name="Text Box 44"/>
          <p:cNvSpPr txBox="1">
            <a:spLocks noChangeArrowheads="1"/>
          </p:cNvSpPr>
          <p:nvPr/>
        </p:nvSpPr>
        <p:spPr bwMode="auto">
          <a:xfrm>
            <a:off x="5867400" y="1981200"/>
            <a:ext cx="914400" cy="48895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0" tIns="0" rIns="0" bIns="0">
            <a:spAutoFit/>
          </a:bodyPr>
          <a:lstStyle/>
          <a:p>
            <a:pPr algn="just" eaLnBrk="0" hangingPunct="0"/>
            <a:r>
              <a:rPr lang="zh-CN" altLang="en-US" sz="1600">
                <a:solidFill>
                  <a:srgbClr val="000000"/>
                </a:solidFill>
                <a:latin typeface="Times New Roman" pitchFamily="18" charset="0"/>
                <a:ea typeface="宋体" pitchFamily="2" charset="-122"/>
              </a:rPr>
              <a:t>关联规则概念扩展</a:t>
            </a:r>
          </a:p>
        </p:txBody>
      </p:sp>
      <p:sp>
        <p:nvSpPr>
          <p:cNvPr id="1285165" name="Text Box 45"/>
          <p:cNvSpPr txBox="1">
            <a:spLocks noChangeArrowheads="1"/>
          </p:cNvSpPr>
          <p:nvPr/>
        </p:nvSpPr>
        <p:spPr bwMode="auto">
          <a:xfrm>
            <a:off x="4381500" y="4335463"/>
            <a:ext cx="663575" cy="244475"/>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txBody>
          <a:bodyPr lIns="0" tIns="0" rIns="0" bIns="0">
            <a:spAutoFit/>
          </a:bodyPr>
          <a:lstStyle/>
          <a:p>
            <a:pPr algn="just" eaLnBrk="0" hangingPunct="0"/>
            <a:r>
              <a:rPr lang="zh-CN" altLang="en-US" sz="1600">
                <a:solidFill>
                  <a:srgbClr val="000000"/>
                </a:solidFill>
                <a:latin typeface="Times New Roman" pitchFamily="18" charset="0"/>
                <a:ea typeface="宋体" pitchFamily="2" charset="-122"/>
              </a:rPr>
              <a:t>其它</a:t>
            </a:r>
          </a:p>
        </p:txBody>
      </p:sp>
      <p:sp>
        <p:nvSpPr>
          <p:cNvPr id="1285166" name="Text Box 46"/>
          <p:cNvSpPr txBox="1">
            <a:spLocks noChangeArrowheads="1"/>
          </p:cNvSpPr>
          <p:nvPr/>
        </p:nvSpPr>
        <p:spPr bwMode="auto">
          <a:xfrm>
            <a:off x="5257800" y="3733800"/>
            <a:ext cx="1600200" cy="254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lIns="0" tIns="0" rIns="0" bIns="0">
            <a:spAutoFit/>
          </a:bodyPr>
          <a:lstStyle/>
          <a:p>
            <a:pPr algn="ctr" eaLnBrk="0" hangingPunct="0"/>
            <a:r>
              <a:rPr lang="zh-CN" altLang="en-US" sz="1600">
                <a:solidFill>
                  <a:srgbClr val="000000"/>
                </a:solidFill>
                <a:ea typeface="宋体" pitchFamily="2" charset="-122"/>
              </a:rPr>
              <a:t>序列模式</a:t>
            </a:r>
          </a:p>
        </p:txBody>
      </p:sp>
      <p:sp>
        <p:nvSpPr>
          <p:cNvPr id="1285167" name="Text Box 47"/>
          <p:cNvSpPr txBox="1">
            <a:spLocks noChangeArrowheads="1"/>
          </p:cNvSpPr>
          <p:nvPr/>
        </p:nvSpPr>
        <p:spPr bwMode="auto">
          <a:xfrm>
            <a:off x="5257800" y="4089400"/>
            <a:ext cx="1600200" cy="254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lIns="0" tIns="0" rIns="0" bIns="0">
            <a:spAutoFit/>
          </a:bodyPr>
          <a:lstStyle/>
          <a:p>
            <a:pPr algn="ctr" eaLnBrk="0" hangingPunct="0"/>
            <a:r>
              <a:rPr lang="zh-CN" altLang="en-US" sz="1600">
                <a:solidFill>
                  <a:srgbClr val="000000"/>
                </a:solidFill>
                <a:latin typeface="Times New Roman" pitchFamily="18" charset="0"/>
                <a:ea typeface="宋体" pitchFamily="2" charset="-122"/>
              </a:rPr>
              <a:t>模糊关联规则</a:t>
            </a:r>
          </a:p>
        </p:txBody>
      </p:sp>
      <p:sp>
        <p:nvSpPr>
          <p:cNvPr id="1285168" name="Text Box 48"/>
          <p:cNvSpPr txBox="1">
            <a:spLocks noChangeArrowheads="1"/>
          </p:cNvSpPr>
          <p:nvPr/>
        </p:nvSpPr>
        <p:spPr bwMode="auto">
          <a:xfrm>
            <a:off x="5257800" y="4470400"/>
            <a:ext cx="1600200" cy="254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lIns="0" tIns="0" rIns="0" bIns="0">
            <a:spAutoFit/>
          </a:bodyPr>
          <a:lstStyle/>
          <a:p>
            <a:pPr algn="ctr" eaLnBrk="0" hangingPunct="0"/>
            <a:r>
              <a:rPr lang="zh-CN" altLang="en-US" sz="1600">
                <a:solidFill>
                  <a:srgbClr val="000000"/>
                </a:solidFill>
                <a:latin typeface="Times New Roman" pitchFamily="18" charset="0"/>
                <a:ea typeface="宋体" pitchFamily="2" charset="-122"/>
              </a:rPr>
              <a:t>否定关联规则</a:t>
            </a:r>
          </a:p>
        </p:txBody>
      </p:sp>
      <p:sp>
        <p:nvSpPr>
          <p:cNvPr id="1285169" name="Text Box 49"/>
          <p:cNvSpPr txBox="1">
            <a:spLocks noChangeArrowheads="1"/>
          </p:cNvSpPr>
          <p:nvPr/>
        </p:nvSpPr>
        <p:spPr bwMode="auto">
          <a:xfrm>
            <a:off x="5257800" y="4775200"/>
            <a:ext cx="1676400" cy="254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lIns="0" tIns="0" rIns="0" bIns="0">
            <a:spAutoFit/>
          </a:bodyPr>
          <a:lstStyle/>
          <a:p>
            <a:pPr algn="ctr" eaLnBrk="0" hangingPunct="0"/>
            <a:r>
              <a:rPr lang="zh-CN" altLang="en-US" sz="1600">
                <a:solidFill>
                  <a:srgbClr val="000000"/>
                </a:solidFill>
                <a:latin typeface="Times New Roman" pitchFamily="18" charset="0"/>
                <a:ea typeface="宋体" pitchFamily="2" charset="-122"/>
              </a:rPr>
              <a:t>有约束的关联规则</a:t>
            </a:r>
          </a:p>
        </p:txBody>
      </p:sp>
      <p:sp>
        <p:nvSpPr>
          <p:cNvPr id="1285170" name="Text Box 50"/>
          <p:cNvSpPr txBox="1">
            <a:spLocks noChangeArrowheads="1"/>
          </p:cNvSpPr>
          <p:nvPr/>
        </p:nvSpPr>
        <p:spPr bwMode="auto">
          <a:xfrm>
            <a:off x="1752600" y="3048000"/>
            <a:ext cx="1257300" cy="254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lIns="0" tIns="0" rIns="0" bIns="0">
            <a:spAutoFit/>
          </a:bodyPr>
          <a:lstStyle/>
          <a:p>
            <a:pPr algn="ctr" eaLnBrk="0" hangingPunct="0"/>
            <a:r>
              <a:rPr lang="en-US" altLang="zh-CN" sz="1600">
                <a:solidFill>
                  <a:srgbClr val="000000"/>
                </a:solidFill>
                <a:latin typeface="Times New Roman" pitchFamily="18" charset="0"/>
                <a:ea typeface="宋体" pitchFamily="2" charset="-122"/>
              </a:rPr>
              <a:t>SETM</a:t>
            </a:r>
            <a:r>
              <a:rPr lang="zh-CN" altLang="en-US" sz="1600">
                <a:solidFill>
                  <a:srgbClr val="000000"/>
                </a:solidFill>
                <a:latin typeface="Times New Roman" pitchFamily="18" charset="0"/>
                <a:ea typeface="宋体" pitchFamily="2" charset="-122"/>
              </a:rPr>
              <a:t>算法</a:t>
            </a:r>
          </a:p>
        </p:txBody>
      </p:sp>
      <p:sp>
        <p:nvSpPr>
          <p:cNvPr id="1285171" name="Text Box 51"/>
          <p:cNvSpPr txBox="1">
            <a:spLocks noChangeArrowheads="1"/>
          </p:cNvSpPr>
          <p:nvPr/>
        </p:nvSpPr>
        <p:spPr bwMode="auto">
          <a:xfrm>
            <a:off x="1752600" y="4953000"/>
            <a:ext cx="1143000" cy="254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lIns="0" tIns="0" rIns="0" bIns="0">
            <a:spAutoFit/>
          </a:bodyPr>
          <a:lstStyle/>
          <a:p>
            <a:pPr algn="ctr" eaLnBrk="0" hangingPunct="0"/>
            <a:r>
              <a:rPr lang="zh-CN" altLang="en-US" sz="1600">
                <a:solidFill>
                  <a:srgbClr val="000000"/>
                </a:solidFill>
                <a:latin typeface="Times New Roman" pitchFamily="18" charset="0"/>
                <a:ea typeface="宋体" pitchFamily="2" charset="-122"/>
              </a:rPr>
              <a:t>并行算法</a:t>
            </a:r>
          </a:p>
        </p:txBody>
      </p:sp>
      <p:sp>
        <p:nvSpPr>
          <p:cNvPr id="1285172" name="Rectangle 52"/>
          <p:cNvSpPr>
            <a:spLocks noChangeArrowheads="1"/>
          </p:cNvSpPr>
          <p:nvPr/>
        </p:nvSpPr>
        <p:spPr bwMode="auto">
          <a:xfrm>
            <a:off x="1524000" y="2895600"/>
            <a:ext cx="1584325" cy="24034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5173" name="Rectangle 53"/>
          <p:cNvSpPr>
            <a:spLocks noChangeArrowheads="1"/>
          </p:cNvSpPr>
          <p:nvPr/>
        </p:nvSpPr>
        <p:spPr bwMode="auto">
          <a:xfrm>
            <a:off x="5159375" y="2895600"/>
            <a:ext cx="2079625" cy="25352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5174" name="Text Box 54"/>
          <p:cNvSpPr txBox="1">
            <a:spLocks noChangeArrowheads="1"/>
          </p:cNvSpPr>
          <p:nvPr/>
        </p:nvSpPr>
        <p:spPr bwMode="auto">
          <a:xfrm>
            <a:off x="5257800" y="5080000"/>
            <a:ext cx="1752600" cy="254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rgbClr val="1C1C1C"/>
                  </a:outerShdw>
                </a:effectLst>
              </a14:hiddenEffects>
            </a:ext>
          </a:extLst>
        </p:spPr>
        <p:txBody>
          <a:bodyPr lIns="0" tIns="0" rIns="0" bIns="0">
            <a:spAutoFit/>
          </a:bodyPr>
          <a:lstStyle/>
          <a:p>
            <a:pPr algn="ctr" eaLnBrk="0" hangingPunct="0"/>
            <a:r>
              <a:rPr lang="zh-CN" altLang="en-US" sz="1600">
                <a:solidFill>
                  <a:srgbClr val="000000"/>
                </a:solidFill>
                <a:latin typeface="Times New Roman" pitchFamily="18" charset="0"/>
                <a:ea typeface="宋体" pitchFamily="2" charset="-122"/>
              </a:rPr>
              <a:t>带权值的关联规则</a:t>
            </a:r>
          </a:p>
        </p:txBody>
      </p:sp>
    </p:spTree>
    <p:extLst>
      <p:ext uri="{BB962C8B-B14F-4D97-AF65-F5344CB8AC3E}">
        <p14:creationId xmlns:p14="http://schemas.microsoft.com/office/powerpoint/2010/main" val="7414096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a:xfrm>
            <a:off x="609600" y="76200"/>
            <a:ext cx="8001000" cy="685800"/>
          </a:xfrm>
        </p:spPr>
        <p:txBody>
          <a:bodyPr/>
          <a:lstStyle/>
          <a:p>
            <a:r>
              <a:rPr lang="zh-CN" altLang="en-US">
                <a:ea typeface="宋体" pitchFamily="2" charset="-122"/>
              </a:rPr>
              <a:t>关联规则挖掘示例</a:t>
            </a:r>
          </a:p>
        </p:txBody>
      </p:sp>
      <p:sp>
        <p:nvSpPr>
          <p:cNvPr id="1167363" name="Rectangle 3"/>
          <p:cNvSpPr>
            <a:spLocks noGrp="1" noChangeArrowheads="1"/>
          </p:cNvSpPr>
          <p:nvPr>
            <p:ph type="body" idx="1"/>
          </p:nvPr>
        </p:nvSpPr>
        <p:spPr>
          <a:xfrm>
            <a:off x="685800" y="3962400"/>
            <a:ext cx="7467600" cy="2133600"/>
          </a:xfrm>
        </p:spPr>
        <p:txBody>
          <a:bodyPr/>
          <a:lstStyle/>
          <a:p>
            <a:pPr>
              <a:lnSpc>
                <a:spcPct val="90000"/>
              </a:lnSpc>
              <a:buFont typeface="Wingdings" pitchFamily="2" charset="2"/>
              <a:buNone/>
            </a:pPr>
            <a:r>
              <a:rPr lang="zh-CN" altLang="en-US" sz="2000" dirty="0">
                <a:ea typeface="宋体" pitchFamily="2" charset="-122"/>
              </a:rPr>
              <a:t>规则</a:t>
            </a:r>
            <a:r>
              <a:rPr lang="en-US" altLang="zh-CN" sz="2000" dirty="0">
                <a:ea typeface="宋体" pitchFamily="2" charset="-122"/>
              </a:rPr>
              <a:t> </a:t>
            </a:r>
            <a:r>
              <a:rPr lang="en-US" altLang="zh-CN" sz="2000" i="1" dirty="0">
                <a:ea typeface="宋体" pitchFamily="2" charset="-122"/>
              </a:rPr>
              <a:t>A</a:t>
            </a:r>
            <a:r>
              <a:rPr lang="en-US" altLang="zh-CN" sz="2000" dirty="0">
                <a:ea typeface="宋体" pitchFamily="2" charset="-122"/>
              </a:rPr>
              <a:t> </a:t>
            </a:r>
            <a:r>
              <a:rPr lang="en-US" altLang="zh-CN" sz="2000" dirty="0">
                <a:ea typeface="宋体" pitchFamily="2" charset="-122"/>
                <a:sym typeface="Symbol" pitchFamily="18" charset="2"/>
              </a:rPr>
              <a:t></a:t>
            </a:r>
            <a:r>
              <a:rPr lang="en-US" altLang="zh-CN" sz="2000" dirty="0">
                <a:ea typeface="宋体" pitchFamily="2" charset="-122"/>
              </a:rPr>
              <a:t> </a:t>
            </a:r>
            <a:r>
              <a:rPr lang="en-US" altLang="zh-CN" sz="2000" i="1" dirty="0">
                <a:ea typeface="宋体" pitchFamily="2" charset="-122"/>
              </a:rPr>
              <a:t>C</a:t>
            </a:r>
            <a:r>
              <a:rPr lang="en-US" altLang="zh-CN" sz="2000" dirty="0">
                <a:ea typeface="宋体" pitchFamily="2" charset="-122"/>
              </a:rPr>
              <a:t>:</a:t>
            </a:r>
          </a:p>
          <a:p>
            <a:pPr lvl="1">
              <a:lnSpc>
                <a:spcPct val="90000"/>
              </a:lnSpc>
              <a:buFont typeface="Wingdings" pitchFamily="2" charset="2"/>
              <a:buNone/>
            </a:pPr>
            <a:r>
              <a:rPr lang="en-US" altLang="zh-CN" sz="2000" dirty="0">
                <a:ea typeface="宋体" pitchFamily="2" charset="-122"/>
              </a:rPr>
              <a:t>support = support({</a:t>
            </a:r>
            <a:r>
              <a:rPr lang="en-US" altLang="zh-CN" sz="2000" i="1" dirty="0">
                <a:ea typeface="宋体" pitchFamily="2" charset="-122"/>
              </a:rPr>
              <a:t>A</a:t>
            </a:r>
            <a:r>
              <a:rPr lang="en-US" altLang="zh-CN" sz="2000" dirty="0">
                <a:ea typeface="宋体" pitchFamily="2" charset="-122"/>
              </a:rPr>
              <a:t>, </a:t>
            </a:r>
            <a:r>
              <a:rPr lang="en-US" altLang="zh-CN" sz="2000" i="1" dirty="0">
                <a:ea typeface="宋体" pitchFamily="2" charset="-122"/>
              </a:rPr>
              <a:t>C</a:t>
            </a:r>
            <a:r>
              <a:rPr lang="en-US" altLang="zh-CN" sz="2000" dirty="0">
                <a:ea typeface="宋体" pitchFamily="2" charset="-122"/>
              </a:rPr>
              <a:t>}) = 50%</a:t>
            </a:r>
          </a:p>
          <a:p>
            <a:pPr lvl="1">
              <a:lnSpc>
                <a:spcPct val="90000"/>
              </a:lnSpc>
              <a:buFont typeface="Wingdings" pitchFamily="2" charset="2"/>
              <a:buNone/>
            </a:pPr>
            <a:r>
              <a:rPr lang="en-US" altLang="zh-CN" sz="2000" dirty="0">
                <a:ea typeface="宋体" pitchFamily="2" charset="-122"/>
              </a:rPr>
              <a:t>confidence = support({</a:t>
            </a:r>
            <a:r>
              <a:rPr lang="en-US" altLang="zh-CN" sz="2000" i="1" dirty="0">
                <a:ea typeface="宋体" pitchFamily="2" charset="-122"/>
              </a:rPr>
              <a:t>A</a:t>
            </a:r>
            <a:r>
              <a:rPr lang="en-US" altLang="zh-CN" sz="2000" dirty="0">
                <a:ea typeface="宋体" pitchFamily="2" charset="-122"/>
              </a:rPr>
              <a:t>, </a:t>
            </a:r>
            <a:r>
              <a:rPr lang="en-US" altLang="zh-CN" sz="2000" i="1" dirty="0">
                <a:ea typeface="宋体" pitchFamily="2" charset="-122"/>
              </a:rPr>
              <a:t>C</a:t>
            </a:r>
            <a:r>
              <a:rPr lang="en-US" altLang="zh-CN" sz="2000" dirty="0">
                <a:ea typeface="宋体" pitchFamily="2" charset="-122"/>
              </a:rPr>
              <a:t>})/support({</a:t>
            </a:r>
            <a:r>
              <a:rPr lang="en-US" altLang="zh-CN" sz="2000" i="1" dirty="0">
                <a:ea typeface="宋体" pitchFamily="2" charset="-122"/>
              </a:rPr>
              <a:t>A</a:t>
            </a:r>
            <a:r>
              <a:rPr lang="en-US" altLang="zh-CN" sz="2000" dirty="0">
                <a:ea typeface="宋体" pitchFamily="2" charset="-122"/>
              </a:rPr>
              <a:t>}) = 66.6%</a:t>
            </a:r>
          </a:p>
          <a:p>
            <a:pPr>
              <a:lnSpc>
                <a:spcPct val="90000"/>
              </a:lnSpc>
              <a:buFont typeface="Wingdings" pitchFamily="2" charset="2"/>
              <a:buNone/>
            </a:pPr>
            <a:r>
              <a:rPr lang="zh-CN" altLang="en-US" sz="2000" dirty="0">
                <a:ea typeface="宋体" pitchFamily="2" charset="-122"/>
              </a:rPr>
              <a:t>规则 </a:t>
            </a:r>
            <a:r>
              <a:rPr lang="en-US" altLang="zh-CN" sz="2000" i="1" dirty="0">
                <a:ea typeface="宋体" pitchFamily="2" charset="-122"/>
              </a:rPr>
              <a:t>C</a:t>
            </a:r>
            <a:r>
              <a:rPr lang="en-US" altLang="zh-CN" sz="2000" dirty="0">
                <a:ea typeface="宋体" pitchFamily="2" charset="-122"/>
              </a:rPr>
              <a:t> </a:t>
            </a:r>
            <a:r>
              <a:rPr lang="en-US" altLang="zh-CN" sz="2000" dirty="0">
                <a:ea typeface="宋体" pitchFamily="2" charset="-122"/>
                <a:sym typeface="Symbol" pitchFamily="18" charset="2"/>
              </a:rPr>
              <a:t></a:t>
            </a:r>
            <a:r>
              <a:rPr lang="en-US" altLang="zh-CN" sz="2000" dirty="0">
                <a:ea typeface="宋体" pitchFamily="2" charset="-122"/>
              </a:rPr>
              <a:t> </a:t>
            </a:r>
            <a:r>
              <a:rPr lang="en-US" altLang="zh-CN" sz="2000" i="1" dirty="0">
                <a:ea typeface="宋体" pitchFamily="2" charset="-122"/>
              </a:rPr>
              <a:t>A</a:t>
            </a:r>
            <a:r>
              <a:rPr lang="en-US" altLang="zh-CN" sz="2000" dirty="0">
                <a:ea typeface="宋体" pitchFamily="2" charset="-122"/>
              </a:rPr>
              <a:t>:</a:t>
            </a:r>
          </a:p>
          <a:p>
            <a:pPr lvl="1">
              <a:lnSpc>
                <a:spcPct val="90000"/>
              </a:lnSpc>
              <a:buFont typeface="Wingdings" pitchFamily="2" charset="2"/>
              <a:buNone/>
            </a:pPr>
            <a:r>
              <a:rPr lang="en-US" altLang="zh-CN" sz="2000" dirty="0">
                <a:ea typeface="宋体" pitchFamily="2" charset="-122"/>
              </a:rPr>
              <a:t>support = support({</a:t>
            </a:r>
            <a:r>
              <a:rPr lang="en-US" altLang="zh-CN" sz="2000" i="1" dirty="0">
                <a:ea typeface="宋体" pitchFamily="2" charset="-122"/>
              </a:rPr>
              <a:t>A</a:t>
            </a:r>
            <a:r>
              <a:rPr lang="en-US" altLang="zh-CN" sz="2000" dirty="0">
                <a:ea typeface="宋体" pitchFamily="2" charset="-122"/>
              </a:rPr>
              <a:t>, </a:t>
            </a:r>
            <a:r>
              <a:rPr lang="en-US" altLang="zh-CN" sz="2000" i="1" dirty="0">
                <a:ea typeface="宋体" pitchFamily="2" charset="-122"/>
              </a:rPr>
              <a:t>C</a:t>
            </a:r>
            <a:r>
              <a:rPr lang="en-US" altLang="zh-CN" sz="2000" dirty="0">
                <a:ea typeface="宋体" pitchFamily="2" charset="-122"/>
              </a:rPr>
              <a:t>}) = 50%</a:t>
            </a:r>
          </a:p>
          <a:p>
            <a:pPr lvl="1">
              <a:lnSpc>
                <a:spcPct val="90000"/>
              </a:lnSpc>
              <a:buFont typeface="Wingdings" pitchFamily="2" charset="2"/>
              <a:buNone/>
            </a:pPr>
            <a:r>
              <a:rPr lang="en-US" altLang="zh-CN" sz="2000" dirty="0">
                <a:ea typeface="宋体" pitchFamily="2" charset="-122"/>
              </a:rPr>
              <a:t>confidence = support({</a:t>
            </a:r>
            <a:r>
              <a:rPr lang="en-US" altLang="zh-CN" sz="2000" i="1" dirty="0">
                <a:ea typeface="宋体" pitchFamily="2" charset="-122"/>
              </a:rPr>
              <a:t>A</a:t>
            </a:r>
            <a:r>
              <a:rPr lang="en-US" altLang="zh-CN" sz="2000" dirty="0">
                <a:ea typeface="宋体" pitchFamily="2" charset="-122"/>
              </a:rPr>
              <a:t>, </a:t>
            </a:r>
            <a:r>
              <a:rPr lang="en-US" altLang="zh-CN" sz="2000" i="1" dirty="0">
                <a:ea typeface="宋体" pitchFamily="2" charset="-122"/>
              </a:rPr>
              <a:t>C</a:t>
            </a:r>
            <a:r>
              <a:rPr lang="en-US" altLang="zh-CN" sz="2000" dirty="0">
                <a:ea typeface="宋体" pitchFamily="2" charset="-122"/>
              </a:rPr>
              <a:t>})/support({C}) = 100%</a:t>
            </a:r>
          </a:p>
          <a:p>
            <a:pPr>
              <a:lnSpc>
                <a:spcPct val="90000"/>
              </a:lnSpc>
              <a:buFont typeface="Wingdings" pitchFamily="2" charset="2"/>
              <a:buNone/>
            </a:pPr>
            <a:endParaRPr lang="en-US" altLang="zh-CN" sz="2000" dirty="0">
              <a:ea typeface="宋体" pitchFamily="2" charset="-122"/>
            </a:endParaRPr>
          </a:p>
        </p:txBody>
      </p:sp>
      <p:graphicFrame>
        <p:nvGraphicFramePr>
          <p:cNvPr id="1167364" name="Object 4"/>
          <p:cNvGraphicFramePr>
            <a:graphicFrameLocks noChangeAspect="1"/>
          </p:cNvGraphicFramePr>
          <p:nvPr>
            <p:extLst>
              <p:ext uri="{D42A27DB-BD31-4B8C-83A1-F6EECF244321}">
                <p14:modId xmlns:p14="http://schemas.microsoft.com/office/powerpoint/2010/main" val="4013400319"/>
              </p:ext>
            </p:extLst>
          </p:nvPr>
        </p:nvGraphicFramePr>
        <p:xfrm>
          <a:off x="1447800" y="1371600"/>
          <a:ext cx="2549525" cy="1943100"/>
        </p:xfrm>
        <a:graphic>
          <a:graphicData uri="http://schemas.openxmlformats.org/presentationml/2006/ole">
            <mc:AlternateContent xmlns:mc="http://schemas.openxmlformats.org/markup-compatibility/2006">
              <mc:Choice xmlns:v="urn:schemas-microsoft-com:vml" Requires="v">
                <p:oleObj spid="_x0000_s322826" name="Worksheet" r:id="rId3" imgW="2619756" imgH="1933956" progId="Excel.Sheet.8">
                  <p:embed/>
                </p:oleObj>
              </mc:Choice>
              <mc:Fallback>
                <p:oleObj name="Worksheet" r:id="rId3" imgW="2619756" imgH="1933956"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371600"/>
                        <a:ext cx="2549525" cy="194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365" name="Object 5"/>
          <p:cNvGraphicFramePr>
            <a:graphicFrameLocks noChangeAspect="1"/>
          </p:cNvGraphicFramePr>
          <p:nvPr>
            <p:extLst>
              <p:ext uri="{D42A27DB-BD31-4B8C-83A1-F6EECF244321}">
                <p14:modId xmlns:p14="http://schemas.microsoft.com/office/powerpoint/2010/main" val="2696024573"/>
              </p:ext>
            </p:extLst>
          </p:nvPr>
        </p:nvGraphicFramePr>
        <p:xfrm>
          <a:off x="5562600" y="2438400"/>
          <a:ext cx="2982913" cy="1738313"/>
        </p:xfrm>
        <a:graphic>
          <a:graphicData uri="http://schemas.openxmlformats.org/presentationml/2006/ole">
            <mc:AlternateContent xmlns:mc="http://schemas.openxmlformats.org/markup-compatibility/2006">
              <mc:Choice xmlns:v="urn:schemas-microsoft-com:vml" Requires="v">
                <p:oleObj spid="_x0000_s322827" name="工作表" r:id="rId5" imgW="2217407" imgH="1706857" progId="Excel.Sheet.8">
                  <p:embed/>
                </p:oleObj>
              </mc:Choice>
              <mc:Fallback>
                <p:oleObj name="工作表" r:id="rId5" imgW="2217407" imgH="1706857" progId="Excel.Sheet.8">
                  <p:embed/>
                  <p:pic>
                    <p:nvPicPr>
                      <p:cNvPr id="0" name=""/>
                      <p:cNvPicPr>
                        <a:picLocks noChangeAspect="1" noChangeArrowheads="1"/>
                      </p:cNvPicPr>
                      <p:nvPr/>
                    </p:nvPicPr>
                    <p:blipFill>
                      <a:blip r:embed="rId6"/>
                      <a:srcRect/>
                      <a:stretch>
                        <a:fillRect/>
                      </a:stretch>
                    </p:blipFill>
                    <p:spPr bwMode="auto">
                      <a:xfrm>
                        <a:off x="5562600" y="2438400"/>
                        <a:ext cx="2982913"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167367" name="AutoShape 7"/>
          <p:cNvCxnSpPr>
            <a:cxnSpLocks noChangeShapeType="1"/>
          </p:cNvCxnSpPr>
          <p:nvPr/>
        </p:nvCxnSpPr>
        <p:spPr bwMode="auto">
          <a:xfrm>
            <a:off x="3997325" y="2343150"/>
            <a:ext cx="1565275" cy="984250"/>
          </a:xfrm>
          <a:prstGeom prst="bentConnector3">
            <a:avLst>
              <a:gd name="adj1" fmla="val 50000"/>
            </a:avLst>
          </a:prstGeom>
          <a:noFill/>
          <a:ln w="952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Box 6"/>
          <p:cNvSpPr txBox="1">
            <a:spLocks noChangeArrowheads="1"/>
          </p:cNvSpPr>
          <p:nvPr/>
        </p:nvSpPr>
        <p:spPr bwMode="auto">
          <a:xfrm>
            <a:off x="5181600" y="1295400"/>
            <a:ext cx="2343150" cy="822325"/>
          </a:xfrm>
          <a:prstGeom prst="rect">
            <a:avLst/>
          </a:prstGeom>
          <a:solidFill>
            <a:srgbClr val="66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dirty="0">
                <a:latin typeface="Times New Roman" pitchFamily="18" charset="0"/>
              </a:rPr>
              <a:t>最小支持度 </a:t>
            </a:r>
            <a:r>
              <a:rPr lang="en-US" altLang="zh-CN" sz="2400" dirty="0">
                <a:latin typeface="Times New Roman" pitchFamily="18" charset="0"/>
              </a:rPr>
              <a:t>50%</a:t>
            </a:r>
          </a:p>
          <a:p>
            <a:r>
              <a:rPr lang="zh-CN" altLang="en-US" sz="2400" dirty="0">
                <a:latin typeface="Times New Roman" pitchFamily="18" charset="0"/>
              </a:rPr>
              <a:t>最小置信度 </a:t>
            </a:r>
            <a:r>
              <a:rPr lang="en-US" altLang="zh-CN" sz="2400" dirty="0">
                <a:latin typeface="Times New Roman" pitchFamily="18" charset="0"/>
              </a:rPr>
              <a:t>50%</a:t>
            </a:r>
          </a:p>
        </p:txBody>
      </p:sp>
      <p:sp>
        <p:nvSpPr>
          <p:cNvPr id="2" name="矩形 1"/>
          <p:cNvSpPr/>
          <p:nvPr/>
        </p:nvSpPr>
        <p:spPr>
          <a:xfrm>
            <a:off x="762000" y="6172200"/>
            <a:ext cx="4137671" cy="369332"/>
          </a:xfrm>
          <a:prstGeom prst="rect">
            <a:avLst/>
          </a:prstGeom>
        </p:spPr>
        <p:txBody>
          <a:bodyPr wrap="none">
            <a:spAutoFit/>
          </a:bodyPr>
          <a:lstStyle/>
          <a:p>
            <a:pPr>
              <a:lnSpc>
                <a:spcPct val="90000"/>
              </a:lnSpc>
              <a:buFont typeface="Wingdings" pitchFamily="2" charset="2"/>
              <a:buNone/>
            </a:pPr>
            <a:r>
              <a:rPr lang="zh-CN" altLang="en-US" sz="2000" dirty="0">
                <a:ea typeface="宋体" pitchFamily="2" charset="-122"/>
              </a:rPr>
              <a:t>规则</a:t>
            </a:r>
            <a:r>
              <a:rPr lang="en-US" altLang="zh-CN" sz="2000" dirty="0">
                <a:ea typeface="宋体" pitchFamily="2" charset="-122"/>
              </a:rPr>
              <a:t> </a:t>
            </a:r>
            <a:r>
              <a:rPr lang="en-US" altLang="zh-CN" sz="2000" i="1" dirty="0">
                <a:ea typeface="宋体" pitchFamily="2" charset="-122"/>
              </a:rPr>
              <a:t>A</a:t>
            </a:r>
            <a:r>
              <a:rPr lang="en-US" altLang="zh-CN" sz="2000" dirty="0">
                <a:ea typeface="宋体" pitchFamily="2" charset="-122"/>
              </a:rPr>
              <a:t> </a:t>
            </a:r>
            <a:r>
              <a:rPr lang="en-US" altLang="zh-CN" sz="2000" dirty="0">
                <a:ea typeface="宋体" pitchFamily="2" charset="-122"/>
                <a:sym typeface="Symbol" pitchFamily="18" charset="2"/>
              </a:rPr>
              <a:t></a:t>
            </a:r>
            <a:r>
              <a:rPr lang="en-US" altLang="zh-CN" sz="2000" dirty="0">
                <a:ea typeface="宋体" pitchFamily="2" charset="-122"/>
              </a:rPr>
              <a:t> </a:t>
            </a:r>
            <a:r>
              <a:rPr lang="en-US" altLang="zh-CN" sz="2000" i="1" dirty="0" smtClean="0">
                <a:ea typeface="宋体" pitchFamily="2" charset="-122"/>
              </a:rPr>
              <a:t>C</a:t>
            </a:r>
            <a:r>
              <a:rPr lang="zh-CN" altLang="en-US" sz="2000" dirty="0" smtClean="0">
                <a:ea typeface="宋体" pitchFamily="2" charset="-122"/>
              </a:rPr>
              <a:t>和</a:t>
            </a:r>
            <a:r>
              <a:rPr lang="zh-CN" altLang="en-US" sz="2000" dirty="0">
                <a:ea typeface="宋体" pitchFamily="2" charset="-122"/>
              </a:rPr>
              <a:t>规则 </a:t>
            </a:r>
            <a:r>
              <a:rPr lang="en-US" altLang="zh-CN" sz="2000" i="1" dirty="0">
                <a:ea typeface="宋体" pitchFamily="2" charset="-122"/>
              </a:rPr>
              <a:t>C</a:t>
            </a:r>
            <a:r>
              <a:rPr lang="en-US" altLang="zh-CN" sz="2000" dirty="0">
                <a:ea typeface="宋体" pitchFamily="2" charset="-122"/>
              </a:rPr>
              <a:t> </a:t>
            </a:r>
            <a:r>
              <a:rPr lang="en-US" altLang="zh-CN" sz="2000" dirty="0">
                <a:ea typeface="宋体" pitchFamily="2" charset="-122"/>
                <a:sym typeface="Symbol" pitchFamily="18" charset="2"/>
              </a:rPr>
              <a:t></a:t>
            </a:r>
            <a:r>
              <a:rPr lang="en-US" altLang="zh-CN" sz="2000" dirty="0">
                <a:ea typeface="宋体" pitchFamily="2" charset="-122"/>
              </a:rPr>
              <a:t> </a:t>
            </a:r>
            <a:r>
              <a:rPr lang="en-US" altLang="zh-CN" sz="2000" i="1" dirty="0" smtClean="0">
                <a:ea typeface="宋体" pitchFamily="2" charset="-122"/>
              </a:rPr>
              <a:t>A</a:t>
            </a:r>
            <a:r>
              <a:rPr lang="zh-CN" altLang="en-US" sz="2000" dirty="0" smtClean="0">
                <a:ea typeface="宋体" pitchFamily="2" charset="-122"/>
              </a:rPr>
              <a:t>是强规则</a:t>
            </a:r>
            <a:endParaRPr lang="en-US" altLang="zh-CN" sz="2000" dirty="0">
              <a:ea typeface="宋体" pitchFamily="2" charset="-122"/>
            </a:endParaRPr>
          </a:p>
        </p:txBody>
      </p:sp>
    </p:spTree>
    <p:extLst>
      <p:ext uri="{BB962C8B-B14F-4D97-AF65-F5344CB8AC3E}">
        <p14:creationId xmlns:p14="http://schemas.microsoft.com/office/powerpoint/2010/main" val="3393119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42" name="Rectangle 2"/>
          <p:cNvSpPr>
            <a:spLocks noGrp="1" noChangeArrowheads="1"/>
          </p:cNvSpPr>
          <p:nvPr>
            <p:ph type="title"/>
          </p:nvPr>
        </p:nvSpPr>
        <p:spPr/>
        <p:txBody>
          <a:bodyPr/>
          <a:lstStyle/>
          <a:p>
            <a:r>
              <a:rPr lang="zh-CN" altLang="en-US">
                <a:ea typeface="宋体" pitchFamily="2" charset="-122"/>
              </a:rPr>
              <a:t>关联规则挖掘的两个步骤</a:t>
            </a:r>
          </a:p>
        </p:txBody>
      </p:sp>
      <p:sp>
        <p:nvSpPr>
          <p:cNvPr id="1341443" name="Rectangle 3"/>
          <p:cNvSpPr>
            <a:spLocks noGrp="1" noChangeArrowheads="1"/>
          </p:cNvSpPr>
          <p:nvPr>
            <p:ph type="body" idx="1"/>
          </p:nvPr>
        </p:nvSpPr>
        <p:spPr>
          <a:xfrm>
            <a:off x="381000" y="838200"/>
            <a:ext cx="8458200" cy="5791200"/>
          </a:xfrm>
        </p:spPr>
        <p:txBody>
          <a:bodyPr/>
          <a:lstStyle/>
          <a:p>
            <a:pPr>
              <a:lnSpc>
                <a:spcPct val="120000"/>
              </a:lnSpc>
              <a:spcBef>
                <a:spcPts val="1200"/>
              </a:spcBef>
            </a:pPr>
            <a:r>
              <a:rPr lang="zh-CN" altLang="en-US" sz="2400" b="1" dirty="0" smtClean="0">
                <a:ea typeface="宋体" pitchFamily="2" charset="-122"/>
              </a:rPr>
              <a:t>频繁项集的</a:t>
            </a:r>
            <a:r>
              <a:rPr lang="zh-CN" altLang="en-US" sz="2400" b="1" dirty="0">
                <a:ea typeface="宋体" pitchFamily="2" charset="-122"/>
              </a:rPr>
              <a:t>搜索</a:t>
            </a:r>
            <a:r>
              <a:rPr lang="zh-CN" altLang="en-US" sz="2400" dirty="0">
                <a:ea typeface="宋体" pitchFamily="2" charset="-122"/>
              </a:rPr>
              <a:t>：搜索支持度不小于指定支持阈值的项集</a:t>
            </a:r>
          </a:p>
          <a:p>
            <a:pPr lvl="1">
              <a:lnSpc>
                <a:spcPct val="120000"/>
              </a:lnSpc>
              <a:spcBef>
                <a:spcPts val="1200"/>
              </a:spcBef>
            </a:pPr>
            <a:r>
              <a:rPr lang="zh-CN" altLang="pt-PT" sz="2400" dirty="0">
                <a:latin typeface="宋体" pitchFamily="2" charset="-122"/>
                <a:ea typeface="宋体" pitchFamily="2" charset="-122"/>
              </a:rPr>
              <a:t>需要扫描数据库，是关联规则挖掘的主要步骤</a:t>
            </a:r>
          </a:p>
          <a:p>
            <a:pPr lvl="1">
              <a:lnSpc>
                <a:spcPct val="120000"/>
              </a:lnSpc>
              <a:spcBef>
                <a:spcPts val="1200"/>
              </a:spcBef>
            </a:pPr>
            <a:r>
              <a:rPr lang="zh-CN" altLang="pt-PT" sz="2400" dirty="0">
                <a:latin typeface="宋体" pitchFamily="2" charset="-122"/>
                <a:ea typeface="宋体" pitchFamily="2" charset="-122"/>
              </a:rPr>
              <a:t>根据搜索的方向</a:t>
            </a:r>
            <a:r>
              <a:rPr lang="zh-CN" altLang="en-US" sz="2400" dirty="0">
                <a:latin typeface="宋体" pitchFamily="2" charset="-122"/>
                <a:ea typeface="宋体" pitchFamily="2" charset="-122"/>
              </a:rPr>
              <a:t>、</a:t>
            </a:r>
            <a:r>
              <a:rPr lang="zh-CN" altLang="pt-PT" sz="2400" dirty="0">
                <a:latin typeface="宋体" pitchFamily="2" charset="-122"/>
                <a:ea typeface="宋体" pitchFamily="2" charset="-122"/>
              </a:rPr>
              <a:t>范围</a:t>
            </a:r>
            <a:r>
              <a:rPr lang="zh-CN" altLang="en-US" sz="2400" dirty="0">
                <a:latin typeface="宋体" pitchFamily="2" charset="-122"/>
                <a:ea typeface="宋体" pitchFamily="2" charset="-122"/>
              </a:rPr>
              <a:t>、</a:t>
            </a:r>
            <a:r>
              <a:rPr lang="zh-CN" altLang="pt-PT" sz="2400" dirty="0">
                <a:latin typeface="宋体" pitchFamily="2" charset="-122"/>
                <a:ea typeface="宋体" pitchFamily="2" charset="-122"/>
              </a:rPr>
              <a:t>目标</a:t>
            </a:r>
            <a:r>
              <a:rPr lang="zh-CN" altLang="en-US" sz="2400" dirty="0">
                <a:latin typeface="宋体" pitchFamily="2" charset="-122"/>
                <a:ea typeface="宋体" pitchFamily="2" charset="-122"/>
              </a:rPr>
              <a:t>和</a:t>
            </a:r>
            <a:r>
              <a:rPr lang="zh-CN" altLang="pt-PT" sz="2400" dirty="0">
                <a:latin typeface="宋体" pitchFamily="2" charset="-122"/>
                <a:ea typeface="宋体" pitchFamily="2" charset="-122"/>
              </a:rPr>
              <a:t>数据格式，可以构造不同的搜索算法</a:t>
            </a:r>
            <a:r>
              <a:rPr lang="zh-CN" altLang="en-US" sz="2400" dirty="0">
                <a:latin typeface="宋体" pitchFamily="2" charset="-122"/>
                <a:ea typeface="宋体" pitchFamily="2" charset="-122"/>
              </a:rPr>
              <a:t> </a:t>
            </a:r>
            <a:endParaRPr lang="zh-CN" altLang="en-US" sz="2400" dirty="0">
              <a:ea typeface="宋体" pitchFamily="2" charset="-122"/>
            </a:endParaRPr>
          </a:p>
          <a:p>
            <a:pPr>
              <a:lnSpc>
                <a:spcPct val="120000"/>
              </a:lnSpc>
              <a:spcBef>
                <a:spcPts val="1200"/>
              </a:spcBef>
            </a:pPr>
            <a:r>
              <a:rPr lang="zh-CN" altLang="en-US" sz="2400" b="1" dirty="0">
                <a:latin typeface="宋体" pitchFamily="2" charset="-122"/>
                <a:ea typeface="宋体" pitchFamily="2" charset="-122"/>
              </a:rPr>
              <a:t>关联规则的生成</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对每一</a:t>
            </a:r>
            <a:r>
              <a:rPr lang="zh-CN" altLang="en-US" sz="2400" dirty="0" smtClean="0">
                <a:latin typeface="宋体" pitchFamily="2" charset="-122"/>
                <a:ea typeface="宋体" pitchFamily="2" charset="-122"/>
              </a:rPr>
              <a:t>个频繁项集</a:t>
            </a:r>
            <a:r>
              <a:rPr lang="pt-PT" altLang="zh-CN" sz="2400" dirty="0" smtClean="0">
                <a:latin typeface="Arial" pitchFamily="34" charset="0"/>
                <a:ea typeface="宋体" pitchFamily="2" charset="-122"/>
              </a:rPr>
              <a:t>L</a:t>
            </a:r>
            <a:r>
              <a:rPr lang="pt-PT" altLang="zh-CN" sz="2400" dirty="0">
                <a:latin typeface="宋体" pitchFamily="2" charset="-122"/>
                <a:ea typeface="宋体" pitchFamily="2" charset="-122"/>
              </a:rPr>
              <a:t>，</a:t>
            </a:r>
            <a:r>
              <a:rPr lang="zh-CN" altLang="en-US" sz="2400" dirty="0">
                <a:latin typeface="宋体" pitchFamily="2" charset="-122"/>
                <a:ea typeface="宋体" pitchFamily="2" charset="-122"/>
              </a:rPr>
              <a:t>检查</a:t>
            </a:r>
            <a:r>
              <a:rPr lang="pt-PT" altLang="zh-CN" sz="2400" dirty="0">
                <a:latin typeface="Arial" pitchFamily="34" charset="0"/>
                <a:ea typeface="宋体" pitchFamily="2" charset="-122"/>
              </a:rPr>
              <a:t>L</a:t>
            </a:r>
            <a:r>
              <a:rPr lang="zh-CN" altLang="pt-PT" sz="2400" dirty="0">
                <a:latin typeface="宋体" pitchFamily="2" charset="-122"/>
                <a:ea typeface="宋体" pitchFamily="2" charset="-122"/>
              </a:rPr>
              <a:t>的</a:t>
            </a:r>
            <a:r>
              <a:rPr lang="zh-CN" altLang="en-US" sz="2400" dirty="0">
                <a:latin typeface="宋体" pitchFamily="2" charset="-122"/>
                <a:ea typeface="宋体" pitchFamily="2" charset="-122"/>
              </a:rPr>
              <a:t>每个非空子集</a:t>
            </a:r>
            <a:r>
              <a:rPr lang="en-US" altLang="zh-CN" sz="2400" dirty="0">
                <a:latin typeface="Arial" pitchFamily="34" charset="0"/>
                <a:ea typeface="宋体" pitchFamily="2" charset="-122"/>
              </a:rPr>
              <a:t>X</a:t>
            </a:r>
            <a:r>
              <a:rPr lang="pt-PT" altLang="zh-CN" sz="2400" dirty="0">
                <a:latin typeface="宋体" pitchFamily="2" charset="-122"/>
                <a:ea typeface="宋体" pitchFamily="2" charset="-122"/>
              </a:rPr>
              <a:t>，</a:t>
            </a:r>
            <a:r>
              <a:rPr lang="zh-CN" altLang="en-US" sz="2400" dirty="0">
                <a:latin typeface="宋体" pitchFamily="2" charset="-122"/>
                <a:ea typeface="宋体" pitchFamily="2" charset="-122"/>
              </a:rPr>
              <a:t>生成规则</a:t>
            </a:r>
            <a:r>
              <a:rPr lang="en-US" altLang="zh-CN" sz="2400" dirty="0">
                <a:latin typeface="Arial" pitchFamily="34" charset="0"/>
                <a:ea typeface="宋体" pitchFamily="2" charset="-122"/>
              </a:rPr>
              <a:t>X</a:t>
            </a:r>
            <a:r>
              <a:rPr lang="en-US" altLang="zh-CN" sz="2400" dirty="0">
                <a:latin typeface="Arial" pitchFamily="34" charset="0"/>
                <a:ea typeface="MS Song" charset="-122"/>
                <a:sym typeface="Symbol" pitchFamily="18" charset="2"/>
              </a:rPr>
              <a:t></a:t>
            </a:r>
            <a:r>
              <a:rPr lang="pt-PT" altLang="zh-CN" sz="2400" dirty="0">
                <a:latin typeface="Arial" pitchFamily="34" charset="0"/>
                <a:ea typeface="宋体" pitchFamily="2" charset="-122"/>
              </a:rPr>
              <a:t>L-X</a:t>
            </a:r>
            <a:r>
              <a:rPr lang="pt-PT" altLang="zh-CN" sz="2400" dirty="0">
                <a:latin typeface="宋体" pitchFamily="2" charset="-122"/>
                <a:ea typeface="宋体" pitchFamily="2" charset="-122"/>
              </a:rPr>
              <a:t>，</a:t>
            </a:r>
            <a:r>
              <a:rPr lang="zh-CN" altLang="en-US" sz="2400" dirty="0">
                <a:latin typeface="宋体" pitchFamily="2" charset="-122"/>
                <a:ea typeface="宋体" pitchFamily="2" charset="-122"/>
              </a:rPr>
              <a:t>它的支持度为</a:t>
            </a:r>
            <a:r>
              <a:rPr lang="en-US" altLang="zh-CN" sz="2400" dirty="0" err="1">
                <a:latin typeface="Arial" pitchFamily="34" charset="0"/>
                <a:ea typeface="宋体" pitchFamily="2" charset="-122"/>
              </a:rPr>
              <a:t>Pr</a:t>
            </a:r>
            <a:r>
              <a:rPr lang="pt-PT" altLang="zh-CN" sz="2400" dirty="0">
                <a:latin typeface="Arial" pitchFamily="34" charset="0"/>
                <a:ea typeface="宋体" pitchFamily="2" charset="-122"/>
              </a:rPr>
              <a:t>(L)</a:t>
            </a:r>
            <a:r>
              <a:rPr lang="pt-PT" altLang="zh-CN" sz="2400" dirty="0">
                <a:latin typeface="宋体" pitchFamily="2" charset="-122"/>
                <a:ea typeface="宋体" pitchFamily="2" charset="-122"/>
              </a:rPr>
              <a:t>，</a:t>
            </a:r>
            <a:r>
              <a:rPr lang="zh-CN" altLang="en-US" sz="2400" dirty="0">
                <a:latin typeface="宋体" pitchFamily="2" charset="-122"/>
                <a:ea typeface="宋体" pitchFamily="2" charset="-122"/>
              </a:rPr>
              <a:t>置信度为</a:t>
            </a:r>
            <a:r>
              <a:rPr lang="en-US" altLang="zh-CN" sz="2400" dirty="0" err="1">
                <a:latin typeface="Arial" pitchFamily="34" charset="0"/>
                <a:ea typeface="宋体" pitchFamily="2" charset="-122"/>
              </a:rPr>
              <a:t>Pr</a:t>
            </a:r>
            <a:r>
              <a:rPr lang="pt-PT" altLang="zh-CN" sz="2400" dirty="0">
                <a:latin typeface="Arial" pitchFamily="34" charset="0"/>
                <a:ea typeface="宋体" pitchFamily="2" charset="-122"/>
              </a:rPr>
              <a:t>(L)/Pr(X)</a:t>
            </a:r>
            <a:r>
              <a:rPr lang="pt-PT" altLang="zh-CN" sz="2400" dirty="0">
                <a:latin typeface="宋体" pitchFamily="2" charset="-122"/>
                <a:ea typeface="宋体" pitchFamily="2" charset="-122"/>
              </a:rPr>
              <a:t>，</a:t>
            </a:r>
            <a:r>
              <a:rPr lang="zh-CN" altLang="en-US" sz="2400" dirty="0">
                <a:latin typeface="宋体" pitchFamily="2" charset="-122"/>
                <a:ea typeface="宋体" pitchFamily="2" charset="-122"/>
              </a:rPr>
              <a:t>只有那些大于或等于用户给定的置信阈值的规则才被保留下来。</a:t>
            </a:r>
          </a:p>
          <a:p>
            <a:pPr lvl="1">
              <a:lnSpc>
                <a:spcPct val="120000"/>
              </a:lnSpc>
              <a:spcBef>
                <a:spcPts val="1200"/>
              </a:spcBef>
            </a:pPr>
            <a:r>
              <a:rPr lang="zh-CN" altLang="en-US" sz="2000" dirty="0">
                <a:latin typeface="宋体" pitchFamily="2" charset="-122"/>
                <a:ea typeface="宋体" pitchFamily="2" charset="-122"/>
              </a:rPr>
              <a:t>根据支持度的性质，这个步骤可简化为先检验</a:t>
            </a:r>
            <a:r>
              <a:rPr lang="en-US" altLang="zh-CN" sz="2000" dirty="0">
                <a:latin typeface="Arial" pitchFamily="34" charset="0"/>
                <a:ea typeface="宋体" pitchFamily="2" charset="-122"/>
              </a:rPr>
              <a:t>L</a:t>
            </a:r>
            <a:r>
              <a:rPr lang="zh-CN" altLang="en-US" sz="2000" dirty="0">
                <a:latin typeface="宋体" pitchFamily="2" charset="-122"/>
                <a:ea typeface="宋体" pitchFamily="2" charset="-122"/>
              </a:rPr>
              <a:t>的最大子集，只有当生成规则的置信度不小于置信阈</a:t>
            </a:r>
            <a:r>
              <a:rPr lang="zh-CN" altLang="en-US" sz="2000" dirty="0">
                <a:latin typeface="Arial" pitchFamily="34" charset="0"/>
                <a:ea typeface="MS Song" charset="-122"/>
              </a:rPr>
              <a:t>值</a:t>
            </a:r>
            <a:r>
              <a:rPr lang="zh-CN" altLang="en-US" sz="2000" dirty="0">
                <a:latin typeface="宋体" pitchFamily="2" charset="-122"/>
                <a:ea typeface="宋体" pitchFamily="2" charset="-122"/>
              </a:rPr>
              <a:t>时才检验更小的子集。</a:t>
            </a:r>
            <a:endParaRPr lang="zh-CN" altLang="en-US" sz="2000" dirty="0">
              <a:latin typeface="Times New Roman" pitchFamily="18" charset="0"/>
              <a:ea typeface="宋体" pitchFamily="2" charset="-122"/>
            </a:endParaRPr>
          </a:p>
          <a:p>
            <a:pPr lvl="1" algn="just">
              <a:lnSpc>
                <a:spcPct val="120000"/>
              </a:lnSpc>
              <a:spcBef>
                <a:spcPts val="1200"/>
              </a:spcBef>
            </a:pPr>
            <a:r>
              <a:rPr lang="zh-CN" altLang="en-US" sz="2000" dirty="0">
                <a:latin typeface="宋体" pitchFamily="2" charset="-122"/>
                <a:ea typeface="宋体" pitchFamily="2" charset="-122"/>
              </a:rPr>
              <a:t>例如，</a:t>
            </a:r>
            <a:r>
              <a:rPr lang="en-US" altLang="zh-CN" sz="2000" dirty="0">
                <a:latin typeface="Arial" pitchFamily="34" charset="0"/>
                <a:ea typeface="宋体" pitchFamily="2" charset="-122"/>
              </a:rPr>
              <a:t>L={A,B,C,D}</a:t>
            </a:r>
            <a:r>
              <a:rPr lang="en-US" altLang="zh-CN" sz="2000" dirty="0">
                <a:latin typeface="宋体" pitchFamily="2" charset="-122"/>
                <a:ea typeface="宋体" pitchFamily="2" charset="-122"/>
              </a:rPr>
              <a:t>，</a:t>
            </a:r>
            <a:r>
              <a:rPr lang="zh-CN" altLang="en-US" sz="2000" dirty="0">
                <a:latin typeface="宋体" pitchFamily="2" charset="-122"/>
                <a:ea typeface="宋体" pitchFamily="2" charset="-122"/>
              </a:rPr>
              <a:t>如果规则</a:t>
            </a:r>
            <a:r>
              <a:rPr lang="zh-CN" altLang="en-US" sz="2000" dirty="0">
                <a:latin typeface="Arial" pitchFamily="34" charset="0"/>
                <a:ea typeface="宋体" pitchFamily="2" charset="-122"/>
              </a:rPr>
              <a:t>{</a:t>
            </a:r>
            <a:r>
              <a:rPr lang="en-US" altLang="zh-CN" sz="2000" dirty="0">
                <a:latin typeface="Arial" pitchFamily="34" charset="0"/>
                <a:ea typeface="宋体" pitchFamily="2" charset="-122"/>
              </a:rPr>
              <a:t>A B C}</a:t>
            </a:r>
            <a:r>
              <a:rPr lang="en-US" altLang="zh-CN" sz="2000" dirty="0">
                <a:latin typeface="Arial" pitchFamily="34" charset="0"/>
                <a:ea typeface="MS Song" charset="-122"/>
                <a:sym typeface="Symbol" pitchFamily="18" charset="2"/>
              </a:rPr>
              <a:t></a:t>
            </a:r>
            <a:r>
              <a:rPr lang="en-US" altLang="zh-CN" sz="2000" dirty="0">
                <a:latin typeface="Arial" pitchFamily="34" charset="0"/>
                <a:ea typeface="宋体" pitchFamily="2" charset="-122"/>
              </a:rPr>
              <a:t>{D}</a:t>
            </a:r>
            <a:r>
              <a:rPr lang="zh-CN" altLang="en-US" sz="2000" dirty="0">
                <a:latin typeface="宋体" pitchFamily="2" charset="-122"/>
                <a:ea typeface="宋体" pitchFamily="2" charset="-122"/>
              </a:rPr>
              <a:t>的置信度达不到置信阈</a:t>
            </a:r>
            <a:r>
              <a:rPr lang="zh-CN" altLang="en-US" sz="2000" dirty="0">
                <a:latin typeface="Arial" pitchFamily="34" charset="0"/>
                <a:ea typeface="MS Song" charset="-122"/>
              </a:rPr>
              <a:t>值</a:t>
            </a:r>
            <a:r>
              <a:rPr lang="zh-CN" altLang="en-US" sz="2000" dirty="0">
                <a:latin typeface="宋体" pitchFamily="2" charset="-122"/>
                <a:ea typeface="宋体" pitchFamily="2" charset="-122"/>
              </a:rPr>
              <a:t>，则</a:t>
            </a:r>
            <a:r>
              <a:rPr lang="zh-CN" altLang="en-US" sz="2000" dirty="0">
                <a:latin typeface="Arial" pitchFamily="34" charset="0"/>
                <a:ea typeface="宋体" pitchFamily="2" charset="-122"/>
              </a:rPr>
              <a:t>{</a:t>
            </a:r>
            <a:r>
              <a:rPr lang="en-US" altLang="zh-CN" sz="2000" dirty="0">
                <a:latin typeface="Arial" pitchFamily="34" charset="0"/>
                <a:ea typeface="宋体" pitchFamily="2" charset="-122"/>
              </a:rPr>
              <a:t>A B}</a:t>
            </a:r>
            <a:r>
              <a:rPr lang="en-US" altLang="zh-CN" sz="2000" dirty="0">
                <a:latin typeface="Arial" pitchFamily="34" charset="0"/>
                <a:ea typeface="MS Song" charset="-122"/>
                <a:sym typeface="Symbol" pitchFamily="18" charset="2"/>
              </a:rPr>
              <a:t></a:t>
            </a:r>
            <a:r>
              <a:rPr lang="en-US" altLang="zh-CN" sz="2000" dirty="0">
                <a:latin typeface="Arial" pitchFamily="34" charset="0"/>
                <a:ea typeface="宋体" pitchFamily="2" charset="-122"/>
              </a:rPr>
              <a:t>{C D}</a:t>
            </a:r>
            <a:r>
              <a:rPr lang="zh-CN" altLang="en-US" sz="2000" dirty="0">
                <a:latin typeface="宋体" pitchFamily="2" charset="-122"/>
                <a:ea typeface="宋体" pitchFamily="2" charset="-122"/>
              </a:rPr>
              <a:t>也达不到置信阈</a:t>
            </a:r>
            <a:r>
              <a:rPr lang="zh-CN" altLang="en-US" sz="2000" dirty="0">
                <a:latin typeface="Arial" pitchFamily="34" charset="0"/>
                <a:ea typeface="MS Song" charset="-122"/>
              </a:rPr>
              <a:t>值</a:t>
            </a:r>
            <a:r>
              <a:rPr lang="zh-CN" altLang="pt-PT" sz="2000" dirty="0">
                <a:latin typeface="Arial" pitchFamily="34" charset="0"/>
                <a:ea typeface="宋体" pitchFamily="2" charset="-122"/>
              </a:rPr>
              <a:t>(</a:t>
            </a:r>
            <a:r>
              <a:rPr lang="zh-CN" altLang="pt-PT" sz="2000" dirty="0">
                <a:latin typeface="Arial" pitchFamily="34" charset="0"/>
                <a:ea typeface="MS Song" charset="-122"/>
              </a:rPr>
              <a:t>因为</a:t>
            </a:r>
            <a:r>
              <a:rPr lang="pt-PT" altLang="zh-CN" sz="2000" dirty="0">
                <a:latin typeface="Arial" pitchFamily="34" charset="0"/>
                <a:ea typeface="宋体" pitchFamily="2" charset="-122"/>
              </a:rPr>
              <a:t>Pr({A B})</a:t>
            </a:r>
            <a:r>
              <a:rPr lang="pt-PT" altLang="zh-CN" sz="2000" dirty="0">
                <a:latin typeface="Arial" pitchFamily="34" charset="0"/>
                <a:ea typeface="MS Song" charset="-122"/>
              </a:rPr>
              <a:t>≥</a:t>
            </a:r>
            <a:r>
              <a:rPr lang="pt-PT" altLang="zh-CN" sz="2000" dirty="0">
                <a:latin typeface="Arial" pitchFamily="34" charset="0"/>
                <a:ea typeface="宋体" pitchFamily="2" charset="-122"/>
              </a:rPr>
              <a:t>Pr({A BC}))</a:t>
            </a:r>
            <a:r>
              <a:rPr lang="pt-PT" altLang="zh-CN" sz="2000" dirty="0">
                <a:latin typeface="Arial" pitchFamily="34" charset="0"/>
                <a:ea typeface="MS Song" charset="-122"/>
              </a:rPr>
              <a:t>。</a:t>
            </a:r>
            <a:r>
              <a:rPr lang="en-US" altLang="zh-CN" sz="2000" dirty="0">
                <a:ea typeface="宋体" pitchFamily="2" charset="-122"/>
              </a:rPr>
              <a:t> </a:t>
            </a:r>
            <a:endParaRPr lang="zh-CN" altLang="en-US" sz="2400" dirty="0">
              <a:ea typeface="宋体" pitchFamily="2" charset="-122"/>
            </a:endParaRPr>
          </a:p>
        </p:txBody>
      </p:sp>
    </p:spTree>
    <p:extLst>
      <p:ext uri="{BB962C8B-B14F-4D97-AF65-F5344CB8AC3E}">
        <p14:creationId xmlns:p14="http://schemas.microsoft.com/office/powerpoint/2010/main" val="3343244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3490" name="Rectangle 2"/>
          <p:cNvSpPr>
            <a:spLocks noGrp="1" noChangeArrowheads="1"/>
          </p:cNvSpPr>
          <p:nvPr>
            <p:ph type="title"/>
          </p:nvPr>
        </p:nvSpPr>
        <p:spPr/>
        <p:txBody>
          <a:bodyPr/>
          <a:lstStyle/>
          <a:p>
            <a:r>
              <a:rPr lang="zh-CN" altLang="en-US" dirty="0" smtClean="0">
                <a:ea typeface="宋体" pitchFamily="2" charset="-122"/>
              </a:rPr>
              <a:t>频繁项集的</a:t>
            </a:r>
            <a:r>
              <a:rPr lang="zh-CN" altLang="en-US" dirty="0">
                <a:ea typeface="宋体" pitchFamily="2" charset="-122"/>
              </a:rPr>
              <a:t>搜索策略</a:t>
            </a:r>
            <a:endParaRPr lang="en-US" altLang="zh-CN" dirty="0">
              <a:ea typeface="宋体" pitchFamily="2" charset="-122"/>
            </a:endParaRPr>
          </a:p>
        </p:txBody>
      </p:sp>
      <p:grpSp>
        <p:nvGrpSpPr>
          <p:cNvPr id="1343517" name="Group 29"/>
          <p:cNvGrpSpPr>
            <a:grpSpLocks/>
          </p:cNvGrpSpPr>
          <p:nvPr/>
        </p:nvGrpSpPr>
        <p:grpSpPr bwMode="auto">
          <a:xfrm>
            <a:off x="1219200" y="1524000"/>
            <a:ext cx="6400800" cy="3976688"/>
            <a:chOff x="768" y="1008"/>
            <a:chExt cx="4032" cy="2505"/>
          </a:xfrm>
        </p:grpSpPr>
        <p:sp>
          <p:nvSpPr>
            <p:cNvPr id="1343493" name="Text Box 5"/>
            <p:cNvSpPr txBox="1">
              <a:spLocks noChangeArrowheads="1"/>
            </p:cNvSpPr>
            <p:nvPr/>
          </p:nvSpPr>
          <p:spPr bwMode="auto">
            <a:xfrm>
              <a:off x="1872" y="1008"/>
              <a:ext cx="1872" cy="330"/>
            </a:xfrm>
            <a:prstGeom prst="rect">
              <a:avLst/>
            </a:prstGeom>
            <a:solidFill>
              <a:schemeClr val="bg1"/>
            </a:solidFill>
            <a:ln w="9525">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1" dirty="0">
                  <a:ea typeface="楷体_GB2312" pitchFamily="1" charset="-122"/>
                </a:rPr>
                <a:t>  </a:t>
              </a:r>
              <a:r>
                <a:rPr kumimoji="1" lang="zh-CN" altLang="en-US" sz="2800" b="1" dirty="0" smtClean="0">
                  <a:ea typeface="楷体_GB2312" pitchFamily="1" charset="-122"/>
                </a:rPr>
                <a:t>频繁项集的</a:t>
              </a:r>
              <a:r>
                <a:rPr kumimoji="1" lang="zh-CN" altLang="en-US" sz="2800" b="1" dirty="0">
                  <a:ea typeface="楷体_GB2312" pitchFamily="1" charset="-122"/>
                </a:rPr>
                <a:t>搜索</a:t>
              </a:r>
              <a:endParaRPr kumimoji="1" lang="en-US" altLang="zh-CN" sz="2800" b="1" dirty="0">
                <a:ea typeface="楷体_GB2312" pitchFamily="1" charset="-122"/>
              </a:endParaRPr>
            </a:p>
          </p:txBody>
        </p:sp>
        <p:sp>
          <p:nvSpPr>
            <p:cNvPr id="1343494" name="Text Box 6"/>
            <p:cNvSpPr txBox="1">
              <a:spLocks noChangeArrowheads="1"/>
            </p:cNvSpPr>
            <p:nvPr/>
          </p:nvSpPr>
          <p:spPr bwMode="auto">
            <a:xfrm>
              <a:off x="816" y="1872"/>
              <a:ext cx="672" cy="410"/>
            </a:xfrm>
            <a:prstGeom prst="rect">
              <a:avLst/>
            </a:prstGeom>
            <a:solidFill>
              <a:srgbClr val="9933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spAutoFit/>
            </a:bodyPr>
            <a:lstStyle/>
            <a:p>
              <a:pPr>
                <a:spcBef>
                  <a:spcPct val="50000"/>
                </a:spcBef>
              </a:pPr>
              <a:r>
                <a:rPr kumimoji="1" lang="zh-CN" altLang="en-US" sz="1800" b="1">
                  <a:solidFill>
                    <a:schemeClr val="accent2"/>
                  </a:solidFill>
                  <a:ea typeface="楷体_GB2312" pitchFamily="1" charset="-122"/>
                </a:rPr>
                <a:t>按搜索的顺序分</a:t>
              </a:r>
            </a:p>
          </p:txBody>
        </p:sp>
        <p:sp>
          <p:nvSpPr>
            <p:cNvPr id="1343495" name="Text Box 7"/>
            <p:cNvSpPr txBox="1">
              <a:spLocks noChangeArrowheads="1"/>
            </p:cNvSpPr>
            <p:nvPr/>
          </p:nvSpPr>
          <p:spPr bwMode="auto">
            <a:xfrm>
              <a:off x="1824" y="1872"/>
              <a:ext cx="672" cy="410"/>
            </a:xfrm>
            <a:prstGeom prst="rect">
              <a:avLst/>
            </a:prstGeom>
            <a:solidFill>
              <a:srgbClr val="9933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spAutoFit/>
            </a:bodyPr>
            <a:lstStyle/>
            <a:p>
              <a:pPr>
                <a:spcBef>
                  <a:spcPct val="50000"/>
                </a:spcBef>
              </a:pPr>
              <a:r>
                <a:rPr kumimoji="1" lang="zh-CN" altLang="en-US" sz="1800" b="1">
                  <a:solidFill>
                    <a:schemeClr val="accent2"/>
                  </a:solidFill>
                  <a:ea typeface="楷体_GB2312" pitchFamily="1" charset="-122"/>
                </a:rPr>
                <a:t>按搜索的范围分</a:t>
              </a:r>
            </a:p>
          </p:txBody>
        </p:sp>
        <p:sp>
          <p:nvSpPr>
            <p:cNvPr id="1343496" name="Text Box 8"/>
            <p:cNvSpPr txBox="1">
              <a:spLocks noChangeArrowheads="1"/>
            </p:cNvSpPr>
            <p:nvPr/>
          </p:nvSpPr>
          <p:spPr bwMode="auto">
            <a:xfrm>
              <a:off x="3072" y="1872"/>
              <a:ext cx="672" cy="410"/>
            </a:xfrm>
            <a:prstGeom prst="rect">
              <a:avLst/>
            </a:prstGeom>
            <a:solidFill>
              <a:srgbClr val="9933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spAutoFit/>
            </a:bodyPr>
            <a:lstStyle/>
            <a:p>
              <a:pPr>
                <a:spcBef>
                  <a:spcPct val="50000"/>
                </a:spcBef>
              </a:pPr>
              <a:r>
                <a:rPr kumimoji="1" lang="zh-CN" altLang="en-US" sz="1800" b="1">
                  <a:solidFill>
                    <a:schemeClr val="accent2"/>
                  </a:solidFill>
                  <a:ea typeface="楷体_GB2312" pitchFamily="1" charset="-122"/>
                </a:rPr>
                <a:t>按搜索的目标分</a:t>
              </a:r>
            </a:p>
          </p:txBody>
        </p:sp>
        <p:sp>
          <p:nvSpPr>
            <p:cNvPr id="1343497" name="Text Box 9"/>
            <p:cNvSpPr txBox="1">
              <a:spLocks noChangeArrowheads="1"/>
            </p:cNvSpPr>
            <p:nvPr/>
          </p:nvSpPr>
          <p:spPr bwMode="auto">
            <a:xfrm>
              <a:off x="4128" y="1872"/>
              <a:ext cx="672" cy="410"/>
            </a:xfrm>
            <a:prstGeom prst="rect">
              <a:avLst/>
            </a:prstGeom>
            <a:solidFill>
              <a:srgbClr val="9933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spAutoFit/>
            </a:bodyPr>
            <a:lstStyle/>
            <a:p>
              <a:pPr>
                <a:spcBef>
                  <a:spcPct val="50000"/>
                </a:spcBef>
              </a:pPr>
              <a:r>
                <a:rPr kumimoji="1" lang="zh-CN" altLang="en-US" sz="1800" b="1">
                  <a:solidFill>
                    <a:schemeClr val="accent2"/>
                  </a:solidFill>
                  <a:ea typeface="楷体_GB2312" pitchFamily="1" charset="-122"/>
                </a:rPr>
                <a:t>按数据存储格式分</a:t>
              </a:r>
            </a:p>
          </p:txBody>
        </p:sp>
        <p:sp>
          <p:nvSpPr>
            <p:cNvPr id="1343499" name="Text Box 11"/>
            <p:cNvSpPr txBox="1">
              <a:spLocks noChangeArrowheads="1"/>
            </p:cNvSpPr>
            <p:nvPr/>
          </p:nvSpPr>
          <p:spPr bwMode="auto">
            <a:xfrm>
              <a:off x="768" y="2762"/>
              <a:ext cx="720" cy="751"/>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dirty="0">
                  <a:solidFill>
                    <a:srgbClr val="993300"/>
                  </a:solidFill>
                  <a:ea typeface="楷体_GB2312" pitchFamily="1" charset="-122"/>
                </a:rPr>
                <a:t>由底向上</a:t>
              </a:r>
              <a:endParaRPr kumimoji="1" lang="en-US" altLang="zh-CN" sz="1800" b="1" dirty="0">
                <a:solidFill>
                  <a:srgbClr val="993300"/>
                </a:solidFill>
                <a:ea typeface="楷体_GB2312" pitchFamily="1" charset="-122"/>
              </a:endParaRPr>
            </a:p>
            <a:p>
              <a:pPr>
                <a:spcBef>
                  <a:spcPct val="50000"/>
                </a:spcBef>
              </a:pPr>
              <a:r>
                <a:rPr kumimoji="1" lang="zh-CN" altLang="en-US" sz="1800" b="1" dirty="0">
                  <a:solidFill>
                    <a:srgbClr val="993300"/>
                  </a:solidFill>
                  <a:ea typeface="楷体_GB2312" pitchFamily="1" charset="-122"/>
                </a:rPr>
                <a:t>由顶向下</a:t>
              </a:r>
              <a:endParaRPr kumimoji="1" lang="en-US" altLang="zh-CN" sz="1800" b="1" dirty="0">
                <a:solidFill>
                  <a:srgbClr val="993300"/>
                </a:solidFill>
                <a:ea typeface="楷体_GB2312" pitchFamily="1" charset="-122"/>
              </a:endParaRPr>
            </a:p>
            <a:p>
              <a:pPr>
                <a:spcBef>
                  <a:spcPct val="50000"/>
                </a:spcBef>
              </a:pPr>
              <a:r>
                <a:rPr kumimoji="1" lang="zh-CN" altLang="en-US" sz="1800" b="1" dirty="0">
                  <a:solidFill>
                    <a:srgbClr val="993300"/>
                  </a:solidFill>
                  <a:ea typeface="楷体_GB2312" pitchFamily="1" charset="-122"/>
                </a:rPr>
                <a:t>混合</a:t>
              </a:r>
            </a:p>
          </p:txBody>
        </p:sp>
        <p:sp>
          <p:nvSpPr>
            <p:cNvPr id="1343500" name="Text Box 12"/>
            <p:cNvSpPr txBox="1">
              <a:spLocks noChangeArrowheads="1"/>
            </p:cNvSpPr>
            <p:nvPr/>
          </p:nvSpPr>
          <p:spPr bwMode="auto">
            <a:xfrm>
              <a:off x="3024" y="2762"/>
              <a:ext cx="720" cy="664"/>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dirty="0">
                  <a:solidFill>
                    <a:srgbClr val="993300"/>
                  </a:solidFill>
                  <a:ea typeface="楷体_GB2312" pitchFamily="1" charset="-122"/>
                </a:rPr>
                <a:t>全搜索</a:t>
              </a:r>
            </a:p>
            <a:p>
              <a:pPr>
                <a:spcBef>
                  <a:spcPct val="50000"/>
                </a:spcBef>
              </a:pPr>
              <a:r>
                <a:rPr kumimoji="1" lang="zh-CN" altLang="en-US" sz="1800" b="1" dirty="0" smtClean="0">
                  <a:solidFill>
                    <a:srgbClr val="993300"/>
                  </a:solidFill>
                  <a:ea typeface="楷体_GB2312" pitchFamily="1" charset="-122"/>
                </a:rPr>
                <a:t>最频繁项集搜索</a:t>
              </a:r>
              <a:endParaRPr kumimoji="1" lang="zh-CN" altLang="en-US" sz="1800" b="1" dirty="0">
                <a:solidFill>
                  <a:srgbClr val="993300"/>
                </a:solidFill>
                <a:ea typeface="楷体_GB2312" pitchFamily="1" charset="-122"/>
              </a:endParaRPr>
            </a:p>
          </p:txBody>
        </p:sp>
        <p:sp>
          <p:nvSpPr>
            <p:cNvPr id="1343501" name="Text Box 13"/>
            <p:cNvSpPr txBox="1">
              <a:spLocks noChangeArrowheads="1"/>
            </p:cNvSpPr>
            <p:nvPr/>
          </p:nvSpPr>
          <p:spPr bwMode="auto">
            <a:xfrm>
              <a:off x="4080" y="2762"/>
              <a:ext cx="720" cy="491"/>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1800" b="1">
                  <a:solidFill>
                    <a:srgbClr val="993300"/>
                  </a:solidFill>
                  <a:ea typeface="楷体_GB2312" pitchFamily="1" charset="-122"/>
                </a:rPr>
                <a:t>横向搜索</a:t>
              </a:r>
            </a:p>
            <a:p>
              <a:pPr algn="ctr">
                <a:spcBef>
                  <a:spcPct val="50000"/>
                </a:spcBef>
              </a:pPr>
              <a:r>
                <a:rPr kumimoji="1" lang="zh-CN" altLang="en-US" sz="1800" b="1">
                  <a:solidFill>
                    <a:srgbClr val="993300"/>
                  </a:solidFill>
                  <a:ea typeface="楷体_GB2312" pitchFamily="1" charset="-122"/>
                </a:rPr>
                <a:t>纵向搜索</a:t>
              </a:r>
            </a:p>
          </p:txBody>
        </p:sp>
        <p:sp>
          <p:nvSpPr>
            <p:cNvPr id="1343503" name="Text Box 15"/>
            <p:cNvSpPr txBox="1">
              <a:spLocks noChangeArrowheads="1"/>
            </p:cNvSpPr>
            <p:nvPr/>
          </p:nvSpPr>
          <p:spPr bwMode="auto">
            <a:xfrm>
              <a:off x="1776" y="2762"/>
              <a:ext cx="816" cy="664"/>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800" b="1" dirty="0">
                  <a:solidFill>
                    <a:srgbClr val="993300"/>
                  </a:solidFill>
                  <a:ea typeface="楷体_GB2312" pitchFamily="1" charset="-122"/>
                </a:rPr>
                <a:t>完备搜索</a:t>
              </a:r>
            </a:p>
            <a:p>
              <a:pPr>
                <a:spcBef>
                  <a:spcPct val="50000"/>
                </a:spcBef>
              </a:pPr>
              <a:r>
                <a:rPr kumimoji="1" lang="zh-CN" altLang="en-US" sz="1800" b="1" dirty="0">
                  <a:solidFill>
                    <a:srgbClr val="993300"/>
                  </a:solidFill>
                  <a:ea typeface="楷体_GB2312" pitchFamily="1" charset="-122"/>
                </a:rPr>
                <a:t>启发式搜索</a:t>
              </a:r>
            </a:p>
          </p:txBody>
        </p:sp>
        <p:sp>
          <p:nvSpPr>
            <p:cNvPr id="1343504" name="Line 16"/>
            <p:cNvSpPr>
              <a:spLocks noChangeShapeType="1"/>
            </p:cNvSpPr>
            <p:nvPr/>
          </p:nvSpPr>
          <p:spPr bwMode="auto">
            <a:xfrm>
              <a:off x="1104" y="1680"/>
              <a:ext cx="3312" cy="0"/>
            </a:xfrm>
            <a:prstGeom prst="line">
              <a:avLst/>
            </a:prstGeom>
            <a:noFill/>
            <a:ln w="38100">
              <a:solidFill>
                <a:srgbClr val="99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3505" name="Line 17"/>
            <p:cNvSpPr>
              <a:spLocks noChangeShapeType="1"/>
            </p:cNvSpPr>
            <p:nvPr/>
          </p:nvSpPr>
          <p:spPr bwMode="auto">
            <a:xfrm>
              <a:off x="1104" y="1680"/>
              <a:ext cx="1" cy="192"/>
            </a:xfrm>
            <a:prstGeom prst="line">
              <a:avLst/>
            </a:prstGeom>
            <a:noFill/>
            <a:ln w="38100">
              <a:solidFill>
                <a:srgbClr val="99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3506" name="Line 18"/>
            <p:cNvSpPr>
              <a:spLocks noChangeShapeType="1"/>
            </p:cNvSpPr>
            <p:nvPr/>
          </p:nvSpPr>
          <p:spPr bwMode="auto">
            <a:xfrm>
              <a:off x="2112" y="1680"/>
              <a:ext cx="1" cy="192"/>
            </a:xfrm>
            <a:prstGeom prst="line">
              <a:avLst/>
            </a:prstGeom>
            <a:noFill/>
            <a:ln w="38100">
              <a:solidFill>
                <a:srgbClr val="99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3507" name="Line 19"/>
            <p:cNvSpPr>
              <a:spLocks noChangeShapeType="1"/>
            </p:cNvSpPr>
            <p:nvPr/>
          </p:nvSpPr>
          <p:spPr bwMode="auto">
            <a:xfrm>
              <a:off x="4416" y="1680"/>
              <a:ext cx="1" cy="192"/>
            </a:xfrm>
            <a:prstGeom prst="line">
              <a:avLst/>
            </a:prstGeom>
            <a:noFill/>
            <a:ln w="38100">
              <a:solidFill>
                <a:srgbClr val="99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43509" name="AutoShape 21"/>
            <p:cNvSpPr>
              <a:spLocks noChangeArrowheads="1"/>
            </p:cNvSpPr>
            <p:nvPr/>
          </p:nvSpPr>
          <p:spPr bwMode="auto">
            <a:xfrm>
              <a:off x="1104" y="2352"/>
              <a:ext cx="96" cy="288"/>
            </a:xfrm>
            <a:prstGeom prst="downArrow">
              <a:avLst>
                <a:gd name="adj1" fmla="val 50000"/>
                <a:gd name="adj2" fmla="val 75000"/>
              </a:avLst>
            </a:prstGeom>
            <a:solidFill>
              <a:srgbClr val="9933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3511" name="AutoShape 23"/>
            <p:cNvSpPr>
              <a:spLocks noChangeArrowheads="1"/>
            </p:cNvSpPr>
            <p:nvPr/>
          </p:nvSpPr>
          <p:spPr bwMode="auto">
            <a:xfrm>
              <a:off x="4416" y="2352"/>
              <a:ext cx="96" cy="288"/>
            </a:xfrm>
            <a:prstGeom prst="downArrow">
              <a:avLst>
                <a:gd name="adj1" fmla="val 50000"/>
                <a:gd name="adj2" fmla="val 75000"/>
              </a:avLst>
            </a:prstGeom>
            <a:solidFill>
              <a:srgbClr val="9933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3512" name="AutoShape 24"/>
            <p:cNvSpPr>
              <a:spLocks noChangeArrowheads="1"/>
            </p:cNvSpPr>
            <p:nvPr/>
          </p:nvSpPr>
          <p:spPr bwMode="auto">
            <a:xfrm>
              <a:off x="3360" y="2352"/>
              <a:ext cx="96" cy="288"/>
            </a:xfrm>
            <a:prstGeom prst="downArrow">
              <a:avLst>
                <a:gd name="adj1" fmla="val 50000"/>
                <a:gd name="adj2" fmla="val 75000"/>
              </a:avLst>
            </a:prstGeom>
            <a:solidFill>
              <a:srgbClr val="9933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3513" name="AutoShape 25"/>
            <p:cNvSpPr>
              <a:spLocks noChangeArrowheads="1"/>
            </p:cNvSpPr>
            <p:nvPr/>
          </p:nvSpPr>
          <p:spPr bwMode="auto">
            <a:xfrm>
              <a:off x="2112" y="2352"/>
              <a:ext cx="96" cy="288"/>
            </a:xfrm>
            <a:prstGeom prst="downArrow">
              <a:avLst>
                <a:gd name="adj1" fmla="val 50000"/>
                <a:gd name="adj2" fmla="val 75000"/>
              </a:avLst>
            </a:prstGeom>
            <a:solidFill>
              <a:srgbClr val="9933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3514" name="Line 26"/>
            <p:cNvSpPr>
              <a:spLocks noChangeShapeType="1"/>
            </p:cNvSpPr>
            <p:nvPr/>
          </p:nvSpPr>
          <p:spPr bwMode="auto">
            <a:xfrm>
              <a:off x="2784" y="1344"/>
              <a:ext cx="0" cy="336"/>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3516" name="Line 28"/>
            <p:cNvSpPr>
              <a:spLocks noChangeShapeType="1"/>
            </p:cNvSpPr>
            <p:nvPr/>
          </p:nvSpPr>
          <p:spPr bwMode="auto">
            <a:xfrm>
              <a:off x="3407" y="1680"/>
              <a:ext cx="1" cy="192"/>
            </a:xfrm>
            <a:prstGeom prst="line">
              <a:avLst/>
            </a:prstGeom>
            <a:noFill/>
            <a:ln w="38100">
              <a:solidFill>
                <a:srgbClr val="9933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8159002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产生项集</a:t>
            </a:r>
            <a:endParaRPr lang="en-US" dirty="0"/>
          </a:p>
        </p:txBody>
      </p:sp>
      <p:sp>
        <p:nvSpPr>
          <p:cNvPr id="4" name="Slide Number Placeholder 3"/>
          <p:cNvSpPr>
            <a:spLocks noGrp="1"/>
          </p:cNvSpPr>
          <p:nvPr>
            <p:ph type="sldNum" sz="quarter" idx="11"/>
          </p:nvPr>
        </p:nvSpPr>
        <p:spPr/>
        <p:txBody>
          <a:bodyPr/>
          <a:lstStyle/>
          <a:p>
            <a:pPr>
              <a:defRPr/>
            </a:pPr>
            <a:fld id="{2F412C5C-C73A-4010-A543-514F6E608F97}" type="slidenum">
              <a:rPr lang="en-US" altLang="zh-CN" smtClean="0"/>
              <a:pPr>
                <a:defRPr/>
              </a:pPr>
              <a:t>29</a:t>
            </a:fld>
            <a:endParaRPr lang="en-US" altLang="zh-CN"/>
          </a:p>
        </p:txBody>
      </p:sp>
      <p:sp>
        <p:nvSpPr>
          <p:cNvPr id="5" name="Oval 4"/>
          <p:cNvSpPr/>
          <p:nvPr/>
        </p:nvSpPr>
        <p:spPr>
          <a:xfrm>
            <a:off x="4343400" y="1371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latin typeface="Arial"/>
                <a:cs typeface="Arial"/>
              </a:rPr>
              <a:t>Ø</a:t>
            </a:r>
            <a:endParaRPr lang="en-US" sz="1400" dirty="0">
              <a:solidFill>
                <a:srgbClr val="FF0000"/>
              </a:solidFill>
            </a:endParaRPr>
          </a:p>
        </p:txBody>
      </p:sp>
      <p:sp>
        <p:nvSpPr>
          <p:cNvPr id="8" name="Oval 7"/>
          <p:cNvSpPr/>
          <p:nvPr/>
        </p:nvSpPr>
        <p:spPr>
          <a:xfrm>
            <a:off x="3048000" y="228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A</a:t>
            </a:r>
            <a:endParaRPr lang="en-US" sz="1400" dirty="0">
              <a:solidFill>
                <a:srgbClr val="FF0000"/>
              </a:solidFill>
            </a:endParaRPr>
          </a:p>
        </p:txBody>
      </p:sp>
      <p:sp>
        <p:nvSpPr>
          <p:cNvPr id="9" name="Oval 8"/>
          <p:cNvSpPr/>
          <p:nvPr/>
        </p:nvSpPr>
        <p:spPr>
          <a:xfrm>
            <a:off x="3962400" y="228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B</a:t>
            </a:r>
            <a:endParaRPr lang="en-US" sz="1400" dirty="0">
              <a:solidFill>
                <a:srgbClr val="FF0000"/>
              </a:solidFill>
            </a:endParaRPr>
          </a:p>
        </p:txBody>
      </p:sp>
      <p:sp>
        <p:nvSpPr>
          <p:cNvPr id="10" name="Oval 9"/>
          <p:cNvSpPr/>
          <p:nvPr/>
        </p:nvSpPr>
        <p:spPr>
          <a:xfrm>
            <a:off x="4876800" y="228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C</a:t>
            </a:r>
            <a:endParaRPr lang="en-US" sz="1400" dirty="0">
              <a:solidFill>
                <a:srgbClr val="FF0000"/>
              </a:solidFill>
            </a:endParaRPr>
          </a:p>
        </p:txBody>
      </p:sp>
      <p:sp>
        <p:nvSpPr>
          <p:cNvPr id="11" name="Oval 10"/>
          <p:cNvSpPr/>
          <p:nvPr/>
        </p:nvSpPr>
        <p:spPr>
          <a:xfrm>
            <a:off x="5715000" y="228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D</a:t>
            </a:r>
            <a:endParaRPr lang="en-US" sz="1400" dirty="0">
              <a:solidFill>
                <a:srgbClr val="FF0000"/>
              </a:solidFill>
            </a:endParaRPr>
          </a:p>
        </p:txBody>
      </p:sp>
      <p:sp>
        <p:nvSpPr>
          <p:cNvPr id="13" name="Oval 12"/>
          <p:cNvSpPr/>
          <p:nvPr/>
        </p:nvSpPr>
        <p:spPr>
          <a:xfrm>
            <a:off x="2057400" y="3429000"/>
            <a:ext cx="609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AB</a:t>
            </a:r>
            <a:endParaRPr lang="en-US" sz="1400" dirty="0">
              <a:solidFill>
                <a:srgbClr val="FF0000"/>
              </a:solidFill>
            </a:endParaRPr>
          </a:p>
        </p:txBody>
      </p:sp>
      <p:sp>
        <p:nvSpPr>
          <p:cNvPr id="18" name="Oval 17"/>
          <p:cNvSpPr/>
          <p:nvPr/>
        </p:nvSpPr>
        <p:spPr>
          <a:xfrm>
            <a:off x="2667000" y="4495800"/>
            <a:ext cx="762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400" dirty="0" smtClean="0">
                <a:solidFill>
                  <a:srgbClr val="FF0000"/>
                </a:solidFill>
              </a:rPr>
              <a:t>ABC</a:t>
            </a:r>
            <a:endParaRPr lang="en-US" sz="1400" dirty="0">
              <a:solidFill>
                <a:srgbClr val="FF0000"/>
              </a:solidFill>
            </a:endParaRPr>
          </a:p>
        </p:txBody>
      </p:sp>
      <p:sp>
        <p:nvSpPr>
          <p:cNvPr id="22" name="Oval 21"/>
          <p:cNvSpPr/>
          <p:nvPr/>
        </p:nvSpPr>
        <p:spPr>
          <a:xfrm>
            <a:off x="4191000" y="5638800"/>
            <a:ext cx="914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400" dirty="0" smtClean="0">
                <a:solidFill>
                  <a:srgbClr val="FF0000"/>
                </a:solidFill>
              </a:rPr>
              <a:t>ABCD</a:t>
            </a:r>
            <a:endParaRPr lang="en-US" sz="1400" dirty="0">
              <a:solidFill>
                <a:srgbClr val="FF0000"/>
              </a:solidFill>
            </a:endParaRPr>
          </a:p>
        </p:txBody>
      </p:sp>
      <p:sp>
        <p:nvSpPr>
          <p:cNvPr id="23" name="Oval 22"/>
          <p:cNvSpPr/>
          <p:nvPr/>
        </p:nvSpPr>
        <p:spPr>
          <a:xfrm>
            <a:off x="2971800" y="3429000"/>
            <a:ext cx="609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AC</a:t>
            </a:r>
            <a:endParaRPr lang="en-US" sz="1400" dirty="0">
              <a:solidFill>
                <a:srgbClr val="FF0000"/>
              </a:solidFill>
            </a:endParaRPr>
          </a:p>
        </p:txBody>
      </p:sp>
      <p:sp>
        <p:nvSpPr>
          <p:cNvPr id="24" name="Oval 23"/>
          <p:cNvSpPr/>
          <p:nvPr/>
        </p:nvSpPr>
        <p:spPr>
          <a:xfrm>
            <a:off x="6553200" y="3429000"/>
            <a:ext cx="609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400" dirty="0" smtClean="0">
                <a:solidFill>
                  <a:srgbClr val="FF0000"/>
                </a:solidFill>
              </a:rPr>
              <a:t>CD</a:t>
            </a:r>
            <a:endParaRPr lang="en-US" sz="1400" dirty="0">
              <a:solidFill>
                <a:srgbClr val="FF0000"/>
              </a:solidFill>
            </a:endParaRPr>
          </a:p>
        </p:txBody>
      </p:sp>
      <p:sp>
        <p:nvSpPr>
          <p:cNvPr id="25" name="Oval 24"/>
          <p:cNvSpPr/>
          <p:nvPr/>
        </p:nvSpPr>
        <p:spPr>
          <a:xfrm>
            <a:off x="5638800" y="3429000"/>
            <a:ext cx="609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400" dirty="0" smtClean="0">
                <a:solidFill>
                  <a:srgbClr val="FF0000"/>
                </a:solidFill>
              </a:rPr>
              <a:t>BD</a:t>
            </a:r>
            <a:endParaRPr lang="en-US" sz="1400" dirty="0">
              <a:solidFill>
                <a:srgbClr val="FF0000"/>
              </a:solidFill>
            </a:endParaRPr>
          </a:p>
        </p:txBody>
      </p:sp>
      <p:sp>
        <p:nvSpPr>
          <p:cNvPr id="26" name="Oval 25"/>
          <p:cNvSpPr/>
          <p:nvPr/>
        </p:nvSpPr>
        <p:spPr>
          <a:xfrm>
            <a:off x="4800600" y="3429000"/>
            <a:ext cx="609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BC</a:t>
            </a:r>
            <a:endParaRPr lang="en-US" sz="1400" dirty="0">
              <a:solidFill>
                <a:srgbClr val="FF0000"/>
              </a:solidFill>
            </a:endParaRPr>
          </a:p>
        </p:txBody>
      </p:sp>
      <p:sp>
        <p:nvSpPr>
          <p:cNvPr id="27" name="Oval 26"/>
          <p:cNvSpPr/>
          <p:nvPr/>
        </p:nvSpPr>
        <p:spPr>
          <a:xfrm>
            <a:off x="3886200" y="3429000"/>
            <a:ext cx="609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400" dirty="0" smtClean="0">
                <a:solidFill>
                  <a:srgbClr val="FF0000"/>
                </a:solidFill>
              </a:rPr>
              <a:t>AD</a:t>
            </a:r>
            <a:endParaRPr lang="en-US" sz="1400" dirty="0">
              <a:solidFill>
                <a:srgbClr val="FF0000"/>
              </a:solidFill>
            </a:endParaRPr>
          </a:p>
        </p:txBody>
      </p:sp>
      <p:sp>
        <p:nvSpPr>
          <p:cNvPr id="28" name="Oval 27"/>
          <p:cNvSpPr/>
          <p:nvPr/>
        </p:nvSpPr>
        <p:spPr>
          <a:xfrm>
            <a:off x="5943600" y="4495800"/>
            <a:ext cx="762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400" dirty="0" smtClean="0">
                <a:solidFill>
                  <a:srgbClr val="FF0000"/>
                </a:solidFill>
              </a:rPr>
              <a:t>BCD</a:t>
            </a:r>
            <a:endParaRPr lang="en-US" sz="1400" dirty="0">
              <a:solidFill>
                <a:srgbClr val="FF0000"/>
              </a:solidFill>
            </a:endParaRPr>
          </a:p>
        </p:txBody>
      </p:sp>
      <p:sp>
        <p:nvSpPr>
          <p:cNvPr id="29" name="Oval 28"/>
          <p:cNvSpPr/>
          <p:nvPr/>
        </p:nvSpPr>
        <p:spPr>
          <a:xfrm>
            <a:off x="4876800" y="4495800"/>
            <a:ext cx="762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400" dirty="0" smtClean="0">
                <a:solidFill>
                  <a:srgbClr val="FF0000"/>
                </a:solidFill>
              </a:rPr>
              <a:t>ACD</a:t>
            </a:r>
            <a:endParaRPr lang="en-US" sz="1400" dirty="0">
              <a:solidFill>
                <a:srgbClr val="FF0000"/>
              </a:solidFill>
            </a:endParaRPr>
          </a:p>
        </p:txBody>
      </p:sp>
      <p:sp>
        <p:nvSpPr>
          <p:cNvPr id="30" name="Oval 29"/>
          <p:cNvSpPr/>
          <p:nvPr/>
        </p:nvSpPr>
        <p:spPr>
          <a:xfrm>
            <a:off x="3810000" y="4495800"/>
            <a:ext cx="762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400" dirty="0" smtClean="0">
                <a:solidFill>
                  <a:srgbClr val="FF0000"/>
                </a:solidFill>
              </a:rPr>
              <a:t>ABD</a:t>
            </a:r>
            <a:endParaRPr lang="en-US" sz="1400" dirty="0">
              <a:solidFill>
                <a:srgbClr val="FF0000"/>
              </a:solidFill>
            </a:endParaRPr>
          </a:p>
        </p:txBody>
      </p:sp>
      <p:cxnSp>
        <p:nvCxnSpPr>
          <p:cNvPr id="32" name="Straight Arrow Connector 31"/>
          <p:cNvCxnSpPr>
            <a:stCxn id="5" idx="4"/>
            <a:endCxn id="8" idx="0"/>
          </p:cNvCxnSpPr>
          <p:nvPr/>
        </p:nvCxnSpPr>
        <p:spPr>
          <a:xfrm rot="5400000">
            <a:off x="3619500" y="1371600"/>
            <a:ext cx="533400" cy="12954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5" idx="4"/>
            <a:endCxn id="9" idx="0"/>
          </p:cNvCxnSpPr>
          <p:nvPr/>
        </p:nvCxnSpPr>
        <p:spPr>
          <a:xfrm rot="5400000">
            <a:off x="4076700" y="1828800"/>
            <a:ext cx="533400" cy="3810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 idx="4"/>
            <a:endCxn id="10" idx="0"/>
          </p:cNvCxnSpPr>
          <p:nvPr/>
        </p:nvCxnSpPr>
        <p:spPr>
          <a:xfrm rot="16200000" flipH="1">
            <a:off x="4533900" y="1752600"/>
            <a:ext cx="533400" cy="5334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5" idx="4"/>
            <a:endCxn id="11" idx="0"/>
          </p:cNvCxnSpPr>
          <p:nvPr/>
        </p:nvCxnSpPr>
        <p:spPr>
          <a:xfrm rot="16200000" flipH="1">
            <a:off x="4953000" y="1333500"/>
            <a:ext cx="533400" cy="13716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4"/>
            <a:endCxn id="13" idx="0"/>
          </p:cNvCxnSpPr>
          <p:nvPr/>
        </p:nvCxnSpPr>
        <p:spPr>
          <a:xfrm rot="5400000">
            <a:off x="2419350" y="2609850"/>
            <a:ext cx="762000" cy="8763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9" idx="4"/>
            <a:endCxn id="13" idx="0"/>
          </p:cNvCxnSpPr>
          <p:nvPr/>
        </p:nvCxnSpPr>
        <p:spPr>
          <a:xfrm rot="5400000">
            <a:off x="2876550" y="2152650"/>
            <a:ext cx="762000" cy="17907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8" idx="4"/>
            <a:endCxn id="23" idx="0"/>
          </p:cNvCxnSpPr>
          <p:nvPr/>
        </p:nvCxnSpPr>
        <p:spPr>
          <a:xfrm rot="16200000" flipH="1">
            <a:off x="2876550" y="3028950"/>
            <a:ext cx="762000" cy="381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0" idx="4"/>
            <a:endCxn id="23" idx="0"/>
          </p:cNvCxnSpPr>
          <p:nvPr/>
        </p:nvCxnSpPr>
        <p:spPr>
          <a:xfrm rot="5400000">
            <a:off x="3790950" y="2152650"/>
            <a:ext cx="762000" cy="17907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8" idx="4"/>
            <a:endCxn id="27" idx="0"/>
          </p:cNvCxnSpPr>
          <p:nvPr/>
        </p:nvCxnSpPr>
        <p:spPr>
          <a:xfrm rot="16200000" flipH="1">
            <a:off x="3333750" y="2571750"/>
            <a:ext cx="762000" cy="9525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1" idx="4"/>
            <a:endCxn id="27" idx="0"/>
          </p:cNvCxnSpPr>
          <p:nvPr/>
        </p:nvCxnSpPr>
        <p:spPr>
          <a:xfrm rot="5400000">
            <a:off x="4667250" y="2190750"/>
            <a:ext cx="762000" cy="17145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9" idx="4"/>
            <a:endCxn id="26" idx="0"/>
          </p:cNvCxnSpPr>
          <p:nvPr/>
        </p:nvCxnSpPr>
        <p:spPr>
          <a:xfrm rot="16200000" flipH="1">
            <a:off x="4248150" y="2571750"/>
            <a:ext cx="762000" cy="9525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0" idx="4"/>
            <a:endCxn id="26" idx="0"/>
          </p:cNvCxnSpPr>
          <p:nvPr/>
        </p:nvCxnSpPr>
        <p:spPr>
          <a:xfrm rot="16200000" flipH="1">
            <a:off x="4705350" y="3028950"/>
            <a:ext cx="762000" cy="381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9" idx="4"/>
            <a:endCxn id="25" idx="0"/>
          </p:cNvCxnSpPr>
          <p:nvPr/>
        </p:nvCxnSpPr>
        <p:spPr>
          <a:xfrm rot="16200000" flipH="1">
            <a:off x="4667250" y="2152650"/>
            <a:ext cx="762000" cy="17907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1" idx="4"/>
            <a:endCxn id="25" idx="0"/>
          </p:cNvCxnSpPr>
          <p:nvPr/>
        </p:nvCxnSpPr>
        <p:spPr>
          <a:xfrm rot="16200000" flipH="1">
            <a:off x="5543550" y="3028950"/>
            <a:ext cx="762000" cy="381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0" idx="4"/>
            <a:endCxn id="24" idx="0"/>
          </p:cNvCxnSpPr>
          <p:nvPr/>
        </p:nvCxnSpPr>
        <p:spPr>
          <a:xfrm rot="16200000" flipH="1">
            <a:off x="5581650" y="2152650"/>
            <a:ext cx="762000" cy="17907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1" idx="4"/>
            <a:endCxn id="24" idx="0"/>
          </p:cNvCxnSpPr>
          <p:nvPr/>
        </p:nvCxnSpPr>
        <p:spPr>
          <a:xfrm rot="16200000" flipH="1">
            <a:off x="6000750" y="2571750"/>
            <a:ext cx="762000" cy="9525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3" idx="4"/>
            <a:endCxn id="18" idx="0"/>
          </p:cNvCxnSpPr>
          <p:nvPr/>
        </p:nvCxnSpPr>
        <p:spPr>
          <a:xfrm rot="16200000" flipH="1">
            <a:off x="2362200" y="3810000"/>
            <a:ext cx="685800" cy="6858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23" idx="4"/>
            <a:endCxn id="18" idx="0"/>
          </p:cNvCxnSpPr>
          <p:nvPr/>
        </p:nvCxnSpPr>
        <p:spPr>
          <a:xfrm rot="5400000">
            <a:off x="2819400" y="4038600"/>
            <a:ext cx="685800" cy="2286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6" idx="4"/>
            <a:endCxn id="18" idx="0"/>
          </p:cNvCxnSpPr>
          <p:nvPr/>
        </p:nvCxnSpPr>
        <p:spPr>
          <a:xfrm rot="5400000">
            <a:off x="3733800" y="3124200"/>
            <a:ext cx="685800" cy="20574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3" idx="4"/>
            <a:endCxn id="30" idx="0"/>
          </p:cNvCxnSpPr>
          <p:nvPr/>
        </p:nvCxnSpPr>
        <p:spPr>
          <a:xfrm rot="16200000" flipH="1">
            <a:off x="2933700" y="3238500"/>
            <a:ext cx="685800" cy="18288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5" idx="4"/>
            <a:endCxn id="30" idx="0"/>
          </p:cNvCxnSpPr>
          <p:nvPr/>
        </p:nvCxnSpPr>
        <p:spPr>
          <a:xfrm rot="5400000">
            <a:off x="4724400" y="3276600"/>
            <a:ext cx="685800" cy="17526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7" idx="4"/>
            <a:endCxn id="30" idx="0"/>
          </p:cNvCxnSpPr>
          <p:nvPr/>
        </p:nvCxnSpPr>
        <p:spPr>
          <a:xfrm rot="5400000">
            <a:off x="3848100" y="4152900"/>
            <a:ext cx="6858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3" idx="4"/>
            <a:endCxn id="29" idx="0"/>
          </p:cNvCxnSpPr>
          <p:nvPr/>
        </p:nvCxnSpPr>
        <p:spPr>
          <a:xfrm rot="16200000" flipH="1">
            <a:off x="3924300" y="3162300"/>
            <a:ext cx="685800" cy="19812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4" idx="4"/>
            <a:endCxn id="29" idx="0"/>
          </p:cNvCxnSpPr>
          <p:nvPr/>
        </p:nvCxnSpPr>
        <p:spPr>
          <a:xfrm rot="5400000">
            <a:off x="5715000" y="3352800"/>
            <a:ext cx="685800" cy="16002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7" idx="4"/>
            <a:endCxn id="29" idx="0"/>
          </p:cNvCxnSpPr>
          <p:nvPr/>
        </p:nvCxnSpPr>
        <p:spPr>
          <a:xfrm rot="16200000" flipH="1">
            <a:off x="4381500" y="3619500"/>
            <a:ext cx="685800" cy="10668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4" idx="4"/>
            <a:endCxn id="28" idx="0"/>
          </p:cNvCxnSpPr>
          <p:nvPr/>
        </p:nvCxnSpPr>
        <p:spPr>
          <a:xfrm rot="5400000">
            <a:off x="6248400" y="3886200"/>
            <a:ext cx="685800" cy="5334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25" idx="4"/>
            <a:endCxn id="28" idx="0"/>
          </p:cNvCxnSpPr>
          <p:nvPr/>
        </p:nvCxnSpPr>
        <p:spPr>
          <a:xfrm rot="16200000" flipH="1">
            <a:off x="5791200" y="3962400"/>
            <a:ext cx="685800" cy="3810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26" idx="4"/>
            <a:endCxn id="28" idx="0"/>
          </p:cNvCxnSpPr>
          <p:nvPr/>
        </p:nvCxnSpPr>
        <p:spPr>
          <a:xfrm rot="16200000" flipH="1">
            <a:off x="5372100" y="3543300"/>
            <a:ext cx="685800" cy="12192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18" idx="4"/>
            <a:endCxn id="22" idx="0"/>
          </p:cNvCxnSpPr>
          <p:nvPr/>
        </p:nvCxnSpPr>
        <p:spPr>
          <a:xfrm rot="16200000" flipH="1">
            <a:off x="3467100" y="4457700"/>
            <a:ext cx="762000" cy="16002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8" idx="4"/>
            <a:endCxn id="22" idx="0"/>
          </p:cNvCxnSpPr>
          <p:nvPr/>
        </p:nvCxnSpPr>
        <p:spPr>
          <a:xfrm rot="5400000">
            <a:off x="5105400" y="4419600"/>
            <a:ext cx="762000" cy="16764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30" idx="4"/>
            <a:endCxn id="22" idx="0"/>
          </p:cNvCxnSpPr>
          <p:nvPr/>
        </p:nvCxnSpPr>
        <p:spPr>
          <a:xfrm rot="16200000" flipH="1">
            <a:off x="4038600" y="5029200"/>
            <a:ext cx="762000" cy="4572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29" idx="4"/>
            <a:endCxn id="22" idx="0"/>
          </p:cNvCxnSpPr>
          <p:nvPr/>
        </p:nvCxnSpPr>
        <p:spPr>
          <a:xfrm rot="5400000">
            <a:off x="4572000" y="4953000"/>
            <a:ext cx="762000" cy="6096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910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dirty="0"/>
              <a:t>购物篮分析</a:t>
            </a:r>
            <a:endParaRPr lang="zh-CN" altLang="en-US" dirty="0" smtClean="0"/>
          </a:p>
        </p:txBody>
      </p:sp>
      <p:sp>
        <p:nvSpPr>
          <p:cNvPr id="98307" name="Rectangle 3"/>
          <p:cNvSpPr>
            <a:spLocks noGrp="1" noChangeArrowheads="1"/>
          </p:cNvSpPr>
          <p:nvPr>
            <p:ph type="body" idx="1"/>
          </p:nvPr>
        </p:nvSpPr>
        <p:spPr>
          <a:xfrm>
            <a:off x="609600" y="914400"/>
            <a:ext cx="8023225" cy="2667000"/>
          </a:xfrm>
        </p:spPr>
        <p:txBody>
          <a:bodyPr/>
          <a:lstStyle/>
          <a:p>
            <a:r>
              <a:rPr lang="zh-CN" altLang="en-US" sz="2000" dirty="0" smtClean="0"/>
              <a:t>关联规则挖掘的一个典型例子是购物篮分析。该过程通过发现顾客放入其购物篮中不同商品之间联系，分析顾客的购买习惯。通过了解哪些商品频繁地被顾客同时购买，这种关联的发现可以帮助零售商制定营销策略</a:t>
            </a:r>
          </a:p>
          <a:p>
            <a:r>
              <a:rPr lang="zh-CN" altLang="en-US" sz="2000" dirty="0" smtClean="0"/>
              <a:t>例如，在超级市场，某顾客购买了牛奶，他也购买面包的可能性有多大？通过帮助零售商有选择地经销和安排货架，这种信息可以引导销售。例如，将牛奶和面包尽可能放近一些，可以进一步刺激一次去商店同时购买这些商品</a:t>
            </a:r>
            <a:endParaRPr lang="zh-CN" altLang="en-US" sz="2600" dirty="0" smtClean="0"/>
          </a:p>
        </p:txBody>
      </p:sp>
      <p:pic>
        <p:nvPicPr>
          <p:cNvPr id="4" name="Picture 2" descr="http://www.osheasflowers.com/images/gourmet-picnic-basket.jpg"/>
          <p:cNvPicPr>
            <a:picLocks noChangeAspect="1" noChangeArrowheads="1"/>
          </p:cNvPicPr>
          <p:nvPr/>
        </p:nvPicPr>
        <p:blipFill>
          <a:blip r:embed="rId2" cstate="print"/>
          <a:srcRect/>
          <a:stretch>
            <a:fillRect/>
          </a:stretch>
        </p:blipFill>
        <p:spPr bwMode="auto">
          <a:xfrm>
            <a:off x="6098754" y="3962400"/>
            <a:ext cx="2305812" cy="2590800"/>
          </a:xfrm>
          <a:prstGeom prst="rect">
            <a:avLst/>
          </a:prstGeom>
          <a:noFill/>
        </p:spPr>
      </p:pic>
      <p:graphicFrame>
        <p:nvGraphicFramePr>
          <p:cNvPr id="5" name="表格 4"/>
          <p:cNvGraphicFramePr>
            <a:graphicFrameLocks noGrp="1"/>
          </p:cNvGraphicFramePr>
          <p:nvPr>
            <p:extLst>
              <p:ext uri="{D42A27DB-BD31-4B8C-83A1-F6EECF244321}">
                <p14:modId xmlns:p14="http://schemas.microsoft.com/office/powerpoint/2010/main" val="929528212"/>
              </p:ext>
            </p:extLst>
          </p:nvPr>
        </p:nvGraphicFramePr>
        <p:xfrm>
          <a:off x="990600" y="3535680"/>
          <a:ext cx="4572000" cy="2987040"/>
        </p:xfrm>
        <a:graphic>
          <a:graphicData uri="http://schemas.openxmlformats.org/drawingml/2006/table">
            <a:tbl>
              <a:tblPr firstRow="1" bandRow="1">
                <a:tableStyleId>{5C22544A-7EE6-4342-B048-85BDC9FD1C3A}</a:tableStyleId>
              </a:tblPr>
              <a:tblGrid>
                <a:gridCol w="1543051"/>
                <a:gridCol w="3028949"/>
              </a:tblGrid>
              <a:tr h="0">
                <a:tc>
                  <a:txBody>
                    <a:bodyPr/>
                    <a:lstStyle/>
                    <a:p>
                      <a:pPr algn="ctr"/>
                      <a:r>
                        <a:rPr lang="en-AU" altLang="zh-CN" sz="1400" dirty="0" smtClean="0"/>
                        <a:t>Transactions</a:t>
                      </a:r>
                      <a:endParaRPr lang="zh-CN" altLang="en-US" sz="1400" dirty="0"/>
                    </a:p>
                  </a:txBody>
                  <a:tcPr anchor="ctr"/>
                </a:tc>
                <a:tc>
                  <a:txBody>
                    <a:bodyPr/>
                    <a:lstStyle/>
                    <a:p>
                      <a:pPr algn="ctr"/>
                      <a:r>
                        <a:rPr lang="en-AU" altLang="zh-CN" sz="1400" dirty="0" smtClean="0"/>
                        <a:t>Items</a:t>
                      </a:r>
                      <a:endParaRPr lang="zh-CN" altLang="en-US" sz="1400" dirty="0"/>
                    </a:p>
                  </a:txBody>
                  <a:tcPr anchor="ctr"/>
                </a:tc>
              </a:tr>
              <a:tr h="0">
                <a:tc>
                  <a:txBody>
                    <a:bodyPr/>
                    <a:lstStyle/>
                    <a:p>
                      <a:pPr algn="ctr"/>
                      <a:r>
                        <a:rPr lang="en-AU" altLang="zh-CN" sz="1400" dirty="0" smtClean="0"/>
                        <a:t>1</a:t>
                      </a:r>
                      <a:endParaRPr lang="zh-CN" altLang="en-US" sz="1400" dirty="0"/>
                    </a:p>
                  </a:txBody>
                  <a:tcPr anchor="ctr"/>
                </a:tc>
                <a:tc>
                  <a:txBody>
                    <a:bodyPr/>
                    <a:lstStyle/>
                    <a:p>
                      <a:pPr algn="ctr"/>
                      <a:r>
                        <a:rPr lang="en-AU" altLang="zh-CN" sz="1600" dirty="0" smtClean="0"/>
                        <a:t>Bread, Jelly, Peanut, Butter</a:t>
                      </a:r>
                      <a:endParaRPr lang="zh-CN" altLang="en-US" sz="1600" dirty="0"/>
                    </a:p>
                  </a:txBody>
                  <a:tcPr anchor="ctr"/>
                </a:tc>
              </a:tr>
              <a:tr h="0">
                <a:tc>
                  <a:txBody>
                    <a:bodyPr/>
                    <a:lstStyle/>
                    <a:p>
                      <a:pPr algn="ctr"/>
                      <a:r>
                        <a:rPr lang="en-AU" altLang="zh-CN" sz="1400" dirty="0" smtClean="0"/>
                        <a:t>2</a:t>
                      </a:r>
                      <a:endParaRPr lang="zh-CN" altLang="en-US" sz="1400" dirty="0"/>
                    </a:p>
                  </a:txBody>
                  <a:tcPr anchor="ctr"/>
                </a:tc>
                <a:tc>
                  <a:txBody>
                    <a:bodyPr/>
                    <a:lstStyle/>
                    <a:p>
                      <a:pPr algn="ctr"/>
                      <a:r>
                        <a:rPr lang="en-AU" altLang="zh-CN" sz="1600" dirty="0" smtClean="0"/>
                        <a:t>Bread, Butter</a:t>
                      </a:r>
                      <a:endParaRPr lang="zh-CN" altLang="en-US" sz="1600" dirty="0"/>
                    </a:p>
                  </a:txBody>
                  <a:tcPr anchor="ctr"/>
                </a:tc>
              </a:tr>
              <a:tr h="0">
                <a:tc>
                  <a:txBody>
                    <a:bodyPr/>
                    <a:lstStyle/>
                    <a:p>
                      <a:pPr algn="ctr"/>
                      <a:r>
                        <a:rPr lang="en-AU" altLang="zh-CN" sz="1400" dirty="0" smtClean="0"/>
                        <a:t>3</a:t>
                      </a:r>
                      <a:endParaRPr lang="zh-CN" altLang="en-US" sz="1400" dirty="0"/>
                    </a:p>
                  </a:txBody>
                  <a:tcPr anchor="ctr"/>
                </a:tc>
                <a:tc>
                  <a:txBody>
                    <a:bodyPr/>
                    <a:lstStyle/>
                    <a:p>
                      <a:pPr algn="ctr"/>
                      <a:r>
                        <a:rPr lang="en-AU" altLang="zh-CN" sz="1600" dirty="0" smtClean="0"/>
                        <a:t>Bread, Jelly</a:t>
                      </a:r>
                      <a:endParaRPr lang="zh-CN" altLang="en-US" sz="1600" dirty="0"/>
                    </a:p>
                  </a:txBody>
                  <a:tcPr anchor="ctr"/>
                </a:tc>
              </a:tr>
              <a:tr h="0">
                <a:tc>
                  <a:txBody>
                    <a:bodyPr/>
                    <a:lstStyle/>
                    <a:p>
                      <a:pPr algn="ctr"/>
                      <a:r>
                        <a:rPr lang="en-AU" altLang="zh-CN" sz="1400" dirty="0" smtClean="0"/>
                        <a:t>4</a:t>
                      </a:r>
                      <a:endParaRPr lang="zh-CN" altLang="en-US" sz="1400" dirty="0"/>
                    </a:p>
                  </a:txBody>
                  <a:tcPr anchor="ctr"/>
                </a:tc>
                <a:tc>
                  <a:txBody>
                    <a:bodyPr/>
                    <a:lstStyle/>
                    <a:p>
                      <a:pPr algn="ctr"/>
                      <a:r>
                        <a:rPr lang="en-AU" altLang="zh-CN" sz="1600" dirty="0" smtClean="0"/>
                        <a:t>Bread, Milk, Butter</a:t>
                      </a:r>
                      <a:endParaRPr lang="zh-CN" altLang="en-US" sz="1600" dirty="0"/>
                    </a:p>
                  </a:txBody>
                  <a:tcPr anchor="ctr"/>
                </a:tc>
              </a:tr>
              <a:tr h="0">
                <a:tc>
                  <a:txBody>
                    <a:bodyPr/>
                    <a:lstStyle/>
                    <a:p>
                      <a:pPr algn="ctr"/>
                      <a:r>
                        <a:rPr lang="en-AU" altLang="zh-CN" sz="1400" dirty="0" smtClean="0"/>
                        <a:t>5</a:t>
                      </a:r>
                      <a:endParaRPr lang="zh-CN" altLang="en-US" sz="1400" dirty="0"/>
                    </a:p>
                  </a:txBody>
                  <a:tcPr anchor="ctr"/>
                </a:tc>
                <a:tc>
                  <a:txBody>
                    <a:bodyPr/>
                    <a:lstStyle/>
                    <a:p>
                      <a:pPr algn="ctr"/>
                      <a:r>
                        <a:rPr lang="en-AU" altLang="zh-CN" sz="1600" dirty="0" smtClean="0"/>
                        <a:t>Chips,</a:t>
                      </a:r>
                      <a:r>
                        <a:rPr lang="en-AU" altLang="zh-CN" sz="1600" baseline="0" dirty="0" smtClean="0"/>
                        <a:t> Milk</a:t>
                      </a:r>
                      <a:endParaRPr lang="zh-CN" altLang="en-US" sz="1600" dirty="0"/>
                    </a:p>
                  </a:txBody>
                  <a:tcPr anchor="ctr"/>
                </a:tc>
              </a:tr>
              <a:tr h="0">
                <a:tc>
                  <a:txBody>
                    <a:bodyPr/>
                    <a:lstStyle/>
                    <a:p>
                      <a:pPr algn="ctr"/>
                      <a:r>
                        <a:rPr lang="en-AU" altLang="zh-CN" sz="1400" dirty="0" smtClean="0"/>
                        <a:t>6</a:t>
                      </a:r>
                      <a:endParaRPr lang="zh-CN" altLang="en-US" sz="1400" dirty="0"/>
                    </a:p>
                  </a:txBody>
                  <a:tcPr anchor="ctr"/>
                </a:tc>
                <a:tc>
                  <a:txBody>
                    <a:bodyPr/>
                    <a:lstStyle/>
                    <a:p>
                      <a:pPr algn="ctr"/>
                      <a:r>
                        <a:rPr lang="en-AU" altLang="zh-CN" sz="1600" dirty="0" smtClean="0"/>
                        <a:t>Bread, Chips</a:t>
                      </a:r>
                      <a:endParaRPr lang="zh-CN" altLang="en-US" sz="1600" dirty="0"/>
                    </a:p>
                  </a:txBody>
                  <a:tcPr anchor="ctr"/>
                </a:tc>
              </a:tr>
              <a:tr h="0">
                <a:tc>
                  <a:txBody>
                    <a:bodyPr/>
                    <a:lstStyle/>
                    <a:p>
                      <a:pPr algn="ctr"/>
                      <a:r>
                        <a:rPr lang="en-AU" altLang="zh-CN" sz="1400" dirty="0" smtClean="0"/>
                        <a:t>7</a:t>
                      </a:r>
                      <a:endParaRPr lang="zh-CN" altLang="en-US" sz="1400" dirty="0"/>
                    </a:p>
                  </a:txBody>
                  <a:tcPr anchor="ctr"/>
                </a:tc>
                <a:tc>
                  <a:txBody>
                    <a:bodyPr/>
                    <a:lstStyle/>
                    <a:p>
                      <a:pPr algn="ctr"/>
                      <a:r>
                        <a:rPr lang="en-AU" altLang="zh-CN" sz="1600" dirty="0" smtClean="0"/>
                        <a:t>Bread, Milk</a:t>
                      </a:r>
                      <a:endParaRPr lang="zh-CN" altLang="en-US" sz="1600" dirty="0"/>
                    </a:p>
                  </a:txBody>
                  <a:tcPr anchor="ctr"/>
                </a:tc>
              </a:tr>
              <a:tr h="0">
                <a:tc>
                  <a:txBody>
                    <a:bodyPr/>
                    <a:lstStyle/>
                    <a:p>
                      <a:pPr algn="ctr"/>
                      <a:r>
                        <a:rPr lang="en-AU" altLang="zh-CN" sz="1400" dirty="0" smtClean="0"/>
                        <a:t>8</a:t>
                      </a:r>
                      <a:endParaRPr lang="zh-CN" altLang="en-US" sz="1400" dirty="0"/>
                    </a:p>
                  </a:txBody>
                  <a:tcPr anchor="ctr"/>
                </a:tc>
                <a:tc>
                  <a:txBody>
                    <a:bodyPr/>
                    <a:lstStyle/>
                    <a:p>
                      <a:pPr algn="ctr"/>
                      <a:r>
                        <a:rPr lang="en-AU" altLang="zh-CN" sz="1600" dirty="0" smtClean="0"/>
                        <a:t>Chips, Jelly</a:t>
                      </a:r>
                      <a:endParaRPr lang="zh-CN" altLang="en-US" sz="1600" dirty="0"/>
                    </a:p>
                  </a:txBody>
                  <a:tcPr anchor="ctr"/>
                </a:tc>
              </a:tr>
            </a:tbl>
          </a:graphicData>
        </a:graphic>
      </p:graphicFrame>
    </p:spTree>
    <p:extLst>
      <p:ext uri="{BB962C8B-B14F-4D97-AF65-F5344CB8AC3E}">
        <p14:creationId xmlns:p14="http://schemas.microsoft.com/office/powerpoint/2010/main" val="42685138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项集个数</a:t>
            </a:r>
            <a:endParaRPr lang="en-US" dirty="0"/>
          </a:p>
        </p:txBody>
      </p:sp>
      <p:sp>
        <p:nvSpPr>
          <p:cNvPr id="4" name="Slide Number Placeholder 3"/>
          <p:cNvSpPr>
            <a:spLocks noGrp="1"/>
          </p:cNvSpPr>
          <p:nvPr>
            <p:ph type="sldNum" sz="quarter" idx="11"/>
          </p:nvPr>
        </p:nvSpPr>
        <p:spPr/>
        <p:txBody>
          <a:bodyPr/>
          <a:lstStyle/>
          <a:p>
            <a:pPr>
              <a:defRPr/>
            </a:pPr>
            <a:fld id="{2F412C5C-C73A-4010-A543-514F6E608F97}" type="slidenum">
              <a:rPr lang="en-US" altLang="zh-CN" smtClean="0"/>
              <a:pPr>
                <a:defRPr/>
              </a:pPr>
              <a:t>30</a:t>
            </a:fld>
            <a:endParaRPr lang="en-US" altLang="zh-CN"/>
          </a:p>
        </p:txBody>
      </p:sp>
      <p:pic>
        <p:nvPicPr>
          <p:cNvPr id="58370" name="Picture 2"/>
          <p:cNvPicPr>
            <a:picLocks noChangeAspect="1" noChangeArrowheads="1"/>
          </p:cNvPicPr>
          <p:nvPr/>
        </p:nvPicPr>
        <p:blipFill>
          <a:blip r:embed="rId4" cstate="print"/>
          <a:srcRect/>
          <a:stretch>
            <a:fillRect/>
          </a:stretch>
        </p:blipFill>
        <p:spPr bwMode="auto">
          <a:xfrm>
            <a:off x="1676400" y="1752600"/>
            <a:ext cx="5972175" cy="2238375"/>
          </a:xfrm>
          <a:prstGeom prst="rect">
            <a:avLst/>
          </a:prstGeom>
          <a:noFill/>
          <a:ln w="9525">
            <a:noFill/>
            <a:miter lim="800000"/>
            <a:headEnd/>
            <a:tailEnd/>
          </a:ln>
          <a:effectLst/>
        </p:spPr>
      </p:pic>
      <p:graphicFrame>
        <p:nvGraphicFramePr>
          <p:cNvPr id="6" name="Object 5"/>
          <p:cNvGraphicFramePr>
            <a:graphicFrameLocks noChangeAspect="1"/>
          </p:cNvGraphicFramePr>
          <p:nvPr/>
        </p:nvGraphicFramePr>
        <p:xfrm>
          <a:off x="2590800" y="4724400"/>
          <a:ext cx="1943100" cy="609600"/>
        </p:xfrm>
        <a:graphic>
          <a:graphicData uri="http://schemas.openxmlformats.org/presentationml/2006/ole">
            <mc:AlternateContent xmlns:mc="http://schemas.openxmlformats.org/markup-compatibility/2006">
              <mc:Choice xmlns:v="urn:schemas-microsoft-com:vml" Requires="v">
                <p:oleObj spid="_x0000_s333000" name="Equation" r:id="rId5" imgW="647419" imgH="203112" progId="Equation.3">
                  <p:embed/>
                </p:oleObj>
              </mc:Choice>
              <mc:Fallback>
                <p:oleObj name="Equation" r:id="rId5" imgW="647419"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4724400"/>
                        <a:ext cx="19431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80096000"/>
              </p:ext>
            </p:extLst>
          </p:nvPr>
        </p:nvGraphicFramePr>
        <p:xfrm>
          <a:off x="5638800" y="4724400"/>
          <a:ext cx="1920240" cy="533400"/>
        </p:xfrm>
        <a:graphic>
          <a:graphicData uri="http://schemas.openxmlformats.org/presentationml/2006/ole">
            <mc:AlternateContent xmlns:mc="http://schemas.openxmlformats.org/markup-compatibility/2006">
              <mc:Choice xmlns:v="urn:schemas-microsoft-com:vml" Requires="v">
                <p:oleObj spid="_x0000_s333001" name="Equation" r:id="rId7" imgW="685800" imgH="190500" progId="Equation.3">
                  <p:embed/>
                </p:oleObj>
              </mc:Choice>
              <mc:Fallback>
                <p:oleObj name="Equation" r:id="rId7" imgW="685800" imgH="1905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4724400"/>
                        <a:ext cx="192024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 name="Straight Connector 8"/>
          <p:cNvCxnSpPr/>
          <p:nvPr/>
        </p:nvCxnSpPr>
        <p:spPr>
          <a:xfrm>
            <a:off x="5638800" y="5410200"/>
            <a:ext cx="1905000" cy="1588"/>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3861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2F412C5C-C73A-4010-A543-514F6E608F97}" type="slidenum">
              <a:rPr lang="en-US" altLang="zh-CN" smtClean="0"/>
              <a:pPr>
                <a:defRPr/>
              </a:pPr>
              <a:t>31</a:t>
            </a:fld>
            <a:endParaRPr lang="en-US" altLang="zh-CN"/>
          </a:p>
        </p:txBody>
      </p:sp>
      <p:sp>
        <p:nvSpPr>
          <p:cNvPr id="5" name="内容占位符 4"/>
          <p:cNvSpPr>
            <a:spLocks noGrp="1"/>
          </p:cNvSpPr>
          <p:nvPr>
            <p:ph idx="1"/>
          </p:nvPr>
        </p:nvSpPr>
        <p:spPr/>
        <p:txBody>
          <a:bodyPr/>
          <a:lstStyle/>
          <a:p>
            <a:pPr>
              <a:lnSpc>
                <a:spcPct val="120000"/>
              </a:lnSpc>
              <a:spcBef>
                <a:spcPts val="1200"/>
              </a:spcBef>
            </a:pPr>
            <a:r>
              <a:rPr lang="en-US" altLang="zh-CN" sz="2000" dirty="0" err="1"/>
              <a:t>Apriori</a:t>
            </a:r>
            <a:r>
              <a:rPr lang="zh-CN" altLang="en-US" sz="2000" dirty="0" smtClean="0"/>
              <a:t>算法命名源于算法使用了频繁项集性质的先验（</a:t>
            </a:r>
            <a:r>
              <a:rPr lang="en-US" altLang="zh-CN" sz="2000" dirty="0" smtClean="0"/>
              <a:t>Prior</a:t>
            </a:r>
            <a:r>
              <a:rPr lang="zh-CN" altLang="en-US" sz="2000" dirty="0" smtClean="0"/>
              <a:t>）知识。</a:t>
            </a:r>
            <a:endParaRPr lang="en-US" altLang="zh-CN" sz="2000" dirty="0" smtClean="0"/>
          </a:p>
          <a:p>
            <a:pPr>
              <a:lnSpc>
                <a:spcPct val="120000"/>
              </a:lnSpc>
              <a:spcBef>
                <a:spcPts val="1200"/>
              </a:spcBef>
            </a:pPr>
            <a:r>
              <a:rPr lang="en-US" altLang="zh-CN" sz="2000" dirty="0" err="1" smtClean="0"/>
              <a:t>Apriori</a:t>
            </a:r>
            <a:r>
              <a:rPr lang="zh-CN" altLang="en-US" sz="2000" dirty="0" smtClean="0"/>
              <a:t>算法将发现关联规则的过程分为两个步骤：</a:t>
            </a:r>
            <a:endParaRPr lang="en-US" altLang="zh-CN" sz="2000" dirty="0" smtClean="0"/>
          </a:p>
          <a:p>
            <a:pPr lvl="1">
              <a:lnSpc>
                <a:spcPct val="120000"/>
              </a:lnSpc>
              <a:spcBef>
                <a:spcPts val="1200"/>
              </a:spcBef>
            </a:pPr>
            <a:r>
              <a:rPr lang="zh-CN" altLang="en-US" sz="2000" dirty="0" smtClean="0"/>
              <a:t>通过迭代，检索出事务数据库中的所有频繁项集，即支持度不低于用户设定的阈值的项集；</a:t>
            </a:r>
            <a:endParaRPr lang="en-US" altLang="zh-CN" sz="2000" dirty="0" smtClean="0"/>
          </a:p>
          <a:p>
            <a:pPr lvl="1">
              <a:lnSpc>
                <a:spcPct val="120000"/>
              </a:lnSpc>
              <a:spcBef>
                <a:spcPts val="1200"/>
              </a:spcBef>
            </a:pPr>
            <a:r>
              <a:rPr lang="zh-CN" altLang="en-US" sz="2000" dirty="0" smtClean="0"/>
              <a:t>利用频繁项集构造岀满足用户最小信任度的规则。挖掘或识别岀所有频繁项集是该算法的核心，占整个计算量的大部分。</a:t>
            </a:r>
            <a:endParaRPr lang="en-US" altLang="zh-CN" sz="2000" dirty="0" smtClean="0"/>
          </a:p>
          <a:p>
            <a:pPr>
              <a:lnSpc>
                <a:spcPct val="120000"/>
              </a:lnSpc>
              <a:spcBef>
                <a:spcPts val="1200"/>
              </a:spcBef>
            </a:pPr>
            <a:r>
              <a:rPr lang="en-US" altLang="zh-CN" sz="2000" dirty="0" err="1" smtClean="0"/>
              <a:t>Apriori</a:t>
            </a:r>
            <a:r>
              <a:rPr lang="en-US" altLang="zh-CN" sz="2000" dirty="0" smtClean="0"/>
              <a:t> </a:t>
            </a:r>
            <a:r>
              <a:rPr lang="zh-CN" altLang="en-US" sz="2000" dirty="0" smtClean="0"/>
              <a:t>利用的</a:t>
            </a:r>
            <a:r>
              <a:rPr lang="en-US" altLang="zh-CN" sz="2000" dirty="0" smtClean="0"/>
              <a:t>2</a:t>
            </a:r>
            <a:r>
              <a:rPr lang="zh-CN" altLang="en-US" sz="2000" dirty="0" smtClean="0"/>
              <a:t>条性质 </a:t>
            </a:r>
            <a:endParaRPr lang="en-US" altLang="zh-CN" sz="2000" dirty="0" smtClean="0"/>
          </a:p>
          <a:p>
            <a:pPr lvl="1">
              <a:lnSpc>
                <a:spcPct val="120000"/>
              </a:lnSpc>
              <a:spcBef>
                <a:spcPts val="1200"/>
              </a:spcBef>
            </a:pPr>
            <a:r>
              <a:rPr lang="zh-CN" altLang="en-US" sz="2000" dirty="0" smtClean="0"/>
              <a:t>性质</a:t>
            </a:r>
            <a:r>
              <a:rPr lang="en-US" altLang="zh-CN" sz="2000" dirty="0" smtClean="0"/>
              <a:t>1</a:t>
            </a:r>
            <a:r>
              <a:rPr lang="zh-CN" altLang="en-US" sz="2000" dirty="0" smtClean="0"/>
              <a:t>：频繁项集的所有非空子集必为频繁项集。 </a:t>
            </a:r>
            <a:endParaRPr lang="en-US" altLang="zh-CN" sz="2000" dirty="0" smtClean="0"/>
          </a:p>
          <a:p>
            <a:pPr lvl="1">
              <a:lnSpc>
                <a:spcPct val="120000"/>
              </a:lnSpc>
              <a:spcBef>
                <a:spcPts val="1200"/>
              </a:spcBef>
            </a:pPr>
            <a:r>
              <a:rPr lang="zh-CN" altLang="en-US" sz="2000" dirty="0" smtClean="0"/>
              <a:t>性质</a:t>
            </a:r>
            <a:r>
              <a:rPr lang="en-US" altLang="zh-CN" sz="2000" dirty="0" smtClean="0"/>
              <a:t>2</a:t>
            </a:r>
            <a:r>
              <a:rPr lang="en-US" altLang="zh-CN" sz="2000" dirty="0" smtClean="0"/>
              <a:t>:   </a:t>
            </a:r>
            <a:r>
              <a:rPr lang="zh-CN" altLang="en-US" sz="2000" dirty="0" smtClean="0"/>
              <a:t>非</a:t>
            </a:r>
            <a:r>
              <a:rPr lang="zh-CN" altLang="en-US" sz="2000" dirty="0" smtClean="0"/>
              <a:t>频繁项集的超集一定是非频繁的。</a:t>
            </a:r>
            <a:endParaRPr lang="zh-CN" altLang="en-US" sz="2000" dirty="0"/>
          </a:p>
        </p:txBody>
      </p:sp>
      <p:sp>
        <p:nvSpPr>
          <p:cNvPr id="8" name="Rectangle 2"/>
          <p:cNvSpPr>
            <a:spLocks noGrp="1" noChangeArrowheads="1"/>
          </p:cNvSpPr>
          <p:nvPr>
            <p:ph type="title"/>
          </p:nvPr>
        </p:nvSpPr>
        <p:spPr>
          <a:xfrm>
            <a:off x="762000" y="76200"/>
            <a:ext cx="6781800" cy="672029"/>
          </a:xfrm>
          <a:noFill/>
          <a:ln/>
        </p:spPr>
        <p:txBody>
          <a:bodyPr lIns="92075" tIns="46038" rIns="92075" bIns="46038" anchor="ctr"/>
          <a:lstStyle/>
          <a:p>
            <a:r>
              <a:rPr lang="en-US" altLang="zh-CN" dirty="0" err="1">
                <a:ea typeface="宋体" pitchFamily="2" charset="-122"/>
              </a:rPr>
              <a:t>Apriori</a:t>
            </a:r>
            <a:r>
              <a:rPr lang="zh-CN" altLang="en-US" dirty="0">
                <a:ea typeface="宋体" pitchFamily="2" charset="-122"/>
              </a:rPr>
              <a:t>算法</a:t>
            </a:r>
            <a:endParaRPr lang="en-US" altLang="zh-CN" dirty="0">
              <a:ea typeface="宋体" pitchFamily="2" charset="-122"/>
            </a:endParaRPr>
          </a:p>
        </p:txBody>
      </p:sp>
    </p:spTree>
    <p:extLst>
      <p:ext uri="{BB962C8B-B14F-4D97-AF65-F5344CB8AC3E}">
        <p14:creationId xmlns:p14="http://schemas.microsoft.com/office/powerpoint/2010/main" val="39632180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候选剪枝</a:t>
            </a:r>
            <a:endParaRPr lang="en-US" dirty="0"/>
          </a:p>
        </p:txBody>
      </p:sp>
      <p:sp>
        <p:nvSpPr>
          <p:cNvPr id="4" name="Slide Number Placeholder 3"/>
          <p:cNvSpPr>
            <a:spLocks noGrp="1"/>
          </p:cNvSpPr>
          <p:nvPr>
            <p:ph type="sldNum" sz="quarter" idx="11"/>
          </p:nvPr>
        </p:nvSpPr>
        <p:spPr/>
        <p:txBody>
          <a:bodyPr/>
          <a:lstStyle/>
          <a:p>
            <a:pPr>
              <a:defRPr/>
            </a:pPr>
            <a:fld id="{2F412C5C-C73A-4010-A543-514F6E608F97}" type="slidenum">
              <a:rPr lang="en-US" altLang="zh-CN" smtClean="0"/>
              <a:pPr>
                <a:defRPr/>
              </a:pPr>
              <a:t>32</a:t>
            </a:fld>
            <a:endParaRPr lang="en-US" altLang="zh-CN"/>
          </a:p>
        </p:txBody>
      </p:sp>
      <p:sp>
        <p:nvSpPr>
          <p:cNvPr id="55" name="Oval 4"/>
          <p:cNvSpPr/>
          <p:nvPr/>
        </p:nvSpPr>
        <p:spPr>
          <a:xfrm>
            <a:off x="4343400" y="13716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latin typeface="Arial"/>
                <a:cs typeface="Arial"/>
              </a:rPr>
              <a:t>Ø</a:t>
            </a:r>
            <a:endParaRPr lang="en-US" sz="1400" dirty="0">
              <a:solidFill>
                <a:srgbClr val="FF0000"/>
              </a:solidFill>
            </a:endParaRPr>
          </a:p>
        </p:txBody>
      </p:sp>
      <p:sp>
        <p:nvSpPr>
          <p:cNvPr id="56" name="Oval 5"/>
          <p:cNvSpPr/>
          <p:nvPr/>
        </p:nvSpPr>
        <p:spPr>
          <a:xfrm>
            <a:off x="3048000" y="228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A</a:t>
            </a:r>
            <a:endParaRPr lang="en-US" sz="1400" dirty="0">
              <a:solidFill>
                <a:srgbClr val="FF0000"/>
              </a:solidFill>
            </a:endParaRPr>
          </a:p>
        </p:txBody>
      </p:sp>
      <p:sp>
        <p:nvSpPr>
          <p:cNvPr id="57" name="Oval 6"/>
          <p:cNvSpPr/>
          <p:nvPr/>
        </p:nvSpPr>
        <p:spPr>
          <a:xfrm>
            <a:off x="3962400" y="2286000"/>
            <a:ext cx="381000" cy="381000"/>
          </a:xfrm>
          <a:prstGeom prst="ellipse">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B</a:t>
            </a:r>
            <a:endParaRPr lang="en-US" sz="1400" dirty="0">
              <a:solidFill>
                <a:srgbClr val="FF0000"/>
              </a:solidFill>
            </a:endParaRPr>
          </a:p>
        </p:txBody>
      </p:sp>
      <p:sp>
        <p:nvSpPr>
          <p:cNvPr id="58" name="Oval 7"/>
          <p:cNvSpPr/>
          <p:nvPr/>
        </p:nvSpPr>
        <p:spPr>
          <a:xfrm>
            <a:off x="4876800" y="228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C</a:t>
            </a:r>
            <a:endParaRPr lang="en-US" sz="1400" dirty="0">
              <a:solidFill>
                <a:srgbClr val="FF0000"/>
              </a:solidFill>
            </a:endParaRPr>
          </a:p>
        </p:txBody>
      </p:sp>
      <p:sp>
        <p:nvSpPr>
          <p:cNvPr id="59" name="Oval 8"/>
          <p:cNvSpPr/>
          <p:nvPr/>
        </p:nvSpPr>
        <p:spPr>
          <a:xfrm>
            <a:off x="5715000" y="2286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D</a:t>
            </a:r>
            <a:endParaRPr lang="en-US" sz="1400" dirty="0">
              <a:solidFill>
                <a:srgbClr val="FF0000"/>
              </a:solidFill>
            </a:endParaRPr>
          </a:p>
        </p:txBody>
      </p:sp>
      <p:sp>
        <p:nvSpPr>
          <p:cNvPr id="60" name="Oval 9"/>
          <p:cNvSpPr/>
          <p:nvPr/>
        </p:nvSpPr>
        <p:spPr>
          <a:xfrm>
            <a:off x="2057400" y="3429000"/>
            <a:ext cx="609600" cy="381000"/>
          </a:xfrm>
          <a:prstGeom prst="ellipse">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AB</a:t>
            </a:r>
            <a:endParaRPr lang="en-US" sz="1400" dirty="0">
              <a:solidFill>
                <a:srgbClr val="FF0000"/>
              </a:solidFill>
            </a:endParaRPr>
          </a:p>
        </p:txBody>
      </p:sp>
      <p:sp>
        <p:nvSpPr>
          <p:cNvPr id="61" name="Oval 10"/>
          <p:cNvSpPr/>
          <p:nvPr/>
        </p:nvSpPr>
        <p:spPr>
          <a:xfrm>
            <a:off x="2667000" y="4495800"/>
            <a:ext cx="762000" cy="381000"/>
          </a:xfrm>
          <a:prstGeom prst="ellipse">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400" dirty="0" smtClean="0">
                <a:solidFill>
                  <a:srgbClr val="FF0000"/>
                </a:solidFill>
              </a:rPr>
              <a:t>ABC</a:t>
            </a:r>
            <a:endParaRPr lang="en-US" sz="1400" dirty="0">
              <a:solidFill>
                <a:srgbClr val="FF0000"/>
              </a:solidFill>
            </a:endParaRPr>
          </a:p>
        </p:txBody>
      </p:sp>
      <p:sp>
        <p:nvSpPr>
          <p:cNvPr id="62" name="Oval 11"/>
          <p:cNvSpPr/>
          <p:nvPr/>
        </p:nvSpPr>
        <p:spPr>
          <a:xfrm>
            <a:off x="4191000" y="5638800"/>
            <a:ext cx="914400" cy="381000"/>
          </a:xfrm>
          <a:prstGeom prst="ellipse">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400" dirty="0" smtClean="0">
                <a:solidFill>
                  <a:srgbClr val="FF0000"/>
                </a:solidFill>
              </a:rPr>
              <a:t>ABCD</a:t>
            </a:r>
            <a:endParaRPr lang="en-US" sz="1400" dirty="0">
              <a:solidFill>
                <a:srgbClr val="FF0000"/>
              </a:solidFill>
            </a:endParaRPr>
          </a:p>
        </p:txBody>
      </p:sp>
      <p:sp>
        <p:nvSpPr>
          <p:cNvPr id="63" name="Oval 12"/>
          <p:cNvSpPr/>
          <p:nvPr/>
        </p:nvSpPr>
        <p:spPr>
          <a:xfrm>
            <a:off x="2971800" y="3429000"/>
            <a:ext cx="609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AC</a:t>
            </a:r>
            <a:endParaRPr lang="en-US" sz="1400" dirty="0">
              <a:solidFill>
                <a:srgbClr val="FF0000"/>
              </a:solidFill>
            </a:endParaRPr>
          </a:p>
        </p:txBody>
      </p:sp>
      <p:sp>
        <p:nvSpPr>
          <p:cNvPr id="64" name="Oval 13"/>
          <p:cNvSpPr/>
          <p:nvPr/>
        </p:nvSpPr>
        <p:spPr>
          <a:xfrm>
            <a:off x="6553200" y="3429000"/>
            <a:ext cx="609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400" dirty="0" smtClean="0">
                <a:solidFill>
                  <a:srgbClr val="FF0000"/>
                </a:solidFill>
              </a:rPr>
              <a:t>CD</a:t>
            </a:r>
            <a:endParaRPr lang="en-US" sz="1400" dirty="0">
              <a:solidFill>
                <a:srgbClr val="FF0000"/>
              </a:solidFill>
            </a:endParaRPr>
          </a:p>
        </p:txBody>
      </p:sp>
      <p:sp>
        <p:nvSpPr>
          <p:cNvPr id="65" name="Oval 14"/>
          <p:cNvSpPr/>
          <p:nvPr/>
        </p:nvSpPr>
        <p:spPr>
          <a:xfrm>
            <a:off x="5638800" y="3429000"/>
            <a:ext cx="609600" cy="381000"/>
          </a:xfrm>
          <a:prstGeom prst="ellipse">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400" dirty="0" smtClean="0">
                <a:solidFill>
                  <a:srgbClr val="FF0000"/>
                </a:solidFill>
              </a:rPr>
              <a:t>BD</a:t>
            </a:r>
            <a:endParaRPr lang="en-US" sz="1400" dirty="0">
              <a:solidFill>
                <a:srgbClr val="FF0000"/>
              </a:solidFill>
            </a:endParaRPr>
          </a:p>
        </p:txBody>
      </p:sp>
      <p:sp>
        <p:nvSpPr>
          <p:cNvPr id="66" name="Oval 15"/>
          <p:cNvSpPr/>
          <p:nvPr/>
        </p:nvSpPr>
        <p:spPr>
          <a:xfrm>
            <a:off x="4800600" y="3429000"/>
            <a:ext cx="609600" cy="381000"/>
          </a:xfrm>
          <a:prstGeom prst="ellipse">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BC</a:t>
            </a:r>
            <a:endParaRPr lang="en-US" sz="1400" dirty="0">
              <a:solidFill>
                <a:srgbClr val="FF0000"/>
              </a:solidFill>
            </a:endParaRPr>
          </a:p>
        </p:txBody>
      </p:sp>
      <p:sp>
        <p:nvSpPr>
          <p:cNvPr id="67" name="Oval 16"/>
          <p:cNvSpPr/>
          <p:nvPr/>
        </p:nvSpPr>
        <p:spPr>
          <a:xfrm>
            <a:off x="3886200" y="3429000"/>
            <a:ext cx="609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400" dirty="0" smtClean="0">
                <a:solidFill>
                  <a:srgbClr val="FF0000"/>
                </a:solidFill>
              </a:rPr>
              <a:t>AD</a:t>
            </a:r>
            <a:endParaRPr lang="en-US" sz="1400" dirty="0">
              <a:solidFill>
                <a:srgbClr val="FF0000"/>
              </a:solidFill>
            </a:endParaRPr>
          </a:p>
        </p:txBody>
      </p:sp>
      <p:sp>
        <p:nvSpPr>
          <p:cNvPr id="68" name="Oval 17"/>
          <p:cNvSpPr/>
          <p:nvPr/>
        </p:nvSpPr>
        <p:spPr>
          <a:xfrm>
            <a:off x="5943600" y="4495800"/>
            <a:ext cx="762000" cy="381000"/>
          </a:xfrm>
          <a:prstGeom prst="ellipse">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400" dirty="0" smtClean="0">
                <a:solidFill>
                  <a:srgbClr val="FF0000"/>
                </a:solidFill>
              </a:rPr>
              <a:t>BCD</a:t>
            </a:r>
            <a:endParaRPr lang="en-US" sz="1400" dirty="0">
              <a:solidFill>
                <a:srgbClr val="FF0000"/>
              </a:solidFill>
            </a:endParaRPr>
          </a:p>
        </p:txBody>
      </p:sp>
      <p:sp>
        <p:nvSpPr>
          <p:cNvPr id="69" name="Oval 18"/>
          <p:cNvSpPr/>
          <p:nvPr/>
        </p:nvSpPr>
        <p:spPr>
          <a:xfrm>
            <a:off x="4876800" y="4495800"/>
            <a:ext cx="762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400" dirty="0" smtClean="0">
                <a:solidFill>
                  <a:srgbClr val="FF0000"/>
                </a:solidFill>
              </a:rPr>
              <a:t>ACD</a:t>
            </a:r>
            <a:endParaRPr lang="en-US" sz="1400" dirty="0">
              <a:solidFill>
                <a:srgbClr val="FF0000"/>
              </a:solidFill>
            </a:endParaRPr>
          </a:p>
        </p:txBody>
      </p:sp>
      <p:sp>
        <p:nvSpPr>
          <p:cNvPr id="70" name="Oval 19"/>
          <p:cNvSpPr/>
          <p:nvPr/>
        </p:nvSpPr>
        <p:spPr>
          <a:xfrm>
            <a:off x="3810000" y="4495800"/>
            <a:ext cx="762000" cy="381000"/>
          </a:xfrm>
          <a:prstGeom prst="ellipse">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400" dirty="0" smtClean="0">
                <a:solidFill>
                  <a:srgbClr val="FF0000"/>
                </a:solidFill>
              </a:rPr>
              <a:t>ABD</a:t>
            </a:r>
            <a:endParaRPr lang="en-US" sz="1400" dirty="0">
              <a:solidFill>
                <a:srgbClr val="FF0000"/>
              </a:solidFill>
            </a:endParaRPr>
          </a:p>
        </p:txBody>
      </p:sp>
      <p:cxnSp>
        <p:nvCxnSpPr>
          <p:cNvPr id="71" name="Straight Arrow Connector 20"/>
          <p:cNvCxnSpPr>
            <a:stCxn id="55" idx="4"/>
            <a:endCxn id="56" idx="0"/>
          </p:cNvCxnSpPr>
          <p:nvPr/>
        </p:nvCxnSpPr>
        <p:spPr>
          <a:xfrm rot="5400000">
            <a:off x="3619500" y="1371600"/>
            <a:ext cx="533400" cy="12954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21"/>
          <p:cNvCxnSpPr>
            <a:stCxn id="55" idx="4"/>
            <a:endCxn id="57" idx="0"/>
          </p:cNvCxnSpPr>
          <p:nvPr/>
        </p:nvCxnSpPr>
        <p:spPr>
          <a:xfrm rot="5400000">
            <a:off x="4076700" y="1828800"/>
            <a:ext cx="533400" cy="3810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22"/>
          <p:cNvCxnSpPr>
            <a:stCxn id="55" idx="4"/>
            <a:endCxn id="58" idx="0"/>
          </p:cNvCxnSpPr>
          <p:nvPr/>
        </p:nvCxnSpPr>
        <p:spPr>
          <a:xfrm rot="16200000" flipH="1">
            <a:off x="4533900" y="1752600"/>
            <a:ext cx="533400" cy="5334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23"/>
          <p:cNvCxnSpPr>
            <a:stCxn id="55" idx="4"/>
            <a:endCxn id="59" idx="0"/>
          </p:cNvCxnSpPr>
          <p:nvPr/>
        </p:nvCxnSpPr>
        <p:spPr>
          <a:xfrm rot="16200000" flipH="1">
            <a:off x="4953000" y="1333500"/>
            <a:ext cx="533400" cy="13716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24"/>
          <p:cNvCxnSpPr>
            <a:stCxn id="56" idx="4"/>
            <a:endCxn id="60" idx="0"/>
          </p:cNvCxnSpPr>
          <p:nvPr/>
        </p:nvCxnSpPr>
        <p:spPr>
          <a:xfrm rot="5400000">
            <a:off x="2419350" y="2609850"/>
            <a:ext cx="762000" cy="8763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25"/>
          <p:cNvCxnSpPr>
            <a:stCxn id="57" idx="4"/>
            <a:endCxn id="60" idx="0"/>
          </p:cNvCxnSpPr>
          <p:nvPr/>
        </p:nvCxnSpPr>
        <p:spPr>
          <a:xfrm rot="5400000">
            <a:off x="2876550" y="2152650"/>
            <a:ext cx="762000" cy="17907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26"/>
          <p:cNvCxnSpPr>
            <a:stCxn id="56" idx="4"/>
            <a:endCxn id="63" idx="0"/>
          </p:cNvCxnSpPr>
          <p:nvPr/>
        </p:nvCxnSpPr>
        <p:spPr>
          <a:xfrm rot="16200000" flipH="1">
            <a:off x="2876550" y="3028950"/>
            <a:ext cx="762000" cy="381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27"/>
          <p:cNvCxnSpPr>
            <a:stCxn id="58" idx="4"/>
            <a:endCxn id="63" idx="0"/>
          </p:cNvCxnSpPr>
          <p:nvPr/>
        </p:nvCxnSpPr>
        <p:spPr>
          <a:xfrm rot="5400000">
            <a:off x="3790950" y="2152650"/>
            <a:ext cx="762000" cy="17907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28"/>
          <p:cNvCxnSpPr>
            <a:stCxn id="56" idx="4"/>
            <a:endCxn id="67" idx="0"/>
          </p:cNvCxnSpPr>
          <p:nvPr/>
        </p:nvCxnSpPr>
        <p:spPr>
          <a:xfrm rot="16200000" flipH="1">
            <a:off x="3333750" y="2571750"/>
            <a:ext cx="762000" cy="9525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29"/>
          <p:cNvCxnSpPr>
            <a:stCxn id="59" idx="4"/>
            <a:endCxn id="67" idx="0"/>
          </p:cNvCxnSpPr>
          <p:nvPr/>
        </p:nvCxnSpPr>
        <p:spPr>
          <a:xfrm rot="5400000">
            <a:off x="4667250" y="2190750"/>
            <a:ext cx="762000" cy="17145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30"/>
          <p:cNvCxnSpPr>
            <a:stCxn id="57" idx="4"/>
            <a:endCxn id="66" idx="0"/>
          </p:cNvCxnSpPr>
          <p:nvPr/>
        </p:nvCxnSpPr>
        <p:spPr>
          <a:xfrm rot="16200000" flipH="1">
            <a:off x="4248150" y="2571750"/>
            <a:ext cx="762000" cy="9525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31"/>
          <p:cNvCxnSpPr>
            <a:stCxn id="58" idx="4"/>
            <a:endCxn id="66" idx="0"/>
          </p:cNvCxnSpPr>
          <p:nvPr/>
        </p:nvCxnSpPr>
        <p:spPr>
          <a:xfrm rot="16200000" flipH="1">
            <a:off x="4705350" y="3028950"/>
            <a:ext cx="762000" cy="381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32"/>
          <p:cNvCxnSpPr>
            <a:stCxn id="57" idx="4"/>
            <a:endCxn id="65" idx="0"/>
          </p:cNvCxnSpPr>
          <p:nvPr/>
        </p:nvCxnSpPr>
        <p:spPr>
          <a:xfrm rot="16200000" flipH="1">
            <a:off x="4667250" y="2152650"/>
            <a:ext cx="762000" cy="17907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33"/>
          <p:cNvCxnSpPr>
            <a:stCxn id="59" idx="4"/>
            <a:endCxn id="65" idx="0"/>
          </p:cNvCxnSpPr>
          <p:nvPr/>
        </p:nvCxnSpPr>
        <p:spPr>
          <a:xfrm rot="16200000" flipH="1">
            <a:off x="5543550" y="3028950"/>
            <a:ext cx="762000" cy="381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34"/>
          <p:cNvCxnSpPr>
            <a:stCxn id="58" idx="4"/>
            <a:endCxn id="64" idx="0"/>
          </p:cNvCxnSpPr>
          <p:nvPr/>
        </p:nvCxnSpPr>
        <p:spPr>
          <a:xfrm rot="16200000" flipH="1">
            <a:off x="5581650" y="2152650"/>
            <a:ext cx="762000" cy="17907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35"/>
          <p:cNvCxnSpPr>
            <a:stCxn id="59" idx="4"/>
            <a:endCxn id="64" idx="0"/>
          </p:cNvCxnSpPr>
          <p:nvPr/>
        </p:nvCxnSpPr>
        <p:spPr>
          <a:xfrm rot="16200000" flipH="1">
            <a:off x="6000750" y="2571750"/>
            <a:ext cx="762000" cy="9525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36"/>
          <p:cNvCxnSpPr>
            <a:stCxn id="60" idx="4"/>
            <a:endCxn id="61" idx="0"/>
          </p:cNvCxnSpPr>
          <p:nvPr/>
        </p:nvCxnSpPr>
        <p:spPr>
          <a:xfrm rot="16200000" flipH="1">
            <a:off x="2362200" y="3810000"/>
            <a:ext cx="685800" cy="6858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37"/>
          <p:cNvCxnSpPr>
            <a:stCxn id="63" idx="4"/>
            <a:endCxn id="61" idx="0"/>
          </p:cNvCxnSpPr>
          <p:nvPr/>
        </p:nvCxnSpPr>
        <p:spPr>
          <a:xfrm rot="5400000">
            <a:off x="2819400" y="4038600"/>
            <a:ext cx="685800" cy="2286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38"/>
          <p:cNvCxnSpPr>
            <a:stCxn id="66" idx="4"/>
            <a:endCxn id="61" idx="0"/>
          </p:cNvCxnSpPr>
          <p:nvPr/>
        </p:nvCxnSpPr>
        <p:spPr>
          <a:xfrm rot="5400000">
            <a:off x="3733800" y="3124200"/>
            <a:ext cx="685800" cy="20574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39"/>
          <p:cNvCxnSpPr>
            <a:stCxn id="60" idx="4"/>
            <a:endCxn id="70" idx="0"/>
          </p:cNvCxnSpPr>
          <p:nvPr/>
        </p:nvCxnSpPr>
        <p:spPr>
          <a:xfrm rot="16200000" flipH="1">
            <a:off x="2933700" y="3238500"/>
            <a:ext cx="685800" cy="18288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40"/>
          <p:cNvCxnSpPr>
            <a:stCxn id="65" idx="4"/>
            <a:endCxn id="70" idx="0"/>
          </p:cNvCxnSpPr>
          <p:nvPr/>
        </p:nvCxnSpPr>
        <p:spPr>
          <a:xfrm rot="5400000">
            <a:off x="4724400" y="3276600"/>
            <a:ext cx="685800" cy="17526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41"/>
          <p:cNvCxnSpPr>
            <a:stCxn id="67" idx="4"/>
            <a:endCxn id="70" idx="0"/>
          </p:cNvCxnSpPr>
          <p:nvPr/>
        </p:nvCxnSpPr>
        <p:spPr>
          <a:xfrm rot="5400000">
            <a:off x="3848100" y="4152900"/>
            <a:ext cx="6858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42"/>
          <p:cNvCxnSpPr>
            <a:stCxn id="63" idx="4"/>
            <a:endCxn id="69" idx="0"/>
          </p:cNvCxnSpPr>
          <p:nvPr/>
        </p:nvCxnSpPr>
        <p:spPr>
          <a:xfrm rot="16200000" flipH="1">
            <a:off x="3924300" y="3162300"/>
            <a:ext cx="685800" cy="19812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43"/>
          <p:cNvCxnSpPr>
            <a:stCxn id="64" idx="4"/>
            <a:endCxn id="69" idx="0"/>
          </p:cNvCxnSpPr>
          <p:nvPr/>
        </p:nvCxnSpPr>
        <p:spPr>
          <a:xfrm rot="5400000">
            <a:off x="5715000" y="3352800"/>
            <a:ext cx="685800" cy="16002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44"/>
          <p:cNvCxnSpPr>
            <a:stCxn id="67" idx="4"/>
            <a:endCxn id="69" idx="0"/>
          </p:cNvCxnSpPr>
          <p:nvPr/>
        </p:nvCxnSpPr>
        <p:spPr>
          <a:xfrm rot="16200000" flipH="1">
            <a:off x="4381500" y="3619500"/>
            <a:ext cx="685800" cy="10668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45"/>
          <p:cNvCxnSpPr>
            <a:stCxn id="64" idx="4"/>
            <a:endCxn id="68" idx="0"/>
          </p:cNvCxnSpPr>
          <p:nvPr/>
        </p:nvCxnSpPr>
        <p:spPr>
          <a:xfrm rot="5400000">
            <a:off x="6248400" y="3886200"/>
            <a:ext cx="685800" cy="5334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46"/>
          <p:cNvCxnSpPr>
            <a:stCxn id="65" idx="4"/>
            <a:endCxn id="68" idx="0"/>
          </p:cNvCxnSpPr>
          <p:nvPr/>
        </p:nvCxnSpPr>
        <p:spPr>
          <a:xfrm rot="16200000" flipH="1">
            <a:off x="5791200" y="3962400"/>
            <a:ext cx="685800" cy="3810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47"/>
          <p:cNvCxnSpPr>
            <a:stCxn id="66" idx="4"/>
            <a:endCxn id="68" idx="0"/>
          </p:cNvCxnSpPr>
          <p:nvPr/>
        </p:nvCxnSpPr>
        <p:spPr>
          <a:xfrm rot="16200000" flipH="1">
            <a:off x="5372100" y="3543300"/>
            <a:ext cx="685800" cy="12192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48"/>
          <p:cNvCxnSpPr>
            <a:stCxn id="61" idx="4"/>
            <a:endCxn id="62" idx="0"/>
          </p:cNvCxnSpPr>
          <p:nvPr/>
        </p:nvCxnSpPr>
        <p:spPr>
          <a:xfrm rot="16200000" flipH="1">
            <a:off x="3467100" y="4457700"/>
            <a:ext cx="762000" cy="16002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49"/>
          <p:cNvCxnSpPr>
            <a:stCxn id="68" idx="4"/>
            <a:endCxn id="62" idx="0"/>
          </p:cNvCxnSpPr>
          <p:nvPr/>
        </p:nvCxnSpPr>
        <p:spPr>
          <a:xfrm rot="5400000">
            <a:off x="5105400" y="4419600"/>
            <a:ext cx="762000" cy="16764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50"/>
          <p:cNvCxnSpPr>
            <a:stCxn id="70" idx="4"/>
            <a:endCxn id="62" idx="0"/>
          </p:cNvCxnSpPr>
          <p:nvPr/>
        </p:nvCxnSpPr>
        <p:spPr>
          <a:xfrm rot="16200000" flipH="1">
            <a:off x="4038600" y="5029200"/>
            <a:ext cx="762000" cy="4572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51"/>
          <p:cNvCxnSpPr>
            <a:stCxn id="69" idx="4"/>
            <a:endCxn id="62" idx="0"/>
          </p:cNvCxnSpPr>
          <p:nvPr/>
        </p:nvCxnSpPr>
        <p:spPr>
          <a:xfrm rot="5400000">
            <a:off x="4572000" y="4953000"/>
            <a:ext cx="762000" cy="6096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7572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dirty="0" err="1" smtClean="0"/>
              <a:t>Apriori</a:t>
            </a:r>
            <a:r>
              <a:rPr lang="zh-CN" altLang="en-US" dirty="0" smtClean="0"/>
              <a:t>算法</a:t>
            </a:r>
            <a:endParaRPr lang="en-US" altLang="zh-CN" dirty="0" smtClean="0"/>
          </a:p>
        </p:txBody>
      </p:sp>
      <p:sp>
        <p:nvSpPr>
          <p:cNvPr id="17411" name="Rectangle 3"/>
          <p:cNvSpPr>
            <a:spLocks noGrp="1" noChangeArrowheads="1"/>
          </p:cNvSpPr>
          <p:nvPr>
            <p:ph type="body" idx="1"/>
          </p:nvPr>
        </p:nvSpPr>
        <p:spPr>
          <a:xfrm>
            <a:off x="609600" y="914400"/>
            <a:ext cx="8023225" cy="5791200"/>
          </a:xfrm>
        </p:spPr>
        <p:txBody>
          <a:bodyPr/>
          <a:lstStyle/>
          <a:p>
            <a:pPr eaLnBrk="1" hangingPunct="1">
              <a:spcBef>
                <a:spcPts val="1200"/>
              </a:spcBef>
            </a:pPr>
            <a:r>
              <a:rPr lang="en-US" altLang="zh-CN" sz="2200" i="1" dirty="0" err="1" smtClean="0">
                <a:latin typeface="Times New Roman" pitchFamily="18" charset="0"/>
              </a:rPr>
              <a:t>Apriori</a:t>
            </a:r>
            <a:r>
              <a:rPr lang="zh-CN" altLang="en-US" sz="2200" dirty="0" smtClean="0"/>
              <a:t>算法是挖掘</a:t>
            </a:r>
            <a:r>
              <a:rPr lang="zh-CN" altLang="en-US" sz="2200" dirty="0" smtClean="0">
                <a:solidFill>
                  <a:srgbClr val="FF0000"/>
                </a:solidFill>
              </a:rPr>
              <a:t>布尔关联规则</a:t>
            </a:r>
            <a:r>
              <a:rPr lang="zh-CN" altLang="en-US" sz="2200" dirty="0" smtClean="0"/>
              <a:t>频繁项集的算法</a:t>
            </a:r>
            <a:endParaRPr lang="zh-CN" altLang="en-US" sz="2200" i="1" dirty="0" smtClean="0">
              <a:latin typeface="Times New Roman" pitchFamily="18" charset="0"/>
            </a:endParaRPr>
          </a:p>
          <a:p>
            <a:pPr eaLnBrk="1" hangingPunct="1">
              <a:spcBef>
                <a:spcPts val="1200"/>
              </a:spcBef>
            </a:pPr>
            <a:r>
              <a:rPr lang="en-US" altLang="zh-CN" sz="2200" i="1" dirty="0" err="1" smtClean="0">
                <a:latin typeface="Times New Roman" pitchFamily="18" charset="0"/>
              </a:rPr>
              <a:t>Apriori</a:t>
            </a:r>
            <a:r>
              <a:rPr lang="zh-CN" altLang="en-US" sz="2200" dirty="0" smtClean="0"/>
              <a:t>算法利用的是</a:t>
            </a:r>
            <a:r>
              <a:rPr lang="en-US" altLang="zh-CN" sz="2200" i="1" dirty="0" err="1" smtClean="0">
                <a:latin typeface="Times New Roman" pitchFamily="18" charset="0"/>
              </a:rPr>
              <a:t>Apriori</a:t>
            </a:r>
            <a:r>
              <a:rPr lang="zh-CN" altLang="en-US" sz="2200" dirty="0" smtClean="0"/>
              <a:t>性质：频繁项集的所有非空子集也必须是频繁的。</a:t>
            </a:r>
          </a:p>
          <a:p>
            <a:pPr lvl="1" eaLnBrk="1" hangingPunct="1">
              <a:spcBef>
                <a:spcPts val="1200"/>
              </a:spcBef>
            </a:pPr>
            <a:r>
              <a:rPr lang="zh-CN" altLang="en-US" sz="2200" dirty="0" smtClean="0"/>
              <a:t>              模式不可能比</a:t>
            </a:r>
            <a:r>
              <a:rPr lang="en-US" altLang="zh-CN" sz="2200" i="1" dirty="0" smtClean="0"/>
              <a:t>A</a:t>
            </a:r>
            <a:r>
              <a:rPr lang="zh-CN" altLang="en-US" sz="2200" dirty="0" smtClean="0"/>
              <a:t>更频繁的出现</a:t>
            </a:r>
          </a:p>
          <a:p>
            <a:pPr lvl="1" eaLnBrk="1" hangingPunct="1">
              <a:spcBef>
                <a:spcPts val="1200"/>
              </a:spcBef>
            </a:pPr>
            <a:r>
              <a:rPr lang="en-US" altLang="zh-CN" sz="2200" i="1" dirty="0" err="1" smtClean="0">
                <a:latin typeface="Times New Roman" pitchFamily="18" charset="0"/>
              </a:rPr>
              <a:t>Apriori</a:t>
            </a:r>
            <a:r>
              <a:rPr lang="zh-CN" altLang="en-US" sz="2200" dirty="0" smtClean="0"/>
              <a:t>算法是反单调的，即一个集合如果不能通过测试，则该集合的所有超集也不能通过相同的测试。</a:t>
            </a:r>
          </a:p>
          <a:p>
            <a:pPr lvl="1" eaLnBrk="1" hangingPunct="1">
              <a:spcBef>
                <a:spcPts val="1200"/>
              </a:spcBef>
            </a:pPr>
            <a:r>
              <a:rPr lang="en-US" altLang="zh-CN" sz="2200" i="1" dirty="0" err="1" smtClean="0">
                <a:latin typeface="Times New Roman" pitchFamily="18" charset="0"/>
              </a:rPr>
              <a:t>Apriori</a:t>
            </a:r>
            <a:r>
              <a:rPr lang="zh-CN" altLang="en-US" sz="2200" dirty="0" smtClean="0"/>
              <a:t>性质通过减少搜索空间，来提高频繁项集逐层产生的效率</a:t>
            </a:r>
            <a:endParaRPr lang="en-US" altLang="zh-CN" sz="2200" dirty="0"/>
          </a:p>
          <a:p>
            <a:pPr eaLnBrk="1" hangingPunct="1">
              <a:spcBef>
                <a:spcPts val="1200"/>
              </a:spcBef>
            </a:pPr>
            <a:r>
              <a:rPr lang="en-US" altLang="zh-CN" sz="2200" dirty="0" err="1" smtClean="0"/>
              <a:t>Apriori</a:t>
            </a:r>
            <a:r>
              <a:rPr lang="zh-CN" altLang="en-US" sz="2200" dirty="0"/>
              <a:t>算法利用频繁项集性质的先验知识（</a:t>
            </a:r>
            <a:r>
              <a:rPr lang="en-US" altLang="zh-CN" sz="2200" dirty="0"/>
              <a:t>prior knowledge</a:t>
            </a:r>
            <a:r>
              <a:rPr lang="zh-CN" altLang="en-US" sz="2200" dirty="0"/>
              <a:t>），通过逐层搜索的迭代方法，即将</a:t>
            </a:r>
            <a:r>
              <a:rPr lang="en-US" altLang="zh-CN" sz="2200" dirty="0"/>
              <a:t>k-</a:t>
            </a:r>
            <a:r>
              <a:rPr lang="zh-CN" altLang="en-US" sz="2200" dirty="0"/>
              <a:t>项集用于探察</a:t>
            </a:r>
            <a:r>
              <a:rPr lang="en-US" altLang="zh-CN" sz="2200" dirty="0"/>
              <a:t>(k+1)-</a:t>
            </a:r>
            <a:r>
              <a:rPr lang="zh-CN" altLang="en-US" sz="2200" dirty="0"/>
              <a:t>项集，来穷尽数据集中的所有频繁项集。</a:t>
            </a:r>
          </a:p>
          <a:p>
            <a:pPr lvl="1" eaLnBrk="1" hangingPunct="1">
              <a:spcBef>
                <a:spcPts val="1200"/>
              </a:spcBef>
            </a:pPr>
            <a:r>
              <a:rPr lang="zh-CN" altLang="en-US" sz="2200" dirty="0"/>
              <a:t>先找到频繁</a:t>
            </a:r>
            <a:r>
              <a:rPr lang="en-US" altLang="zh-CN" sz="2200" dirty="0"/>
              <a:t>1-</a:t>
            </a:r>
            <a:r>
              <a:rPr lang="zh-CN" altLang="en-US" sz="2200" dirty="0"/>
              <a:t>项集集合</a:t>
            </a:r>
            <a:r>
              <a:rPr lang="en-US" altLang="zh-CN" sz="2200" i="1" dirty="0"/>
              <a:t>L</a:t>
            </a:r>
            <a:r>
              <a:rPr lang="en-US" altLang="zh-CN" sz="2200" i="1" baseline="-25000" dirty="0"/>
              <a:t>1</a:t>
            </a:r>
            <a:r>
              <a:rPr lang="en-US" altLang="zh-CN" sz="2200" dirty="0"/>
              <a:t>,</a:t>
            </a:r>
            <a:r>
              <a:rPr lang="zh-CN" altLang="en-US" sz="2200" dirty="0"/>
              <a:t>然后用</a:t>
            </a:r>
            <a:r>
              <a:rPr lang="en-US" altLang="zh-CN" sz="2200" i="1" dirty="0"/>
              <a:t>L</a:t>
            </a:r>
            <a:r>
              <a:rPr lang="en-US" altLang="zh-CN" sz="2200" i="1" baseline="-25000" dirty="0"/>
              <a:t>1</a:t>
            </a:r>
            <a:r>
              <a:rPr lang="zh-CN" altLang="en-US" sz="2200" dirty="0"/>
              <a:t>找到频繁</a:t>
            </a:r>
            <a:r>
              <a:rPr lang="en-US" altLang="zh-CN" sz="2200" dirty="0"/>
              <a:t>2-</a:t>
            </a:r>
            <a:r>
              <a:rPr lang="zh-CN" altLang="en-US" sz="2200" dirty="0"/>
              <a:t>项集集合</a:t>
            </a:r>
            <a:r>
              <a:rPr lang="en-US" altLang="zh-CN" sz="2200" i="1" dirty="0"/>
              <a:t>L</a:t>
            </a:r>
            <a:r>
              <a:rPr lang="en-US" altLang="zh-CN" sz="2200" i="1" baseline="-25000" dirty="0"/>
              <a:t>2</a:t>
            </a:r>
            <a:r>
              <a:rPr lang="zh-CN" altLang="en-US" sz="2200" dirty="0"/>
              <a:t>，接着用</a:t>
            </a:r>
            <a:r>
              <a:rPr lang="en-US" altLang="zh-CN" sz="2200" i="1" dirty="0"/>
              <a:t>L</a:t>
            </a:r>
            <a:r>
              <a:rPr lang="en-US" altLang="zh-CN" sz="2200" i="1" baseline="-25000" dirty="0"/>
              <a:t>2</a:t>
            </a:r>
            <a:r>
              <a:rPr lang="zh-CN" altLang="en-US" sz="2200" dirty="0"/>
              <a:t>找</a:t>
            </a:r>
            <a:r>
              <a:rPr lang="en-US" altLang="zh-CN" sz="2200" i="1" dirty="0"/>
              <a:t>L</a:t>
            </a:r>
            <a:r>
              <a:rPr lang="en-US" altLang="zh-CN" sz="2200" i="1" baseline="-25000" dirty="0"/>
              <a:t>3</a:t>
            </a:r>
            <a:r>
              <a:rPr lang="zh-CN" altLang="en-US" sz="2200" dirty="0"/>
              <a:t>，直到找不到频繁</a:t>
            </a:r>
            <a:r>
              <a:rPr lang="en-US" altLang="zh-CN" sz="2200" dirty="0"/>
              <a:t>k-</a:t>
            </a:r>
            <a:r>
              <a:rPr lang="zh-CN" altLang="en-US" sz="2200" dirty="0"/>
              <a:t>项集，找每个</a:t>
            </a:r>
            <a:r>
              <a:rPr lang="en-US" altLang="zh-CN" sz="2200" i="1" dirty="0"/>
              <a:t>L</a:t>
            </a:r>
            <a:r>
              <a:rPr lang="en-US" altLang="zh-CN" sz="2200" i="1" baseline="-25000" dirty="0"/>
              <a:t>k</a:t>
            </a:r>
            <a:r>
              <a:rPr lang="zh-CN" altLang="en-US" sz="2200" dirty="0"/>
              <a:t>需要一次数据库扫描</a:t>
            </a:r>
            <a:r>
              <a:rPr lang="zh-CN" altLang="en-US" sz="2200" dirty="0" smtClean="0"/>
              <a:t>。</a:t>
            </a:r>
            <a:endParaRPr lang="en-US" altLang="zh-CN" sz="2200" dirty="0"/>
          </a:p>
        </p:txBody>
      </p:sp>
      <p:sp>
        <p:nvSpPr>
          <p:cNvPr id="1741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7413" name="Object 4"/>
          <p:cNvGraphicFramePr>
            <a:graphicFrameLocks noChangeAspect="1"/>
          </p:cNvGraphicFramePr>
          <p:nvPr>
            <p:extLst>
              <p:ext uri="{D42A27DB-BD31-4B8C-83A1-F6EECF244321}">
                <p14:modId xmlns:p14="http://schemas.microsoft.com/office/powerpoint/2010/main" val="1106308363"/>
              </p:ext>
            </p:extLst>
          </p:nvPr>
        </p:nvGraphicFramePr>
        <p:xfrm>
          <a:off x="1501775" y="2228850"/>
          <a:ext cx="936625" cy="361950"/>
        </p:xfrm>
        <a:graphic>
          <a:graphicData uri="http://schemas.openxmlformats.org/presentationml/2006/ole">
            <mc:AlternateContent xmlns:mc="http://schemas.openxmlformats.org/markup-compatibility/2006">
              <mc:Choice xmlns:v="urn:schemas-microsoft-com:vml" Requires="v">
                <p:oleObj spid="_x0000_s335967" name="公式" r:id="rId3" imgW="431613" imgH="165028" progId="Equation.3">
                  <p:embed/>
                </p:oleObj>
              </mc:Choice>
              <mc:Fallback>
                <p:oleObj name="公式" r:id="rId3" imgW="431613" imgH="16502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1775" y="2228850"/>
                        <a:ext cx="9366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016520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1026"/>
          <p:cNvSpPr>
            <a:spLocks noGrp="1" noChangeArrowheads="1"/>
          </p:cNvSpPr>
          <p:nvPr>
            <p:ph type="title"/>
          </p:nvPr>
        </p:nvSpPr>
        <p:spPr>
          <a:xfrm>
            <a:off x="762000" y="152400"/>
            <a:ext cx="7543800" cy="762000"/>
          </a:xfrm>
        </p:spPr>
        <p:txBody>
          <a:bodyPr/>
          <a:lstStyle/>
          <a:p>
            <a:pPr eaLnBrk="1" hangingPunct="1"/>
            <a:r>
              <a:rPr lang="en-US" altLang="zh-CN" b="1" dirty="0" err="1" smtClean="0">
                <a:ea typeface="宋体" pitchFamily="2" charset="-122"/>
              </a:rPr>
              <a:t>Apriori</a:t>
            </a:r>
            <a:r>
              <a:rPr lang="en-US" altLang="zh-CN" b="1" dirty="0" smtClean="0">
                <a:ea typeface="宋体" pitchFamily="2" charset="-122"/>
              </a:rPr>
              <a:t> </a:t>
            </a:r>
            <a:r>
              <a:rPr lang="zh-CN" altLang="en-US" b="1" dirty="0" smtClean="0">
                <a:ea typeface="宋体" pitchFamily="2" charset="-122"/>
              </a:rPr>
              <a:t>算法</a:t>
            </a:r>
          </a:p>
        </p:txBody>
      </p:sp>
      <p:sp>
        <p:nvSpPr>
          <p:cNvPr id="13318" name="Rectangle 1027"/>
          <p:cNvSpPr>
            <a:spLocks noGrp="1" noChangeArrowheads="1"/>
          </p:cNvSpPr>
          <p:nvPr>
            <p:ph type="body" idx="1"/>
          </p:nvPr>
        </p:nvSpPr>
        <p:spPr>
          <a:xfrm>
            <a:off x="533400" y="1143000"/>
            <a:ext cx="8229600" cy="4800600"/>
          </a:xfrm>
        </p:spPr>
        <p:txBody>
          <a:bodyPr/>
          <a:lstStyle/>
          <a:p>
            <a:pPr eaLnBrk="1" hangingPunct="1"/>
            <a:r>
              <a:rPr lang="zh-CN" altLang="en-US" u="sng" dirty="0" smtClean="0">
                <a:ea typeface="宋体" pitchFamily="2" charset="-122"/>
              </a:rPr>
              <a:t>算法伪代码</a:t>
            </a:r>
            <a:r>
              <a:rPr lang="en-US" altLang="zh-CN" dirty="0" smtClean="0">
                <a:ea typeface="宋体" pitchFamily="2" charset="-122"/>
              </a:rPr>
              <a:t>:</a:t>
            </a:r>
          </a:p>
          <a:p>
            <a:pPr lvl="2" eaLnBrk="1" hangingPunct="1">
              <a:spcBef>
                <a:spcPct val="0"/>
              </a:spcBef>
              <a:buFont typeface="Wingdings" pitchFamily="2" charset="2"/>
              <a:buNone/>
            </a:pPr>
            <a:r>
              <a:rPr lang="en-US" altLang="zh-CN" i="1" dirty="0" err="1" smtClean="0">
                <a:ea typeface="宋体" pitchFamily="2" charset="-122"/>
              </a:rPr>
              <a:t>C</a:t>
            </a:r>
            <a:r>
              <a:rPr lang="en-US" altLang="zh-CN" i="1" baseline="-25000" dirty="0" err="1" smtClean="0">
                <a:ea typeface="宋体" pitchFamily="2" charset="-122"/>
              </a:rPr>
              <a:t>k</a:t>
            </a:r>
            <a:r>
              <a:rPr lang="en-US" altLang="zh-CN" dirty="0" smtClean="0">
                <a:ea typeface="宋体" pitchFamily="2" charset="-122"/>
              </a:rPr>
              <a:t>: </a:t>
            </a:r>
            <a:r>
              <a:rPr lang="zh-CN" altLang="en-US" dirty="0" smtClean="0">
                <a:ea typeface="宋体" pitchFamily="2" charset="-122"/>
              </a:rPr>
              <a:t>长度为 </a:t>
            </a:r>
            <a:r>
              <a:rPr lang="en-US" altLang="zh-CN" dirty="0" smtClean="0">
                <a:ea typeface="宋体" pitchFamily="2" charset="-122"/>
              </a:rPr>
              <a:t>k</a:t>
            </a:r>
            <a:r>
              <a:rPr lang="zh-CN" altLang="en-US" dirty="0" smtClean="0">
                <a:ea typeface="宋体" pitchFamily="2" charset="-122"/>
              </a:rPr>
              <a:t>的候选项集</a:t>
            </a:r>
          </a:p>
          <a:p>
            <a:pPr lvl="2" eaLnBrk="1" hangingPunct="1">
              <a:spcBef>
                <a:spcPct val="0"/>
              </a:spcBef>
              <a:buFont typeface="Wingdings" pitchFamily="2" charset="2"/>
              <a:buNone/>
            </a:pPr>
            <a:r>
              <a:rPr lang="en-US" altLang="zh-CN" i="1" dirty="0" smtClean="0">
                <a:ea typeface="宋体" pitchFamily="2" charset="-122"/>
              </a:rPr>
              <a:t>L</a:t>
            </a:r>
            <a:r>
              <a:rPr lang="en-US" altLang="zh-CN" i="1" baseline="-25000" dirty="0" smtClean="0">
                <a:ea typeface="宋体" pitchFamily="2" charset="-122"/>
              </a:rPr>
              <a:t>k</a:t>
            </a:r>
            <a:r>
              <a:rPr lang="en-US" altLang="zh-CN" dirty="0" smtClean="0">
                <a:ea typeface="宋体" pitchFamily="2" charset="-122"/>
              </a:rPr>
              <a:t> : </a:t>
            </a:r>
            <a:r>
              <a:rPr lang="zh-CN" altLang="en-US" dirty="0" smtClean="0">
                <a:ea typeface="宋体" pitchFamily="2" charset="-122"/>
              </a:rPr>
              <a:t>长度为</a:t>
            </a:r>
            <a:r>
              <a:rPr lang="en-US" altLang="zh-CN" dirty="0" smtClean="0">
                <a:ea typeface="宋体" pitchFamily="2" charset="-122"/>
              </a:rPr>
              <a:t>k</a:t>
            </a:r>
            <a:r>
              <a:rPr lang="zh-CN" altLang="en-US" dirty="0" smtClean="0">
                <a:ea typeface="宋体" pitchFamily="2" charset="-122"/>
              </a:rPr>
              <a:t>的频繁项集</a:t>
            </a:r>
          </a:p>
          <a:p>
            <a:pPr eaLnBrk="1" hangingPunct="1">
              <a:spcBef>
                <a:spcPct val="0"/>
              </a:spcBef>
              <a:buFont typeface="Wingdings" pitchFamily="2" charset="2"/>
              <a:buNone/>
            </a:pPr>
            <a:endParaRPr lang="en-US" altLang="zh-CN" sz="1400" dirty="0" smtClean="0">
              <a:ea typeface="宋体" pitchFamily="2" charset="-122"/>
            </a:endParaRPr>
          </a:p>
          <a:p>
            <a:pPr lvl="2" eaLnBrk="1" hangingPunct="1">
              <a:spcBef>
                <a:spcPct val="0"/>
              </a:spcBef>
              <a:buFont typeface="Wingdings" pitchFamily="2" charset="2"/>
              <a:buNone/>
            </a:pPr>
            <a:r>
              <a:rPr lang="en-US" altLang="zh-CN" i="1" dirty="0" smtClean="0">
                <a:ea typeface="宋体" pitchFamily="2" charset="-122"/>
              </a:rPr>
              <a:t>L</a:t>
            </a:r>
            <a:r>
              <a:rPr lang="en-US" altLang="zh-CN" i="1" baseline="-25000" dirty="0" smtClean="0">
                <a:ea typeface="宋体" pitchFamily="2" charset="-122"/>
              </a:rPr>
              <a:t>1</a:t>
            </a:r>
            <a:r>
              <a:rPr lang="en-US" altLang="zh-CN" dirty="0" smtClean="0">
                <a:ea typeface="宋体" pitchFamily="2" charset="-122"/>
              </a:rPr>
              <a:t> = {</a:t>
            </a:r>
            <a:r>
              <a:rPr lang="zh-CN" altLang="en-US" dirty="0" smtClean="0">
                <a:ea typeface="宋体" pitchFamily="2" charset="-122"/>
              </a:rPr>
              <a:t>频繁项};</a:t>
            </a:r>
          </a:p>
          <a:p>
            <a:pPr lvl="2" eaLnBrk="1" hangingPunct="1">
              <a:spcBef>
                <a:spcPct val="0"/>
              </a:spcBef>
              <a:buFont typeface="Wingdings" pitchFamily="2" charset="2"/>
              <a:buNone/>
            </a:pPr>
            <a:r>
              <a:rPr lang="en-US" altLang="zh-CN" dirty="0" smtClean="0">
                <a:solidFill>
                  <a:srgbClr val="F83F24"/>
                </a:solidFill>
                <a:ea typeface="宋体" pitchFamily="2" charset="-122"/>
              </a:rPr>
              <a:t>for</a:t>
            </a:r>
            <a:r>
              <a:rPr lang="en-US" altLang="zh-CN" dirty="0" smtClean="0">
                <a:ea typeface="宋体" pitchFamily="2" charset="-122"/>
              </a:rPr>
              <a:t> (</a:t>
            </a:r>
            <a:r>
              <a:rPr lang="en-US" altLang="zh-CN" i="1" dirty="0" smtClean="0">
                <a:ea typeface="宋体" pitchFamily="2" charset="-122"/>
              </a:rPr>
              <a:t>k</a:t>
            </a:r>
            <a:r>
              <a:rPr lang="en-US" altLang="zh-CN" dirty="0" smtClean="0">
                <a:ea typeface="宋体" pitchFamily="2" charset="-122"/>
              </a:rPr>
              <a:t> = 1; </a:t>
            </a:r>
            <a:r>
              <a:rPr lang="en-US" altLang="zh-CN" i="1" dirty="0" smtClean="0">
                <a:ea typeface="宋体" pitchFamily="2" charset="-122"/>
              </a:rPr>
              <a:t>L</a:t>
            </a:r>
            <a:r>
              <a:rPr lang="en-US" altLang="zh-CN" i="1" baseline="-25000" dirty="0" smtClean="0">
                <a:ea typeface="宋体" pitchFamily="2" charset="-122"/>
              </a:rPr>
              <a:t>k</a:t>
            </a:r>
            <a:r>
              <a:rPr lang="en-US" altLang="zh-CN" dirty="0" smtClean="0">
                <a:ea typeface="宋体" pitchFamily="2" charset="-122"/>
              </a:rPr>
              <a:t> !=</a:t>
            </a:r>
            <a:r>
              <a:rPr lang="en-US" altLang="zh-CN" dirty="0" smtClean="0">
                <a:ea typeface="宋体" pitchFamily="2" charset="-122"/>
                <a:sym typeface="Symbol" pitchFamily="18" charset="2"/>
              </a:rPr>
              <a:t></a:t>
            </a:r>
            <a:r>
              <a:rPr lang="en-US" altLang="zh-CN" dirty="0" smtClean="0">
                <a:ea typeface="宋体" pitchFamily="2" charset="-122"/>
              </a:rPr>
              <a:t>; </a:t>
            </a:r>
            <a:r>
              <a:rPr lang="en-US" altLang="zh-CN" i="1" dirty="0" smtClean="0">
                <a:ea typeface="宋体" pitchFamily="2" charset="-122"/>
              </a:rPr>
              <a:t>k</a:t>
            </a:r>
            <a:r>
              <a:rPr lang="en-US" altLang="zh-CN" dirty="0" smtClean="0">
                <a:ea typeface="宋体" pitchFamily="2" charset="-122"/>
              </a:rPr>
              <a:t>++) </a:t>
            </a:r>
            <a:r>
              <a:rPr lang="en-US" altLang="zh-CN" dirty="0" smtClean="0">
                <a:solidFill>
                  <a:srgbClr val="F83F24"/>
                </a:solidFill>
                <a:ea typeface="宋体" pitchFamily="2" charset="-122"/>
              </a:rPr>
              <a:t>do begin</a:t>
            </a:r>
            <a:endParaRPr lang="en-US" altLang="zh-CN" dirty="0" smtClean="0">
              <a:ea typeface="宋体" pitchFamily="2" charset="-122"/>
            </a:endParaRPr>
          </a:p>
          <a:p>
            <a:pPr lvl="2" eaLnBrk="1" hangingPunct="1">
              <a:spcBef>
                <a:spcPct val="0"/>
              </a:spcBef>
              <a:buFont typeface="Wingdings" pitchFamily="2" charset="2"/>
              <a:buNone/>
            </a:pPr>
            <a:r>
              <a:rPr lang="en-US" altLang="zh-CN" dirty="0" smtClean="0">
                <a:ea typeface="宋体" pitchFamily="2" charset="-122"/>
              </a:rPr>
              <a:t>     </a:t>
            </a:r>
            <a:r>
              <a:rPr lang="en-US" altLang="zh-CN" i="1" dirty="0" smtClean="0">
                <a:ea typeface="宋体" pitchFamily="2" charset="-122"/>
              </a:rPr>
              <a:t>C</a:t>
            </a:r>
            <a:r>
              <a:rPr lang="en-US" altLang="zh-CN" i="1" baseline="-25000" dirty="0" smtClean="0">
                <a:ea typeface="宋体" pitchFamily="2" charset="-122"/>
              </a:rPr>
              <a:t>k+1</a:t>
            </a:r>
            <a:r>
              <a:rPr lang="en-US" altLang="zh-CN" dirty="0" smtClean="0">
                <a:ea typeface="宋体" pitchFamily="2" charset="-122"/>
              </a:rPr>
              <a:t> = </a:t>
            </a:r>
            <a:r>
              <a:rPr lang="zh-CN" altLang="en-US" dirty="0" smtClean="0">
                <a:ea typeface="宋体" pitchFamily="2" charset="-122"/>
              </a:rPr>
              <a:t>由 </a:t>
            </a:r>
            <a:r>
              <a:rPr lang="en-US" altLang="zh-CN" i="1" dirty="0" smtClean="0">
                <a:ea typeface="宋体" pitchFamily="2" charset="-122"/>
              </a:rPr>
              <a:t>L</a:t>
            </a:r>
            <a:r>
              <a:rPr lang="en-US" altLang="zh-CN" i="1" baseline="-25000" dirty="0" smtClean="0">
                <a:ea typeface="宋体" pitchFamily="2" charset="-122"/>
              </a:rPr>
              <a:t>k</a:t>
            </a:r>
            <a:r>
              <a:rPr lang="zh-CN" altLang="en-US" dirty="0" smtClean="0">
                <a:ea typeface="宋体" pitchFamily="2" charset="-122"/>
              </a:rPr>
              <a:t>产生的候选;</a:t>
            </a:r>
          </a:p>
          <a:p>
            <a:pPr lvl="2" eaLnBrk="1" hangingPunct="1">
              <a:spcBef>
                <a:spcPct val="0"/>
              </a:spcBef>
              <a:buFont typeface="Wingdings" pitchFamily="2" charset="2"/>
              <a:buNone/>
            </a:pPr>
            <a:r>
              <a:rPr lang="en-US" altLang="zh-CN" dirty="0" smtClean="0">
                <a:ea typeface="宋体" pitchFamily="2" charset="-122"/>
              </a:rPr>
              <a:t>    </a:t>
            </a:r>
            <a:r>
              <a:rPr lang="en-US" altLang="zh-CN" dirty="0" smtClean="0">
                <a:solidFill>
                  <a:srgbClr val="F83F24"/>
                </a:solidFill>
                <a:ea typeface="宋体" pitchFamily="2" charset="-122"/>
              </a:rPr>
              <a:t>for each</a:t>
            </a:r>
            <a:r>
              <a:rPr lang="en-US" altLang="zh-CN" dirty="0" smtClean="0">
                <a:ea typeface="宋体" pitchFamily="2" charset="-122"/>
              </a:rPr>
              <a:t> </a:t>
            </a:r>
            <a:r>
              <a:rPr lang="zh-CN" altLang="en-US" dirty="0" smtClean="0">
                <a:ea typeface="宋体" pitchFamily="2" charset="-122"/>
              </a:rPr>
              <a:t>数据库中的事务 </a:t>
            </a:r>
            <a:r>
              <a:rPr lang="en-US" altLang="zh-CN" i="1" dirty="0" smtClean="0">
                <a:ea typeface="宋体" pitchFamily="2" charset="-122"/>
              </a:rPr>
              <a:t>t</a:t>
            </a:r>
            <a:r>
              <a:rPr lang="en-US" altLang="zh-CN" dirty="0" smtClean="0">
                <a:ea typeface="宋体" pitchFamily="2" charset="-122"/>
              </a:rPr>
              <a:t> </a:t>
            </a:r>
            <a:r>
              <a:rPr lang="zh-CN" altLang="en-US" dirty="0" smtClean="0">
                <a:ea typeface="宋体" pitchFamily="2" charset="-122"/>
              </a:rPr>
              <a:t> </a:t>
            </a:r>
            <a:r>
              <a:rPr lang="en-US" altLang="zh-CN" dirty="0" smtClean="0">
                <a:ea typeface="宋体" pitchFamily="2" charset="-122"/>
              </a:rPr>
              <a:t>do</a:t>
            </a:r>
          </a:p>
          <a:p>
            <a:pPr lvl="3" eaLnBrk="1" hangingPunct="1">
              <a:spcBef>
                <a:spcPct val="0"/>
              </a:spcBef>
              <a:buFont typeface="Wingdings" pitchFamily="2" charset="2"/>
              <a:buNone/>
            </a:pPr>
            <a:r>
              <a:rPr lang="en-US" altLang="zh-CN" sz="3200" dirty="0" smtClean="0">
                <a:ea typeface="宋体" pitchFamily="2" charset="-122"/>
              </a:rPr>
              <a:t>  </a:t>
            </a:r>
            <a:r>
              <a:rPr lang="zh-CN" altLang="en-US" dirty="0" smtClean="0">
                <a:ea typeface="宋体" pitchFamily="2" charset="-122"/>
              </a:rPr>
              <a:t>增加包含在</a:t>
            </a:r>
            <a:r>
              <a:rPr lang="en-US" altLang="zh-CN" i="1" dirty="0" smtClean="0">
                <a:ea typeface="宋体" pitchFamily="2" charset="-122"/>
              </a:rPr>
              <a:t>t</a:t>
            </a:r>
            <a:r>
              <a:rPr lang="en-US" altLang="zh-CN" dirty="0" smtClean="0">
                <a:ea typeface="宋体" pitchFamily="2" charset="-122"/>
              </a:rPr>
              <a:t> </a:t>
            </a:r>
            <a:r>
              <a:rPr lang="zh-CN" altLang="en-US" dirty="0" smtClean="0">
                <a:ea typeface="宋体" pitchFamily="2" charset="-122"/>
              </a:rPr>
              <a:t>中的所有候选</a:t>
            </a:r>
            <a:r>
              <a:rPr lang="en-US" altLang="zh-CN" i="1" dirty="0" smtClean="0">
                <a:ea typeface="宋体" pitchFamily="2" charset="-122"/>
              </a:rPr>
              <a:t>C</a:t>
            </a:r>
            <a:r>
              <a:rPr lang="en-US" altLang="zh-CN" i="1" baseline="-25000" dirty="0" smtClean="0">
                <a:ea typeface="宋体" pitchFamily="2" charset="-122"/>
              </a:rPr>
              <a:t>k+1</a:t>
            </a:r>
            <a:r>
              <a:rPr lang="zh-CN" altLang="en-US" dirty="0" smtClean="0">
                <a:ea typeface="宋体" pitchFamily="2" charset="-122"/>
              </a:rPr>
              <a:t>的计数</a:t>
            </a:r>
            <a:endParaRPr lang="en-US" altLang="zh-CN" dirty="0" smtClean="0">
              <a:ea typeface="宋体" pitchFamily="2" charset="-122"/>
            </a:endParaRPr>
          </a:p>
          <a:p>
            <a:pPr lvl="2" eaLnBrk="1" hangingPunct="1">
              <a:spcBef>
                <a:spcPct val="0"/>
              </a:spcBef>
              <a:buFont typeface="Wingdings" pitchFamily="2" charset="2"/>
              <a:buNone/>
            </a:pPr>
            <a:r>
              <a:rPr lang="en-US" altLang="zh-CN" dirty="0" smtClean="0">
                <a:ea typeface="宋体" pitchFamily="2" charset="-122"/>
              </a:rPr>
              <a:t>    </a:t>
            </a:r>
            <a:r>
              <a:rPr lang="en-US" altLang="zh-CN" i="1" dirty="0" smtClean="0">
                <a:ea typeface="宋体" pitchFamily="2" charset="-122"/>
              </a:rPr>
              <a:t>L</a:t>
            </a:r>
            <a:r>
              <a:rPr lang="en-US" altLang="zh-CN" i="1" baseline="-25000" dirty="0" smtClean="0">
                <a:ea typeface="宋体" pitchFamily="2" charset="-122"/>
              </a:rPr>
              <a:t>k+1</a:t>
            </a:r>
            <a:r>
              <a:rPr lang="en-US" altLang="zh-CN" dirty="0" smtClean="0">
                <a:ea typeface="宋体" pitchFamily="2" charset="-122"/>
              </a:rPr>
              <a:t>  = </a:t>
            </a:r>
            <a:r>
              <a:rPr lang="en-US" altLang="zh-CN" i="1" dirty="0" smtClean="0">
                <a:ea typeface="宋体" pitchFamily="2" charset="-122"/>
              </a:rPr>
              <a:t>C</a:t>
            </a:r>
            <a:r>
              <a:rPr lang="en-US" altLang="zh-CN" i="1" baseline="-25000" dirty="0" smtClean="0">
                <a:ea typeface="宋体" pitchFamily="2" charset="-122"/>
              </a:rPr>
              <a:t>k+1</a:t>
            </a:r>
            <a:r>
              <a:rPr lang="en-US" altLang="zh-CN" dirty="0" smtClean="0">
                <a:ea typeface="宋体" pitchFamily="2" charset="-122"/>
              </a:rPr>
              <a:t> </a:t>
            </a:r>
            <a:r>
              <a:rPr lang="zh-CN" altLang="en-US" dirty="0" smtClean="0">
                <a:ea typeface="宋体" pitchFamily="2" charset="-122"/>
              </a:rPr>
              <a:t>中满足 </a:t>
            </a:r>
            <a:r>
              <a:rPr lang="en-US" altLang="zh-CN" dirty="0" err="1" smtClean="0">
                <a:ea typeface="宋体" pitchFamily="2" charset="-122"/>
              </a:rPr>
              <a:t>min_support</a:t>
            </a:r>
            <a:r>
              <a:rPr lang="zh-CN" altLang="en-US" dirty="0" smtClean="0">
                <a:ea typeface="宋体" pitchFamily="2" charset="-122"/>
              </a:rPr>
              <a:t>的候选</a:t>
            </a:r>
          </a:p>
          <a:p>
            <a:pPr lvl="2" eaLnBrk="1" hangingPunct="1">
              <a:spcBef>
                <a:spcPct val="0"/>
              </a:spcBef>
              <a:buFont typeface="Wingdings" pitchFamily="2" charset="2"/>
              <a:buNone/>
            </a:pPr>
            <a:r>
              <a:rPr lang="en-US" altLang="zh-CN" dirty="0" smtClean="0">
                <a:ea typeface="宋体" pitchFamily="2" charset="-122"/>
              </a:rPr>
              <a:t>   </a:t>
            </a:r>
            <a:r>
              <a:rPr lang="en-US" altLang="zh-CN" dirty="0" smtClean="0">
                <a:solidFill>
                  <a:srgbClr val="F83F24"/>
                </a:solidFill>
                <a:ea typeface="宋体" pitchFamily="2" charset="-122"/>
              </a:rPr>
              <a:t> end</a:t>
            </a:r>
            <a:endParaRPr lang="en-US" altLang="zh-CN" dirty="0" smtClean="0">
              <a:ea typeface="宋体" pitchFamily="2" charset="-122"/>
            </a:endParaRPr>
          </a:p>
          <a:p>
            <a:pPr lvl="2" eaLnBrk="1" hangingPunct="1">
              <a:spcBef>
                <a:spcPct val="0"/>
              </a:spcBef>
              <a:buFont typeface="Wingdings" pitchFamily="2" charset="2"/>
              <a:buNone/>
            </a:pPr>
            <a:r>
              <a:rPr lang="en-US" altLang="zh-CN" dirty="0" smtClean="0">
                <a:solidFill>
                  <a:srgbClr val="F83F24"/>
                </a:solidFill>
                <a:ea typeface="宋体" pitchFamily="2" charset="-122"/>
              </a:rPr>
              <a:t>return</a:t>
            </a:r>
            <a:r>
              <a:rPr lang="en-US" altLang="zh-CN" dirty="0" smtClean="0">
                <a:ea typeface="宋体" pitchFamily="2" charset="-122"/>
              </a:rPr>
              <a:t> </a:t>
            </a:r>
            <a:r>
              <a:rPr lang="en-US" altLang="zh-CN" dirty="0" smtClean="0">
                <a:ea typeface="宋体" pitchFamily="2" charset="-122"/>
                <a:sym typeface="Symbol" pitchFamily="18" charset="2"/>
              </a:rPr>
              <a:t></a:t>
            </a:r>
            <a:r>
              <a:rPr lang="en-US" altLang="zh-CN" i="1" baseline="-25000" dirty="0" smtClean="0">
                <a:ea typeface="宋体" pitchFamily="2" charset="-122"/>
              </a:rPr>
              <a:t>k</a:t>
            </a:r>
            <a:r>
              <a:rPr lang="en-US" altLang="zh-CN" dirty="0" smtClean="0">
                <a:ea typeface="宋体" pitchFamily="2" charset="-122"/>
              </a:rPr>
              <a:t> </a:t>
            </a:r>
            <a:r>
              <a:rPr lang="en-US" altLang="zh-CN" i="1" dirty="0" smtClean="0">
                <a:ea typeface="宋体" pitchFamily="2" charset="-122"/>
              </a:rPr>
              <a:t>L</a:t>
            </a:r>
            <a:r>
              <a:rPr lang="en-US" altLang="zh-CN" i="1" baseline="-25000" dirty="0" smtClean="0">
                <a:ea typeface="宋体" pitchFamily="2" charset="-122"/>
              </a:rPr>
              <a:t>k</a:t>
            </a:r>
            <a:r>
              <a:rPr lang="en-US" altLang="zh-CN" dirty="0" smtClean="0">
                <a:ea typeface="宋体" pitchFamily="2" charset="-122"/>
              </a:rPr>
              <a:t>;</a:t>
            </a:r>
          </a:p>
        </p:txBody>
      </p:sp>
    </p:spTree>
    <p:extLst>
      <p:ext uri="{BB962C8B-B14F-4D97-AF65-F5344CB8AC3E}">
        <p14:creationId xmlns:p14="http://schemas.microsoft.com/office/powerpoint/2010/main" val="1280698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1026"/>
          <p:cNvSpPr>
            <a:spLocks noGrp="1" noChangeArrowheads="1"/>
          </p:cNvSpPr>
          <p:nvPr>
            <p:ph type="title"/>
          </p:nvPr>
        </p:nvSpPr>
        <p:spPr>
          <a:xfrm>
            <a:off x="762000" y="0"/>
            <a:ext cx="7793038" cy="762000"/>
          </a:xfrm>
        </p:spPr>
        <p:txBody>
          <a:bodyPr/>
          <a:lstStyle/>
          <a:p>
            <a:pPr eaLnBrk="1" hangingPunct="1"/>
            <a:r>
              <a:rPr lang="en-US" altLang="zh-CN" b="1" dirty="0" err="1" smtClean="0">
                <a:ea typeface="宋体" pitchFamily="2" charset="-122"/>
              </a:rPr>
              <a:t>Apriori</a:t>
            </a:r>
            <a:r>
              <a:rPr lang="zh-CN" altLang="en-US" b="1" dirty="0" smtClean="0">
                <a:ea typeface="宋体" pitchFamily="2" charset="-122"/>
              </a:rPr>
              <a:t>的重要细节</a:t>
            </a:r>
          </a:p>
        </p:txBody>
      </p:sp>
      <p:sp>
        <p:nvSpPr>
          <p:cNvPr id="14342" name="Rectangle 1027"/>
          <p:cNvSpPr>
            <a:spLocks noGrp="1" noChangeArrowheads="1"/>
          </p:cNvSpPr>
          <p:nvPr>
            <p:ph type="body" idx="1"/>
          </p:nvPr>
        </p:nvSpPr>
        <p:spPr>
          <a:xfrm>
            <a:off x="533400" y="1143000"/>
            <a:ext cx="8077200" cy="4800600"/>
          </a:xfrm>
        </p:spPr>
        <p:txBody>
          <a:bodyPr/>
          <a:lstStyle/>
          <a:p>
            <a:pPr eaLnBrk="1" hangingPunct="1"/>
            <a:r>
              <a:rPr lang="zh-CN" altLang="en-US" sz="2400" dirty="0" smtClean="0">
                <a:ea typeface="宋体" pitchFamily="2" charset="-122"/>
              </a:rPr>
              <a:t>如何产生候选?</a:t>
            </a:r>
          </a:p>
          <a:p>
            <a:pPr lvl="1" eaLnBrk="1" hangingPunct="1"/>
            <a:r>
              <a:rPr lang="zh-CN" altLang="en-US" sz="2400" dirty="0" smtClean="0">
                <a:ea typeface="宋体" pitchFamily="2" charset="-122"/>
              </a:rPr>
              <a:t>步骤 1: </a:t>
            </a:r>
            <a:r>
              <a:rPr lang="en-US" altLang="zh-CN" sz="2400" i="1" dirty="0" smtClean="0">
                <a:ea typeface="宋体" pitchFamily="2" charset="-122"/>
              </a:rPr>
              <a:t>L</a:t>
            </a:r>
            <a:r>
              <a:rPr lang="en-US" altLang="zh-CN" sz="2400" i="1" baseline="-25000" dirty="0" smtClean="0">
                <a:ea typeface="宋体" pitchFamily="2" charset="-122"/>
              </a:rPr>
              <a:t>k</a:t>
            </a:r>
            <a:r>
              <a:rPr lang="zh-CN" altLang="en-US" sz="2400" dirty="0" smtClean="0">
                <a:ea typeface="宋体" pitchFamily="2" charset="-122"/>
              </a:rPr>
              <a:t>的自连接 </a:t>
            </a:r>
            <a:endParaRPr lang="en-US" altLang="zh-CN" sz="2400" i="1" baseline="-25000" dirty="0" smtClean="0">
              <a:ea typeface="宋体" pitchFamily="2" charset="-122"/>
            </a:endParaRPr>
          </a:p>
          <a:p>
            <a:pPr lvl="1" eaLnBrk="1" hangingPunct="1"/>
            <a:r>
              <a:rPr lang="zh-CN" altLang="en-US" sz="2400" dirty="0" smtClean="0">
                <a:ea typeface="宋体" pitchFamily="2" charset="-122"/>
              </a:rPr>
              <a:t>步骤 2: 剪枝</a:t>
            </a:r>
          </a:p>
          <a:p>
            <a:pPr eaLnBrk="1" hangingPunct="1"/>
            <a:r>
              <a:rPr lang="zh-CN" altLang="en-US" sz="2400" dirty="0" smtClean="0">
                <a:ea typeface="宋体" pitchFamily="2" charset="-122"/>
              </a:rPr>
              <a:t>入何对候选的支持度计数</a:t>
            </a:r>
            <a:r>
              <a:rPr lang="en-US" altLang="zh-CN" sz="2400" dirty="0" smtClean="0">
                <a:ea typeface="宋体" pitchFamily="2" charset="-122"/>
              </a:rPr>
              <a:t>?</a:t>
            </a:r>
          </a:p>
          <a:p>
            <a:pPr eaLnBrk="1" hangingPunct="1"/>
            <a:r>
              <a:rPr lang="zh-CN" altLang="en-US" sz="2400" dirty="0" smtClean="0">
                <a:ea typeface="宋体" pitchFamily="2" charset="-122"/>
              </a:rPr>
              <a:t>候选产生的例子</a:t>
            </a:r>
          </a:p>
          <a:p>
            <a:pPr lvl="1" eaLnBrk="1" hangingPunct="1"/>
            <a:r>
              <a:rPr lang="en-US" altLang="zh-CN" sz="2400" i="1" dirty="0" smtClean="0">
                <a:ea typeface="宋体" pitchFamily="2" charset="-122"/>
              </a:rPr>
              <a:t>L</a:t>
            </a:r>
            <a:r>
              <a:rPr lang="en-US" altLang="zh-CN" sz="2400" i="1" baseline="-25000" dirty="0" smtClean="0">
                <a:ea typeface="宋体" pitchFamily="2" charset="-122"/>
              </a:rPr>
              <a:t>3</a:t>
            </a:r>
            <a:r>
              <a:rPr lang="en-US" altLang="zh-CN" sz="2400" i="1" dirty="0" smtClean="0">
                <a:ea typeface="宋体" pitchFamily="2" charset="-122"/>
              </a:rPr>
              <a:t>=</a:t>
            </a:r>
            <a:r>
              <a:rPr lang="en-US" altLang="zh-CN" sz="2400" dirty="0" smtClean="0">
                <a:ea typeface="宋体" pitchFamily="2" charset="-122"/>
              </a:rPr>
              <a:t>{</a:t>
            </a:r>
            <a:r>
              <a:rPr lang="en-US" altLang="zh-CN" sz="2400" i="1" dirty="0" err="1" smtClean="0">
                <a:ea typeface="宋体" pitchFamily="2" charset="-122"/>
              </a:rPr>
              <a:t>abc</a:t>
            </a:r>
            <a:r>
              <a:rPr lang="en-US" altLang="zh-CN" sz="2400" i="1" dirty="0" smtClean="0">
                <a:ea typeface="宋体" pitchFamily="2" charset="-122"/>
              </a:rPr>
              <a:t>, </a:t>
            </a:r>
            <a:r>
              <a:rPr lang="en-US" altLang="zh-CN" sz="2400" i="1" dirty="0" err="1" smtClean="0">
                <a:ea typeface="宋体" pitchFamily="2" charset="-122"/>
              </a:rPr>
              <a:t>abd</a:t>
            </a:r>
            <a:r>
              <a:rPr lang="en-US" altLang="zh-CN" sz="2400" i="1" dirty="0" smtClean="0">
                <a:ea typeface="宋体" pitchFamily="2" charset="-122"/>
              </a:rPr>
              <a:t>, </a:t>
            </a:r>
            <a:r>
              <a:rPr lang="en-US" altLang="zh-CN" sz="2400" i="1" dirty="0" err="1" smtClean="0">
                <a:ea typeface="宋体" pitchFamily="2" charset="-122"/>
              </a:rPr>
              <a:t>acd</a:t>
            </a:r>
            <a:r>
              <a:rPr lang="en-US" altLang="zh-CN" sz="2400" i="1" dirty="0" smtClean="0">
                <a:ea typeface="宋体" pitchFamily="2" charset="-122"/>
              </a:rPr>
              <a:t>, ace, </a:t>
            </a:r>
            <a:r>
              <a:rPr lang="en-US" altLang="zh-CN" sz="2400" i="1" dirty="0" err="1" smtClean="0">
                <a:ea typeface="宋体" pitchFamily="2" charset="-122"/>
              </a:rPr>
              <a:t>bcd</a:t>
            </a:r>
            <a:r>
              <a:rPr lang="en-US" altLang="zh-CN" sz="2400" dirty="0" smtClean="0">
                <a:ea typeface="宋体" pitchFamily="2" charset="-122"/>
              </a:rPr>
              <a:t>}</a:t>
            </a:r>
          </a:p>
          <a:p>
            <a:pPr lvl="1" eaLnBrk="1" hangingPunct="1"/>
            <a:r>
              <a:rPr lang="zh-CN" altLang="en-US" sz="2400" dirty="0" smtClean="0">
                <a:ea typeface="宋体" pitchFamily="2" charset="-122"/>
              </a:rPr>
              <a:t>自连接: </a:t>
            </a:r>
            <a:r>
              <a:rPr lang="en-US" altLang="zh-CN" sz="2400" i="1" dirty="0" smtClean="0">
                <a:ea typeface="宋体" pitchFamily="2" charset="-122"/>
              </a:rPr>
              <a:t>L</a:t>
            </a:r>
            <a:r>
              <a:rPr lang="en-US" altLang="zh-CN" sz="2400" i="1" baseline="-25000" dirty="0" smtClean="0">
                <a:ea typeface="宋体" pitchFamily="2" charset="-122"/>
              </a:rPr>
              <a:t>3</a:t>
            </a:r>
            <a:r>
              <a:rPr lang="en-US" altLang="zh-CN" sz="2400" i="1" dirty="0" smtClean="0">
                <a:ea typeface="宋体" pitchFamily="2" charset="-122"/>
              </a:rPr>
              <a:t>*L</a:t>
            </a:r>
            <a:r>
              <a:rPr lang="en-US" altLang="zh-CN" sz="2400" i="1" baseline="-25000" dirty="0" smtClean="0">
                <a:ea typeface="宋体" pitchFamily="2" charset="-122"/>
              </a:rPr>
              <a:t>3</a:t>
            </a:r>
            <a:endParaRPr lang="en-US" altLang="zh-CN" sz="2400" i="1" dirty="0" smtClean="0">
              <a:ea typeface="宋体" pitchFamily="2" charset="-122"/>
            </a:endParaRPr>
          </a:p>
          <a:p>
            <a:pPr lvl="2" eaLnBrk="1" hangingPunct="1"/>
            <a:r>
              <a:rPr lang="en-US" altLang="zh-CN" sz="2000" i="1" dirty="0" err="1" smtClean="0">
                <a:ea typeface="宋体" pitchFamily="2" charset="-122"/>
              </a:rPr>
              <a:t>Abcd</a:t>
            </a:r>
            <a:r>
              <a:rPr lang="en-US" altLang="zh-CN" sz="2000" i="1" dirty="0" smtClean="0">
                <a:ea typeface="宋体" pitchFamily="2" charset="-122"/>
              </a:rPr>
              <a:t>：</a:t>
            </a:r>
            <a:r>
              <a:rPr lang="zh-CN" altLang="en-US" sz="2000" dirty="0" smtClean="0">
                <a:ea typeface="宋体" pitchFamily="2" charset="-122"/>
              </a:rPr>
              <a:t>由 </a:t>
            </a:r>
            <a:r>
              <a:rPr lang="en-US" altLang="zh-CN" sz="2000" i="1" dirty="0" err="1" smtClean="0">
                <a:ea typeface="宋体" pitchFamily="2" charset="-122"/>
              </a:rPr>
              <a:t>abc</a:t>
            </a:r>
            <a:r>
              <a:rPr lang="en-US" altLang="zh-CN" sz="2000" dirty="0" smtClean="0">
                <a:ea typeface="宋体" pitchFamily="2" charset="-122"/>
              </a:rPr>
              <a:t> </a:t>
            </a:r>
            <a:r>
              <a:rPr lang="zh-CN" altLang="en-US" sz="2000" dirty="0" smtClean="0">
                <a:ea typeface="宋体" pitchFamily="2" charset="-122"/>
              </a:rPr>
              <a:t>和 </a:t>
            </a:r>
            <a:r>
              <a:rPr lang="en-US" altLang="zh-CN" sz="2000" i="1" dirty="0" err="1" smtClean="0">
                <a:ea typeface="宋体" pitchFamily="2" charset="-122"/>
              </a:rPr>
              <a:t>abd</a:t>
            </a:r>
            <a:endParaRPr lang="en-US" altLang="zh-CN" sz="2000" i="1" dirty="0" smtClean="0">
              <a:ea typeface="宋体" pitchFamily="2" charset="-122"/>
            </a:endParaRPr>
          </a:p>
          <a:p>
            <a:pPr lvl="2" eaLnBrk="1" hangingPunct="1"/>
            <a:r>
              <a:rPr lang="en-US" altLang="zh-CN" sz="2000" i="1" dirty="0" err="1" smtClean="0">
                <a:ea typeface="宋体" pitchFamily="2" charset="-122"/>
              </a:rPr>
              <a:t>Acde</a:t>
            </a:r>
            <a:r>
              <a:rPr lang="en-US" altLang="zh-CN" sz="2000" i="1" dirty="0" smtClean="0">
                <a:ea typeface="宋体" pitchFamily="2" charset="-122"/>
              </a:rPr>
              <a:t>：</a:t>
            </a:r>
            <a:r>
              <a:rPr lang="zh-CN" altLang="en-US" sz="2000" dirty="0" smtClean="0">
                <a:ea typeface="宋体" pitchFamily="2" charset="-122"/>
              </a:rPr>
              <a:t>由 </a:t>
            </a:r>
            <a:r>
              <a:rPr lang="en-US" altLang="zh-CN" sz="2000" i="1" dirty="0" err="1" smtClean="0">
                <a:ea typeface="宋体" pitchFamily="2" charset="-122"/>
              </a:rPr>
              <a:t>acd</a:t>
            </a:r>
            <a:r>
              <a:rPr lang="en-US" altLang="zh-CN" sz="2000" dirty="0" smtClean="0">
                <a:ea typeface="宋体" pitchFamily="2" charset="-122"/>
              </a:rPr>
              <a:t> </a:t>
            </a:r>
            <a:r>
              <a:rPr lang="zh-CN" altLang="en-US" sz="2000" dirty="0" smtClean="0">
                <a:ea typeface="宋体" pitchFamily="2" charset="-122"/>
              </a:rPr>
              <a:t>和 </a:t>
            </a:r>
            <a:r>
              <a:rPr lang="en-US" altLang="zh-CN" sz="2000" i="1" dirty="0" smtClean="0">
                <a:ea typeface="宋体" pitchFamily="2" charset="-122"/>
              </a:rPr>
              <a:t>ace</a:t>
            </a:r>
          </a:p>
          <a:p>
            <a:pPr lvl="1" eaLnBrk="1" hangingPunct="1"/>
            <a:r>
              <a:rPr lang="zh-CN" altLang="en-US" sz="2400" dirty="0" smtClean="0">
                <a:ea typeface="宋体" pitchFamily="2" charset="-122"/>
              </a:rPr>
              <a:t>剪枝:</a:t>
            </a:r>
          </a:p>
          <a:p>
            <a:pPr lvl="2" eaLnBrk="1" hangingPunct="1"/>
            <a:r>
              <a:rPr lang="en-US" altLang="zh-CN" sz="2000" i="1" dirty="0" err="1" smtClean="0">
                <a:ea typeface="宋体" pitchFamily="2" charset="-122"/>
              </a:rPr>
              <a:t>acde</a:t>
            </a:r>
            <a:r>
              <a:rPr lang="en-US" altLang="zh-CN" sz="2000" dirty="0" smtClean="0">
                <a:ea typeface="宋体" pitchFamily="2" charset="-122"/>
              </a:rPr>
              <a:t> </a:t>
            </a:r>
            <a:r>
              <a:rPr lang="zh-CN" altLang="en-US" sz="2000" dirty="0" smtClean="0">
                <a:ea typeface="宋体" pitchFamily="2" charset="-122"/>
              </a:rPr>
              <a:t>被删除, 因为 </a:t>
            </a:r>
            <a:r>
              <a:rPr lang="en-US" altLang="zh-CN" sz="2000" i="1" dirty="0" err="1" smtClean="0">
                <a:ea typeface="宋体" pitchFamily="2" charset="-122"/>
              </a:rPr>
              <a:t>ade</a:t>
            </a:r>
            <a:r>
              <a:rPr lang="en-US" altLang="zh-CN" sz="2000" dirty="0" smtClean="0">
                <a:ea typeface="宋体" pitchFamily="2" charset="-122"/>
              </a:rPr>
              <a:t> </a:t>
            </a:r>
            <a:r>
              <a:rPr lang="zh-CN" altLang="en-US" sz="2000" dirty="0" smtClean="0">
                <a:ea typeface="宋体" pitchFamily="2" charset="-122"/>
              </a:rPr>
              <a:t>不在 </a:t>
            </a:r>
            <a:r>
              <a:rPr lang="en-US" altLang="zh-CN" sz="2000" i="1" dirty="0" smtClean="0">
                <a:ea typeface="宋体" pitchFamily="2" charset="-122"/>
              </a:rPr>
              <a:t>L</a:t>
            </a:r>
            <a:r>
              <a:rPr lang="en-US" altLang="zh-CN" sz="2000" i="1" baseline="-25000" dirty="0" smtClean="0">
                <a:ea typeface="宋体" pitchFamily="2" charset="-122"/>
              </a:rPr>
              <a:t>3</a:t>
            </a:r>
          </a:p>
          <a:p>
            <a:pPr lvl="1" eaLnBrk="1" hangingPunct="1"/>
            <a:r>
              <a:rPr lang="en-US" altLang="zh-CN" sz="2400" i="1" dirty="0" smtClean="0">
                <a:ea typeface="宋体" pitchFamily="2" charset="-122"/>
              </a:rPr>
              <a:t>C</a:t>
            </a:r>
            <a:r>
              <a:rPr lang="en-US" altLang="zh-CN" sz="2400" i="1" baseline="-25000" dirty="0" smtClean="0">
                <a:ea typeface="宋体" pitchFamily="2" charset="-122"/>
              </a:rPr>
              <a:t>4</a:t>
            </a:r>
            <a:r>
              <a:rPr lang="en-US" altLang="zh-CN" sz="2400" dirty="0" smtClean="0">
                <a:ea typeface="宋体" pitchFamily="2" charset="-122"/>
              </a:rPr>
              <a:t>={</a:t>
            </a:r>
            <a:r>
              <a:rPr lang="en-US" altLang="zh-CN" sz="2400" i="1" dirty="0" err="1" smtClean="0">
                <a:ea typeface="宋体" pitchFamily="2" charset="-122"/>
              </a:rPr>
              <a:t>abcd</a:t>
            </a:r>
            <a:r>
              <a:rPr lang="en-US" altLang="zh-CN" sz="2400" dirty="0" smtClean="0">
                <a:ea typeface="宋体" pitchFamily="2" charset="-122"/>
              </a:rPr>
              <a:t>}</a:t>
            </a:r>
          </a:p>
        </p:txBody>
      </p:sp>
    </p:spTree>
    <p:extLst>
      <p:ext uri="{BB962C8B-B14F-4D97-AF65-F5344CB8AC3E}">
        <p14:creationId xmlns:p14="http://schemas.microsoft.com/office/powerpoint/2010/main" val="1614598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a:xfrm>
            <a:off x="914400" y="19692"/>
            <a:ext cx="7696200" cy="715963"/>
          </a:xfrm>
        </p:spPr>
        <p:txBody>
          <a:bodyPr/>
          <a:lstStyle/>
          <a:p>
            <a:pPr eaLnBrk="1" hangingPunct="1"/>
            <a:r>
              <a:rPr lang="zh-CN" altLang="en-US" b="1" dirty="0" smtClean="0">
                <a:ea typeface="宋体" pitchFamily="2" charset="-122"/>
              </a:rPr>
              <a:t>如何产生候选?</a:t>
            </a:r>
          </a:p>
        </p:txBody>
      </p:sp>
      <p:sp>
        <p:nvSpPr>
          <p:cNvPr id="15366" name="Rectangle 3"/>
          <p:cNvSpPr>
            <a:spLocks noGrp="1" noChangeArrowheads="1"/>
          </p:cNvSpPr>
          <p:nvPr>
            <p:ph type="body" idx="1"/>
          </p:nvPr>
        </p:nvSpPr>
        <p:spPr>
          <a:xfrm>
            <a:off x="609600" y="1219200"/>
            <a:ext cx="8229600" cy="4876800"/>
          </a:xfrm>
        </p:spPr>
        <p:txBody>
          <a:bodyPr/>
          <a:lstStyle/>
          <a:p>
            <a:pPr eaLnBrk="1" hangingPunct="1">
              <a:lnSpc>
                <a:spcPct val="110000"/>
              </a:lnSpc>
            </a:pPr>
            <a:r>
              <a:rPr lang="zh-CN" altLang="en-US" sz="2400" dirty="0" smtClean="0">
                <a:ea typeface="宋体" pitchFamily="2" charset="-122"/>
              </a:rPr>
              <a:t>假定 </a:t>
            </a:r>
            <a:r>
              <a:rPr lang="en-US" altLang="zh-CN" sz="2400" i="1" dirty="0" smtClean="0">
                <a:ea typeface="宋体" pitchFamily="2" charset="-122"/>
              </a:rPr>
              <a:t>L</a:t>
            </a:r>
            <a:r>
              <a:rPr lang="en-US" altLang="zh-CN" sz="2400" i="1" baseline="-25000" dirty="0" smtClean="0">
                <a:ea typeface="宋体" pitchFamily="2" charset="-122"/>
              </a:rPr>
              <a:t>k-1</a:t>
            </a:r>
            <a:r>
              <a:rPr lang="en-US" altLang="zh-CN" sz="2400" dirty="0" smtClean="0">
                <a:ea typeface="宋体" pitchFamily="2" charset="-122"/>
              </a:rPr>
              <a:t> </a:t>
            </a:r>
            <a:r>
              <a:rPr lang="zh-CN" altLang="en-US" sz="2400" dirty="0" smtClean="0">
                <a:ea typeface="宋体" pitchFamily="2" charset="-122"/>
              </a:rPr>
              <a:t>中的项集已排序</a:t>
            </a:r>
          </a:p>
          <a:p>
            <a:pPr eaLnBrk="1" hangingPunct="1">
              <a:lnSpc>
                <a:spcPct val="110000"/>
              </a:lnSpc>
            </a:pPr>
            <a:r>
              <a:rPr lang="zh-CN" altLang="en-US" sz="2400" dirty="0" smtClean="0">
                <a:ea typeface="宋体" pitchFamily="2" charset="-122"/>
              </a:rPr>
              <a:t>步骤 1: </a:t>
            </a:r>
            <a:r>
              <a:rPr lang="en-US" altLang="zh-CN" sz="2400" i="1" dirty="0" smtClean="0">
                <a:ea typeface="宋体" pitchFamily="2" charset="-122"/>
              </a:rPr>
              <a:t>L</a:t>
            </a:r>
            <a:r>
              <a:rPr lang="en-US" altLang="zh-CN" sz="2400" i="1" baseline="-25000" dirty="0" smtClean="0">
                <a:ea typeface="宋体" pitchFamily="2" charset="-122"/>
              </a:rPr>
              <a:t>k-1</a:t>
            </a:r>
            <a:r>
              <a:rPr lang="zh-CN" altLang="en-US" sz="2400" dirty="0" smtClean="0">
                <a:ea typeface="宋体" pitchFamily="2" charset="-122"/>
              </a:rPr>
              <a:t>自连接 </a:t>
            </a:r>
            <a:endParaRPr lang="en-US" altLang="zh-CN" sz="2400" dirty="0" smtClean="0">
              <a:ea typeface="宋体" pitchFamily="2" charset="-122"/>
            </a:endParaRPr>
          </a:p>
          <a:p>
            <a:pPr lvl="1" eaLnBrk="1" hangingPunct="1">
              <a:lnSpc>
                <a:spcPct val="110000"/>
              </a:lnSpc>
              <a:buFont typeface="Wingdings" pitchFamily="2" charset="2"/>
              <a:buNone/>
            </a:pPr>
            <a:r>
              <a:rPr lang="en-US" altLang="zh-CN" sz="2400" dirty="0" smtClean="0">
                <a:ea typeface="宋体" pitchFamily="2" charset="-122"/>
              </a:rPr>
              <a:t>insert into </a:t>
            </a:r>
            <a:r>
              <a:rPr lang="en-US" altLang="zh-CN" sz="2400" i="1" dirty="0" err="1" smtClean="0">
                <a:ea typeface="宋体" pitchFamily="2" charset="-122"/>
              </a:rPr>
              <a:t>C</a:t>
            </a:r>
            <a:r>
              <a:rPr lang="en-US" altLang="zh-CN" sz="2400" i="1" baseline="-25000" dirty="0" err="1" smtClean="0">
                <a:ea typeface="宋体" pitchFamily="2" charset="-122"/>
              </a:rPr>
              <a:t>k</a:t>
            </a:r>
            <a:endParaRPr lang="en-US" altLang="zh-CN" sz="2400" i="1" baseline="-25000" dirty="0" smtClean="0">
              <a:ea typeface="宋体" pitchFamily="2" charset="-122"/>
            </a:endParaRPr>
          </a:p>
          <a:p>
            <a:pPr lvl="1" eaLnBrk="1" hangingPunct="1">
              <a:lnSpc>
                <a:spcPct val="110000"/>
              </a:lnSpc>
              <a:buFont typeface="Wingdings" pitchFamily="2" charset="2"/>
              <a:buNone/>
            </a:pPr>
            <a:r>
              <a:rPr lang="en-US" altLang="zh-CN" sz="2400" dirty="0" smtClean="0">
                <a:ea typeface="宋体" pitchFamily="2" charset="-122"/>
              </a:rPr>
              <a:t>select </a:t>
            </a:r>
            <a:r>
              <a:rPr lang="en-US" altLang="zh-CN" sz="2400" i="1" dirty="0" smtClean="0">
                <a:ea typeface="宋体" pitchFamily="2" charset="-122"/>
              </a:rPr>
              <a:t>p.item</a:t>
            </a:r>
            <a:r>
              <a:rPr lang="en-US" altLang="zh-CN" sz="2400" i="1" baseline="-25000" dirty="0" smtClean="0">
                <a:ea typeface="宋体" pitchFamily="2" charset="-122"/>
              </a:rPr>
              <a:t>1</a:t>
            </a:r>
            <a:r>
              <a:rPr lang="en-US" altLang="zh-CN" sz="2400" i="1" dirty="0" smtClean="0">
                <a:ea typeface="宋体" pitchFamily="2" charset="-122"/>
              </a:rPr>
              <a:t>, p.item</a:t>
            </a:r>
            <a:r>
              <a:rPr lang="en-US" altLang="zh-CN" sz="2400" i="1" baseline="-25000" dirty="0" smtClean="0">
                <a:ea typeface="宋体" pitchFamily="2" charset="-122"/>
              </a:rPr>
              <a:t>2</a:t>
            </a:r>
            <a:r>
              <a:rPr lang="en-US" altLang="zh-CN" sz="2400" i="1" dirty="0" smtClean="0">
                <a:ea typeface="宋体" pitchFamily="2" charset="-122"/>
              </a:rPr>
              <a:t>, …, p.item</a:t>
            </a:r>
            <a:r>
              <a:rPr lang="en-US" altLang="zh-CN" sz="2400" i="1" baseline="-25000" dirty="0" smtClean="0">
                <a:ea typeface="宋体" pitchFamily="2" charset="-122"/>
              </a:rPr>
              <a:t>k-1</a:t>
            </a:r>
            <a:r>
              <a:rPr lang="en-US" altLang="zh-CN" sz="2400" i="1" dirty="0" smtClean="0">
                <a:ea typeface="宋体" pitchFamily="2" charset="-122"/>
              </a:rPr>
              <a:t>, q.item</a:t>
            </a:r>
            <a:r>
              <a:rPr lang="en-US" altLang="zh-CN" sz="2400" i="1" baseline="-25000" dirty="0" smtClean="0">
                <a:ea typeface="宋体" pitchFamily="2" charset="-122"/>
              </a:rPr>
              <a:t>k-1</a:t>
            </a:r>
            <a:endParaRPr lang="en-US" altLang="zh-CN" sz="2400" dirty="0" smtClean="0">
              <a:ea typeface="宋体" pitchFamily="2" charset="-122"/>
            </a:endParaRPr>
          </a:p>
          <a:p>
            <a:pPr lvl="1" eaLnBrk="1" hangingPunct="1">
              <a:lnSpc>
                <a:spcPct val="110000"/>
              </a:lnSpc>
              <a:buFont typeface="Wingdings" pitchFamily="2" charset="2"/>
              <a:buNone/>
            </a:pPr>
            <a:r>
              <a:rPr lang="en-US" altLang="zh-CN" sz="2400" dirty="0" smtClean="0">
                <a:ea typeface="宋体" pitchFamily="2" charset="-122"/>
              </a:rPr>
              <a:t>from </a:t>
            </a:r>
            <a:r>
              <a:rPr lang="en-US" altLang="zh-CN" sz="2400" i="1" dirty="0" smtClean="0">
                <a:ea typeface="宋体" pitchFamily="2" charset="-122"/>
              </a:rPr>
              <a:t>L</a:t>
            </a:r>
            <a:r>
              <a:rPr lang="en-US" altLang="zh-CN" sz="2400" i="1" baseline="-25000" dirty="0" smtClean="0">
                <a:ea typeface="宋体" pitchFamily="2" charset="-122"/>
              </a:rPr>
              <a:t>k-1</a:t>
            </a:r>
            <a:r>
              <a:rPr lang="en-US" altLang="zh-CN" sz="2400" i="1" dirty="0" smtClean="0">
                <a:ea typeface="宋体" pitchFamily="2" charset="-122"/>
              </a:rPr>
              <a:t> p, L</a:t>
            </a:r>
            <a:r>
              <a:rPr lang="en-US" altLang="zh-CN" sz="2400" i="1" baseline="-25000" dirty="0" smtClean="0">
                <a:ea typeface="宋体" pitchFamily="2" charset="-122"/>
              </a:rPr>
              <a:t>k-1 </a:t>
            </a:r>
            <a:r>
              <a:rPr lang="en-US" altLang="zh-CN" sz="2400" i="1" dirty="0" smtClean="0">
                <a:ea typeface="宋体" pitchFamily="2" charset="-122"/>
              </a:rPr>
              <a:t>q</a:t>
            </a:r>
          </a:p>
          <a:p>
            <a:pPr lvl="1" eaLnBrk="1" hangingPunct="1">
              <a:lnSpc>
                <a:spcPct val="110000"/>
              </a:lnSpc>
              <a:buFont typeface="Wingdings" pitchFamily="2" charset="2"/>
              <a:buNone/>
            </a:pPr>
            <a:r>
              <a:rPr lang="en-US" altLang="zh-CN" sz="2400" dirty="0" smtClean="0">
                <a:ea typeface="宋体" pitchFamily="2" charset="-122"/>
              </a:rPr>
              <a:t>where </a:t>
            </a:r>
            <a:r>
              <a:rPr lang="en-US" altLang="zh-CN" sz="2400" i="1" dirty="0" smtClean="0">
                <a:ea typeface="宋体" pitchFamily="2" charset="-122"/>
              </a:rPr>
              <a:t>p.item</a:t>
            </a:r>
            <a:r>
              <a:rPr lang="en-US" altLang="zh-CN" sz="2400" i="1" baseline="-25000" dirty="0" smtClean="0">
                <a:ea typeface="宋体" pitchFamily="2" charset="-122"/>
              </a:rPr>
              <a:t>1</a:t>
            </a:r>
            <a:r>
              <a:rPr lang="en-US" altLang="zh-CN" sz="2400" i="1" dirty="0" smtClean="0">
                <a:ea typeface="宋体" pitchFamily="2" charset="-122"/>
              </a:rPr>
              <a:t>=q.item</a:t>
            </a:r>
            <a:r>
              <a:rPr lang="en-US" altLang="zh-CN" sz="2400" i="1" baseline="-25000" dirty="0" smtClean="0">
                <a:ea typeface="宋体" pitchFamily="2" charset="-122"/>
              </a:rPr>
              <a:t>1</a:t>
            </a:r>
            <a:r>
              <a:rPr lang="en-US" altLang="zh-CN" sz="2400" i="1" dirty="0" smtClean="0">
                <a:ea typeface="宋体" pitchFamily="2" charset="-122"/>
              </a:rPr>
              <a:t>, …, p.item</a:t>
            </a:r>
            <a:r>
              <a:rPr lang="en-US" altLang="zh-CN" sz="2400" i="1" baseline="-25000" dirty="0" smtClean="0">
                <a:ea typeface="宋体" pitchFamily="2" charset="-122"/>
              </a:rPr>
              <a:t>k-2</a:t>
            </a:r>
            <a:r>
              <a:rPr lang="en-US" altLang="zh-CN" sz="2400" i="1" dirty="0" smtClean="0">
                <a:ea typeface="宋体" pitchFamily="2" charset="-122"/>
              </a:rPr>
              <a:t>=q.item</a:t>
            </a:r>
            <a:r>
              <a:rPr lang="en-US" altLang="zh-CN" sz="2400" i="1" baseline="-25000" dirty="0" smtClean="0">
                <a:ea typeface="宋体" pitchFamily="2" charset="-122"/>
              </a:rPr>
              <a:t>k-2</a:t>
            </a:r>
            <a:r>
              <a:rPr lang="en-US" altLang="zh-CN" sz="2400" i="1" dirty="0" smtClean="0">
                <a:ea typeface="宋体" pitchFamily="2" charset="-122"/>
              </a:rPr>
              <a:t>, p.item</a:t>
            </a:r>
            <a:r>
              <a:rPr lang="en-US" altLang="zh-CN" sz="2400" i="1" baseline="-25000" dirty="0" smtClean="0">
                <a:ea typeface="宋体" pitchFamily="2" charset="-122"/>
              </a:rPr>
              <a:t>k-1 </a:t>
            </a:r>
            <a:r>
              <a:rPr lang="en-US" altLang="zh-CN" sz="2400" i="1" dirty="0" smtClean="0">
                <a:ea typeface="宋体" pitchFamily="2" charset="-122"/>
              </a:rPr>
              <a:t>&lt; q.item</a:t>
            </a:r>
            <a:r>
              <a:rPr lang="en-US" altLang="zh-CN" sz="2400" i="1" baseline="-25000" dirty="0" smtClean="0">
                <a:ea typeface="宋体" pitchFamily="2" charset="-122"/>
              </a:rPr>
              <a:t>k-1</a:t>
            </a:r>
          </a:p>
          <a:p>
            <a:pPr eaLnBrk="1" hangingPunct="1">
              <a:lnSpc>
                <a:spcPct val="110000"/>
              </a:lnSpc>
            </a:pPr>
            <a:r>
              <a:rPr lang="en-US" altLang="zh-CN" sz="2400" dirty="0" smtClean="0">
                <a:ea typeface="宋体" pitchFamily="2" charset="-122"/>
              </a:rPr>
              <a:t>Step 2: </a:t>
            </a:r>
            <a:r>
              <a:rPr lang="zh-CN" altLang="en-US" sz="2400" dirty="0" smtClean="0">
                <a:ea typeface="宋体" pitchFamily="2" charset="-122"/>
              </a:rPr>
              <a:t>剪枝</a:t>
            </a:r>
          </a:p>
          <a:p>
            <a:pPr lvl="1" eaLnBrk="1" hangingPunct="1">
              <a:lnSpc>
                <a:spcPct val="110000"/>
              </a:lnSpc>
              <a:buFont typeface="Wingdings" pitchFamily="2" charset="2"/>
              <a:buNone/>
            </a:pPr>
            <a:r>
              <a:rPr lang="en-US" altLang="zh-CN" sz="2400" dirty="0" err="1" smtClean="0">
                <a:ea typeface="宋体" pitchFamily="2" charset="-122"/>
              </a:rPr>
              <a:t>forall</a:t>
            </a:r>
            <a:r>
              <a:rPr lang="en-US" altLang="zh-CN" sz="2400" dirty="0" smtClean="0">
                <a:ea typeface="宋体" pitchFamily="2" charset="-122"/>
              </a:rPr>
              <a:t> </a:t>
            </a:r>
            <a:r>
              <a:rPr lang="en-US" altLang="zh-CN" sz="2400" i="1" dirty="0" err="1" smtClean="0">
                <a:ea typeface="宋体" pitchFamily="2" charset="-122"/>
              </a:rPr>
              <a:t>itemsets</a:t>
            </a:r>
            <a:r>
              <a:rPr lang="en-US" altLang="zh-CN" sz="2400" i="1" dirty="0" smtClean="0">
                <a:ea typeface="宋体" pitchFamily="2" charset="-122"/>
              </a:rPr>
              <a:t> c in </a:t>
            </a:r>
            <a:r>
              <a:rPr lang="en-US" altLang="zh-CN" sz="2400" i="1" dirty="0" err="1" smtClean="0">
                <a:ea typeface="宋体" pitchFamily="2" charset="-122"/>
              </a:rPr>
              <a:t>C</a:t>
            </a:r>
            <a:r>
              <a:rPr lang="en-US" altLang="zh-CN" sz="2400" i="1" baseline="-25000" dirty="0" err="1" smtClean="0">
                <a:ea typeface="宋体" pitchFamily="2" charset="-122"/>
              </a:rPr>
              <a:t>k</a:t>
            </a:r>
            <a:r>
              <a:rPr lang="en-US" altLang="zh-CN" sz="2400" i="1" dirty="0" smtClean="0">
                <a:ea typeface="宋体" pitchFamily="2" charset="-122"/>
              </a:rPr>
              <a:t> </a:t>
            </a:r>
            <a:r>
              <a:rPr lang="en-US" altLang="zh-CN" sz="2400" dirty="0" smtClean="0">
                <a:ea typeface="宋体" pitchFamily="2" charset="-122"/>
              </a:rPr>
              <a:t>do</a:t>
            </a:r>
          </a:p>
          <a:p>
            <a:pPr lvl="2" eaLnBrk="1" hangingPunct="1">
              <a:lnSpc>
                <a:spcPct val="110000"/>
              </a:lnSpc>
              <a:buFont typeface="Wingdings" pitchFamily="2" charset="2"/>
              <a:buNone/>
            </a:pPr>
            <a:r>
              <a:rPr lang="en-US" altLang="zh-CN" sz="2000" dirty="0" err="1" smtClean="0">
                <a:ea typeface="宋体" pitchFamily="2" charset="-122"/>
              </a:rPr>
              <a:t>forall</a:t>
            </a:r>
            <a:r>
              <a:rPr lang="en-US" altLang="zh-CN" sz="2000" dirty="0" smtClean="0">
                <a:ea typeface="宋体" pitchFamily="2" charset="-122"/>
              </a:rPr>
              <a:t> </a:t>
            </a:r>
            <a:r>
              <a:rPr lang="en-US" altLang="zh-CN" sz="2000" i="1" dirty="0" smtClean="0">
                <a:ea typeface="宋体" pitchFamily="2" charset="-122"/>
              </a:rPr>
              <a:t>(k-1)-subsets s of c </a:t>
            </a:r>
            <a:r>
              <a:rPr lang="en-US" altLang="zh-CN" sz="2000" dirty="0" smtClean="0">
                <a:ea typeface="宋体" pitchFamily="2" charset="-122"/>
              </a:rPr>
              <a:t>do</a:t>
            </a:r>
          </a:p>
          <a:p>
            <a:pPr lvl="3" eaLnBrk="1" hangingPunct="1">
              <a:lnSpc>
                <a:spcPct val="110000"/>
              </a:lnSpc>
              <a:buFont typeface="Wingdings" pitchFamily="2" charset="2"/>
              <a:buNone/>
            </a:pPr>
            <a:r>
              <a:rPr lang="en-US" altLang="zh-CN" sz="1800" dirty="0" smtClean="0">
                <a:ea typeface="宋体" pitchFamily="2" charset="-122"/>
              </a:rPr>
              <a:t>if </a:t>
            </a:r>
            <a:r>
              <a:rPr lang="en-US" altLang="zh-CN" sz="1800" i="1" dirty="0" smtClean="0">
                <a:ea typeface="宋体" pitchFamily="2" charset="-122"/>
              </a:rPr>
              <a:t>(s is not in L</a:t>
            </a:r>
            <a:r>
              <a:rPr lang="en-US" altLang="zh-CN" sz="1800" i="1" baseline="-25000" dirty="0" smtClean="0">
                <a:ea typeface="宋体" pitchFamily="2" charset="-122"/>
              </a:rPr>
              <a:t>k-1</a:t>
            </a:r>
            <a:r>
              <a:rPr lang="en-US" altLang="zh-CN" sz="1800" i="1" dirty="0" smtClean="0">
                <a:ea typeface="宋体" pitchFamily="2" charset="-122"/>
              </a:rPr>
              <a:t>) </a:t>
            </a:r>
            <a:r>
              <a:rPr lang="en-US" altLang="zh-CN" sz="1800" dirty="0" smtClean="0">
                <a:ea typeface="宋体" pitchFamily="2" charset="-122"/>
              </a:rPr>
              <a:t>then delete </a:t>
            </a:r>
            <a:r>
              <a:rPr lang="en-US" altLang="zh-CN" sz="1800" i="1" dirty="0" smtClean="0">
                <a:ea typeface="宋体" pitchFamily="2" charset="-122"/>
              </a:rPr>
              <a:t>c</a:t>
            </a:r>
            <a:r>
              <a:rPr lang="en-US" altLang="zh-CN" sz="1800" dirty="0" smtClean="0">
                <a:ea typeface="宋体" pitchFamily="2" charset="-122"/>
              </a:rPr>
              <a:t> from </a:t>
            </a:r>
            <a:r>
              <a:rPr lang="en-US" altLang="zh-CN" sz="1800" i="1" dirty="0" err="1" smtClean="0">
                <a:ea typeface="宋体" pitchFamily="2" charset="-122"/>
              </a:rPr>
              <a:t>C</a:t>
            </a:r>
            <a:r>
              <a:rPr lang="en-US" altLang="zh-CN" sz="1800" i="1" baseline="-25000" dirty="0" err="1" smtClean="0">
                <a:ea typeface="宋体" pitchFamily="2" charset="-122"/>
              </a:rPr>
              <a:t>k</a:t>
            </a:r>
            <a:endParaRPr lang="en-US" altLang="zh-CN" sz="1800" i="1" baseline="-25000" dirty="0" smtClean="0">
              <a:ea typeface="宋体" pitchFamily="2" charset="-122"/>
            </a:endParaRPr>
          </a:p>
        </p:txBody>
      </p:sp>
    </p:spTree>
    <p:extLst>
      <p:ext uri="{BB962C8B-B14F-4D97-AF65-F5344CB8AC3E}">
        <p14:creationId xmlns:p14="http://schemas.microsoft.com/office/powerpoint/2010/main" val="2984716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
            </a:r>
            <a:r>
              <a:rPr lang="en-US" baseline="-25000" dirty="0" smtClean="0"/>
              <a:t>k</a:t>
            </a:r>
            <a:r>
              <a:rPr lang="en-US" dirty="0" smtClean="0"/>
              <a:t> </a:t>
            </a:r>
            <a:r>
              <a:rPr lang="en-US" dirty="0" smtClean="0">
                <a:sym typeface="Wingdings" pitchFamily="2" charset="2"/>
              </a:rPr>
              <a:t> C</a:t>
            </a:r>
            <a:r>
              <a:rPr lang="en-US" baseline="-25000" dirty="0" smtClean="0">
                <a:sym typeface="Wingdings" pitchFamily="2" charset="2"/>
              </a:rPr>
              <a:t>k+1</a:t>
            </a:r>
            <a:endParaRPr lang="en-US" baseline="-25000" dirty="0"/>
          </a:p>
        </p:txBody>
      </p:sp>
      <p:sp>
        <p:nvSpPr>
          <p:cNvPr id="4" name="Slide Number Placeholder 3"/>
          <p:cNvSpPr>
            <a:spLocks noGrp="1"/>
          </p:cNvSpPr>
          <p:nvPr>
            <p:ph type="sldNum" sz="quarter" idx="11"/>
          </p:nvPr>
        </p:nvSpPr>
        <p:spPr/>
        <p:txBody>
          <a:bodyPr/>
          <a:lstStyle/>
          <a:p>
            <a:pPr>
              <a:defRPr/>
            </a:pPr>
            <a:fld id="{2F412C5C-C73A-4010-A543-514F6E608F97}" type="slidenum">
              <a:rPr lang="en-US" altLang="zh-CN" smtClean="0"/>
              <a:pPr>
                <a:defRPr/>
              </a:pPr>
              <a:t>37</a:t>
            </a:fld>
            <a:endParaRPr lang="en-US" altLang="zh-CN"/>
          </a:p>
        </p:txBody>
      </p:sp>
      <p:graphicFrame>
        <p:nvGraphicFramePr>
          <p:cNvPr id="5" name="Object 4"/>
          <p:cNvGraphicFramePr>
            <a:graphicFrameLocks noChangeAspect="1"/>
          </p:cNvGraphicFramePr>
          <p:nvPr/>
        </p:nvGraphicFramePr>
        <p:xfrm>
          <a:off x="1001713" y="4267200"/>
          <a:ext cx="3862387" cy="420688"/>
        </p:xfrm>
        <a:graphic>
          <a:graphicData uri="http://schemas.openxmlformats.org/presentationml/2006/ole">
            <mc:AlternateContent xmlns:mc="http://schemas.openxmlformats.org/markup-compatibility/2006">
              <mc:Choice xmlns:v="urn:schemas-microsoft-com:vml" Requires="v">
                <p:oleObj spid="_x0000_s328408" name="Equation" r:id="rId4" imgW="2095500" imgH="228600" progId="">
                  <p:embed/>
                </p:oleObj>
              </mc:Choice>
              <mc:Fallback>
                <p:oleObj name="Equation" r:id="rId4" imgW="2095500" imgH="2286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1713" y="4267200"/>
                        <a:ext cx="3862387"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58" name="Object 2"/>
          <p:cNvGraphicFramePr>
            <a:graphicFrameLocks noChangeAspect="1"/>
          </p:cNvGraphicFramePr>
          <p:nvPr/>
        </p:nvGraphicFramePr>
        <p:xfrm>
          <a:off x="1001713" y="2247900"/>
          <a:ext cx="3511550" cy="420688"/>
        </p:xfrm>
        <a:graphic>
          <a:graphicData uri="http://schemas.openxmlformats.org/presentationml/2006/ole">
            <mc:AlternateContent xmlns:mc="http://schemas.openxmlformats.org/markup-compatibility/2006">
              <mc:Choice xmlns:v="urn:schemas-microsoft-com:vml" Requires="v">
                <p:oleObj spid="_x0000_s328409" name="Equation" r:id="rId6" imgW="1905000" imgH="228600" progId="">
                  <p:embed/>
                </p:oleObj>
              </mc:Choice>
              <mc:Fallback>
                <p:oleObj name="Equation" r:id="rId6" imgW="1905000" imgH="2286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1713" y="2247900"/>
                        <a:ext cx="3511550"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07289956"/>
              </p:ext>
            </p:extLst>
          </p:nvPr>
        </p:nvGraphicFramePr>
        <p:xfrm>
          <a:off x="3505200" y="1295400"/>
          <a:ext cx="2311403" cy="457200"/>
        </p:xfrm>
        <a:graphic>
          <a:graphicData uri="http://schemas.openxmlformats.org/presentationml/2006/ole">
            <mc:AlternateContent xmlns:mc="http://schemas.openxmlformats.org/markup-compatibility/2006">
              <mc:Choice xmlns:v="urn:schemas-microsoft-com:vml" Requires="v">
                <p:oleObj spid="_x0000_s328410" name="Equation" r:id="rId8" imgW="1155700" imgH="228600" progId="">
                  <p:embed/>
                </p:oleObj>
              </mc:Choice>
              <mc:Fallback>
                <p:oleObj name="Equation" r:id="rId8" imgW="1155700" imgH="22860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5200" y="1295400"/>
                        <a:ext cx="231140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856456906"/>
              </p:ext>
            </p:extLst>
          </p:nvPr>
        </p:nvGraphicFramePr>
        <p:xfrm>
          <a:off x="1066800" y="1295400"/>
          <a:ext cx="1981200" cy="457199"/>
        </p:xfrm>
        <a:graphic>
          <a:graphicData uri="http://schemas.openxmlformats.org/presentationml/2006/ole">
            <mc:AlternateContent xmlns:mc="http://schemas.openxmlformats.org/markup-compatibility/2006">
              <mc:Choice xmlns:v="urn:schemas-microsoft-com:vml" Requires="v">
                <p:oleObj spid="_x0000_s328411" name="Equation" r:id="rId10" imgW="990600" imgH="228600" progId="">
                  <p:embed/>
                </p:oleObj>
              </mc:Choice>
              <mc:Fallback>
                <p:oleObj name="Equation" r:id="rId10" imgW="990600" imgH="22860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6800" y="1295400"/>
                        <a:ext cx="1981200" cy="457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990600" y="3009900"/>
          <a:ext cx="6246283" cy="495300"/>
        </p:xfrm>
        <a:graphic>
          <a:graphicData uri="http://schemas.openxmlformats.org/presentationml/2006/ole">
            <mc:AlternateContent xmlns:mc="http://schemas.openxmlformats.org/markup-compatibility/2006">
              <mc:Choice xmlns:v="urn:schemas-microsoft-com:vml" Requires="v">
                <p:oleObj spid="_x0000_s328412" name="Equation" r:id="rId12" imgW="2882900" imgH="228600" progId="">
                  <p:embed/>
                </p:oleObj>
              </mc:Choice>
              <mc:Fallback>
                <p:oleObj name="Equation" r:id="rId12" imgW="2882900" imgH="22860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0600" y="3009900"/>
                        <a:ext cx="6246283"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3" name="Object 7"/>
          <p:cNvGraphicFramePr>
            <a:graphicFrameLocks noChangeAspect="1"/>
          </p:cNvGraphicFramePr>
          <p:nvPr/>
        </p:nvGraphicFramePr>
        <p:xfrm>
          <a:off x="1066800" y="4953000"/>
          <a:ext cx="1981200" cy="495300"/>
        </p:xfrm>
        <a:graphic>
          <a:graphicData uri="http://schemas.openxmlformats.org/presentationml/2006/ole">
            <mc:AlternateContent xmlns:mc="http://schemas.openxmlformats.org/markup-compatibility/2006">
              <mc:Choice xmlns:v="urn:schemas-microsoft-com:vml" Requires="v">
                <p:oleObj spid="_x0000_s328413" name="Equation" r:id="rId14" imgW="914400" imgH="228600" progId="">
                  <p:embed/>
                </p:oleObj>
              </mc:Choice>
              <mc:Fallback>
                <p:oleObj name="Equation" r:id="rId14" imgW="914400" imgH="22860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66800" y="4953000"/>
                        <a:ext cx="19812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7307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animEffect transition="in" filter="fade">
                                      <p:cBhvr>
                                        <p:cTn id="7" dur="500"/>
                                        <p:tgtEl>
                                          <p:spTgt spid="706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0663"/>
                                        </p:tgtEl>
                                        <p:attrNameLst>
                                          <p:attrName>style.visibility</p:attrName>
                                        </p:attrNameLst>
                                      </p:cBhvr>
                                      <p:to>
                                        <p:strVal val="visible"/>
                                      </p:to>
                                    </p:set>
                                    <p:animEffect transition="in" filter="fade">
                                      <p:cBhvr>
                                        <p:cTn id="22" dur="500"/>
                                        <p:tgtEl>
                                          <p:spTgt spid="70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
            </a:r>
            <a:r>
              <a:rPr lang="en-US" baseline="-25000" dirty="0" smtClean="0"/>
              <a:t>k</a:t>
            </a:r>
            <a:r>
              <a:rPr lang="en-US" dirty="0" smtClean="0"/>
              <a:t> </a:t>
            </a:r>
            <a:r>
              <a:rPr lang="en-US" dirty="0" smtClean="0">
                <a:sym typeface="Wingdings" pitchFamily="2" charset="2"/>
              </a:rPr>
              <a:t> C</a:t>
            </a:r>
            <a:r>
              <a:rPr lang="en-US" baseline="-25000" dirty="0" smtClean="0">
                <a:sym typeface="Wingdings" pitchFamily="2" charset="2"/>
              </a:rPr>
              <a:t>k+1</a:t>
            </a:r>
            <a:endParaRPr lang="en-US" dirty="0"/>
          </a:p>
        </p:txBody>
      </p:sp>
      <p:sp>
        <p:nvSpPr>
          <p:cNvPr id="4" name="Slide Number Placeholder 3"/>
          <p:cNvSpPr>
            <a:spLocks noGrp="1"/>
          </p:cNvSpPr>
          <p:nvPr>
            <p:ph type="sldNum" sz="quarter" idx="11"/>
          </p:nvPr>
        </p:nvSpPr>
        <p:spPr/>
        <p:txBody>
          <a:bodyPr/>
          <a:lstStyle/>
          <a:p>
            <a:pPr>
              <a:defRPr/>
            </a:pPr>
            <a:fld id="{2F412C5C-C73A-4010-A543-514F6E608F97}" type="slidenum">
              <a:rPr lang="en-US" altLang="zh-CN" smtClean="0"/>
              <a:pPr>
                <a:defRPr/>
              </a:pPr>
              <a:t>38</a:t>
            </a:fld>
            <a:endParaRPr lang="en-US" altLang="zh-CN"/>
          </a:p>
        </p:txBody>
      </p:sp>
      <p:graphicFrame>
        <p:nvGraphicFramePr>
          <p:cNvPr id="75778" name="Object 2"/>
          <p:cNvGraphicFramePr>
            <a:graphicFrameLocks noChangeAspect="1"/>
          </p:cNvGraphicFramePr>
          <p:nvPr/>
        </p:nvGraphicFramePr>
        <p:xfrm>
          <a:off x="1035050" y="1600200"/>
          <a:ext cx="5594350" cy="420688"/>
        </p:xfrm>
        <a:graphic>
          <a:graphicData uri="http://schemas.openxmlformats.org/presentationml/2006/ole">
            <mc:AlternateContent xmlns:mc="http://schemas.openxmlformats.org/markup-compatibility/2006">
              <mc:Choice xmlns:v="urn:schemas-microsoft-com:vml" Requires="v">
                <p:oleObj spid="_x0000_s336963" name="Equation" r:id="rId4" imgW="3035300" imgH="228600" progId="">
                  <p:embed/>
                </p:oleObj>
              </mc:Choice>
              <mc:Fallback>
                <p:oleObj name="Equation" r:id="rId4" imgW="3035300" imgH="2286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5050" y="1600200"/>
                        <a:ext cx="5594350"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79" name="Object 3"/>
          <p:cNvGraphicFramePr>
            <a:graphicFrameLocks noChangeAspect="1"/>
          </p:cNvGraphicFramePr>
          <p:nvPr/>
        </p:nvGraphicFramePr>
        <p:xfrm>
          <a:off x="1066800" y="2514600"/>
          <a:ext cx="2311400" cy="457200"/>
        </p:xfrm>
        <a:graphic>
          <a:graphicData uri="http://schemas.openxmlformats.org/presentationml/2006/ole">
            <mc:AlternateContent xmlns:mc="http://schemas.openxmlformats.org/markup-compatibility/2006">
              <mc:Choice xmlns:v="urn:schemas-microsoft-com:vml" Requires="v">
                <p:oleObj spid="_x0000_s336964" name="Equation" r:id="rId6" imgW="1155700" imgH="228600" progId="">
                  <p:embed/>
                </p:oleObj>
              </mc:Choice>
              <mc:Fallback>
                <p:oleObj name="Equation" r:id="rId6" imgW="1155700" imgH="2286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2514600"/>
                        <a:ext cx="2311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80" name="Object 4"/>
          <p:cNvGraphicFramePr>
            <a:graphicFrameLocks noChangeAspect="1"/>
          </p:cNvGraphicFramePr>
          <p:nvPr/>
        </p:nvGraphicFramePr>
        <p:xfrm>
          <a:off x="5715000" y="2514600"/>
          <a:ext cx="965200" cy="457200"/>
        </p:xfrm>
        <a:graphic>
          <a:graphicData uri="http://schemas.openxmlformats.org/presentationml/2006/ole">
            <mc:AlternateContent xmlns:mc="http://schemas.openxmlformats.org/markup-compatibility/2006">
              <mc:Choice xmlns:v="urn:schemas-microsoft-com:vml" Requires="v">
                <p:oleObj spid="_x0000_s336965" name="Equation" r:id="rId8" imgW="482391" imgH="228501" progId="">
                  <p:embed/>
                </p:oleObj>
              </mc:Choice>
              <mc:Fallback>
                <p:oleObj name="Equation" r:id="rId8" imgW="482391" imgH="228501"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2514600"/>
                        <a:ext cx="965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81" name="Object 5"/>
          <p:cNvGraphicFramePr>
            <a:graphicFrameLocks noChangeAspect="1"/>
          </p:cNvGraphicFramePr>
          <p:nvPr/>
        </p:nvGraphicFramePr>
        <p:xfrm>
          <a:off x="1066800" y="3810000"/>
          <a:ext cx="2997200" cy="457200"/>
        </p:xfrm>
        <a:graphic>
          <a:graphicData uri="http://schemas.openxmlformats.org/presentationml/2006/ole">
            <mc:AlternateContent xmlns:mc="http://schemas.openxmlformats.org/markup-compatibility/2006">
              <mc:Choice xmlns:v="urn:schemas-microsoft-com:vml" Requires="v">
                <p:oleObj spid="_x0000_s336966" name="Equation" r:id="rId10" imgW="1498600" imgH="228600" progId="">
                  <p:embed/>
                </p:oleObj>
              </mc:Choice>
              <mc:Fallback>
                <p:oleObj name="Equation" r:id="rId10" imgW="1498600" imgH="22860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6800" y="3810000"/>
                        <a:ext cx="2997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82" name="Object 6"/>
          <p:cNvGraphicFramePr>
            <a:graphicFrameLocks noChangeAspect="1"/>
          </p:cNvGraphicFramePr>
          <p:nvPr/>
        </p:nvGraphicFramePr>
        <p:xfrm>
          <a:off x="5715000" y="3810000"/>
          <a:ext cx="1828800" cy="457200"/>
        </p:xfrm>
        <a:graphic>
          <a:graphicData uri="http://schemas.openxmlformats.org/presentationml/2006/ole">
            <mc:AlternateContent xmlns:mc="http://schemas.openxmlformats.org/markup-compatibility/2006">
              <mc:Choice xmlns:v="urn:schemas-microsoft-com:vml" Requires="v">
                <p:oleObj spid="_x0000_s336967" name="Equation" r:id="rId12" imgW="914400" imgH="228600" progId="">
                  <p:embed/>
                </p:oleObj>
              </mc:Choice>
              <mc:Fallback>
                <p:oleObj name="Equation" r:id="rId12" imgW="914400" imgH="22860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5000" y="3810000"/>
                        <a:ext cx="1828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83" name="Object 7"/>
          <p:cNvGraphicFramePr>
            <a:graphicFrameLocks noChangeAspect="1"/>
          </p:cNvGraphicFramePr>
          <p:nvPr/>
        </p:nvGraphicFramePr>
        <p:xfrm>
          <a:off x="1066800" y="4876800"/>
          <a:ext cx="2260600" cy="457200"/>
        </p:xfrm>
        <a:graphic>
          <a:graphicData uri="http://schemas.openxmlformats.org/presentationml/2006/ole">
            <mc:AlternateContent xmlns:mc="http://schemas.openxmlformats.org/markup-compatibility/2006">
              <mc:Choice xmlns:v="urn:schemas-microsoft-com:vml" Requires="v">
                <p:oleObj spid="_x0000_s336968" name="Equation" r:id="rId14" imgW="1130300" imgH="228600" progId="">
                  <p:embed/>
                </p:oleObj>
              </mc:Choice>
              <mc:Fallback>
                <p:oleObj name="Equation" r:id="rId14" imgW="1130300" imgH="22860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66800" y="4876800"/>
                        <a:ext cx="2260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84" name="Object 8"/>
          <p:cNvGraphicFramePr>
            <a:graphicFrameLocks noChangeAspect="1"/>
          </p:cNvGraphicFramePr>
          <p:nvPr/>
        </p:nvGraphicFramePr>
        <p:xfrm>
          <a:off x="5715000" y="4876800"/>
          <a:ext cx="1828800" cy="457200"/>
        </p:xfrm>
        <a:graphic>
          <a:graphicData uri="http://schemas.openxmlformats.org/presentationml/2006/ole">
            <mc:AlternateContent xmlns:mc="http://schemas.openxmlformats.org/markup-compatibility/2006">
              <mc:Choice xmlns:v="urn:schemas-microsoft-com:vml" Requires="v">
                <p:oleObj spid="_x0000_s336969" name="Equation" r:id="rId16" imgW="914400" imgH="228600" progId="">
                  <p:embed/>
                </p:oleObj>
              </mc:Choice>
              <mc:Fallback>
                <p:oleObj name="Equation" r:id="rId16" imgW="914400" imgH="228600" progId="">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15000" y="4876800"/>
                        <a:ext cx="1828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3"/>
          <p:cNvGraphicFramePr>
            <a:graphicFrameLocks noChangeAspect="1"/>
          </p:cNvGraphicFramePr>
          <p:nvPr/>
        </p:nvGraphicFramePr>
        <p:xfrm>
          <a:off x="1054100" y="3200400"/>
          <a:ext cx="2286000" cy="457200"/>
        </p:xfrm>
        <a:graphic>
          <a:graphicData uri="http://schemas.openxmlformats.org/presentationml/2006/ole">
            <mc:AlternateContent xmlns:mc="http://schemas.openxmlformats.org/markup-compatibility/2006">
              <mc:Choice xmlns:v="urn:schemas-microsoft-com:vml" Requires="v">
                <p:oleObj spid="_x0000_s336970" name="Equation" r:id="rId18" imgW="1143000" imgH="228600" progId="">
                  <p:embed/>
                </p:oleObj>
              </mc:Choice>
              <mc:Fallback>
                <p:oleObj name="Equation" r:id="rId18" imgW="1143000" imgH="228600" progId="">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54100" y="3200400"/>
                        <a:ext cx="2286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4"/>
          <p:cNvGraphicFramePr>
            <a:graphicFrameLocks noChangeAspect="1"/>
          </p:cNvGraphicFramePr>
          <p:nvPr/>
        </p:nvGraphicFramePr>
        <p:xfrm>
          <a:off x="5715000" y="3200400"/>
          <a:ext cx="965200" cy="457200"/>
        </p:xfrm>
        <a:graphic>
          <a:graphicData uri="http://schemas.openxmlformats.org/presentationml/2006/ole">
            <mc:AlternateContent xmlns:mc="http://schemas.openxmlformats.org/markup-compatibility/2006">
              <mc:Choice xmlns:v="urn:schemas-microsoft-com:vml" Requires="v">
                <p:oleObj spid="_x0000_s336971" name="Equation" r:id="rId20" imgW="482391" imgH="228501" progId="">
                  <p:embed/>
                </p:oleObj>
              </mc:Choice>
              <mc:Fallback>
                <p:oleObj name="Equation" r:id="rId20" imgW="482391" imgH="228501"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3200400"/>
                        <a:ext cx="965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3274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fade">
                                      <p:cBhvr>
                                        <p:cTn id="7" dur="500"/>
                                        <p:tgtEl>
                                          <p:spTgt spid="75779"/>
                                        </p:tgtEl>
                                      </p:cBhvr>
                                    </p:animEffect>
                                  </p:childTnLst>
                                </p:cTn>
                              </p:par>
                              <p:par>
                                <p:cTn id="8" presetID="10" presetClass="entr" presetSubtype="0" fill="hold" nodeType="withEffect">
                                  <p:stCondLst>
                                    <p:cond delay="0"/>
                                  </p:stCondLst>
                                  <p:childTnLst>
                                    <p:set>
                                      <p:cBhvr>
                                        <p:cTn id="9" dur="1" fill="hold">
                                          <p:stCondLst>
                                            <p:cond delay="0"/>
                                          </p:stCondLst>
                                        </p:cTn>
                                        <p:tgtEl>
                                          <p:spTgt spid="75780"/>
                                        </p:tgtEl>
                                        <p:attrNameLst>
                                          <p:attrName>style.visibility</p:attrName>
                                        </p:attrNameLst>
                                      </p:cBhvr>
                                      <p:to>
                                        <p:strVal val="visible"/>
                                      </p:to>
                                    </p:set>
                                    <p:animEffect transition="in" filter="fade">
                                      <p:cBhvr>
                                        <p:cTn id="10" dur="500"/>
                                        <p:tgtEl>
                                          <p:spTgt spid="7578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5781"/>
                                        </p:tgtEl>
                                        <p:attrNameLst>
                                          <p:attrName>style.visibility</p:attrName>
                                        </p:attrNameLst>
                                      </p:cBhvr>
                                      <p:to>
                                        <p:strVal val="visible"/>
                                      </p:to>
                                    </p:set>
                                    <p:animEffect transition="in" filter="fade">
                                      <p:cBhvr>
                                        <p:cTn id="23" dur="500"/>
                                        <p:tgtEl>
                                          <p:spTgt spid="75781"/>
                                        </p:tgtEl>
                                      </p:cBhvr>
                                    </p:animEffect>
                                  </p:childTnLst>
                                </p:cTn>
                              </p:par>
                              <p:par>
                                <p:cTn id="24" presetID="10" presetClass="entr" presetSubtype="0" fill="hold" nodeType="withEffect">
                                  <p:stCondLst>
                                    <p:cond delay="0"/>
                                  </p:stCondLst>
                                  <p:childTnLst>
                                    <p:set>
                                      <p:cBhvr>
                                        <p:cTn id="25" dur="1" fill="hold">
                                          <p:stCondLst>
                                            <p:cond delay="0"/>
                                          </p:stCondLst>
                                        </p:cTn>
                                        <p:tgtEl>
                                          <p:spTgt spid="75782"/>
                                        </p:tgtEl>
                                        <p:attrNameLst>
                                          <p:attrName>style.visibility</p:attrName>
                                        </p:attrNameLst>
                                      </p:cBhvr>
                                      <p:to>
                                        <p:strVal val="visible"/>
                                      </p:to>
                                    </p:set>
                                    <p:animEffect transition="in" filter="fade">
                                      <p:cBhvr>
                                        <p:cTn id="26" dur="500"/>
                                        <p:tgtEl>
                                          <p:spTgt spid="7578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5783"/>
                                        </p:tgtEl>
                                        <p:attrNameLst>
                                          <p:attrName>style.visibility</p:attrName>
                                        </p:attrNameLst>
                                      </p:cBhvr>
                                      <p:to>
                                        <p:strVal val="visible"/>
                                      </p:to>
                                    </p:set>
                                    <p:animEffect transition="in" filter="fade">
                                      <p:cBhvr>
                                        <p:cTn id="31" dur="500"/>
                                        <p:tgtEl>
                                          <p:spTgt spid="75783"/>
                                        </p:tgtEl>
                                      </p:cBhvr>
                                    </p:animEffect>
                                  </p:childTnLst>
                                </p:cTn>
                              </p:par>
                              <p:par>
                                <p:cTn id="32" presetID="10" presetClass="entr" presetSubtype="0" fill="hold" nodeType="withEffect">
                                  <p:stCondLst>
                                    <p:cond delay="0"/>
                                  </p:stCondLst>
                                  <p:childTnLst>
                                    <p:set>
                                      <p:cBhvr>
                                        <p:cTn id="33" dur="1" fill="hold">
                                          <p:stCondLst>
                                            <p:cond delay="0"/>
                                          </p:stCondLst>
                                        </p:cTn>
                                        <p:tgtEl>
                                          <p:spTgt spid="75784"/>
                                        </p:tgtEl>
                                        <p:attrNameLst>
                                          <p:attrName>style.visibility</p:attrName>
                                        </p:attrNameLst>
                                      </p:cBhvr>
                                      <p:to>
                                        <p:strVal val="visible"/>
                                      </p:to>
                                    </p:set>
                                    <p:animEffect transition="in" filter="fade">
                                      <p:cBhvr>
                                        <p:cTn id="34" dur="500"/>
                                        <p:tgtEl>
                                          <p:spTgt spid="75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验证</a:t>
            </a:r>
            <a:endParaRPr lang="en-US" dirty="0"/>
          </a:p>
        </p:txBody>
      </p:sp>
      <p:sp>
        <p:nvSpPr>
          <p:cNvPr id="4" name="Slide Number Placeholder 3"/>
          <p:cNvSpPr>
            <a:spLocks noGrp="1"/>
          </p:cNvSpPr>
          <p:nvPr>
            <p:ph type="sldNum" sz="quarter" idx="11"/>
          </p:nvPr>
        </p:nvSpPr>
        <p:spPr/>
        <p:txBody>
          <a:bodyPr/>
          <a:lstStyle/>
          <a:p>
            <a:pPr>
              <a:defRPr/>
            </a:pPr>
            <a:fld id="{2F412C5C-C73A-4010-A543-514F6E608F97}" type="slidenum">
              <a:rPr lang="en-US" altLang="zh-CN" smtClean="0"/>
              <a:pPr>
                <a:defRPr/>
              </a:pPr>
              <a:t>39</a:t>
            </a:fld>
            <a:endParaRPr lang="en-US" altLang="zh-CN"/>
          </a:p>
        </p:txBody>
      </p:sp>
      <p:graphicFrame>
        <p:nvGraphicFramePr>
          <p:cNvPr id="5" name="Object 4"/>
          <p:cNvGraphicFramePr>
            <a:graphicFrameLocks noChangeAspect="1"/>
          </p:cNvGraphicFramePr>
          <p:nvPr/>
        </p:nvGraphicFramePr>
        <p:xfrm>
          <a:off x="2590800" y="1143000"/>
          <a:ext cx="4165600" cy="609600"/>
        </p:xfrm>
        <a:graphic>
          <a:graphicData uri="http://schemas.openxmlformats.org/presentationml/2006/ole">
            <mc:AlternateContent xmlns:mc="http://schemas.openxmlformats.org/markup-compatibility/2006">
              <mc:Choice xmlns:v="urn:schemas-microsoft-com:vml" Requires="v">
                <p:oleObj spid="_x0000_s330093" name="Equation" r:id="rId4" imgW="1562100" imgH="228600" progId="">
                  <p:embed/>
                </p:oleObj>
              </mc:Choice>
              <mc:Fallback>
                <p:oleObj name="Equation" r:id="rId4" imgW="1562100" imgH="2286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1143000"/>
                        <a:ext cx="41656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685800" y="2209800"/>
          <a:ext cx="3683000" cy="2433410"/>
        </p:xfrm>
        <a:graphic>
          <a:graphicData uri="http://schemas.openxmlformats.org/presentationml/2006/ole">
            <mc:AlternateContent xmlns:mc="http://schemas.openxmlformats.org/markup-compatibility/2006">
              <mc:Choice xmlns:v="urn:schemas-microsoft-com:vml" Requires="v">
                <p:oleObj spid="_x0000_s330094" name="Equation" r:id="rId6" imgW="1422400" imgH="939800" progId="">
                  <p:embed/>
                </p:oleObj>
              </mc:Choice>
              <mc:Fallback>
                <p:oleObj name="Equation" r:id="rId6" imgW="1422400" imgH="9398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2209800"/>
                        <a:ext cx="3683000" cy="2433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2514600" y="1066800"/>
            <a:ext cx="4343400" cy="762000"/>
          </a:xfrm>
          <a:prstGeom prst="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791200" y="3429000"/>
            <a:ext cx="607859" cy="369332"/>
          </a:xfrm>
          <a:prstGeom prst="rect">
            <a:avLst/>
          </a:prstGeom>
          <a:noFill/>
        </p:spPr>
        <p:txBody>
          <a:bodyPr wrap="none" rtlCol="0">
            <a:spAutoFit/>
          </a:bodyPr>
          <a:lstStyle/>
          <a:p>
            <a:r>
              <a:rPr lang="en-US" dirty="0" smtClean="0">
                <a:solidFill>
                  <a:srgbClr val="FF0000"/>
                </a:solidFill>
              </a:rPr>
              <a:t>Join</a:t>
            </a:r>
            <a:endParaRPr lang="en-US" dirty="0">
              <a:solidFill>
                <a:srgbClr val="FF0000"/>
              </a:solidFill>
            </a:endParaRPr>
          </a:p>
        </p:txBody>
      </p:sp>
      <p:graphicFrame>
        <p:nvGraphicFramePr>
          <p:cNvPr id="12" name="对象 11"/>
          <p:cNvGraphicFramePr>
            <a:graphicFrameLocks noChangeAspect="1"/>
          </p:cNvGraphicFramePr>
          <p:nvPr/>
        </p:nvGraphicFramePr>
        <p:xfrm>
          <a:off x="4648200" y="5105400"/>
          <a:ext cx="4119034" cy="533400"/>
        </p:xfrm>
        <a:graphic>
          <a:graphicData uri="http://schemas.openxmlformats.org/presentationml/2006/ole">
            <mc:AlternateContent xmlns:mc="http://schemas.openxmlformats.org/markup-compatibility/2006">
              <mc:Choice xmlns:v="urn:schemas-microsoft-com:vml" Requires="v">
                <p:oleObj spid="_x0000_s330095" name="Equation" r:id="rId8" imgW="1765300" imgH="228600" progId="">
                  <p:embed/>
                </p:oleObj>
              </mc:Choice>
              <mc:Fallback>
                <p:oleObj name="Equation" r:id="rId8" imgW="1765300" imgH="22860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8200" y="5105400"/>
                        <a:ext cx="4119034"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圆角右箭头 13"/>
          <p:cNvSpPr/>
          <p:nvPr/>
        </p:nvSpPr>
        <p:spPr>
          <a:xfrm rot="5400000">
            <a:off x="5067300" y="3467100"/>
            <a:ext cx="914400" cy="1905000"/>
          </a:xfrm>
          <a:prstGeom prst="bentArrow">
            <a:avLst>
              <a:gd name="adj1" fmla="val 21040"/>
              <a:gd name="adj2" fmla="val 25000"/>
              <a:gd name="adj3" fmla="val 25000"/>
              <a:gd name="adj4" fmla="val 43750"/>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5365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533400" y="990600"/>
            <a:ext cx="8153400" cy="5562600"/>
          </a:xfrm>
        </p:spPr>
        <p:txBody>
          <a:bodyPr/>
          <a:lstStyle/>
          <a:p>
            <a:pPr eaLnBrk="1" hangingPunct="1">
              <a:lnSpc>
                <a:spcPct val="120000"/>
              </a:lnSpc>
              <a:spcBef>
                <a:spcPts val="1200"/>
              </a:spcBef>
            </a:pPr>
            <a:r>
              <a:rPr lang="zh-CN" altLang="en-US" sz="2000" dirty="0" smtClean="0">
                <a:latin typeface="宋体" panose="02010600030101010101" pitchFamily="2" charset="-122"/>
                <a:ea typeface="宋体" panose="02010600030101010101" pitchFamily="2" charset="-122"/>
              </a:rPr>
              <a:t>采用关联模型比较典型的案例是“尿布与啤酒”的故事。在美国，一些年轻的父亲下班后经常要到超市去买婴儿尿布，超市也因此发现了一个规律，在购买婴儿尿布的年轻父亲们中，有</a:t>
            </a:r>
            <a:r>
              <a:rPr lang="en-US" altLang="zh-CN" sz="2000" dirty="0" smtClean="0">
                <a:latin typeface="宋体" panose="02010600030101010101" pitchFamily="2" charset="-122"/>
                <a:ea typeface="宋体" panose="02010600030101010101" pitchFamily="2" charset="-122"/>
              </a:rPr>
              <a:t>30%</a:t>
            </a: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40%</a:t>
            </a:r>
            <a:r>
              <a:rPr lang="zh-CN" altLang="en-US" sz="2000" dirty="0" smtClean="0">
                <a:latin typeface="宋体" panose="02010600030101010101" pitchFamily="2" charset="-122"/>
                <a:ea typeface="宋体" panose="02010600030101010101" pitchFamily="2" charset="-122"/>
              </a:rPr>
              <a:t>的人同时要买一些啤酒。超市随后调整了货架的摆放，把尿布和啤酒放在一起，明显增加了销售额。同样的，我们还可以根据关联规则在商品销售方面做各种促销活动</a:t>
            </a:r>
            <a:endParaRPr lang="en-US" altLang="zh-CN" sz="2000" dirty="0" smtClean="0">
              <a:latin typeface="宋体" panose="02010600030101010101" pitchFamily="2" charset="-122"/>
              <a:ea typeface="宋体" panose="02010600030101010101" pitchFamily="2" charset="-122"/>
            </a:endParaRPr>
          </a:p>
          <a:p>
            <a:pPr>
              <a:lnSpc>
                <a:spcPct val="120000"/>
              </a:lnSpc>
              <a:spcBef>
                <a:spcPts val="1200"/>
              </a:spcBef>
            </a:pPr>
            <a:r>
              <a:rPr lang="zh-CN" altLang="en-US" sz="2000" dirty="0">
                <a:latin typeface="宋体" panose="02010600030101010101" pitchFamily="2" charset="-122"/>
                <a:ea typeface="宋体" panose="02010600030101010101" pitchFamily="2" charset="-122"/>
              </a:rPr>
              <a:t>假定作为 </a:t>
            </a:r>
            <a:r>
              <a:rPr lang="zh-CN" altLang="en-US" sz="2000" dirty="0" smtClean="0">
                <a:latin typeface="宋体" panose="02010600030101010101" pitchFamily="2" charset="-122"/>
                <a:ea typeface="宋体" panose="02010600030101010101" pitchFamily="2" charset="-122"/>
              </a:rPr>
              <a:t>某超市的经理</a:t>
            </a:r>
            <a:r>
              <a:rPr lang="zh-CN" altLang="en-US" sz="2000" dirty="0">
                <a:latin typeface="宋体" panose="02010600030101010101" pitchFamily="2" charset="-122"/>
                <a:ea typeface="宋体" panose="02010600030101010101" pitchFamily="2" charset="-122"/>
              </a:rPr>
              <a:t>，你想更加了解你的顾客的购物习惯。例如，你想知道“什么商品组或集合顾客多半会在一次购物时同时购买？”为回答你的问题，你可以在你的商店顾客事务零售数据上运行购物篮分析。分析结果可以用于市场规划、广告策划、分类</a:t>
            </a:r>
            <a:r>
              <a:rPr lang="zh-CN" altLang="en-US" sz="2000" dirty="0" smtClean="0">
                <a:latin typeface="宋体" panose="02010600030101010101" pitchFamily="2" charset="-122"/>
                <a:ea typeface="宋体" panose="02010600030101010101" pitchFamily="2" charset="-122"/>
              </a:rPr>
              <a:t>设计</a:t>
            </a:r>
            <a:endParaRPr lang="zh-CN" altLang="en-US" sz="2000" dirty="0">
              <a:latin typeface="宋体" panose="02010600030101010101" pitchFamily="2" charset="-122"/>
              <a:ea typeface="宋体" panose="02010600030101010101" pitchFamily="2" charset="-122"/>
            </a:endParaRPr>
          </a:p>
          <a:p>
            <a:pPr>
              <a:lnSpc>
                <a:spcPct val="120000"/>
              </a:lnSpc>
              <a:spcBef>
                <a:spcPts val="1200"/>
              </a:spcBef>
            </a:pPr>
            <a:r>
              <a:rPr lang="zh-CN" altLang="en-US" sz="2000" dirty="0">
                <a:latin typeface="宋体" panose="02010600030101010101" pitchFamily="2" charset="-122"/>
                <a:ea typeface="宋体" panose="02010600030101010101" pitchFamily="2" charset="-122"/>
              </a:rPr>
              <a:t>例如，购物篮分析可以帮助经理设计不同的商店布局。一种策略是：经常一块购买的商品可以放近一些，以便进一步刺激这些商品一起销售。例如，如果顾客购买计算机也倾向于同时购买财务软件，将硬件摆放离软件陈列近一点，可能有助于增加二者的</a:t>
            </a:r>
            <a:r>
              <a:rPr lang="zh-CN" altLang="en-US" sz="2000" dirty="0" smtClean="0">
                <a:latin typeface="宋体" panose="02010600030101010101" pitchFamily="2" charset="-122"/>
                <a:ea typeface="宋体" panose="02010600030101010101" pitchFamily="2" charset="-122"/>
              </a:rPr>
              <a:t>销售</a:t>
            </a:r>
            <a:endParaRPr lang="zh-CN" altLang="en-US" sz="2000" dirty="0">
              <a:latin typeface="宋体" panose="02010600030101010101" pitchFamily="2" charset="-122"/>
              <a:ea typeface="宋体" panose="02010600030101010101" pitchFamily="2" charset="-122"/>
            </a:endParaRPr>
          </a:p>
        </p:txBody>
      </p:sp>
      <p:sp>
        <p:nvSpPr>
          <p:cNvPr id="6" name="Rectangle 2"/>
          <p:cNvSpPr>
            <a:spLocks noGrp="1" noChangeArrowheads="1"/>
          </p:cNvSpPr>
          <p:nvPr>
            <p:ph type="title"/>
          </p:nvPr>
        </p:nvSpPr>
        <p:spPr>
          <a:xfrm>
            <a:off x="990600" y="122238"/>
            <a:ext cx="6705600" cy="563562"/>
          </a:xfrm>
        </p:spPr>
        <p:txBody>
          <a:bodyPr/>
          <a:lstStyle/>
          <a:p>
            <a:r>
              <a:rPr lang="zh-CN" altLang="en-US" dirty="0"/>
              <a:t>购物篮分析</a:t>
            </a:r>
            <a:endParaRPr lang="zh-CN" altLang="en-US" dirty="0" smtClean="0"/>
          </a:p>
        </p:txBody>
      </p:sp>
    </p:spTree>
    <p:extLst>
      <p:ext uri="{BB962C8B-B14F-4D97-AF65-F5344CB8AC3E}">
        <p14:creationId xmlns:p14="http://schemas.microsoft.com/office/powerpoint/2010/main" val="6240973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a:xfrm>
            <a:off x="839884" y="76200"/>
            <a:ext cx="7793037" cy="609600"/>
          </a:xfrm>
        </p:spPr>
        <p:txBody>
          <a:bodyPr/>
          <a:lstStyle/>
          <a:p>
            <a:r>
              <a:rPr lang="en-US" altLang="zh-CN" dirty="0" err="1">
                <a:ea typeface="宋体" pitchFamily="2" charset="-122"/>
              </a:rPr>
              <a:t>Apriori</a:t>
            </a:r>
            <a:r>
              <a:rPr lang="zh-CN" altLang="en-US" dirty="0">
                <a:ea typeface="宋体" pitchFamily="2" charset="-122"/>
              </a:rPr>
              <a:t>算法示例</a:t>
            </a:r>
          </a:p>
        </p:txBody>
      </p:sp>
      <p:grpSp>
        <p:nvGrpSpPr>
          <p:cNvPr id="1170463" name="Group 31"/>
          <p:cNvGrpSpPr>
            <a:grpSpLocks/>
          </p:cNvGrpSpPr>
          <p:nvPr/>
        </p:nvGrpSpPr>
        <p:grpSpPr bwMode="auto">
          <a:xfrm>
            <a:off x="381000" y="1371600"/>
            <a:ext cx="1944687" cy="2568575"/>
            <a:chOff x="127" y="1030"/>
            <a:chExt cx="1225" cy="1618"/>
          </a:xfrm>
        </p:grpSpPr>
        <p:graphicFrame>
          <p:nvGraphicFramePr>
            <p:cNvPr id="1170435" name="Object 3"/>
            <p:cNvGraphicFramePr>
              <a:graphicFrameLocks noChangeAspect="1"/>
            </p:cNvGraphicFramePr>
            <p:nvPr/>
          </p:nvGraphicFramePr>
          <p:xfrm>
            <a:off x="192" y="1264"/>
            <a:ext cx="1160" cy="1384"/>
          </p:xfrm>
          <a:graphic>
            <a:graphicData uri="http://schemas.openxmlformats.org/presentationml/2006/ole">
              <mc:AlternateContent xmlns:mc="http://schemas.openxmlformats.org/markup-compatibility/2006">
                <mc:Choice xmlns:v="urn:schemas-microsoft-com:vml" Requires="v">
                  <p:oleObj spid="_x0000_s325390" name="Worksheet" r:id="rId3" imgW="1705356" imgH="1990954" progId="Excel.Sheet.8">
                    <p:embed/>
                  </p:oleObj>
                </mc:Choice>
                <mc:Fallback>
                  <p:oleObj name="Worksheet" r:id="rId3" imgW="1705356" imgH="1990954"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1264"/>
                          <a:ext cx="1160" cy="1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0436" name="Text Box 4"/>
            <p:cNvSpPr txBox="1">
              <a:spLocks noChangeArrowheads="1"/>
            </p:cNvSpPr>
            <p:nvPr/>
          </p:nvSpPr>
          <p:spPr bwMode="auto">
            <a:xfrm>
              <a:off x="127" y="1030"/>
              <a:ext cx="107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zh-CN" altLang="en-US" sz="2000">
                  <a:latin typeface="Times New Roman" pitchFamily="18" charset="0"/>
                  <a:ea typeface="宋体" pitchFamily="2" charset="-122"/>
                </a:rPr>
                <a:t>事务数据库 </a:t>
              </a:r>
              <a:r>
                <a:rPr lang="en-US" altLang="zh-CN" sz="2000">
                  <a:latin typeface="Times New Roman" pitchFamily="18" charset="0"/>
                  <a:ea typeface="宋体" pitchFamily="2" charset="-122"/>
                </a:rPr>
                <a:t>D</a:t>
              </a:r>
            </a:p>
          </p:txBody>
        </p:sp>
      </p:grpSp>
      <p:grpSp>
        <p:nvGrpSpPr>
          <p:cNvPr id="1170469" name="Group 37"/>
          <p:cNvGrpSpPr>
            <a:grpSpLocks/>
          </p:cNvGrpSpPr>
          <p:nvPr/>
        </p:nvGrpSpPr>
        <p:grpSpPr bwMode="auto">
          <a:xfrm>
            <a:off x="2387600" y="1420813"/>
            <a:ext cx="2878137" cy="1947862"/>
            <a:chOff x="1391" y="1061"/>
            <a:chExt cx="1813" cy="1227"/>
          </a:xfrm>
        </p:grpSpPr>
        <p:sp>
          <p:nvSpPr>
            <p:cNvPr id="1170439" name="Text Box 7"/>
            <p:cNvSpPr txBox="1">
              <a:spLocks noChangeArrowheads="1"/>
            </p:cNvSpPr>
            <p:nvPr/>
          </p:nvSpPr>
          <p:spPr bwMode="auto">
            <a:xfrm>
              <a:off x="1391" y="1568"/>
              <a:ext cx="63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zh-CN" altLang="en-US">
                  <a:latin typeface="Times New Roman" pitchFamily="18" charset="0"/>
                  <a:ea typeface="宋体" pitchFamily="2" charset="-122"/>
                </a:rPr>
                <a:t>扫描</a:t>
              </a:r>
              <a:r>
                <a:rPr lang="en-US" altLang="zh-CN">
                  <a:latin typeface="Times New Roman" pitchFamily="18" charset="0"/>
                  <a:ea typeface="宋体" pitchFamily="2" charset="-122"/>
                </a:rPr>
                <a:t>D</a:t>
              </a:r>
            </a:p>
          </p:txBody>
        </p:sp>
        <p:grpSp>
          <p:nvGrpSpPr>
            <p:cNvPr id="1170464" name="Group 32"/>
            <p:cNvGrpSpPr>
              <a:grpSpLocks/>
            </p:cNvGrpSpPr>
            <p:nvPr/>
          </p:nvGrpSpPr>
          <p:grpSpPr bwMode="auto">
            <a:xfrm>
              <a:off x="1447" y="1061"/>
              <a:ext cx="1757" cy="1227"/>
              <a:chOff x="1447" y="1061"/>
              <a:chExt cx="1757" cy="1227"/>
            </a:xfrm>
          </p:grpSpPr>
          <p:graphicFrame>
            <p:nvGraphicFramePr>
              <p:cNvPr id="1170437" name="Object 5"/>
              <p:cNvGraphicFramePr>
                <a:graphicFrameLocks noChangeAspect="1"/>
              </p:cNvGraphicFramePr>
              <p:nvPr/>
            </p:nvGraphicFramePr>
            <p:xfrm>
              <a:off x="2055" y="1061"/>
              <a:ext cx="1149" cy="1227"/>
            </p:xfrm>
            <a:graphic>
              <a:graphicData uri="http://schemas.openxmlformats.org/presentationml/2006/ole">
                <mc:AlternateContent xmlns:mc="http://schemas.openxmlformats.org/markup-compatibility/2006">
                  <mc:Choice xmlns:v="urn:schemas-microsoft-com:vml" Requires="v">
                    <p:oleObj spid="_x0000_s325391" name="Worksheet" r:id="rId5" imgW="1619631" imgH="2086458" progId="Excel.Sheet.8">
                      <p:embed/>
                    </p:oleObj>
                  </mc:Choice>
                  <mc:Fallback>
                    <p:oleObj name="Worksheet" r:id="rId5" imgW="1619631" imgH="2086458"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5" y="1061"/>
                            <a:ext cx="1149" cy="1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0440" name="Line 8"/>
              <p:cNvSpPr>
                <a:spLocks noChangeShapeType="1"/>
              </p:cNvSpPr>
              <p:nvPr/>
            </p:nvSpPr>
            <p:spPr bwMode="auto">
              <a:xfrm>
                <a:off x="1447" y="1849"/>
                <a:ext cx="52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70441" name="Text Box 9"/>
              <p:cNvSpPr txBox="1">
                <a:spLocks noChangeArrowheads="1"/>
              </p:cNvSpPr>
              <p:nvPr/>
            </p:nvSpPr>
            <p:spPr bwMode="auto">
              <a:xfrm>
                <a:off x="1738" y="1220"/>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i="1">
                    <a:latin typeface="Times New Roman" pitchFamily="18" charset="0"/>
                    <a:ea typeface="宋体" pitchFamily="2" charset="-122"/>
                  </a:rPr>
                  <a:t>C</a:t>
                </a:r>
                <a:r>
                  <a:rPr lang="en-US" altLang="zh-CN" i="1" baseline="-25000">
                    <a:latin typeface="Times New Roman" pitchFamily="18" charset="0"/>
                    <a:ea typeface="宋体" pitchFamily="2" charset="-122"/>
                  </a:rPr>
                  <a:t>1</a:t>
                </a:r>
              </a:p>
            </p:txBody>
          </p:sp>
        </p:grpSp>
      </p:grpSp>
      <p:grpSp>
        <p:nvGrpSpPr>
          <p:cNvPr id="1170467" name="Group 35"/>
          <p:cNvGrpSpPr>
            <a:grpSpLocks/>
          </p:cNvGrpSpPr>
          <p:nvPr/>
        </p:nvGrpSpPr>
        <p:grpSpPr bwMode="auto">
          <a:xfrm>
            <a:off x="2879725" y="3741738"/>
            <a:ext cx="3802062" cy="1635125"/>
            <a:chOff x="1719" y="2531"/>
            <a:chExt cx="2395" cy="1030"/>
          </a:xfrm>
        </p:grpSpPr>
        <p:graphicFrame>
          <p:nvGraphicFramePr>
            <p:cNvPr id="1170444" name="Object 12"/>
            <p:cNvGraphicFramePr>
              <a:graphicFrameLocks noChangeAspect="1"/>
            </p:cNvGraphicFramePr>
            <p:nvPr/>
          </p:nvGraphicFramePr>
          <p:xfrm>
            <a:off x="2128" y="2640"/>
            <a:ext cx="1040" cy="921"/>
          </p:xfrm>
          <a:graphic>
            <a:graphicData uri="http://schemas.openxmlformats.org/presentationml/2006/ole">
              <mc:AlternateContent xmlns:mc="http://schemas.openxmlformats.org/markup-compatibility/2006">
                <mc:Choice xmlns:v="urn:schemas-microsoft-com:vml" Requires="v">
                  <p:oleObj spid="_x0000_s325392" name="Worksheet" r:id="rId7" imgW="1581607" imgH="1400556" progId="Excel.Sheet.8">
                    <p:embed/>
                  </p:oleObj>
                </mc:Choice>
                <mc:Fallback>
                  <p:oleObj name="Worksheet" r:id="rId7" imgW="1581607" imgH="1400556" progId="Excel.Shee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8" y="2640"/>
                          <a:ext cx="1040" cy="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0447" name="Text Box 15"/>
            <p:cNvSpPr txBox="1">
              <a:spLocks noChangeArrowheads="1"/>
            </p:cNvSpPr>
            <p:nvPr/>
          </p:nvSpPr>
          <p:spPr bwMode="auto">
            <a:xfrm>
              <a:off x="1719" y="2531"/>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i="1">
                  <a:latin typeface="Times New Roman" pitchFamily="18" charset="0"/>
                  <a:ea typeface="宋体" pitchFamily="2" charset="-122"/>
                </a:rPr>
                <a:t>C</a:t>
              </a:r>
              <a:r>
                <a:rPr lang="en-US" altLang="zh-CN" i="1" baseline="-25000">
                  <a:latin typeface="Times New Roman" pitchFamily="18" charset="0"/>
                  <a:ea typeface="宋体" pitchFamily="2" charset="-122"/>
                </a:rPr>
                <a:t>2</a:t>
              </a:r>
            </a:p>
          </p:txBody>
        </p:sp>
        <p:sp>
          <p:nvSpPr>
            <p:cNvPr id="1170449" name="Line 17"/>
            <p:cNvSpPr>
              <a:spLocks noChangeShapeType="1"/>
            </p:cNvSpPr>
            <p:nvPr/>
          </p:nvSpPr>
          <p:spPr bwMode="auto">
            <a:xfrm flipH="1">
              <a:off x="3408" y="3072"/>
              <a:ext cx="706"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70450" name="Text Box 18"/>
            <p:cNvSpPr txBox="1">
              <a:spLocks noChangeArrowheads="1"/>
            </p:cNvSpPr>
            <p:nvPr/>
          </p:nvSpPr>
          <p:spPr bwMode="auto">
            <a:xfrm>
              <a:off x="3393" y="2736"/>
              <a:ext cx="63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zh-CN" altLang="en-US">
                  <a:latin typeface="Times New Roman" pitchFamily="18" charset="0"/>
                  <a:ea typeface="宋体" pitchFamily="2" charset="-122"/>
                </a:rPr>
                <a:t>扫描</a:t>
              </a:r>
              <a:r>
                <a:rPr lang="en-US" altLang="zh-CN">
                  <a:latin typeface="Times New Roman" pitchFamily="18" charset="0"/>
                  <a:ea typeface="宋体" pitchFamily="2" charset="-122"/>
                </a:rPr>
                <a:t>D</a:t>
              </a:r>
            </a:p>
          </p:txBody>
        </p:sp>
      </p:grpSp>
      <p:grpSp>
        <p:nvGrpSpPr>
          <p:cNvPr id="1170466" name="Group 34"/>
          <p:cNvGrpSpPr>
            <a:grpSpLocks/>
          </p:cNvGrpSpPr>
          <p:nvPr/>
        </p:nvGrpSpPr>
        <p:grpSpPr bwMode="auto">
          <a:xfrm>
            <a:off x="6580187" y="3022600"/>
            <a:ext cx="2087563" cy="2505075"/>
            <a:chOff x="4032" y="2070"/>
            <a:chExt cx="1315" cy="1578"/>
          </a:xfrm>
        </p:grpSpPr>
        <p:graphicFrame>
          <p:nvGraphicFramePr>
            <p:cNvPr id="1170443" name="Object 11"/>
            <p:cNvGraphicFramePr>
              <a:graphicFrameLocks noChangeAspect="1"/>
            </p:cNvGraphicFramePr>
            <p:nvPr/>
          </p:nvGraphicFramePr>
          <p:xfrm>
            <a:off x="4168" y="2664"/>
            <a:ext cx="700" cy="984"/>
          </p:xfrm>
          <a:graphic>
            <a:graphicData uri="http://schemas.openxmlformats.org/presentationml/2006/ole">
              <mc:AlternateContent xmlns:mc="http://schemas.openxmlformats.org/markup-compatibility/2006">
                <mc:Choice xmlns:v="urn:schemas-microsoft-com:vml" Requires="v">
                  <p:oleObj spid="_x0000_s325393" name="Worksheet" r:id="rId9" imgW="990905" imgH="1400556" progId="Excel.Sheet.8">
                    <p:embed/>
                  </p:oleObj>
                </mc:Choice>
                <mc:Fallback>
                  <p:oleObj name="Worksheet" r:id="rId9" imgW="990905" imgH="1400556" progId="Excel.Shee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68" y="2664"/>
                          <a:ext cx="700" cy="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0448" name="Text Box 16"/>
            <p:cNvSpPr txBox="1">
              <a:spLocks noChangeArrowheads="1"/>
            </p:cNvSpPr>
            <p:nvPr/>
          </p:nvSpPr>
          <p:spPr bwMode="auto">
            <a:xfrm>
              <a:off x="4032" y="2296"/>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i="1">
                  <a:latin typeface="Times New Roman" pitchFamily="18" charset="0"/>
                  <a:ea typeface="宋体" pitchFamily="2" charset="-122"/>
                </a:rPr>
                <a:t>C</a:t>
              </a:r>
              <a:r>
                <a:rPr lang="en-US" altLang="zh-CN" i="1" baseline="-25000">
                  <a:latin typeface="Times New Roman" pitchFamily="18" charset="0"/>
                  <a:ea typeface="宋体" pitchFamily="2" charset="-122"/>
                </a:rPr>
                <a:t>2</a:t>
              </a:r>
            </a:p>
          </p:txBody>
        </p:sp>
        <p:sp>
          <p:nvSpPr>
            <p:cNvPr id="1170451" name="AutoShape 19"/>
            <p:cNvSpPr>
              <a:spLocks noChangeArrowheads="1"/>
            </p:cNvSpPr>
            <p:nvPr/>
          </p:nvSpPr>
          <p:spPr bwMode="auto">
            <a:xfrm>
              <a:off x="4952" y="2070"/>
              <a:ext cx="395" cy="539"/>
            </a:xfrm>
            <a:prstGeom prst="curvedLeftArrow">
              <a:avLst>
                <a:gd name="adj1" fmla="val 27291"/>
                <a:gd name="adj2" fmla="val 54582"/>
                <a:gd name="adj3" fmla="val 33333"/>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1170465" name="Group 33"/>
          <p:cNvGrpSpPr>
            <a:grpSpLocks/>
          </p:cNvGrpSpPr>
          <p:nvPr/>
        </p:nvGrpSpPr>
        <p:grpSpPr bwMode="auto">
          <a:xfrm>
            <a:off x="5360987" y="1514475"/>
            <a:ext cx="2667000" cy="1778000"/>
            <a:chOff x="3264" y="1120"/>
            <a:chExt cx="1680" cy="1120"/>
          </a:xfrm>
        </p:grpSpPr>
        <p:graphicFrame>
          <p:nvGraphicFramePr>
            <p:cNvPr id="1170438" name="Object 6"/>
            <p:cNvGraphicFramePr>
              <a:graphicFrameLocks noChangeAspect="1"/>
            </p:cNvGraphicFramePr>
            <p:nvPr/>
          </p:nvGraphicFramePr>
          <p:xfrm>
            <a:off x="3648" y="1120"/>
            <a:ext cx="1296" cy="1120"/>
          </p:xfrm>
          <a:graphic>
            <a:graphicData uri="http://schemas.openxmlformats.org/presentationml/2006/ole">
              <mc:AlternateContent xmlns:mc="http://schemas.openxmlformats.org/markup-compatibility/2006">
                <mc:Choice xmlns:v="urn:schemas-microsoft-com:vml" Requires="v">
                  <p:oleObj spid="_x0000_s325394" name="Worksheet" r:id="rId11" imgW="1619707" imgH="1400556" progId="Excel.Sheet.8">
                    <p:embed/>
                  </p:oleObj>
                </mc:Choice>
                <mc:Fallback>
                  <p:oleObj name="Worksheet" r:id="rId11" imgW="1619707" imgH="1400556" progId="Excel.Sheet.8">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8" y="1120"/>
                          <a:ext cx="1296" cy="1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0442" name="Text Box 10"/>
            <p:cNvSpPr txBox="1">
              <a:spLocks noChangeArrowheads="1"/>
            </p:cNvSpPr>
            <p:nvPr/>
          </p:nvSpPr>
          <p:spPr bwMode="auto">
            <a:xfrm>
              <a:off x="3368" y="1121"/>
              <a:ext cx="2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i="1">
                  <a:latin typeface="Times New Roman" pitchFamily="18" charset="0"/>
                  <a:ea typeface="宋体" pitchFamily="2" charset="-122"/>
                </a:rPr>
                <a:t>L</a:t>
              </a:r>
              <a:r>
                <a:rPr lang="en-US" altLang="zh-CN" i="1" baseline="-25000">
                  <a:latin typeface="Times New Roman" pitchFamily="18" charset="0"/>
                  <a:ea typeface="宋体" pitchFamily="2" charset="-122"/>
                </a:rPr>
                <a:t>1</a:t>
              </a:r>
            </a:p>
          </p:txBody>
        </p:sp>
        <p:sp>
          <p:nvSpPr>
            <p:cNvPr id="1170459" name="Line 27"/>
            <p:cNvSpPr>
              <a:spLocks noChangeShapeType="1"/>
            </p:cNvSpPr>
            <p:nvPr/>
          </p:nvSpPr>
          <p:spPr bwMode="auto">
            <a:xfrm>
              <a:off x="3264" y="1672"/>
              <a:ext cx="33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1170468" name="Group 36"/>
          <p:cNvGrpSpPr>
            <a:grpSpLocks/>
          </p:cNvGrpSpPr>
          <p:nvPr/>
        </p:nvGrpSpPr>
        <p:grpSpPr bwMode="auto">
          <a:xfrm>
            <a:off x="574675" y="4102100"/>
            <a:ext cx="2590800" cy="1679575"/>
            <a:chOff x="240" y="2824"/>
            <a:chExt cx="1632" cy="1058"/>
          </a:xfrm>
        </p:grpSpPr>
        <p:graphicFrame>
          <p:nvGraphicFramePr>
            <p:cNvPr id="1170445" name="Object 13"/>
            <p:cNvGraphicFramePr>
              <a:graphicFrameLocks noChangeAspect="1"/>
            </p:cNvGraphicFramePr>
            <p:nvPr/>
          </p:nvGraphicFramePr>
          <p:xfrm>
            <a:off x="336" y="3112"/>
            <a:ext cx="1152" cy="770"/>
          </p:xfrm>
          <a:graphic>
            <a:graphicData uri="http://schemas.openxmlformats.org/presentationml/2006/ole">
              <mc:AlternateContent xmlns:mc="http://schemas.openxmlformats.org/markup-compatibility/2006">
                <mc:Choice xmlns:v="urn:schemas-microsoft-com:vml" Requires="v">
                  <p:oleObj spid="_x0000_s325395" name="Worksheet" r:id="rId13" imgW="1581607" imgH="1057656" progId="Excel.Sheet.8">
                    <p:embed/>
                  </p:oleObj>
                </mc:Choice>
                <mc:Fallback>
                  <p:oleObj name="Worksheet" r:id="rId13" imgW="1581607" imgH="1057656" progId="Excel.Sheet.8">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6" y="3112"/>
                          <a:ext cx="1152" cy="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0446" name="Text Box 14"/>
            <p:cNvSpPr txBox="1">
              <a:spLocks noChangeArrowheads="1"/>
            </p:cNvSpPr>
            <p:nvPr/>
          </p:nvSpPr>
          <p:spPr bwMode="auto">
            <a:xfrm>
              <a:off x="240" y="2824"/>
              <a:ext cx="2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i="1">
                  <a:latin typeface="Times New Roman" pitchFamily="18" charset="0"/>
                  <a:ea typeface="宋体" pitchFamily="2" charset="-122"/>
                </a:rPr>
                <a:t>L</a:t>
              </a:r>
              <a:r>
                <a:rPr lang="en-US" altLang="zh-CN" i="1" baseline="-25000">
                  <a:latin typeface="Times New Roman" pitchFamily="18" charset="0"/>
                  <a:ea typeface="宋体" pitchFamily="2" charset="-122"/>
                </a:rPr>
                <a:t>2</a:t>
              </a:r>
            </a:p>
          </p:txBody>
        </p:sp>
        <p:sp>
          <p:nvSpPr>
            <p:cNvPr id="1170460" name="Line 28"/>
            <p:cNvSpPr>
              <a:spLocks noChangeShapeType="1"/>
            </p:cNvSpPr>
            <p:nvPr/>
          </p:nvSpPr>
          <p:spPr bwMode="auto">
            <a:xfrm flipH="1">
              <a:off x="1536" y="3360"/>
              <a:ext cx="336"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170462" name="Text Box 30"/>
          <p:cNvSpPr txBox="1">
            <a:spLocks noChangeArrowheads="1"/>
          </p:cNvSpPr>
          <p:nvPr/>
        </p:nvSpPr>
        <p:spPr bwMode="auto">
          <a:xfrm>
            <a:off x="5991225" y="1001617"/>
            <a:ext cx="1404938" cy="457200"/>
          </a:xfrm>
          <a:prstGeom prst="rect">
            <a:avLst/>
          </a:prstGeom>
          <a:solidFill>
            <a:srgbClr val="66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a:latin typeface="Times New Roman" pitchFamily="18" charset="0"/>
                <a:ea typeface="宋体" pitchFamily="2" charset="-122"/>
              </a:rPr>
              <a:t>minsup=3</a:t>
            </a:r>
          </a:p>
        </p:txBody>
      </p:sp>
      <p:grpSp>
        <p:nvGrpSpPr>
          <p:cNvPr id="3" name="组合 2"/>
          <p:cNvGrpSpPr/>
          <p:nvPr/>
        </p:nvGrpSpPr>
        <p:grpSpPr>
          <a:xfrm>
            <a:off x="1798637" y="5397500"/>
            <a:ext cx="2376488" cy="1206500"/>
            <a:chOff x="1798637" y="5397500"/>
            <a:chExt cx="2376488" cy="1206500"/>
          </a:xfrm>
        </p:grpSpPr>
        <p:sp>
          <p:nvSpPr>
            <p:cNvPr id="1170471" name="Text Box 39"/>
            <p:cNvSpPr txBox="1">
              <a:spLocks noChangeArrowheads="1"/>
            </p:cNvSpPr>
            <p:nvPr/>
          </p:nvSpPr>
          <p:spPr bwMode="auto">
            <a:xfrm>
              <a:off x="2806700" y="5397500"/>
              <a:ext cx="48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i="1" dirty="0">
                  <a:latin typeface="Times New Roman" pitchFamily="18" charset="0"/>
                  <a:ea typeface="宋体" pitchFamily="2" charset="-122"/>
                </a:rPr>
                <a:t>C</a:t>
              </a:r>
              <a:r>
                <a:rPr lang="en-US" altLang="zh-CN" i="1" baseline="-25000" dirty="0">
                  <a:latin typeface="Times New Roman" pitchFamily="18" charset="0"/>
                  <a:ea typeface="宋体" pitchFamily="2" charset="-122"/>
                </a:rPr>
                <a:t>3</a:t>
              </a:r>
            </a:p>
          </p:txBody>
        </p:sp>
        <p:sp>
          <p:nvSpPr>
            <p:cNvPr id="1170475" name="AutoShape 43"/>
            <p:cNvSpPr>
              <a:spLocks noChangeArrowheads="1"/>
            </p:cNvSpPr>
            <p:nvPr/>
          </p:nvSpPr>
          <p:spPr bwMode="auto">
            <a:xfrm rot="4865596">
              <a:off x="1690687" y="6054725"/>
              <a:ext cx="647700" cy="431800"/>
            </a:xfrm>
            <a:prstGeom prst="curvedUpArrow">
              <a:avLst>
                <a:gd name="adj1" fmla="val 27972"/>
                <a:gd name="adj2" fmla="val 60000"/>
                <a:gd name="adj3" fmla="val 33333"/>
              </a:avLst>
            </a:prstGeom>
            <a:solidFill>
              <a:srgbClr val="D1D1D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0476" name="AutoShape 44"/>
            <p:cNvSpPr>
              <a:spLocks noChangeAspect="1" noChangeArrowheads="1" noTextEdit="1"/>
            </p:cNvSpPr>
            <p:nvPr/>
          </p:nvSpPr>
          <p:spPr bwMode="auto">
            <a:xfrm>
              <a:off x="2519362" y="5845175"/>
              <a:ext cx="16383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70478" name="Rectangle 46"/>
            <p:cNvSpPr>
              <a:spLocks noChangeArrowheads="1"/>
            </p:cNvSpPr>
            <p:nvPr/>
          </p:nvSpPr>
          <p:spPr bwMode="auto">
            <a:xfrm>
              <a:off x="2519362" y="5845175"/>
              <a:ext cx="1638300" cy="3794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70479" name="Rectangle 47"/>
            <p:cNvSpPr>
              <a:spLocks noChangeArrowheads="1"/>
            </p:cNvSpPr>
            <p:nvPr/>
          </p:nvSpPr>
          <p:spPr bwMode="auto">
            <a:xfrm>
              <a:off x="2519362" y="6189663"/>
              <a:ext cx="1655763" cy="40481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70480" name="Rectangle 48"/>
            <p:cNvSpPr>
              <a:spLocks noChangeArrowheads="1"/>
            </p:cNvSpPr>
            <p:nvPr/>
          </p:nvSpPr>
          <p:spPr bwMode="auto">
            <a:xfrm>
              <a:off x="2568575" y="5875338"/>
              <a:ext cx="9398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a:solidFill>
                    <a:srgbClr val="000000"/>
                  </a:solidFill>
                  <a:latin typeface="Arial" pitchFamily="34" charset="0"/>
                  <a:ea typeface="宋体" pitchFamily="2" charset="-122"/>
                </a:rPr>
                <a:t>itemset</a:t>
              </a:r>
              <a:endParaRPr lang="en-US" altLang="zh-CN">
                <a:ea typeface="宋体" pitchFamily="2" charset="-122"/>
              </a:endParaRPr>
            </a:p>
          </p:txBody>
        </p:sp>
        <p:sp>
          <p:nvSpPr>
            <p:cNvPr id="1170482" name="Rectangle 50"/>
            <p:cNvSpPr>
              <a:spLocks noChangeArrowheads="1"/>
            </p:cNvSpPr>
            <p:nvPr/>
          </p:nvSpPr>
          <p:spPr bwMode="auto">
            <a:xfrm>
              <a:off x="2568575" y="6245225"/>
              <a:ext cx="957262"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a:solidFill>
                    <a:srgbClr val="000000"/>
                  </a:solidFill>
                  <a:latin typeface="Arial" pitchFamily="34" charset="0"/>
                  <a:ea typeface="宋体" pitchFamily="2" charset="-122"/>
                </a:rPr>
                <a:t>{B C E}</a:t>
              </a:r>
              <a:endParaRPr lang="en-US" altLang="zh-CN">
                <a:ea typeface="宋体" pitchFamily="2" charset="-122"/>
              </a:endParaRPr>
            </a:p>
          </p:txBody>
        </p:sp>
        <p:sp>
          <p:nvSpPr>
            <p:cNvPr id="1170484" name="Line 52"/>
            <p:cNvSpPr>
              <a:spLocks noChangeShapeType="1"/>
            </p:cNvSpPr>
            <p:nvPr/>
          </p:nvSpPr>
          <p:spPr bwMode="auto">
            <a:xfrm flipV="1">
              <a:off x="2519362" y="5845175"/>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0485" name="Rectangle 53"/>
            <p:cNvSpPr>
              <a:spLocks noChangeArrowheads="1"/>
            </p:cNvSpPr>
            <p:nvPr/>
          </p:nvSpPr>
          <p:spPr bwMode="auto">
            <a:xfrm>
              <a:off x="2519362" y="5835650"/>
              <a:ext cx="9525" cy="95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70488" name="Rectangle 56"/>
            <p:cNvSpPr>
              <a:spLocks noChangeArrowheads="1"/>
            </p:cNvSpPr>
            <p:nvPr/>
          </p:nvSpPr>
          <p:spPr bwMode="auto">
            <a:xfrm>
              <a:off x="2528887" y="5835650"/>
              <a:ext cx="16287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70491" name="Rectangle 59"/>
            <p:cNvSpPr>
              <a:spLocks noChangeArrowheads="1"/>
            </p:cNvSpPr>
            <p:nvPr/>
          </p:nvSpPr>
          <p:spPr bwMode="auto">
            <a:xfrm>
              <a:off x="2528887" y="6205538"/>
              <a:ext cx="16287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70492" name="Rectangle 60"/>
            <p:cNvSpPr>
              <a:spLocks noChangeArrowheads="1"/>
            </p:cNvSpPr>
            <p:nvPr/>
          </p:nvSpPr>
          <p:spPr bwMode="auto">
            <a:xfrm>
              <a:off x="2509837" y="5835650"/>
              <a:ext cx="19050" cy="7588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70495" name="Line 63"/>
            <p:cNvSpPr>
              <a:spLocks noChangeShapeType="1"/>
            </p:cNvSpPr>
            <p:nvPr/>
          </p:nvSpPr>
          <p:spPr bwMode="auto">
            <a:xfrm>
              <a:off x="2519362" y="6594475"/>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0496" name="Rectangle 64"/>
            <p:cNvSpPr>
              <a:spLocks noChangeArrowheads="1"/>
            </p:cNvSpPr>
            <p:nvPr/>
          </p:nvSpPr>
          <p:spPr bwMode="auto">
            <a:xfrm>
              <a:off x="2519362" y="6594475"/>
              <a:ext cx="9525" cy="95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70503" name="Rectangle 71"/>
            <p:cNvSpPr>
              <a:spLocks noChangeArrowheads="1"/>
            </p:cNvSpPr>
            <p:nvPr/>
          </p:nvSpPr>
          <p:spPr bwMode="auto">
            <a:xfrm>
              <a:off x="2528887" y="6573838"/>
              <a:ext cx="163830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70504" name="Line 72"/>
            <p:cNvSpPr>
              <a:spLocks noChangeShapeType="1"/>
            </p:cNvSpPr>
            <p:nvPr/>
          </p:nvSpPr>
          <p:spPr bwMode="auto">
            <a:xfrm>
              <a:off x="4175125" y="5829300"/>
              <a:ext cx="0" cy="765175"/>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2256191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1170463"/>
                                        </p:tgtEl>
                                        <p:attrNameLst>
                                          <p:attrName>style.visibility</p:attrName>
                                        </p:attrNameLst>
                                      </p:cBhvr>
                                      <p:to>
                                        <p:strVal val="visible"/>
                                      </p:to>
                                    </p:set>
                                    <p:animEffect transition="in" filter="barn(outHorizontal)">
                                      <p:cBhvr>
                                        <p:cTn id="7" dur="500"/>
                                        <p:tgtEl>
                                          <p:spTgt spid="11704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1170469"/>
                                        </p:tgtEl>
                                        <p:attrNameLst>
                                          <p:attrName>style.visibility</p:attrName>
                                        </p:attrNameLst>
                                      </p:cBhvr>
                                      <p:to>
                                        <p:strVal val="visible"/>
                                      </p:to>
                                    </p:set>
                                    <p:animEffect transition="in" filter="barn(outHorizontal)">
                                      <p:cBhvr>
                                        <p:cTn id="12" dur="500"/>
                                        <p:tgtEl>
                                          <p:spTgt spid="11704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1170465"/>
                                        </p:tgtEl>
                                        <p:attrNameLst>
                                          <p:attrName>style.visibility</p:attrName>
                                        </p:attrNameLst>
                                      </p:cBhvr>
                                      <p:to>
                                        <p:strVal val="visible"/>
                                      </p:to>
                                    </p:set>
                                    <p:animEffect transition="in" filter="barn(outHorizontal)">
                                      <p:cBhvr>
                                        <p:cTn id="17" dur="500"/>
                                        <p:tgtEl>
                                          <p:spTgt spid="11704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1170466"/>
                                        </p:tgtEl>
                                        <p:attrNameLst>
                                          <p:attrName>style.visibility</p:attrName>
                                        </p:attrNameLst>
                                      </p:cBhvr>
                                      <p:to>
                                        <p:strVal val="visible"/>
                                      </p:to>
                                    </p:set>
                                    <p:animEffect transition="in" filter="barn(outHorizontal)">
                                      <p:cBhvr>
                                        <p:cTn id="22" dur="500"/>
                                        <p:tgtEl>
                                          <p:spTgt spid="11704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nodeType="clickEffect">
                                  <p:stCondLst>
                                    <p:cond delay="0"/>
                                  </p:stCondLst>
                                  <p:childTnLst>
                                    <p:set>
                                      <p:cBhvr>
                                        <p:cTn id="26" dur="1" fill="hold">
                                          <p:stCondLst>
                                            <p:cond delay="0"/>
                                          </p:stCondLst>
                                        </p:cTn>
                                        <p:tgtEl>
                                          <p:spTgt spid="1170467"/>
                                        </p:tgtEl>
                                        <p:attrNameLst>
                                          <p:attrName>style.visibility</p:attrName>
                                        </p:attrNameLst>
                                      </p:cBhvr>
                                      <p:to>
                                        <p:strVal val="visible"/>
                                      </p:to>
                                    </p:set>
                                    <p:animEffect transition="in" filter="barn(outHorizontal)">
                                      <p:cBhvr>
                                        <p:cTn id="27" dur="500"/>
                                        <p:tgtEl>
                                          <p:spTgt spid="11704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nodeType="clickEffect">
                                  <p:stCondLst>
                                    <p:cond delay="0"/>
                                  </p:stCondLst>
                                  <p:childTnLst>
                                    <p:set>
                                      <p:cBhvr>
                                        <p:cTn id="31" dur="1" fill="hold">
                                          <p:stCondLst>
                                            <p:cond delay="0"/>
                                          </p:stCondLst>
                                        </p:cTn>
                                        <p:tgtEl>
                                          <p:spTgt spid="1170468"/>
                                        </p:tgtEl>
                                        <p:attrNameLst>
                                          <p:attrName>style.visibility</p:attrName>
                                        </p:attrNameLst>
                                      </p:cBhvr>
                                      <p:to>
                                        <p:strVal val="visible"/>
                                      </p:to>
                                    </p:set>
                                    <p:animEffect transition="in" filter="barn(outHorizontal)">
                                      <p:cBhvr>
                                        <p:cTn id="32" dur="500"/>
                                        <p:tgtEl>
                                          <p:spTgt spid="117046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9746" name="Group 2"/>
          <p:cNvGraphicFramePr>
            <a:graphicFrameLocks noGrp="1"/>
          </p:cNvGraphicFramePr>
          <p:nvPr>
            <p:extLst>
              <p:ext uri="{D42A27DB-BD31-4B8C-83A1-F6EECF244321}">
                <p14:modId xmlns:p14="http://schemas.microsoft.com/office/powerpoint/2010/main" val="2122310597"/>
              </p:ext>
            </p:extLst>
          </p:nvPr>
        </p:nvGraphicFramePr>
        <p:xfrm>
          <a:off x="1142999" y="1606550"/>
          <a:ext cx="6781801" cy="4587875"/>
        </p:xfrm>
        <a:graphic>
          <a:graphicData uri="http://schemas.openxmlformats.org/drawingml/2006/table">
            <a:tbl>
              <a:tblPr/>
              <a:tblGrid>
                <a:gridCol w="3189288"/>
                <a:gridCol w="3592513"/>
              </a:tblGrid>
              <a:tr h="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chemeClr val="tx1"/>
                          </a:solidFill>
                          <a:effectLst/>
                          <a:latin typeface="宋体" pitchFamily="2" charset="-122"/>
                          <a:ea typeface="宋体" pitchFamily="2" charset="-122"/>
                        </a:rPr>
                        <a:t>交易号</a:t>
                      </a:r>
                      <a:endParaRPr kumimoji="0" lang="zh-CN" altLang="en-US" sz="2400" b="0" i="0" u="none" strike="noStrike" cap="none" normalizeH="0" baseline="0" dirty="0" smtClean="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chemeClr val="tx1"/>
                          </a:solidFill>
                          <a:effectLst/>
                          <a:latin typeface="宋体" pitchFamily="2" charset="-122"/>
                          <a:ea typeface="宋体" pitchFamily="2" charset="-122"/>
                        </a:rPr>
                        <a:t>项集合</a:t>
                      </a:r>
                      <a:endParaRPr kumimoji="0" lang="zh-CN" altLang="en-US" sz="2400" b="0" i="0" u="none" strike="noStrike" cap="none" normalizeH="0" baseline="0" smtClean="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T100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I1</a:t>
                      </a:r>
                      <a:r>
                        <a:rPr kumimoji="0" lang="zh-CN" altLang="en-US" sz="2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I2</a:t>
                      </a:r>
                      <a:r>
                        <a:rPr kumimoji="0" lang="zh-CN" altLang="en-US" sz="2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I5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T200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I2</a:t>
                      </a:r>
                      <a:r>
                        <a:rPr kumimoji="0" lang="zh-CN" altLang="en-US" sz="2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I4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T300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I2</a:t>
                      </a:r>
                      <a:r>
                        <a:rPr kumimoji="0" lang="zh-CN" altLang="en-US" sz="2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I3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T400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I1</a:t>
                      </a:r>
                      <a:r>
                        <a:rPr kumimoji="0" lang="zh-CN" altLang="en-US" sz="2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I2</a:t>
                      </a:r>
                      <a:r>
                        <a:rPr kumimoji="0" lang="zh-CN" altLang="en-US" sz="2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I4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T500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smtClean="0">
                          <a:ln>
                            <a:noFill/>
                          </a:ln>
                          <a:solidFill>
                            <a:schemeClr val="tx1"/>
                          </a:solidFill>
                          <a:effectLst/>
                          <a:latin typeface="Tahoma" pitchFamily="34" charset="0"/>
                          <a:ea typeface="宋体" pitchFamily="2" charset="-122"/>
                        </a:rPr>
                        <a:t>I1</a:t>
                      </a:r>
                      <a:r>
                        <a:rPr kumimoji="0" lang="zh-CN" altLang="en-US" sz="2400" b="0"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2400" b="0" i="0" u="none" strike="noStrike" cap="none" normalizeH="0" baseline="0" dirty="0" smtClean="0">
                          <a:ln>
                            <a:noFill/>
                          </a:ln>
                          <a:solidFill>
                            <a:schemeClr val="tx1"/>
                          </a:solidFill>
                          <a:effectLst/>
                          <a:latin typeface="Tahoma" pitchFamily="34" charset="0"/>
                          <a:ea typeface="宋体" pitchFamily="2" charset="-122"/>
                        </a:rPr>
                        <a:t>I3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T600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I2</a:t>
                      </a:r>
                      <a:r>
                        <a:rPr kumimoji="0" lang="zh-CN" altLang="en-US" sz="2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I3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T700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I1</a:t>
                      </a:r>
                      <a:r>
                        <a:rPr kumimoji="0" lang="zh-CN" altLang="en-US" sz="2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I3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smtClean="0">
                          <a:ln>
                            <a:noFill/>
                          </a:ln>
                          <a:solidFill>
                            <a:schemeClr val="tx1"/>
                          </a:solidFill>
                          <a:effectLst/>
                          <a:latin typeface="Tahoma" pitchFamily="34" charset="0"/>
                          <a:ea typeface="宋体" pitchFamily="2" charset="-122"/>
                        </a:rPr>
                        <a:t>T800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I1</a:t>
                      </a:r>
                      <a:r>
                        <a:rPr kumimoji="0" lang="zh-CN" altLang="en-US" sz="2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I2</a:t>
                      </a:r>
                      <a:r>
                        <a:rPr kumimoji="0" lang="zh-CN" altLang="en-US" sz="2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I3</a:t>
                      </a:r>
                      <a:r>
                        <a:rPr kumimoji="0" lang="zh-CN" altLang="en-US" sz="2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I5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T900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dirty="0" smtClean="0">
                          <a:ln>
                            <a:noFill/>
                          </a:ln>
                          <a:solidFill>
                            <a:schemeClr val="tx1"/>
                          </a:solidFill>
                          <a:effectLst/>
                          <a:latin typeface="Tahoma" pitchFamily="34" charset="0"/>
                          <a:ea typeface="宋体" pitchFamily="2" charset="-122"/>
                        </a:rPr>
                        <a:t>I1</a:t>
                      </a:r>
                      <a:r>
                        <a:rPr kumimoji="0" lang="zh-CN" altLang="en-US" sz="2400" b="0"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2400" b="0" i="0" u="none" strike="noStrike" cap="none" normalizeH="0" baseline="0" dirty="0" smtClean="0">
                          <a:ln>
                            <a:noFill/>
                          </a:ln>
                          <a:solidFill>
                            <a:schemeClr val="tx1"/>
                          </a:solidFill>
                          <a:effectLst/>
                          <a:latin typeface="Tahoma" pitchFamily="34" charset="0"/>
                          <a:ea typeface="宋体" pitchFamily="2" charset="-122"/>
                        </a:rPr>
                        <a:t>I2</a:t>
                      </a:r>
                      <a:r>
                        <a:rPr kumimoji="0" lang="zh-CN" altLang="en-US" sz="2400" b="0"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2400" b="0" i="0" u="none" strike="noStrike" cap="none" normalizeH="0" baseline="0" dirty="0" smtClean="0">
                          <a:ln>
                            <a:noFill/>
                          </a:ln>
                          <a:solidFill>
                            <a:schemeClr val="tx1"/>
                          </a:solidFill>
                          <a:effectLst/>
                          <a:latin typeface="Tahoma" pitchFamily="34" charset="0"/>
                          <a:ea typeface="宋体" pitchFamily="2" charset="-122"/>
                        </a:rPr>
                        <a:t>I3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39781" name="Text Box 37"/>
          <p:cNvSpPr txBox="1">
            <a:spLocks noChangeArrowheads="1"/>
          </p:cNvSpPr>
          <p:nvPr/>
        </p:nvSpPr>
        <p:spPr bwMode="auto">
          <a:xfrm>
            <a:off x="4876800" y="1077416"/>
            <a:ext cx="194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dirty="0">
                <a:solidFill>
                  <a:srgbClr val="080808"/>
                </a:solidFill>
                <a:latin typeface="宋体" pitchFamily="2" charset="-122"/>
                <a:ea typeface="宋体" pitchFamily="2" charset="-122"/>
              </a:rPr>
              <a:t>表</a:t>
            </a:r>
            <a:r>
              <a:rPr kumimoji="1" lang="en-US" altLang="zh-CN" sz="1800" dirty="0">
                <a:solidFill>
                  <a:srgbClr val="080808"/>
                </a:solidFill>
                <a:latin typeface="Times New Roman" pitchFamily="18" charset="0"/>
                <a:ea typeface="宋体" pitchFamily="2" charset="-122"/>
              </a:rPr>
              <a:t>1 </a:t>
            </a:r>
            <a:r>
              <a:rPr kumimoji="1" lang="zh-CN" altLang="en-US" sz="1800" dirty="0">
                <a:solidFill>
                  <a:srgbClr val="080808"/>
                </a:solidFill>
                <a:latin typeface="Times New Roman" pitchFamily="18" charset="0"/>
                <a:ea typeface="宋体" pitchFamily="2" charset="-122"/>
              </a:rPr>
              <a:t>交易</a:t>
            </a:r>
            <a:r>
              <a:rPr kumimoji="1" lang="zh-CN" altLang="en-US" sz="1800" dirty="0">
                <a:solidFill>
                  <a:srgbClr val="080808"/>
                </a:solidFill>
                <a:latin typeface="宋体" pitchFamily="2" charset="-122"/>
                <a:ea typeface="宋体" pitchFamily="2" charset="-122"/>
              </a:rPr>
              <a:t>数据库</a:t>
            </a:r>
            <a:r>
              <a:rPr kumimoji="1" lang="en-US" altLang="zh-CN" sz="1800" dirty="0">
                <a:solidFill>
                  <a:srgbClr val="080808"/>
                </a:solidFill>
                <a:latin typeface="Times New Roman" pitchFamily="18" charset="0"/>
                <a:ea typeface="宋体" pitchFamily="2" charset="-122"/>
              </a:rPr>
              <a:t>D</a:t>
            </a:r>
            <a:r>
              <a:rPr kumimoji="1" lang="en-US" altLang="zh-CN" sz="1800" dirty="0">
                <a:latin typeface="Times New Roman" pitchFamily="18" charset="0"/>
                <a:ea typeface="宋体" pitchFamily="2" charset="-122"/>
              </a:rPr>
              <a:t> </a:t>
            </a:r>
          </a:p>
        </p:txBody>
      </p:sp>
      <p:sp>
        <p:nvSpPr>
          <p:cNvPr id="1439782" name="Text Box 38"/>
          <p:cNvSpPr txBox="1">
            <a:spLocks noChangeArrowheads="1"/>
          </p:cNvSpPr>
          <p:nvPr/>
        </p:nvSpPr>
        <p:spPr bwMode="auto">
          <a:xfrm>
            <a:off x="685800" y="1001216"/>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80808"/>
                </a:solidFill>
                <a:ea typeface="宋体" pitchFamily="2" charset="-122"/>
              </a:rPr>
              <a:t>例：</a:t>
            </a:r>
          </a:p>
        </p:txBody>
      </p:sp>
      <p:sp>
        <p:nvSpPr>
          <p:cNvPr id="10" name="Rectangle 56"/>
          <p:cNvSpPr>
            <a:spLocks noChangeArrowheads="1"/>
          </p:cNvSpPr>
          <p:nvPr/>
        </p:nvSpPr>
        <p:spPr bwMode="auto">
          <a:xfrm>
            <a:off x="914400" y="762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marL="457200" eaLnBrk="0" fontAlgn="base" hangingPunct="0">
              <a:spcBef>
                <a:spcPct val="0"/>
              </a:spcBef>
              <a:spcAft>
                <a:spcPct val="0"/>
              </a:spcAft>
              <a:defRPr sz="2400">
                <a:solidFill>
                  <a:schemeClr val="tx1"/>
                </a:solidFill>
                <a:latin typeface="Times New Roman" pitchFamily="18" charset="0"/>
              </a:defRPr>
            </a:lvl6pPr>
            <a:lvl7pPr marL="914400" eaLnBrk="0" fontAlgn="base" hangingPunct="0">
              <a:spcBef>
                <a:spcPct val="0"/>
              </a:spcBef>
              <a:spcAft>
                <a:spcPct val="0"/>
              </a:spcAft>
              <a:defRPr sz="2400">
                <a:solidFill>
                  <a:schemeClr val="tx1"/>
                </a:solidFill>
                <a:latin typeface="Times New Roman" pitchFamily="18" charset="0"/>
              </a:defRPr>
            </a:lvl7pPr>
            <a:lvl8pPr marL="1371600" eaLnBrk="0" fontAlgn="base" hangingPunct="0">
              <a:spcBef>
                <a:spcPct val="0"/>
              </a:spcBef>
              <a:spcAft>
                <a:spcPct val="0"/>
              </a:spcAft>
              <a:defRPr sz="2400">
                <a:solidFill>
                  <a:schemeClr val="tx1"/>
                </a:solidFill>
                <a:latin typeface="Times New Roman" pitchFamily="18" charset="0"/>
              </a:defRPr>
            </a:lvl8pPr>
            <a:lvl9pPr marL="1828800" eaLnBrk="0" fontAlgn="base" hangingPunct="0">
              <a:spcBef>
                <a:spcPct val="0"/>
              </a:spcBef>
              <a:spcAft>
                <a:spcPct val="0"/>
              </a:spcAft>
              <a:defRPr sz="2400">
                <a:solidFill>
                  <a:schemeClr val="tx1"/>
                </a:solidFill>
                <a:latin typeface="Times New Roman" pitchFamily="18" charset="0"/>
              </a:defRPr>
            </a:lvl9pPr>
          </a:lstStyle>
          <a:p>
            <a:pPr eaLnBrk="1" hangingPunct="1"/>
            <a:r>
              <a:rPr kumimoji="1" lang="zh-CN" altLang="en-US" sz="2800" b="1" i="1" dirty="0">
                <a:solidFill>
                  <a:srgbClr val="002060"/>
                </a:solidFill>
                <a:latin typeface="楷体_GB2312" pitchFamily="1" charset="-122"/>
                <a:ea typeface="楷体_GB2312" pitchFamily="1" charset="-122"/>
              </a:rPr>
              <a:t>找出频繁项集－－</a:t>
            </a:r>
            <a:r>
              <a:rPr kumimoji="1" lang="en-US" altLang="zh-CN" sz="2800" b="1" i="1" dirty="0" err="1">
                <a:solidFill>
                  <a:srgbClr val="002060"/>
                </a:solidFill>
                <a:latin typeface="楷体_GB2312" pitchFamily="1" charset="-122"/>
                <a:ea typeface="楷体_GB2312" pitchFamily="1" charset="-122"/>
              </a:rPr>
              <a:t>Apriori</a:t>
            </a:r>
            <a:r>
              <a:rPr kumimoji="1" lang="zh-CN" altLang="en-US" sz="2800" b="1" i="1" dirty="0">
                <a:solidFill>
                  <a:srgbClr val="002060"/>
                </a:solidFill>
                <a:latin typeface="楷体_GB2312" pitchFamily="1" charset="-122"/>
                <a:ea typeface="楷体_GB2312" pitchFamily="1" charset="-122"/>
              </a:rPr>
              <a:t>算法</a:t>
            </a:r>
          </a:p>
        </p:txBody>
      </p:sp>
    </p:spTree>
    <p:extLst>
      <p:ext uri="{BB962C8B-B14F-4D97-AF65-F5344CB8AC3E}">
        <p14:creationId xmlns:p14="http://schemas.microsoft.com/office/powerpoint/2010/main" val="18463565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0770" name="Group 2"/>
          <p:cNvGraphicFramePr>
            <a:graphicFrameLocks noGrp="1"/>
          </p:cNvGraphicFramePr>
          <p:nvPr/>
        </p:nvGraphicFramePr>
        <p:xfrm>
          <a:off x="1600200" y="1954213"/>
          <a:ext cx="2743200" cy="3362960"/>
        </p:xfrm>
        <a:graphic>
          <a:graphicData uri="http://schemas.openxmlformats.org/drawingml/2006/table">
            <a:tbl>
              <a:tblPr/>
              <a:tblGrid>
                <a:gridCol w="1371600"/>
                <a:gridCol w="1371600"/>
              </a:tblGrid>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项集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支持度计数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I1</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I2</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I3</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I4</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I5</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40793" name="Group 25"/>
          <p:cNvGraphicFramePr>
            <a:graphicFrameLocks noGrp="1"/>
          </p:cNvGraphicFramePr>
          <p:nvPr/>
        </p:nvGraphicFramePr>
        <p:xfrm>
          <a:off x="6019800" y="1981200"/>
          <a:ext cx="2895600" cy="3329623"/>
        </p:xfrm>
        <a:graphic>
          <a:graphicData uri="http://schemas.openxmlformats.org/drawingml/2006/table">
            <a:tbl>
              <a:tblPr/>
              <a:tblGrid>
                <a:gridCol w="1447800"/>
                <a:gridCol w="1447800"/>
              </a:tblGrid>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项集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支持度计数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I1</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I2</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I3</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I4</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I5</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40816" name="Text Box 48"/>
          <p:cNvSpPr txBox="1">
            <a:spLocks noChangeArrowheads="1"/>
          </p:cNvSpPr>
          <p:nvPr/>
        </p:nvSpPr>
        <p:spPr bwMode="auto">
          <a:xfrm>
            <a:off x="603250" y="17526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latin typeface="Times New Roman" pitchFamily="18" charset="0"/>
                <a:ea typeface="宋体" pitchFamily="2" charset="-122"/>
              </a:rPr>
              <a:t>C</a:t>
            </a:r>
            <a:r>
              <a:rPr kumimoji="1" lang="en-US" altLang="zh-CN" sz="1200" dirty="0">
                <a:latin typeface="Times New Roman" pitchFamily="18" charset="0"/>
                <a:ea typeface="宋体" pitchFamily="2" charset="-122"/>
              </a:rPr>
              <a:t>1</a:t>
            </a:r>
          </a:p>
        </p:txBody>
      </p:sp>
      <p:sp>
        <p:nvSpPr>
          <p:cNvPr id="1440817" name="Text Box 49"/>
          <p:cNvSpPr txBox="1">
            <a:spLocks noChangeArrowheads="1"/>
          </p:cNvSpPr>
          <p:nvPr/>
        </p:nvSpPr>
        <p:spPr bwMode="auto">
          <a:xfrm>
            <a:off x="4953000" y="1905000"/>
            <a:ext cx="458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latin typeface="Times New Roman" pitchFamily="18" charset="0"/>
                <a:ea typeface="宋体" pitchFamily="2" charset="-122"/>
              </a:rPr>
              <a:t>L</a:t>
            </a:r>
            <a:r>
              <a:rPr kumimoji="1" lang="en-US" altLang="zh-CN" sz="1400">
                <a:latin typeface="Times New Roman" pitchFamily="18" charset="0"/>
                <a:ea typeface="宋体" pitchFamily="2" charset="-122"/>
              </a:rPr>
              <a:t>1</a:t>
            </a:r>
          </a:p>
        </p:txBody>
      </p:sp>
      <p:sp>
        <p:nvSpPr>
          <p:cNvPr id="1440818" name="Line 50"/>
          <p:cNvSpPr>
            <a:spLocks noChangeShapeType="1"/>
          </p:cNvSpPr>
          <p:nvPr/>
        </p:nvSpPr>
        <p:spPr bwMode="auto">
          <a:xfrm>
            <a:off x="0" y="358140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0819" name="Text Box 51"/>
          <p:cNvSpPr txBox="1">
            <a:spLocks noChangeArrowheads="1"/>
          </p:cNvSpPr>
          <p:nvPr/>
        </p:nvSpPr>
        <p:spPr bwMode="auto">
          <a:xfrm>
            <a:off x="-76200" y="3200400"/>
            <a:ext cx="1638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latin typeface="Times New Roman" pitchFamily="18" charset="0"/>
                <a:ea typeface="宋体" pitchFamily="2" charset="-122"/>
              </a:rPr>
              <a:t>扫描</a:t>
            </a:r>
            <a:r>
              <a:rPr kumimoji="1" lang="en-US" altLang="zh-CN" sz="2000">
                <a:latin typeface="Times New Roman" pitchFamily="18" charset="0"/>
                <a:ea typeface="宋体" pitchFamily="2" charset="-122"/>
              </a:rPr>
              <a:t>D</a:t>
            </a:r>
            <a:r>
              <a:rPr kumimoji="1" lang="zh-CN" altLang="en-US" sz="2000">
                <a:latin typeface="Times New Roman" pitchFamily="18" charset="0"/>
                <a:ea typeface="宋体" pitchFamily="2" charset="-122"/>
              </a:rPr>
              <a:t>，对每</a:t>
            </a:r>
          </a:p>
          <a:p>
            <a:r>
              <a:rPr kumimoji="1" lang="zh-CN" altLang="en-US" sz="2000">
                <a:latin typeface="Times New Roman" pitchFamily="18" charset="0"/>
                <a:ea typeface="宋体" pitchFamily="2" charset="-122"/>
              </a:rPr>
              <a:t>个候选计数</a:t>
            </a:r>
          </a:p>
        </p:txBody>
      </p:sp>
      <p:sp>
        <p:nvSpPr>
          <p:cNvPr id="1440820" name="Line 52"/>
          <p:cNvSpPr>
            <a:spLocks noChangeShapeType="1"/>
          </p:cNvSpPr>
          <p:nvPr/>
        </p:nvSpPr>
        <p:spPr bwMode="auto">
          <a:xfrm>
            <a:off x="4343400" y="3581400"/>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0821" name="Text Box 53"/>
          <p:cNvSpPr txBox="1">
            <a:spLocks noChangeArrowheads="1"/>
          </p:cNvSpPr>
          <p:nvPr/>
        </p:nvSpPr>
        <p:spPr bwMode="auto">
          <a:xfrm>
            <a:off x="4311650" y="2955925"/>
            <a:ext cx="17081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latin typeface="Times New Roman" pitchFamily="18" charset="0"/>
                <a:ea typeface="宋体" pitchFamily="2" charset="-122"/>
              </a:rPr>
              <a:t>比较候选支持</a:t>
            </a:r>
          </a:p>
          <a:p>
            <a:r>
              <a:rPr kumimoji="1" lang="zh-CN" altLang="en-US" sz="2000">
                <a:latin typeface="Times New Roman" pitchFamily="18" charset="0"/>
                <a:ea typeface="宋体" pitchFamily="2" charset="-122"/>
              </a:rPr>
              <a:t>度计数与最小</a:t>
            </a:r>
          </a:p>
          <a:p>
            <a:r>
              <a:rPr kumimoji="1" lang="zh-CN" altLang="en-US" sz="2000">
                <a:latin typeface="Times New Roman" pitchFamily="18" charset="0"/>
                <a:ea typeface="宋体" pitchFamily="2" charset="-122"/>
              </a:rPr>
              <a:t>支持度计数</a:t>
            </a:r>
          </a:p>
        </p:txBody>
      </p:sp>
      <p:sp>
        <p:nvSpPr>
          <p:cNvPr id="1440822" name="AutoShape 54"/>
          <p:cNvSpPr>
            <a:spLocks noChangeArrowheads="1"/>
          </p:cNvSpPr>
          <p:nvPr/>
        </p:nvSpPr>
        <p:spPr bwMode="auto">
          <a:xfrm>
            <a:off x="4114800" y="5562600"/>
            <a:ext cx="2514600" cy="990600"/>
          </a:xfrm>
          <a:prstGeom prst="wedgeRoundRectCallout">
            <a:avLst>
              <a:gd name="adj1" fmla="val 67000"/>
              <a:gd name="adj2" fmla="val -49306"/>
              <a:gd name="adj3" fmla="val 16667"/>
            </a:avLst>
          </a:prstGeom>
          <a:solidFill>
            <a:srgbClr val="CC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dirty="0">
                <a:solidFill>
                  <a:srgbClr val="262952"/>
                </a:solidFill>
                <a:latin typeface="Times New Roman" pitchFamily="18" charset="0"/>
                <a:ea typeface="宋体" pitchFamily="2" charset="-122"/>
              </a:rPr>
              <a:t>找出频繁</a:t>
            </a:r>
            <a:r>
              <a:rPr kumimoji="1" lang="en-US" altLang="zh-CN" sz="2400" dirty="0">
                <a:solidFill>
                  <a:srgbClr val="262952"/>
                </a:solidFill>
                <a:latin typeface="Times New Roman" pitchFamily="18" charset="0"/>
                <a:ea typeface="宋体" pitchFamily="2" charset="-122"/>
              </a:rPr>
              <a:t>1</a:t>
            </a:r>
            <a:r>
              <a:rPr kumimoji="1" lang="zh-CN" altLang="en-US" sz="2400" dirty="0">
                <a:solidFill>
                  <a:srgbClr val="262952"/>
                </a:solidFill>
                <a:latin typeface="Times New Roman" pitchFamily="18" charset="0"/>
                <a:ea typeface="宋体" pitchFamily="2" charset="-122"/>
              </a:rPr>
              <a:t>－项集的集合</a:t>
            </a:r>
            <a:r>
              <a:rPr kumimoji="1" lang="en-US" altLang="zh-CN" sz="2400" dirty="0">
                <a:solidFill>
                  <a:srgbClr val="262952"/>
                </a:solidFill>
                <a:latin typeface="Times New Roman" pitchFamily="18" charset="0"/>
                <a:ea typeface="宋体" pitchFamily="2" charset="-122"/>
              </a:rPr>
              <a:t>L</a:t>
            </a:r>
            <a:r>
              <a:rPr kumimoji="1" lang="en-US" altLang="zh-CN" sz="1400" dirty="0">
                <a:solidFill>
                  <a:srgbClr val="262952"/>
                </a:solidFill>
                <a:latin typeface="Times New Roman" pitchFamily="18" charset="0"/>
                <a:ea typeface="宋体" pitchFamily="2" charset="-122"/>
              </a:rPr>
              <a:t>1</a:t>
            </a:r>
          </a:p>
        </p:txBody>
      </p:sp>
      <p:sp>
        <p:nvSpPr>
          <p:cNvPr id="1440824" name="Text Box 56"/>
          <p:cNvSpPr txBox="1">
            <a:spLocks noChangeArrowheads="1"/>
          </p:cNvSpPr>
          <p:nvPr/>
        </p:nvSpPr>
        <p:spPr bwMode="auto">
          <a:xfrm>
            <a:off x="457200" y="990600"/>
            <a:ext cx="2914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latin typeface="Times New Roman" pitchFamily="18" charset="0"/>
                <a:ea typeface="宋体" pitchFamily="2" charset="-122"/>
              </a:rPr>
              <a:t>例：</a:t>
            </a:r>
            <a:r>
              <a:rPr kumimoji="1" lang="zh-CN" altLang="en-US" sz="2000">
                <a:latin typeface="宋体" pitchFamily="2" charset="-122"/>
                <a:ea typeface="宋体" pitchFamily="2" charset="-122"/>
              </a:rPr>
              <a:t>最小支持度阈值</a:t>
            </a:r>
            <a:r>
              <a:rPr kumimoji="1" lang="zh-CN" altLang="en-US" sz="2000">
                <a:latin typeface="Times New Roman" pitchFamily="18" charset="0"/>
                <a:ea typeface="宋体" pitchFamily="2" charset="-122"/>
              </a:rPr>
              <a:t> 为</a:t>
            </a:r>
            <a:r>
              <a:rPr kumimoji="1" lang="en-US" altLang="zh-CN" sz="2000">
                <a:latin typeface="Times New Roman" pitchFamily="18" charset="0"/>
                <a:ea typeface="宋体" pitchFamily="2" charset="-122"/>
              </a:rPr>
              <a:t>2</a:t>
            </a:r>
          </a:p>
        </p:txBody>
      </p:sp>
      <p:sp>
        <p:nvSpPr>
          <p:cNvPr id="16" name="Rectangle 56"/>
          <p:cNvSpPr>
            <a:spLocks noChangeArrowheads="1"/>
          </p:cNvSpPr>
          <p:nvPr/>
        </p:nvSpPr>
        <p:spPr bwMode="auto">
          <a:xfrm>
            <a:off x="914400" y="762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marL="457200" eaLnBrk="0" fontAlgn="base" hangingPunct="0">
              <a:spcBef>
                <a:spcPct val="0"/>
              </a:spcBef>
              <a:spcAft>
                <a:spcPct val="0"/>
              </a:spcAft>
              <a:defRPr sz="2400">
                <a:solidFill>
                  <a:schemeClr val="tx1"/>
                </a:solidFill>
                <a:latin typeface="Times New Roman" pitchFamily="18" charset="0"/>
              </a:defRPr>
            </a:lvl6pPr>
            <a:lvl7pPr marL="914400" eaLnBrk="0" fontAlgn="base" hangingPunct="0">
              <a:spcBef>
                <a:spcPct val="0"/>
              </a:spcBef>
              <a:spcAft>
                <a:spcPct val="0"/>
              </a:spcAft>
              <a:defRPr sz="2400">
                <a:solidFill>
                  <a:schemeClr val="tx1"/>
                </a:solidFill>
                <a:latin typeface="Times New Roman" pitchFamily="18" charset="0"/>
              </a:defRPr>
            </a:lvl7pPr>
            <a:lvl8pPr marL="1371600" eaLnBrk="0" fontAlgn="base" hangingPunct="0">
              <a:spcBef>
                <a:spcPct val="0"/>
              </a:spcBef>
              <a:spcAft>
                <a:spcPct val="0"/>
              </a:spcAft>
              <a:defRPr sz="2400">
                <a:solidFill>
                  <a:schemeClr val="tx1"/>
                </a:solidFill>
                <a:latin typeface="Times New Roman" pitchFamily="18" charset="0"/>
              </a:defRPr>
            </a:lvl8pPr>
            <a:lvl9pPr marL="1828800" eaLnBrk="0" fontAlgn="base" hangingPunct="0">
              <a:spcBef>
                <a:spcPct val="0"/>
              </a:spcBef>
              <a:spcAft>
                <a:spcPct val="0"/>
              </a:spcAft>
              <a:defRPr sz="2400">
                <a:solidFill>
                  <a:schemeClr val="tx1"/>
                </a:solidFill>
                <a:latin typeface="Times New Roman" pitchFamily="18" charset="0"/>
              </a:defRPr>
            </a:lvl9pPr>
          </a:lstStyle>
          <a:p>
            <a:pPr eaLnBrk="1" hangingPunct="1"/>
            <a:r>
              <a:rPr kumimoji="1" lang="zh-CN" altLang="en-US" sz="2800" b="1" i="1" dirty="0">
                <a:solidFill>
                  <a:srgbClr val="002060"/>
                </a:solidFill>
                <a:latin typeface="楷体_GB2312" pitchFamily="1" charset="-122"/>
                <a:ea typeface="楷体_GB2312" pitchFamily="1" charset="-122"/>
              </a:rPr>
              <a:t>找出频繁项集－－</a:t>
            </a:r>
            <a:r>
              <a:rPr kumimoji="1" lang="en-US" altLang="zh-CN" sz="2800" b="1" i="1" dirty="0" err="1">
                <a:solidFill>
                  <a:srgbClr val="002060"/>
                </a:solidFill>
                <a:latin typeface="楷体_GB2312" pitchFamily="1" charset="-122"/>
                <a:ea typeface="楷体_GB2312" pitchFamily="1" charset="-122"/>
              </a:rPr>
              <a:t>Apriori</a:t>
            </a:r>
            <a:r>
              <a:rPr kumimoji="1" lang="zh-CN" altLang="en-US" sz="2800" b="1" i="1" dirty="0">
                <a:solidFill>
                  <a:srgbClr val="002060"/>
                </a:solidFill>
                <a:latin typeface="楷体_GB2312" pitchFamily="1" charset="-122"/>
                <a:ea typeface="楷体_GB2312" pitchFamily="1" charset="-122"/>
              </a:rPr>
              <a:t>算法</a:t>
            </a:r>
          </a:p>
        </p:txBody>
      </p:sp>
    </p:spTree>
    <p:extLst>
      <p:ext uri="{BB962C8B-B14F-4D97-AF65-F5344CB8AC3E}">
        <p14:creationId xmlns:p14="http://schemas.microsoft.com/office/powerpoint/2010/main" val="4083188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40821"/>
                                        </p:tgtEl>
                                        <p:attrNameLst>
                                          <p:attrName>style.visibility</p:attrName>
                                        </p:attrNameLst>
                                      </p:cBhvr>
                                      <p:to>
                                        <p:strVal val="visible"/>
                                      </p:to>
                                    </p:set>
                                    <p:anim calcmode="lin" valueType="num">
                                      <p:cBhvr additive="base">
                                        <p:cTn id="7" dur="500" fill="hold"/>
                                        <p:tgtEl>
                                          <p:spTgt spid="1440821"/>
                                        </p:tgtEl>
                                        <p:attrNameLst>
                                          <p:attrName>ppt_x</p:attrName>
                                        </p:attrNameLst>
                                      </p:cBhvr>
                                      <p:tavLst>
                                        <p:tav tm="0">
                                          <p:val>
                                            <p:strVal val="0-#ppt_w/2"/>
                                          </p:val>
                                        </p:tav>
                                        <p:tav tm="100000">
                                          <p:val>
                                            <p:strVal val="#ppt_x"/>
                                          </p:val>
                                        </p:tav>
                                      </p:tavLst>
                                    </p:anim>
                                    <p:anim calcmode="lin" valueType="num">
                                      <p:cBhvr additive="base">
                                        <p:cTn id="8" dur="500" fill="hold"/>
                                        <p:tgtEl>
                                          <p:spTgt spid="14408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40820"/>
                                        </p:tgtEl>
                                        <p:attrNameLst>
                                          <p:attrName>style.visibility</p:attrName>
                                        </p:attrNameLst>
                                      </p:cBhvr>
                                      <p:to>
                                        <p:strVal val="visible"/>
                                      </p:to>
                                    </p:set>
                                    <p:anim calcmode="lin" valueType="num">
                                      <p:cBhvr additive="base">
                                        <p:cTn id="13" dur="500" fill="hold"/>
                                        <p:tgtEl>
                                          <p:spTgt spid="1440820"/>
                                        </p:tgtEl>
                                        <p:attrNameLst>
                                          <p:attrName>ppt_x</p:attrName>
                                        </p:attrNameLst>
                                      </p:cBhvr>
                                      <p:tavLst>
                                        <p:tav tm="0">
                                          <p:val>
                                            <p:strVal val="0-#ppt_w/2"/>
                                          </p:val>
                                        </p:tav>
                                        <p:tav tm="100000">
                                          <p:val>
                                            <p:strVal val="#ppt_x"/>
                                          </p:val>
                                        </p:tav>
                                      </p:tavLst>
                                    </p:anim>
                                    <p:anim calcmode="lin" valueType="num">
                                      <p:cBhvr additive="base">
                                        <p:cTn id="14" dur="500" fill="hold"/>
                                        <p:tgtEl>
                                          <p:spTgt spid="1440820"/>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6" presetClass="entr" presetSubtype="42" fill="hold" nodeType="afterEffect">
                                  <p:stCondLst>
                                    <p:cond delay="0"/>
                                  </p:stCondLst>
                                  <p:childTnLst>
                                    <p:set>
                                      <p:cBhvr>
                                        <p:cTn id="17" dur="1" fill="hold">
                                          <p:stCondLst>
                                            <p:cond delay="0"/>
                                          </p:stCondLst>
                                        </p:cTn>
                                        <p:tgtEl>
                                          <p:spTgt spid="1440793"/>
                                        </p:tgtEl>
                                        <p:attrNameLst>
                                          <p:attrName>style.visibility</p:attrName>
                                        </p:attrNameLst>
                                      </p:cBhvr>
                                      <p:to>
                                        <p:strVal val="visible"/>
                                      </p:to>
                                    </p:set>
                                    <p:animEffect transition="in" filter="barn(outHorizontal)">
                                      <p:cBhvr>
                                        <p:cTn id="18" dur="500"/>
                                        <p:tgtEl>
                                          <p:spTgt spid="144079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408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0820" grpId="0" animBg="1"/>
      <p:bldP spid="1440821" grpId="0" autoUpdateAnimBg="0"/>
      <p:bldP spid="1440822"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1794" name="Group 2"/>
          <p:cNvGraphicFramePr>
            <a:graphicFrameLocks noGrp="1"/>
          </p:cNvGraphicFramePr>
          <p:nvPr/>
        </p:nvGraphicFramePr>
        <p:xfrm>
          <a:off x="1066800" y="2182813"/>
          <a:ext cx="2743200" cy="3362960"/>
        </p:xfrm>
        <a:graphic>
          <a:graphicData uri="http://schemas.openxmlformats.org/drawingml/2006/table">
            <a:tbl>
              <a:tblPr/>
              <a:tblGrid>
                <a:gridCol w="1371600"/>
                <a:gridCol w="1371600"/>
              </a:tblGrid>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项集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支持度计数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I1</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I2</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I3</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I4</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I5</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41817" name="Group 25"/>
          <p:cNvGraphicFramePr>
            <a:graphicFrameLocks noGrp="1"/>
          </p:cNvGraphicFramePr>
          <p:nvPr/>
        </p:nvGraphicFramePr>
        <p:xfrm>
          <a:off x="6172200" y="1066800"/>
          <a:ext cx="2514600" cy="5030788"/>
        </p:xfrm>
        <a:graphic>
          <a:graphicData uri="http://schemas.openxmlformats.org/drawingml/2006/table">
            <a:tbl>
              <a:tblPr/>
              <a:tblGrid>
                <a:gridCol w="2514600"/>
              </a:tblGrid>
              <a:tr h="455613">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smtClean="0">
                          <a:ln>
                            <a:noFill/>
                          </a:ln>
                          <a:solidFill>
                            <a:schemeClr val="tx1"/>
                          </a:solidFill>
                          <a:effectLst/>
                          <a:latin typeface="Tahoma" pitchFamily="34" charset="0"/>
                          <a:ea typeface="宋体" pitchFamily="2" charset="-122"/>
                        </a:rPr>
                        <a:t>项集</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025">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I1</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I2</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I1</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I3</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I1</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I4</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I1</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I5</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025">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I2</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I3</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I2</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I4</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I2</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I5</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I3</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I4</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025">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I3</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I5</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dirty="0" smtClean="0">
                          <a:ln>
                            <a:noFill/>
                          </a:ln>
                          <a:solidFill>
                            <a:schemeClr val="tx1"/>
                          </a:solidFill>
                          <a:effectLst/>
                          <a:latin typeface="Tahoma" pitchFamily="34" charset="0"/>
                          <a:ea typeface="宋体" pitchFamily="2" charset="-122"/>
                        </a:rPr>
                        <a:t>I4</a:t>
                      </a:r>
                      <a:r>
                        <a:rPr kumimoji="0" lang="zh-CN" altLang="en-US" sz="2400" b="0" i="0" u="none" strike="noStrike" cap="none" normalizeH="0" baseline="0" dirty="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dirty="0" smtClean="0">
                          <a:ln>
                            <a:noFill/>
                          </a:ln>
                          <a:solidFill>
                            <a:schemeClr val="tx1"/>
                          </a:solidFill>
                          <a:effectLst/>
                          <a:latin typeface="Tahoma" pitchFamily="34" charset="0"/>
                          <a:ea typeface="宋体" pitchFamily="2" charset="-122"/>
                        </a:rPr>
                        <a:t>I5</a:t>
                      </a:r>
                      <a:r>
                        <a:rPr kumimoji="0" lang="zh-CN" altLang="en-US" sz="2400" b="0" i="0" u="none" strike="noStrike" cap="none" normalizeH="0" baseline="0" dirty="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41843" name="Text Box 51"/>
          <p:cNvSpPr txBox="1">
            <a:spLocks noChangeArrowheads="1"/>
          </p:cNvSpPr>
          <p:nvPr/>
        </p:nvSpPr>
        <p:spPr bwMode="auto">
          <a:xfrm>
            <a:off x="544512" y="1905000"/>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latin typeface="Times New Roman" pitchFamily="18" charset="0"/>
                <a:ea typeface="宋体" pitchFamily="2" charset="-122"/>
              </a:rPr>
              <a:t>L</a:t>
            </a:r>
            <a:r>
              <a:rPr kumimoji="1" lang="en-US" altLang="zh-CN" sz="1200">
                <a:latin typeface="Times New Roman" pitchFamily="18" charset="0"/>
                <a:ea typeface="宋体" pitchFamily="2" charset="-122"/>
              </a:rPr>
              <a:t>1</a:t>
            </a:r>
          </a:p>
        </p:txBody>
      </p:sp>
      <p:sp>
        <p:nvSpPr>
          <p:cNvPr id="1441844" name="Text Box 52"/>
          <p:cNvSpPr txBox="1">
            <a:spLocks noChangeArrowheads="1"/>
          </p:cNvSpPr>
          <p:nvPr/>
        </p:nvSpPr>
        <p:spPr bwMode="auto">
          <a:xfrm>
            <a:off x="4953000" y="2057400"/>
            <a:ext cx="47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latin typeface="Times New Roman" pitchFamily="18" charset="0"/>
                <a:ea typeface="宋体" pitchFamily="2" charset="-122"/>
              </a:rPr>
              <a:t>C</a:t>
            </a:r>
            <a:r>
              <a:rPr kumimoji="1" lang="en-US" altLang="zh-CN" sz="1400">
                <a:latin typeface="Times New Roman" pitchFamily="18" charset="0"/>
                <a:ea typeface="宋体" pitchFamily="2" charset="-122"/>
              </a:rPr>
              <a:t>2</a:t>
            </a:r>
          </a:p>
        </p:txBody>
      </p:sp>
      <p:sp>
        <p:nvSpPr>
          <p:cNvPr id="1441845" name="Line 53"/>
          <p:cNvSpPr>
            <a:spLocks noChangeShapeType="1"/>
          </p:cNvSpPr>
          <p:nvPr/>
        </p:nvSpPr>
        <p:spPr bwMode="auto">
          <a:xfrm>
            <a:off x="3962400" y="3810000"/>
            <a:ext cx="20574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1846" name="Text Box 54"/>
          <p:cNvSpPr txBox="1">
            <a:spLocks noChangeArrowheads="1"/>
          </p:cNvSpPr>
          <p:nvPr/>
        </p:nvSpPr>
        <p:spPr bwMode="auto">
          <a:xfrm>
            <a:off x="4343400" y="3429000"/>
            <a:ext cx="1228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latin typeface="Times New Roman" pitchFamily="18" charset="0"/>
                <a:ea typeface="宋体" pitchFamily="2" charset="-122"/>
              </a:rPr>
              <a:t>由</a:t>
            </a:r>
            <a:r>
              <a:rPr kumimoji="1" lang="en-US" altLang="zh-CN" sz="2000">
                <a:latin typeface="Times New Roman" pitchFamily="18" charset="0"/>
                <a:ea typeface="宋体" pitchFamily="2" charset="-122"/>
              </a:rPr>
              <a:t>L1</a:t>
            </a:r>
            <a:r>
              <a:rPr kumimoji="1" lang="zh-CN" altLang="en-US" sz="2000">
                <a:latin typeface="Times New Roman" pitchFamily="18" charset="0"/>
                <a:ea typeface="宋体" pitchFamily="2" charset="-122"/>
              </a:rPr>
              <a:t>产生</a:t>
            </a:r>
          </a:p>
          <a:p>
            <a:r>
              <a:rPr kumimoji="1" lang="zh-CN" altLang="en-US" sz="2000">
                <a:latin typeface="Times New Roman" pitchFamily="18" charset="0"/>
                <a:ea typeface="宋体" pitchFamily="2" charset="-122"/>
              </a:rPr>
              <a:t>候选</a:t>
            </a:r>
            <a:r>
              <a:rPr kumimoji="1" lang="en-US" altLang="zh-CN" sz="2000">
                <a:latin typeface="Times New Roman" pitchFamily="18" charset="0"/>
                <a:ea typeface="宋体" pitchFamily="2" charset="-122"/>
              </a:rPr>
              <a:t>C2</a:t>
            </a:r>
          </a:p>
        </p:txBody>
      </p:sp>
      <p:sp>
        <p:nvSpPr>
          <p:cNvPr id="1441847" name="Text Box 55"/>
          <p:cNvSpPr txBox="1">
            <a:spLocks noChangeArrowheads="1"/>
          </p:cNvSpPr>
          <p:nvPr/>
        </p:nvSpPr>
        <p:spPr bwMode="auto">
          <a:xfrm>
            <a:off x="2057400" y="5943600"/>
            <a:ext cx="33025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a:latin typeface="Times New Roman" pitchFamily="18" charset="0"/>
                <a:ea typeface="宋体" pitchFamily="2" charset="-122"/>
              </a:rPr>
              <a:t>L</a:t>
            </a:r>
            <a:r>
              <a:rPr kumimoji="1" lang="en-US" altLang="zh-CN" sz="2800" baseline="-30000" dirty="0">
                <a:latin typeface="Times New Roman" pitchFamily="18" charset="0"/>
                <a:ea typeface="宋体" pitchFamily="2" charset="-122"/>
              </a:rPr>
              <a:t>k-1</a:t>
            </a:r>
            <a:r>
              <a:rPr kumimoji="1" lang="zh-CN" altLang="en-US" sz="2800" dirty="0">
                <a:latin typeface="宋体" pitchFamily="2" charset="-122"/>
                <a:ea typeface="宋体" pitchFamily="2" charset="-122"/>
              </a:rPr>
              <a:t>用于产生候选</a:t>
            </a:r>
            <a:r>
              <a:rPr kumimoji="1" lang="en-US" altLang="zh-CN" sz="2800" dirty="0" err="1">
                <a:latin typeface="Times New Roman" pitchFamily="18" charset="0"/>
                <a:ea typeface="宋体" pitchFamily="2" charset="-122"/>
              </a:rPr>
              <a:t>C</a:t>
            </a:r>
            <a:r>
              <a:rPr kumimoji="1" lang="en-US" altLang="zh-CN" sz="2800" baseline="-30000" dirty="0" err="1">
                <a:latin typeface="Times New Roman" pitchFamily="18" charset="0"/>
                <a:ea typeface="宋体" pitchFamily="2" charset="-122"/>
              </a:rPr>
              <a:t>k</a:t>
            </a:r>
            <a:r>
              <a:rPr kumimoji="1" lang="en-US" altLang="zh-CN" dirty="0">
                <a:latin typeface="Times New Roman" pitchFamily="18" charset="0"/>
                <a:ea typeface="宋体" pitchFamily="2" charset="-122"/>
              </a:rPr>
              <a:t> </a:t>
            </a:r>
          </a:p>
        </p:txBody>
      </p:sp>
      <p:sp>
        <p:nvSpPr>
          <p:cNvPr id="1441848" name="Rectangle 56"/>
          <p:cNvSpPr>
            <a:spLocks noChangeArrowheads="1"/>
          </p:cNvSpPr>
          <p:nvPr/>
        </p:nvSpPr>
        <p:spPr bwMode="auto">
          <a:xfrm>
            <a:off x="914400" y="762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marL="457200" eaLnBrk="0" fontAlgn="base" hangingPunct="0">
              <a:spcBef>
                <a:spcPct val="0"/>
              </a:spcBef>
              <a:spcAft>
                <a:spcPct val="0"/>
              </a:spcAft>
              <a:defRPr sz="2400">
                <a:solidFill>
                  <a:schemeClr val="tx1"/>
                </a:solidFill>
                <a:latin typeface="Times New Roman" pitchFamily="18" charset="0"/>
              </a:defRPr>
            </a:lvl6pPr>
            <a:lvl7pPr marL="914400" eaLnBrk="0" fontAlgn="base" hangingPunct="0">
              <a:spcBef>
                <a:spcPct val="0"/>
              </a:spcBef>
              <a:spcAft>
                <a:spcPct val="0"/>
              </a:spcAft>
              <a:defRPr sz="2400">
                <a:solidFill>
                  <a:schemeClr val="tx1"/>
                </a:solidFill>
                <a:latin typeface="Times New Roman" pitchFamily="18" charset="0"/>
              </a:defRPr>
            </a:lvl7pPr>
            <a:lvl8pPr marL="1371600" eaLnBrk="0" fontAlgn="base" hangingPunct="0">
              <a:spcBef>
                <a:spcPct val="0"/>
              </a:spcBef>
              <a:spcAft>
                <a:spcPct val="0"/>
              </a:spcAft>
              <a:defRPr sz="2400">
                <a:solidFill>
                  <a:schemeClr val="tx1"/>
                </a:solidFill>
                <a:latin typeface="Times New Roman" pitchFamily="18" charset="0"/>
              </a:defRPr>
            </a:lvl8pPr>
            <a:lvl9pPr marL="1828800" eaLnBrk="0" fontAlgn="base" hangingPunct="0">
              <a:spcBef>
                <a:spcPct val="0"/>
              </a:spcBef>
              <a:spcAft>
                <a:spcPct val="0"/>
              </a:spcAft>
              <a:defRPr sz="2400">
                <a:solidFill>
                  <a:schemeClr val="tx1"/>
                </a:solidFill>
                <a:latin typeface="Times New Roman" pitchFamily="18" charset="0"/>
              </a:defRPr>
            </a:lvl9pPr>
          </a:lstStyle>
          <a:p>
            <a:pPr eaLnBrk="1" hangingPunct="1"/>
            <a:r>
              <a:rPr kumimoji="1" lang="zh-CN" altLang="en-US" sz="2800" b="1" i="1" dirty="0">
                <a:solidFill>
                  <a:srgbClr val="002060"/>
                </a:solidFill>
                <a:latin typeface="楷体_GB2312" pitchFamily="1" charset="-122"/>
                <a:ea typeface="楷体_GB2312" pitchFamily="1" charset="-122"/>
              </a:rPr>
              <a:t>找出频繁项集－－</a:t>
            </a:r>
            <a:r>
              <a:rPr kumimoji="1" lang="en-US" altLang="zh-CN" sz="2800" b="1" i="1" dirty="0" err="1">
                <a:solidFill>
                  <a:srgbClr val="002060"/>
                </a:solidFill>
                <a:latin typeface="楷体_GB2312" pitchFamily="1" charset="-122"/>
                <a:ea typeface="楷体_GB2312" pitchFamily="1" charset="-122"/>
              </a:rPr>
              <a:t>Apriori</a:t>
            </a:r>
            <a:r>
              <a:rPr kumimoji="1" lang="zh-CN" altLang="en-US" sz="2800" b="1" i="1" dirty="0">
                <a:solidFill>
                  <a:srgbClr val="002060"/>
                </a:solidFill>
                <a:latin typeface="楷体_GB2312" pitchFamily="1" charset="-122"/>
                <a:ea typeface="楷体_GB2312" pitchFamily="1" charset="-122"/>
              </a:rPr>
              <a:t>算法</a:t>
            </a:r>
          </a:p>
        </p:txBody>
      </p:sp>
      <p:sp>
        <p:nvSpPr>
          <p:cNvPr id="1441849" name="AutoShape 57"/>
          <p:cNvSpPr>
            <a:spLocks noChangeArrowheads="1"/>
          </p:cNvSpPr>
          <p:nvPr/>
        </p:nvSpPr>
        <p:spPr bwMode="auto">
          <a:xfrm>
            <a:off x="4343400" y="5181600"/>
            <a:ext cx="1676400" cy="609600"/>
          </a:xfrm>
          <a:prstGeom prst="wedgeRoundRectCallout">
            <a:avLst>
              <a:gd name="adj1" fmla="val 45969"/>
              <a:gd name="adj2" fmla="val -180036"/>
              <a:gd name="adj3" fmla="val 16667"/>
            </a:avLst>
          </a:prstGeom>
          <a:solidFill>
            <a:srgbClr val="CC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b="1" dirty="0">
                <a:solidFill>
                  <a:srgbClr val="1F2243"/>
                </a:solidFill>
                <a:latin typeface="宋体" pitchFamily="2" charset="-122"/>
                <a:ea typeface="宋体" pitchFamily="2" charset="-122"/>
              </a:rPr>
              <a:t>连接</a:t>
            </a:r>
            <a:r>
              <a:rPr kumimoji="1" lang="en-US" altLang="zh-CN" sz="2400" b="1" dirty="0">
                <a:solidFill>
                  <a:srgbClr val="1F2243"/>
                </a:solidFill>
                <a:latin typeface="宋体" pitchFamily="2" charset="-122"/>
                <a:ea typeface="宋体" pitchFamily="2" charset="-122"/>
              </a:rPr>
              <a:t>&amp;</a:t>
            </a:r>
            <a:r>
              <a:rPr kumimoji="1" lang="zh-CN" altLang="en-US" sz="2400" b="1" dirty="0">
                <a:solidFill>
                  <a:srgbClr val="1F2243"/>
                </a:solidFill>
                <a:latin typeface="宋体" pitchFamily="2" charset="-122"/>
                <a:ea typeface="宋体" pitchFamily="2" charset="-122"/>
              </a:rPr>
              <a:t>剪枝</a:t>
            </a:r>
            <a:endParaRPr kumimoji="1" lang="zh-CN" altLang="en-US" sz="2400" b="1" dirty="0">
              <a:latin typeface="Times New Roman" pitchFamily="18" charset="0"/>
              <a:ea typeface="宋体" pitchFamily="2" charset="-122"/>
            </a:endParaRPr>
          </a:p>
        </p:txBody>
      </p:sp>
    </p:spTree>
    <p:extLst>
      <p:ext uri="{BB962C8B-B14F-4D97-AF65-F5344CB8AC3E}">
        <p14:creationId xmlns:p14="http://schemas.microsoft.com/office/powerpoint/2010/main" val="3890561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41846"/>
                                        </p:tgtEl>
                                        <p:attrNameLst>
                                          <p:attrName>style.visibility</p:attrName>
                                        </p:attrNameLst>
                                      </p:cBhvr>
                                      <p:to>
                                        <p:strVal val="visible"/>
                                      </p:to>
                                    </p:set>
                                    <p:anim calcmode="lin" valueType="num">
                                      <p:cBhvr additive="base">
                                        <p:cTn id="7" dur="500" fill="hold"/>
                                        <p:tgtEl>
                                          <p:spTgt spid="1441846"/>
                                        </p:tgtEl>
                                        <p:attrNameLst>
                                          <p:attrName>ppt_x</p:attrName>
                                        </p:attrNameLst>
                                      </p:cBhvr>
                                      <p:tavLst>
                                        <p:tav tm="0">
                                          <p:val>
                                            <p:strVal val="0-#ppt_w/2"/>
                                          </p:val>
                                        </p:tav>
                                        <p:tav tm="100000">
                                          <p:val>
                                            <p:strVal val="#ppt_x"/>
                                          </p:val>
                                        </p:tav>
                                      </p:tavLst>
                                    </p:anim>
                                    <p:anim calcmode="lin" valueType="num">
                                      <p:cBhvr additive="base">
                                        <p:cTn id="8" dur="500" fill="hold"/>
                                        <p:tgtEl>
                                          <p:spTgt spid="14418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1441849"/>
                                        </p:tgtEl>
                                        <p:attrNameLst>
                                          <p:attrName>style.visibility</p:attrName>
                                        </p:attrNameLst>
                                      </p:cBhvr>
                                      <p:to>
                                        <p:strVal val="visible"/>
                                      </p:to>
                                    </p:set>
                                    <p:animEffect transition="in" filter="barn(outVertical)">
                                      <p:cBhvr>
                                        <p:cTn id="13" dur="500"/>
                                        <p:tgtEl>
                                          <p:spTgt spid="144184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441845"/>
                                        </p:tgtEl>
                                        <p:attrNameLst>
                                          <p:attrName>style.visibility</p:attrName>
                                        </p:attrNameLst>
                                      </p:cBhvr>
                                      <p:to>
                                        <p:strVal val="visible"/>
                                      </p:to>
                                    </p:set>
                                    <p:anim calcmode="lin" valueType="num">
                                      <p:cBhvr additive="base">
                                        <p:cTn id="18" dur="500" fill="hold"/>
                                        <p:tgtEl>
                                          <p:spTgt spid="1441845"/>
                                        </p:tgtEl>
                                        <p:attrNameLst>
                                          <p:attrName>ppt_x</p:attrName>
                                        </p:attrNameLst>
                                      </p:cBhvr>
                                      <p:tavLst>
                                        <p:tav tm="0">
                                          <p:val>
                                            <p:strVal val="0-#ppt_w/2"/>
                                          </p:val>
                                        </p:tav>
                                        <p:tav tm="100000">
                                          <p:val>
                                            <p:strVal val="#ppt_x"/>
                                          </p:val>
                                        </p:tav>
                                      </p:tavLst>
                                    </p:anim>
                                    <p:anim calcmode="lin" valueType="num">
                                      <p:cBhvr additive="base">
                                        <p:cTn id="19" dur="500" fill="hold"/>
                                        <p:tgtEl>
                                          <p:spTgt spid="1441845"/>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16" presetClass="entr" presetSubtype="42" fill="hold" nodeType="afterEffect">
                                  <p:stCondLst>
                                    <p:cond delay="0"/>
                                  </p:stCondLst>
                                  <p:childTnLst>
                                    <p:set>
                                      <p:cBhvr>
                                        <p:cTn id="22" dur="1" fill="hold">
                                          <p:stCondLst>
                                            <p:cond delay="0"/>
                                          </p:stCondLst>
                                        </p:cTn>
                                        <p:tgtEl>
                                          <p:spTgt spid="1441817"/>
                                        </p:tgtEl>
                                        <p:attrNameLst>
                                          <p:attrName>style.visibility</p:attrName>
                                        </p:attrNameLst>
                                      </p:cBhvr>
                                      <p:to>
                                        <p:strVal val="visible"/>
                                      </p:to>
                                    </p:set>
                                    <p:animEffect transition="in" filter="barn(outHorizontal)">
                                      <p:cBhvr>
                                        <p:cTn id="23" dur="500"/>
                                        <p:tgtEl>
                                          <p:spTgt spid="1441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1845" grpId="0" animBg="1"/>
      <p:bldP spid="1441846" grpId="0" autoUpdateAnimBg="0"/>
      <p:bldP spid="1441849"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2818" name="Group 2"/>
          <p:cNvGraphicFramePr>
            <a:graphicFrameLocks noGrp="1"/>
          </p:cNvGraphicFramePr>
          <p:nvPr>
            <p:extLst>
              <p:ext uri="{D42A27DB-BD31-4B8C-83A1-F6EECF244321}">
                <p14:modId xmlns:p14="http://schemas.microsoft.com/office/powerpoint/2010/main" val="2103573662"/>
              </p:ext>
            </p:extLst>
          </p:nvPr>
        </p:nvGraphicFramePr>
        <p:xfrm>
          <a:off x="1676400" y="1000760"/>
          <a:ext cx="2743200" cy="5513200"/>
        </p:xfrm>
        <a:graphic>
          <a:graphicData uri="http://schemas.openxmlformats.org/drawingml/2006/table">
            <a:tbl>
              <a:tblPr/>
              <a:tblGrid>
                <a:gridCol w="1371600"/>
                <a:gridCol w="1371600"/>
              </a:tblGrid>
              <a:tr h="664078">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smtClean="0">
                          <a:ln>
                            <a:noFill/>
                          </a:ln>
                          <a:solidFill>
                            <a:schemeClr val="tx1"/>
                          </a:solidFill>
                          <a:effectLst/>
                          <a:latin typeface="Tahoma" pitchFamily="34" charset="0"/>
                          <a:ea typeface="宋体" pitchFamily="2" charset="-122"/>
                        </a:rPr>
                        <a:t>项集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支持度计数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216">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I1</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I2</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216">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I1</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I3</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216">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I1</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I4</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216">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I1</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I5</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216">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I2</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I3</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216">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I2</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I4</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216">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I2</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I5</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216">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I3</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I4</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216">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I3</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I5</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216">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I4</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I5</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42856" name="Group 40"/>
          <p:cNvGraphicFramePr>
            <a:graphicFrameLocks noGrp="1"/>
          </p:cNvGraphicFramePr>
          <p:nvPr>
            <p:extLst>
              <p:ext uri="{D42A27DB-BD31-4B8C-83A1-F6EECF244321}">
                <p14:modId xmlns:p14="http://schemas.microsoft.com/office/powerpoint/2010/main" val="728136080"/>
              </p:ext>
            </p:extLst>
          </p:nvPr>
        </p:nvGraphicFramePr>
        <p:xfrm>
          <a:off x="6172200" y="1991360"/>
          <a:ext cx="2438400" cy="3749040"/>
        </p:xfrm>
        <a:graphic>
          <a:graphicData uri="http://schemas.openxmlformats.org/drawingml/2006/table">
            <a:tbl>
              <a:tblPr/>
              <a:tblGrid>
                <a:gridCol w="1409700"/>
                <a:gridCol w="1028700"/>
              </a:tblGrid>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项集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支持度计数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I1</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I2</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I1</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I3</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I1</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I5</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I2</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I3</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I2</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I4</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I2</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I5</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42882" name="Text Box 66"/>
          <p:cNvSpPr txBox="1">
            <a:spLocks noChangeArrowheads="1"/>
          </p:cNvSpPr>
          <p:nvPr/>
        </p:nvSpPr>
        <p:spPr bwMode="auto">
          <a:xfrm>
            <a:off x="984250" y="1423035"/>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latin typeface="Times New Roman" pitchFamily="18" charset="0"/>
                <a:ea typeface="宋体" pitchFamily="2" charset="-122"/>
              </a:rPr>
              <a:t>C</a:t>
            </a:r>
            <a:r>
              <a:rPr kumimoji="1" lang="en-US" altLang="zh-CN" sz="1200">
                <a:latin typeface="Times New Roman" pitchFamily="18" charset="0"/>
                <a:ea typeface="宋体" pitchFamily="2" charset="-122"/>
              </a:rPr>
              <a:t>2</a:t>
            </a:r>
          </a:p>
        </p:txBody>
      </p:sp>
      <p:sp>
        <p:nvSpPr>
          <p:cNvPr id="1442883" name="Text Box 67"/>
          <p:cNvSpPr txBox="1">
            <a:spLocks noChangeArrowheads="1"/>
          </p:cNvSpPr>
          <p:nvPr/>
        </p:nvSpPr>
        <p:spPr bwMode="auto">
          <a:xfrm>
            <a:off x="5257800" y="1457960"/>
            <a:ext cx="458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latin typeface="Times New Roman" pitchFamily="18" charset="0"/>
                <a:ea typeface="宋体" pitchFamily="2" charset="-122"/>
              </a:rPr>
              <a:t>L</a:t>
            </a:r>
            <a:r>
              <a:rPr kumimoji="1" lang="en-US" altLang="zh-CN" sz="1400">
                <a:latin typeface="Times New Roman" pitchFamily="18" charset="0"/>
                <a:ea typeface="宋体" pitchFamily="2" charset="-122"/>
              </a:rPr>
              <a:t>2</a:t>
            </a:r>
          </a:p>
        </p:txBody>
      </p:sp>
      <p:sp>
        <p:nvSpPr>
          <p:cNvPr id="1442884" name="Line 68"/>
          <p:cNvSpPr>
            <a:spLocks noChangeShapeType="1"/>
          </p:cNvSpPr>
          <p:nvPr/>
        </p:nvSpPr>
        <p:spPr bwMode="auto">
          <a:xfrm>
            <a:off x="76200" y="389636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2885" name="Line 69"/>
          <p:cNvSpPr>
            <a:spLocks noChangeShapeType="1"/>
          </p:cNvSpPr>
          <p:nvPr/>
        </p:nvSpPr>
        <p:spPr bwMode="auto">
          <a:xfrm>
            <a:off x="4495800" y="3896360"/>
            <a:ext cx="152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2886" name="Text Box 70"/>
          <p:cNvSpPr txBox="1">
            <a:spLocks noChangeArrowheads="1"/>
          </p:cNvSpPr>
          <p:nvPr/>
        </p:nvSpPr>
        <p:spPr bwMode="auto">
          <a:xfrm>
            <a:off x="4419600" y="3210560"/>
            <a:ext cx="17081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latin typeface="Times New Roman" pitchFamily="18" charset="0"/>
                <a:ea typeface="宋体" pitchFamily="2" charset="-122"/>
              </a:rPr>
              <a:t>比较候选支持</a:t>
            </a:r>
          </a:p>
          <a:p>
            <a:r>
              <a:rPr kumimoji="1" lang="zh-CN" altLang="en-US" sz="2000">
                <a:latin typeface="Times New Roman" pitchFamily="18" charset="0"/>
                <a:ea typeface="宋体" pitchFamily="2" charset="-122"/>
              </a:rPr>
              <a:t>度计数与最小</a:t>
            </a:r>
          </a:p>
          <a:p>
            <a:r>
              <a:rPr kumimoji="1" lang="zh-CN" altLang="en-US" sz="2000">
                <a:latin typeface="Times New Roman" pitchFamily="18" charset="0"/>
                <a:ea typeface="宋体" pitchFamily="2" charset="-122"/>
              </a:rPr>
              <a:t>支持度计数</a:t>
            </a:r>
          </a:p>
        </p:txBody>
      </p:sp>
      <p:sp>
        <p:nvSpPr>
          <p:cNvPr id="1442887" name="Text Box 71"/>
          <p:cNvSpPr txBox="1">
            <a:spLocks noChangeArrowheads="1"/>
          </p:cNvSpPr>
          <p:nvPr/>
        </p:nvSpPr>
        <p:spPr bwMode="auto">
          <a:xfrm>
            <a:off x="0" y="3515360"/>
            <a:ext cx="1638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latin typeface="Times New Roman" pitchFamily="18" charset="0"/>
                <a:ea typeface="宋体" pitchFamily="2" charset="-122"/>
              </a:rPr>
              <a:t>扫描</a:t>
            </a:r>
            <a:r>
              <a:rPr kumimoji="1" lang="en-US" altLang="zh-CN" sz="2000">
                <a:latin typeface="Times New Roman" pitchFamily="18" charset="0"/>
                <a:ea typeface="宋体" pitchFamily="2" charset="-122"/>
              </a:rPr>
              <a:t>D</a:t>
            </a:r>
            <a:r>
              <a:rPr kumimoji="1" lang="zh-CN" altLang="en-US" sz="2000">
                <a:latin typeface="Times New Roman" pitchFamily="18" charset="0"/>
                <a:ea typeface="宋体" pitchFamily="2" charset="-122"/>
              </a:rPr>
              <a:t>，对每</a:t>
            </a:r>
          </a:p>
          <a:p>
            <a:r>
              <a:rPr kumimoji="1" lang="zh-CN" altLang="en-US" sz="2000">
                <a:latin typeface="Times New Roman" pitchFamily="18" charset="0"/>
                <a:ea typeface="宋体" pitchFamily="2" charset="-122"/>
              </a:rPr>
              <a:t>个候选计数</a:t>
            </a:r>
          </a:p>
        </p:txBody>
      </p:sp>
      <p:sp>
        <p:nvSpPr>
          <p:cNvPr id="14" name="Rectangle 56"/>
          <p:cNvSpPr>
            <a:spLocks noChangeArrowheads="1"/>
          </p:cNvSpPr>
          <p:nvPr/>
        </p:nvSpPr>
        <p:spPr bwMode="auto">
          <a:xfrm>
            <a:off x="914400" y="762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marL="457200" eaLnBrk="0" fontAlgn="base" hangingPunct="0">
              <a:spcBef>
                <a:spcPct val="0"/>
              </a:spcBef>
              <a:spcAft>
                <a:spcPct val="0"/>
              </a:spcAft>
              <a:defRPr sz="2400">
                <a:solidFill>
                  <a:schemeClr val="tx1"/>
                </a:solidFill>
                <a:latin typeface="Times New Roman" pitchFamily="18" charset="0"/>
              </a:defRPr>
            </a:lvl6pPr>
            <a:lvl7pPr marL="914400" eaLnBrk="0" fontAlgn="base" hangingPunct="0">
              <a:spcBef>
                <a:spcPct val="0"/>
              </a:spcBef>
              <a:spcAft>
                <a:spcPct val="0"/>
              </a:spcAft>
              <a:defRPr sz="2400">
                <a:solidFill>
                  <a:schemeClr val="tx1"/>
                </a:solidFill>
                <a:latin typeface="Times New Roman" pitchFamily="18" charset="0"/>
              </a:defRPr>
            </a:lvl7pPr>
            <a:lvl8pPr marL="1371600" eaLnBrk="0" fontAlgn="base" hangingPunct="0">
              <a:spcBef>
                <a:spcPct val="0"/>
              </a:spcBef>
              <a:spcAft>
                <a:spcPct val="0"/>
              </a:spcAft>
              <a:defRPr sz="2400">
                <a:solidFill>
                  <a:schemeClr val="tx1"/>
                </a:solidFill>
                <a:latin typeface="Times New Roman" pitchFamily="18" charset="0"/>
              </a:defRPr>
            </a:lvl8pPr>
            <a:lvl9pPr marL="1828800" eaLnBrk="0" fontAlgn="base" hangingPunct="0">
              <a:spcBef>
                <a:spcPct val="0"/>
              </a:spcBef>
              <a:spcAft>
                <a:spcPct val="0"/>
              </a:spcAft>
              <a:defRPr sz="2400">
                <a:solidFill>
                  <a:schemeClr val="tx1"/>
                </a:solidFill>
                <a:latin typeface="Times New Roman" pitchFamily="18" charset="0"/>
              </a:defRPr>
            </a:lvl9pPr>
          </a:lstStyle>
          <a:p>
            <a:pPr eaLnBrk="1" hangingPunct="1"/>
            <a:r>
              <a:rPr kumimoji="1" lang="zh-CN" altLang="en-US" sz="2800" b="1" i="1" dirty="0">
                <a:solidFill>
                  <a:srgbClr val="002060"/>
                </a:solidFill>
                <a:latin typeface="楷体_GB2312" pitchFamily="1" charset="-122"/>
                <a:ea typeface="楷体_GB2312" pitchFamily="1" charset="-122"/>
              </a:rPr>
              <a:t>找出频繁项集－－</a:t>
            </a:r>
            <a:r>
              <a:rPr kumimoji="1" lang="en-US" altLang="zh-CN" sz="2800" b="1" i="1" dirty="0" err="1">
                <a:solidFill>
                  <a:srgbClr val="002060"/>
                </a:solidFill>
                <a:latin typeface="楷体_GB2312" pitchFamily="1" charset="-122"/>
                <a:ea typeface="楷体_GB2312" pitchFamily="1" charset="-122"/>
              </a:rPr>
              <a:t>Apriori</a:t>
            </a:r>
            <a:r>
              <a:rPr kumimoji="1" lang="zh-CN" altLang="en-US" sz="2800" b="1" i="1" dirty="0">
                <a:solidFill>
                  <a:srgbClr val="002060"/>
                </a:solidFill>
                <a:latin typeface="楷体_GB2312" pitchFamily="1" charset="-122"/>
                <a:ea typeface="楷体_GB2312" pitchFamily="1" charset="-122"/>
              </a:rPr>
              <a:t>算法</a:t>
            </a:r>
          </a:p>
        </p:txBody>
      </p:sp>
    </p:spTree>
    <p:extLst>
      <p:ext uri="{BB962C8B-B14F-4D97-AF65-F5344CB8AC3E}">
        <p14:creationId xmlns:p14="http://schemas.microsoft.com/office/powerpoint/2010/main" val="2321433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3842" name="Group 2"/>
          <p:cNvGraphicFramePr>
            <a:graphicFrameLocks noGrp="1"/>
          </p:cNvGraphicFramePr>
          <p:nvPr>
            <p:extLst>
              <p:ext uri="{D42A27DB-BD31-4B8C-83A1-F6EECF244321}">
                <p14:modId xmlns:p14="http://schemas.microsoft.com/office/powerpoint/2010/main" val="3951600842"/>
              </p:ext>
            </p:extLst>
          </p:nvPr>
        </p:nvGraphicFramePr>
        <p:xfrm>
          <a:off x="685799" y="1981200"/>
          <a:ext cx="2667000" cy="3749040"/>
        </p:xfrm>
        <a:graphic>
          <a:graphicData uri="http://schemas.openxmlformats.org/drawingml/2006/table">
            <a:tbl>
              <a:tblPr/>
              <a:tblGrid>
                <a:gridCol w="1257300"/>
                <a:gridCol w="1409700"/>
              </a:tblGrid>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项集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支持度计数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I1</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I2</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I1</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I3</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I1</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I5</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I2</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I3</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I2</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I4</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I2</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000" b="0" i="0" u="none" strike="noStrike" cap="none" normalizeH="0" baseline="0" smtClean="0">
                          <a:ln>
                            <a:noFill/>
                          </a:ln>
                          <a:solidFill>
                            <a:schemeClr val="tx1"/>
                          </a:solidFill>
                          <a:effectLst/>
                          <a:latin typeface="Tahoma" pitchFamily="34" charset="0"/>
                          <a:ea typeface="宋体" pitchFamily="2" charset="-122"/>
                        </a:rPr>
                        <a:t>I5</a:t>
                      </a:r>
                      <a:r>
                        <a:rPr kumimoji="0" lang="zh-CN" altLang="en-US" sz="20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smtClean="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43868" name="Text Box 28"/>
          <p:cNvSpPr txBox="1">
            <a:spLocks noChangeArrowheads="1"/>
          </p:cNvSpPr>
          <p:nvPr/>
        </p:nvSpPr>
        <p:spPr bwMode="auto">
          <a:xfrm>
            <a:off x="531812" y="1447800"/>
            <a:ext cx="458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dirty="0">
                <a:latin typeface="Times New Roman" pitchFamily="18" charset="0"/>
                <a:ea typeface="宋体" pitchFamily="2" charset="-122"/>
              </a:rPr>
              <a:t>L</a:t>
            </a:r>
            <a:r>
              <a:rPr kumimoji="1" lang="en-US" altLang="zh-CN" sz="1400" dirty="0">
                <a:latin typeface="Times New Roman" pitchFamily="18" charset="0"/>
                <a:ea typeface="宋体" pitchFamily="2" charset="-122"/>
              </a:rPr>
              <a:t>2</a:t>
            </a:r>
          </a:p>
        </p:txBody>
      </p:sp>
      <p:graphicFrame>
        <p:nvGraphicFramePr>
          <p:cNvPr id="1443869" name="Group 29"/>
          <p:cNvGraphicFramePr>
            <a:graphicFrameLocks noGrp="1"/>
          </p:cNvGraphicFramePr>
          <p:nvPr>
            <p:extLst>
              <p:ext uri="{D42A27DB-BD31-4B8C-83A1-F6EECF244321}">
                <p14:modId xmlns:p14="http://schemas.microsoft.com/office/powerpoint/2010/main" val="22365110"/>
              </p:ext>
            </p:extLst>
          </p:nvPr>
        </p:nvGraphicFramePr>
        <p:xfrm>
          <a:off x="6019800" y="2209800"/>
          <a:ext cx="2667000" cy="1524000"/>
        </p:xfrm>
        <a:graphic>
          <a:graphicData uri="http://schemas.openxmlformats.org/drawingml/2006/table">
            <a:tbl>
              <a:tblPr/>
              <a:tblGrid>
                <a:gridCol w="2667000"/>
              </a:tblGrid>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项集</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I1</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I2</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I3</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lvl1pPr>
                        <a:spcBef>
                          <a:spcPct val="20000"/>
                        </a:spcBef>
                        <a:buClr>
                          <a:schemeClr val="folHlink"/>
                        </a:buClr>
                        <a:buSzPct val="60000"/>
                        <a:buFont typeface="Wingdings" pitchFamily="2" charset="2"/>
                        <a:defRPr sz="24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I1</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I2</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r>
                        <a:rPr kumimoji="0" lang="en-US" altLang="zh-CN" sz="2400" b="0" i="0" u="none" strike="noStrike" cap="none" normalizeH="0" baseline="0" smtClean="0">
                          <a:ln>
                            <a:noFill/>
                          </a:ln>
                          <a:solidFill>
                            <a:schemeClr val="tx1"/>
                          </a:solidFill>
                          <a:effectLst/>
                          <a:latin typeface="Tahoma" pitchFamily="34" charset="0"/>
                          <a:ea typeface="宋体" pitchFamily="2" charset="-122"/>
                        </a:rPr>
                        <a:t>I5</a:t>
                      </a:r>
                      <a:r>
                        <a:rPr kumimoji="0" lang="zh-CN" altLang="en-US" sz="2400" b="0" i="0" u="none" strike="noStrike" cap="none" normalizeH="0" baseline="0" smtClean="0">
                          <a:ln>
                            <a:noFill/>
                          </a:ln>
                          <a:solidFill>
                            <a:schemeClr val="tx1"/>
                          </a:solidFill>
                          <a:effectLst/>
                          <a:latin typeface="Tahom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43879" name="Line 39"/>
          <p:cNvSpPr>
            <a:spLocks noChangeShapeType="1"/>
          </p:cNvSpPr>
          <p:nvPr/>
        </p:nvSpPr>
        <p:spPr bwMode="auto">
          <a:xfrm>
            <a:off x="3429000" y="2987675"/>
            <a:ext cx="2057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3880" name="Text Box 40"/>
          <p:cNvSpPr txBox="1">
            <a:spLocks noChangeArrowheads="1"/>
          </p:cNvSpPr>
          <p:nvPr/>
        </p:nvSpPr>
        <p:spPr bwMode="auto">
          <a:xfrm>
            <a:off x="3810000" y="2667000"/>
            <a:ext cx="1228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a:latin typeface="Times New Roman" pitchFamily="18" charset="0"/>
                <a:ea typeface="宋体" pitchFamily="2" charset="-122"/>
              </a:rPr>
              <a:t>由</a:t>
            </a:r>
            <a:r>
              <a:rPr kumimoji="1" lang="en-US" altLang="zh-CN" sz="2000">
                <a:latin typeface="Times New Roman" pitchFamily="18" charset="0"/>
                <a:ea typeface="宋体" pitchFamily="2" charset="-122"/>
              </a:rPr>
              <a:t>L2</a:t>
            </a:r>
            <a:r>
              <a:rPr kumimoji="1" lang="zh-CN" altLang="en-US" sz="2000">
                <a:latin typeface="Times New Roman" pitchFamily="18" charset="0"/>
                <a:ea typeface="宋体" pitchFamily="2" charset="-122"/>
              </a:rPr>
              <a:t>产生</a:t>
            </a:r>
          </a:p>
          <a:p>
            <a:r>
              <a:rPr kumimoji="1" lang="zh-CN" altLang="en-US" sz="2000">
                <a:latin typeface="Times New Roman" pitchFamily="18" charset="0"/>
                <a:ea typeface="宋体" pitchFamily="2" charset="-122"/>
              </a:rPr>
              <a:t>候选</a:t>
            </a:r>
            <a:r>
              <a:rPr kumimoji="1" lang="en-US" altLang="zh-CN" sz="2000">
                <a:latin typeface="Times New Roman" pitchFamily="18" charset="0"/>
                <a:ea typeface="宋体" pitchFamily="2" charset="-122"/>
              </a:rPr>
              <a:t>C3</a:t>
            </a:r>
          </a:p>
        </p:txBody>
      </p:sp>
      <p:sp>
        <p:nvSpPr>
          <p:cNvPr id="1443881" name="Text Box 41"/>
          <p:cNvSpPr txBox="1">
            <a:spLocks noChangeArrowheads="1"/>
          </p:cNvSpPr>
          <p:nvPr/>
        </p:nvSpPr>
        <p:spPr bwMode="auto">
          <a:xfrm>
            <a:off x="5715000" y="1600200"/>
            <a:ext cx="46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latin typeface="Times New Roman" pitchFamily="18" charset="0"/>
                <a:ea typeface="宋体" pitchFamily="2" charset="-122"/>
              </a:rPr>
              <a:t>C</a:t>
            </a:r>
            <a:r>
              <a:rPr kumimoji="1" lang="en-US" altLang="zh-CN" sz="1200">
                <a:latin typeface="Times New Roman" pitchFamily="18" charset="0"/>
                <a:ea typeface="宋体" pitchFamily="2" charset="-122"/>
              </a:rPr>
              <a:t>3</a:t>
            </a:r>
          </a:p>
        </p:txBody>
      </p:sp>
      <p:sp>
        <p:nvSpPr>
          <p:cNvPr id="1443882" name="AutoShape 42"/>
          <p:cNvSpPr>
            <a:spLocks noChangeArrowheads="1"/>
          </p:cNvSpPr>
          <p:nvPr/>
        </p:nvSpPr>
        <p:spPr bwMode="auto">
          <a:xfrm>
            <a:off x="5181600" y="4876800"/>
            <a:ext cx="1447800" cy="533400"/>
          </a:xfrm>
          <a:prstGeom prst="wedgeRoundRectCallout">
            <a:avLst>
              <a:gd name="adj1" fmla="val 33983"/>
              <a:gd name="adj2" fmla="val -164123"/>
              <a:gd name="adj3" fmla="val 16667"/>
            </a:avLst>
          </a:prstGeom>
          <a:solidFill>
            <a:srgbClr val="CC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b="1" dirty="0">
                <a:solidFill>
                  <a:srgbClr val="1F2243"/>
                </a:solidFill>
                <a:latin typeface="宋体" pitchFamily="2" charset="-122"/>
                <a:ea typeface="宋体" pitchFamily="2" charset="-122"/>
              </a:rPr>
              <a:t>连接</a:t>
            </a:r>
            <a:r>
              <a:rPr kumimoji="1" lang="en-US" altLang="zh-CN" sz="2000" b="1" dirty="0">
                <a:solidFill>
                  <a:srgbClr val="1F2243"/>
                </a:solidFill>
                <a:latin typeface="宋体" pitchFamily="2" charset="-122"/>
                <a:ea typeface="宋体" pitchFamily="2" charset="-122"/>
              </a:rPr>
              <a:t>&amp;</a:t>
            </a:r>
            <a:r>
              <a:rPr kumimoji="1" lang="zh-CN" altLang="en-US" sz="2000" b="1" dirty="0">
                <a:solidFill>
                  <a:srgbClr val="1F2243"/>
                </a:solidFill>
                <a:latin typeface="宋体" pitchFamily="2" charset="-122"/>
                <a:ea typeface="宋体" pitchFamily="2" charset="-122"/>
              </a:rPr>
              <a:t>剪枝</a:t>
            </a:r>
            <a:endParaRPr kumimoji="1" lang="zh-CN" altLang="en-US" sz="2000" b="1" dirty="0">
              <a:latin typeface="Times New Roman" pitchFamily="18" charset="0"/>
              <a:ea typeface="宋体" pitchFamily="2" charset="-122"/>
            </a:endParaRPr>
          </a:p>
        </p:txBody>
      </p:sp>
      <p:sp>
        <p:nvSpPr>
          <p:cNvPr id="13" name="Rectangle 56"/>
          <p:cNvSpPr>
            <a:spLocks noChangeArrowheads="1"/>
          </p:cNvSpPr>
          <p:nvPr/>
        </p:nvSpPr>
        <p:spPr bwMode="auto">
          <a:xfrm>
            <a:off x="914400" y="762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eaLnBrk="0" hangingPunct="0">
              <a:defRPr sz="2400">
                <a:solidFill>
                  <a:schemeClr val="tx1"/>
                </a:solidFill>
                <a:latin typeface="Times New Roman" pitchFamily="18" charset="0"/>
              </a:defRPr>
            </a:lvl3pPr>
            <a:lvl4pPr eaLnBrk="0" hangingPunct="0">
              <a:defRPr sz="2400">
                <a:solidFill>
                  <a:schemeClr val="tx1"/>
                </a:solidFill>
                <a:latin typeface="Times New Roman" pitchFamily="18" charset="0"/>
              </a:defRPr>
            </a:lvl4pPr>
            <a:lvl5pPr eaLnBrk="0" hangingPunct="0">
              <a:defRPr sz="2400">
                <a:solidFill>
                  <a:schemeClr val="tx1"/>
                </a:solidFill>
                <a:latin typeface="Times New Roman" pitchFamily="18" charset="0"/>
              </a:defRPr>
            </a:lvl5pPr>
            <a:lvl6pPr marL="457200" eaLnBrk="0" fontAlgn="base" hangingPunct="0">
              <a:spcBef>
                <a:spcPct val="0"/>
              </a:spcBef>
              <a:spcAft>
                <a:spcPct val="0"/>
              </a:spcAft>
              <a:defRPr sz="2400">
                <a:solidFill>
                  <a:schemeClr val="tx1"/>
                </a:solidFill>
                <a:latin typeface="Times New Roman" pitchFamily="18" charset="0"/>
              </a:defRPr>
            </a:lvl6pPr>
            <a:lvl7pPr marL="914400" eaLnBrk="0" fontAlgn="base" hangingPunct="0">
              <a:spcBef>
                <a:spcPct val="0"/>
              </a:spcBef>
              <a:spcAft>
                <a:spcPct val="0"/>
              </a:spcAft>
              <a:defRPr sz="2400">
                <a:solidFill>
                  <a:schemeClr val="tx1"/>
                </a:solidFill>
                <a:latin typeface="Times New Roman" pitchFamily="18" charset="0"/>
              </a:defRPr>
            </a:lvl7pPr>
            <a:lvl8pPr marL="1371600" eaLnBrk="0" fontAlgn="base" hangingPunct="0">
              <a:spcBef>
                <a:spcPct val="0"/>
              </a:spcBef>
              <a:spcAft>
                <a:spcPct val="0"/>
              </a:spcAft>
              <a:defRPr sz="2400">
                <a:solidFill>
                  <a:schemeClr val="tx1"/>
                </a:solidFill>
                <a:latin typeface="Times New Roman" pitchFamily="18" charset="0"/>
              </a:defRPr>
            </a:lvl8pPr>
            <a:lvl9pPr marL="1828800" eaLnBrk="0" fontAlgn="base" hangingPunct="0">
              <a:spcBef>
                <a:spcPct val="0"/>
              </a:spcBef>
              <a:spcAft>
                <a:spcPct val="0"/>
              </a:spcAft>
              <a:defRPr sz="2400">
                <a:solidFill>
                  <a:schemeClr val="tx1"/>
                </a:solidFill>
                <a:latin typeface="Times New Roman" pitchFamily="18" charset="0"/>
              </a:defRPr>
            </a:lvl9pPr>
          </a:lstStyle>
          <a:p>
            <a:pPr eaLnBrk="1" hangingPunct="1"/>
            <a:r>
              <a:rPr kumimoji="1" lang="zh-CN" altLang="en-US" sz="2800" b="1" i="1" dirty="0">
                <a:solidFill>
                  <a:srgbClr val="002060"/>
                </a:solidFill>
                <a:latin typeface="楷体_GB2312" pitchFamily="1" charset="-122"/>
                <a:ea typeface="楷体_GB2312" pitchFamily="1" charset="-122"/>
              </a:rPr>
              <a:t>找出频繁项集－－</a:t>
            </a:r>
            <a:r>
              <a:rPr kumimoji="1" lang="en-US" altLang="zh-CN" sz="2800" b="1" i="1" dirty="0" err="1">
                <a:solidFill>
                  <a:srgbClr val="002060"/>
                </a:solidFill>
                <a:latin typeface="楷体_GB2312" pitchFamily="1" charset="-122"/>
                <a:ea typeface="楷体_GB2312" pitchFamily="1" charset="-122"/>
              </a:rPr>
              <a:t>Apriori</a:t>
            </a:r>
            <a:r>
              <a:rPr kumimoji="1" lang="zh-CN" altLang="en-US" sz="2800" b="1" i="1" dirty="0">
                <a:solidFill>
                  <a:srgbClr val="002060"/>
                </a:solidFill>
                <a:latin typeface="楷体_GB2312" pitchFamily="1" charset="-122"/>
                <a:ea typeface="楷体_GB2312" pitchFamily="1" charset="-122"/>
              </a:rPr>
              <a:t>算法</a:t>
            </a:r>
          </a:p>
        </p:txBody>
      </p:sp>
    </p:spTree>
    <p:extLst>
      <p:ext uri="{BB962C8B-B14F-4D97-AF65-F5344CB8AC3E}">
        <p14:creationId xmlns:p14="http://schemas.microsoft.com/office/powerpoint/2010/main" val="3447158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443882"/>
                                        </p:tgtEl>
                                        <p:attrNameLst>
                                          <p:attrName>style.visibility</p:attrName>
                                        </p:attrNameLst>
                                      </p:cBhvr>
                                      <p:to>
                                        <p:strVal val="visible"/>
                                      </p:to>
                                    </p:set>
                                    <p:animEffect transition="in" filter="barn(outVertical)">
                                      <p:cBhvr>
                                        <p:cTn id="7" dur="500"/>
                                        <p:tgtEl>
                                          <p:spTgt spid="1443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443880"/>
                                        </p:tgtEl>
                                        <p:attrNameLst>
                                          <p:attrName>style.visibility</p:attrName>
                                        </p:attrNameLst>
                                      </p:cBhvr>
                                      <p:to>
                                        <p:strVal val="visible"/>
                                      </p:to>
                                    </p:set>
                                    <p:anim calcmode="lin" valueType="num">
                                      <p:cBhvr additive="base">
                                        <p:cTn id="12" dur="500" fill="hold"/>
                                        <p:tgtEl>
                                          <p:spTgt spid="1443880"/>
                                        </p:tgtEl>
                                        <p:attrNameLst>
                                          <p:attrName>ppt_x</p:attrName>
                                        </p:attrNameLst>
                                      </p:cBhvr>
                                      <p:tavLst>
                                        <p:tav tm="0">
                                          <p:val>
                                            <p:strVal val="0-#ppt_w/2"/>
                                          </p:val>
                                        </p:tav>
                                        <p:tav tm="100000">
                                          <p:val>
                                            <p:strVal val="#ppt_x"/>
                                          </p:val>
                                        </p:tav>
                                      </p:tavLst>
                                    </p:anim>
                                    <p:anim calcmode="lin" valueType="num">
                                      <p:cBhvr additive="base">
                                        <p:cTn id="13" dur="500" fill="hold"/>
                                        <p:tgtEl>
                                          <p:spTgt spid="1443880"/>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1443879"/>
                                        </p:tgtEl>
                                        <p:attrNameLst>
                                          <p:attrName>style.visibility</p:attrName>
                                        </p:attrNameLst>
                                      </p:cBhvr>
                                      <p:to>
                                        <p:strVal val="visible"/>
                                      </p:to>
                                    </p:set>
                                    <p:anim calcmode="lin" valueType="num">
                                      <p:cBhvr additive="base">
                                        <p:cTn id="17" dur="500" fill="hold"/>
                                        <p:tgtEl>
                                          <p:spTgt spid="1443879"/>
                                        </p:tgtEl>
                                        <p:attrNameLst>
                                          <p:attrName>ppt_x</p:attrName>
                                        </p:attrNameLst>
                                      </p:cBhvr>
                                      <p:tavLst>
                                        <p:tav tm="0">
                                          <p:val>
                                            <p:strVal val="0-#ppt_w/2"/>
                                          </p:val>
                                        </p:tav>
                                        <p:tav tm="100000">
                                          <p:val>
                                            <p:strVal val="#ppt_x"/>
                                          </p:val>
                                        </p:tav>
                                      </p:tavLst>
                                    </p:anim>
                                    <p:anim calcmode="lin" valueType="num">
                                      <p:cBhvr additive="base">
                                        <p:cTn id="18" dur="500" fill="hold"/>
                                        <p:tgtEl>
                                          <p:spTgt spid="1443879"/>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000"/>
                            </p:stCondLst>
                            <p:childTnLst>
                              <p:par>
                                <p:cTn id="20" presetID="3" presetClass="entr" presetSubtype="10" fill="hold" nodeType="afterEffect">
                                  <p:stCondLst>
                                    <p:cond delay="0"/>
                                  </p:stCondLst>
                                  <p:childTnLst>
                                    <p:set>
                                      <p:cBhvr>
                                        <p:cTn id="21" dur="1" fill="hold">
                                          <p:stCondLst>
                                            <p:cond delay="0"/>
                                          </p:stCondLst>
                                        </p:cTn>
                                        <p:tgtEl>
                                          <p:spTgt spid="1443869"/>
                                        </p:tgtEl>
                                        <p:attrNameLst>
                                          <p:attrName>style.visibility</p:attrName>
                                        </p:attrNameLst>
                                      </p:cBhvr>
                                      <p:to>
                                        <p:strVal val="visible"/>
                                      </p:to>
                                    </p:set>
                                    <p:animEffect transition="in" filter="blinds(horizontal)">
                                      <p:cBhvr>
                                        <p:cTn id="22" dur="500"/>
                                        <p:tgtEl>
                                          <p:spTgt spid="1443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9" grpId="0" animBg="1"/>
      <p:bldP spid="1443880" grpId="0" autoUpdateAnimBg="0"/>
      <p:bldP spid="1443882"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5666" name="Rectangle 2"/>
          <p:cNvSpPr>
            <a:spLocks noGrp="1" noChangeArrowheads="1"/>
          </p:cNvSpPr>
          <p:nvPr>
            <p:ph type="title"/>
          </p:nvPr>
        </p:nvSpPr>
        <p:spPr>
          <a:xfrm>
            <a:off x="838200" y="152400"/>
            <a:ext cx="4343400" cy="609600"/>
          </a:xfrm>
        </p:spPr>
        <p:txBody>
          <a:bodyPr/>
          <a:lstStyle/>
          <a:p>
            <a:r>
              <a:rPr lang="en-US" altLang="zh-CN" dirty="0" err="1">
                <a:ea typeface="宋体" pitchFamily="2" charset="-122"/>
              </a:rPr>
              <a:t>Apriori</a:t>
            </a:r>
            <a:r>
              <a:rPr lang="zh-CN" altLang="en-US" dirty="0">
                <a:ea typeface="宋体" pitchFamily="2" charset="-122"/>
              </a:rPr>
              <a:t>算法的瓶颈</a:t>
            </a:r>
            <a:endParaRPr lang="en-US" altLang="zh-CN" sz="2400" dirty="0">
              <a:ea typeface="宋体" pitchFamily="2" charset="-122"/>
            </a:endParaRPr>
          </a:p>
        </p:txBody>
      </p:sp>
      <p:sp>
        <p:nvSpPr>
          <p:cNvPr id="1265667" name="Rectangle 3"/>
          <p:cNvSpPr>
            <a:spLocks noGrp="1" noChangeArrowheads="1"/>
          </p:cNvSpPr>
          <p:nvPr>
            <p:ph type="body" idx="1"/>
          </p:nvPr>
        </p:nvSpPr>
        <p:spPr>
          <a:xfrm>
            <a:off x="457200" y="914400"/>
            <a:ext cx="8382000" cy="3124200"/>
          </a:xfrm>
        </p:spPr>
        <p:txBody>
          <a:bodyPr/>
          <a:lstStyle/>
          <a:p>
            <a:r>
              <a:rPr lang="en-US" altLang="zh-CN" sz="2200" dirty="0" err="1">
                <a:ea typeface="宋体" pitchFamily="2" charset="-122"/>
              </a:rPr>
              <a:t>Apriori</a:t>
            </a:r>
            <a:r>
              <a:rPr lang="en-US" altLang="zh-CN" sz="2200" dirty="0">
                <a:ea typeface="宋体" pitchFamily="2" charset="-122"/>
              </a:rPr>
              <a:t> algorithm</a:t>
            </a:r>
            <a:r>
              <a:rPr lang="zh-CN" altLang="en-US" sz="2200" dirty="0">
                <a:ea typeface="宋体" pitchFamily="2" charset="-122"/>
              </a:rPr>
              <a:t>的核心</a:t>
            </a:r>
          </a:p>
          <a:p>
            <a:pPr lvl="1"/>
            <a:r>
              <a:rPr lang="zh-CN" altLang="en-US" sz="2200" dirty="0">
                <a:ea typeface="宋体" pitchFamily="2" charset="-122"/>
              </a:rPr>
              <a:t>根据频繁</a:t>
            </a:r>
            <a:r>
              <a:rPr lang="en-US" altLang="zh-CN" sz="2200" dirty="0">
                <a:ea typeface="宋体" pitchFamily="2" charset="-122"/>
              </a:rPr>
              <a:t>(</a:t>
            </a:r>
            <a:r>
              <a:rPr lang="en-US" altLang="zh-CN" sz="2200" i="1" dirty="0">
                <a:ea typeface="宋体" pitchFamily="2" charset="-122"/>
              </a:rPr>
              <a:t>k-</a:t>
            </a:r>
            <a:r>
              <a:rPr lang="en-US" altLang="zh-CN" sz="2200" dirty="0">
                <a:ea typeface="宋体" pitchFamily="2" charset="-122"/>
              </a:rPr>
              <a:t>1)-</a:t>
            </a:r>
            <a:r>
              <a:rPr lang="en-US" altLang="zh-CN" sz="2200" dirty="0" err="1">
                <a:ea typeface="宋体" pitchFamily="2" charset="-122"/>
              </a:rPr>
              <a:t>itemsets</a:t>
            </a:r>
            <a:r>
              <a:rPr lang="zh-CN" altLang="en-US" sz="2200" dirty="0">
                <a:ea typeface="宋体" pitchFamily="2" charset="-122"/>
              </a:rPr>
              <a:t>产生</a:t>
            </a:r>
            <a:r>
              <a:rPr lang="zh-CN" altLang="en-US" sz="2200" u="sng" dirty="0">
                <a:solidFill>
                  <a:schemeClr val="hlink"/>
                </a:solidFill>
                <a:ea typeface="宋体" pitchFamily="2" charset="-122"/>
              </a:rPr>
              <a:t>候选</a:t>
            </a:r>
            <a:r>
              <a:rPr lang="en-US" altLang="zh-CN" sz="2200" i="1" dirty="0">
                <a:ea typeface="宋体" pitchFamily="2" charset="-122"/>
              </a:rPr>
              <a:t>k-</a:t>
            </a:r>
            <a:r>
              <a:rPr lang="en-US" altLang="zh-CN" sz="2200" dirty="0" err="1">
                <a:ea typeface="宋体" pitchFamily="2" charset="-122"/>
              </a:rPr>
              <a:t>itemsets</a:t>
            </a:r>
            <a:endParaRPr lang="en-US" altLang="zh-CN" sz="2200" dirty="0">
              <a:ea typeface="宋体" pitchFamily="2" charset="-122"/>
            </a:endParaRPr>
          </a:p>
          <a:p>
            <a:pPr lvl="1"/>
            <a:r>
              <a:rPr lang="zh-CN" altLang="en-US" sz="2200" dirty="0">
                <a:ea typeface="宋体" pitchFamily="2" charset="-122"/>
              </a:rPr>
              <a:t>每次循环扫描数据库，计算</a:t>
            </a:r>
            <a:r>
              <a:rPr lang="zh-CN" altLang="en-US" sz="2200" u="sng" dirty="0">
                <a:solidFill>
                  <a:schemeClr val="hlink"/>
                </a:solidFill>
                <a:ea typeface="宋体" pitchFamily="2" charset="-122"/>
              </a:rPr>
              <a:t>候选</a:t>
            </a:r>
            <a:r>
              <a:rPr lang="en-US" altLang="zh-CN" sz="2200" i="1" dirty="0">
                <a:ea typeface="宋体" pitchFamily="2" charset="-122"/>
              </a:rPr>
              <a:t>k-</a:t>
            </a:r>
            <a:r>
              <a:rPr lang="en-US" altLang="zh-CN" sz="2200" dirty="0" err="1">
                <a:ea typeface="宋体" pitchFamily="2" charset="-122"/>
              </a:rPr>
              <a:t>itemsets</a:t>
            </a:r>
            <a:r>
              <a:rPr lang="zh-CN" altLang="en-US" sz="2200" dirty="0">
                <a:ea typeface="宋体" pitchFamily="2" charset="-122"/>
              </a:rPr>
              <a:t>的支持度</a:t>
            </a:r>
            <a:endParaRPr lang="en-US" altLang="zh-CN" sz="2200" dirty="0">
              <a:ea typeface="宋体" pitchFamily="2" charset="-122"/>
            </a:endParaRPr>
          </a:p>
          <a:p>
            <a:r>
              <a:rPr lang="en-US" altLang="zh-CN" sz="2200" dirty="0" err="1">
                <a:ea typeface="宋体" pitchFamily="2" charset="-122"/>
              </a:rPr>
              <a:t>Apriori</a:t>
            </a:r>
            <a:r>
              <a:rPr lang="zh-CN" altLang="en-US" sz="2200" dirty="0">
                <a:ea typeface="宋体" pitchFamily="2" charset="-122"/>
              </a:rPr>
              <a:t>的瓶颈</a:t>
            </a:r>
            <a:endParaRPr lang="en-US" altLang="zh-CN" sz="2200" u="sng" dirty="0">
              <a:solidFill>
                <a:schemeClr val="hlink"/>
              </a:solidFill>
              <a:ea typeface="宋体" pitchFamily="2" charset="-122"/>
            </a:endParaRPr>
          </a:p>
          <a:p>
            <a:pPr lvl="1"/>
            <a:r>
              <a:rPr lang="zh-CN" altLang="en-US" sz="2200" dirty="0">
                <a:ea typeface="宋体" pitchFamily="2" charset="-122"/>
              </a:rPr>
              <a:t>大量的候选项集(尤其是</a:t>
            </a:r>
            <a:r>
              <a:rPr lang="en-US" altLang="zh-CN" sz="2200" dirty="0">
                <a:ea typeface="宋体" pitchFamily="2" charset="-122"/>
              </a:rPr>
              <a:t>C</a:t>
            </a:r>
            <a:r>
              <a:rPr lang="en-US" altLang="zh-CN" sz="2200" baseline="-25000" dirty="0">
                <a:ea typeface="宋体" pitchFamily="2" charset="-122"/>
              </a:rPr>
              <a:t>2</a:t>
            </a:r>
            <a:r>
              <a:rPr lang="en-US" altLang="zh-CN" sz="2200" dirty="0">
                <a:ea typeface="宋体" pitchFamily="2" charset="-122"/>
              </a:rPr>
              <a:t>)</a:t>
            </a:r>
          </a:p>
          <a:p>
            <a:pPr lvl="2"/>
            <a:r>
              <a:rPr lang="en-US" altLang="zh-CN" sz="2200" dirty="0">
                <a:ea typeface="宋体" pitchFamily="2" charset="-122"/>
              </a:rPr>
              <a:t>n </a:t>
            </a:r>
            <a:r>
              <a:rPr lang="zh-CN" altLang="en-US" sz="2200" dirty="0">
                <a:ea typeface="宋体" pitchFamily="2" charset="-122"/>
              </a:rPr>
              <a:t>个大</a:t>
            </a:r>
            <a:r>
              <a:rPr lang="en-US" altLang="zh-CN" sz="2200" dirty="0">
                <a:ea typeface="宋体" pitchFamily="2" charset="-122"/>
              </a:rPr>
              <a:t>1-itemset</a:t>
            </a:r>
            <a:r>
              <a:rPr lang="en-US" altLang="zh-CN" sz="2200" dirty="0">
                <a:ea typeface="宋体" pitchFamily="2" charset="-122"/>
                <a:sym typeface="Symbol" pitchFamily="18" charset="2"/>
              </a:rPr>
              <a:t></a:t>
            </a:r>
            <a:r>
              <a:rPr lang="en-US" altLang="zh-CN" sz="2200" dirty="0">
                <a:ea typeface="宋体" pitchFamily="2" charset="-122"/>
              </a:rPr>
              <a:t> n*(n-1)/2 </a:t>
            </a:r>
            <a:r>
              <a:rPr lang="zh-CN" altLang="en-US" sz="2200" dirty="0">
                <a:ea typeface="宋体" pitchFamily="2" charset="-122"/>
              </a:rPr>
              <a:t>个候选</a:t>
            </a:r>
            <a:r>
              <a:rPr lang="en-US" altLang="zh-CN" sz="2200" dirty="0">
                <a:ea typeface="宋体" pitchFamily="2" charset="-122"/>
              </a:rPr>
              <a:t>2-itemsets</a:t>
            </a:r>
          </a:p>
          <a:p>
            <a:pPr lvl="1"/>
            <a:r>
              <a:rPr lang="zh-CN" altLang="en-US" sz="2200" dirty="0">
                <a:ea typeface="宋体" pitchFamily="2" charset="-122"/>
              </a:rPr>
              <a:t>多次扫描数据库</a:t>
            </a:r>
          </a:p>
          <a:p>
            <a:pPr lvl="2"/>
            <a:r>
              <a:rPr lang="zh-CN" altLang="en-US" sz="2200" dirty="0">
                <a:ea typeface="宋体" pitchFamily="2" charset="-122"/>
              </a:rPr>
              <a:t>需要扫描</a:t>
            </a:r>
            <a:r>
              <a:rPr lang="en-US" altLang="zh-CN" sz="2200" dirty="0">
                <a:ea typeface="宋体" pitchFamily="2" charset="-122"/>
              </a:rPr>
              <a:t>n+1</a:t>
            </a:r>
            <a:r>
              <a:rPr lang="zh-CN" altLang="en-US" sz="2200" dirty="0">
                <a:ea typeface="宋体" pitchFamily="2" charset="-122"/>
              </a:rPr>
              <a:t>次，</a:t>
            </a:r>
            <a:r>
              <a:rPr lang="en-US" altLang="zh-CN" sz="2200" dirty="0">
                <a:ea typeface="宋体" pitchFamily="2" charset="-122"/>
              </a:rPr>
              <a:t>n </a:t>
            </a:r>
            <a:r>
              <a:rPr lang="zh-CN" altLang="en-US" sz="2200" dirty="0" smtClean="0">
                <a:ea typeface="宋体" pitchFamily="2" charset="-122"/>
              </a:rPr>
              <a:t>是频繁项集的</a:t>
            </a:r>
            <a:r>
              <a:rPr lang="zh-CN" altLang="en-US" sz="2200" dirty="0">
                <a:ea typeface="宋体" pitchFamily="2" charset="-122"/>
              </a:rPr>
              <a:t>最大长度</a:t>
            </a:r>
            <a:endParaRPr lang="en-US" altLang="zh-CN" sz="2200" dirty="0">
              <a:ea typeface="宋体" pitchFamily="2" charset="-122"/>
            </a:endParaRPr>
          </a:p>
        </p:txBody>
      </p:sp>
      <p:pic>
        <p:nvPicPr>
          <p:cNvPr id="3379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4241800"/>
            <a:ext cx="6394450" cy="261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166969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dirty="0" smtClean="0"/>
              <a:t>提高</a:t>
            </a:r>
            <a:r>
              <a:rPr lang="en-US" altLang="zh-CN" dirty="0" err="1" smtClean="0"/>
              <a:t>Apriori</a:t>
            </a:r>
            <a:r>
              <a:rPr lang="zh-CN" altLang="en-US" dirty="0" smtClean="0"/>
              <a:t>的有效性</a:t>
            </a:r>
          </a:p>
        </p:txBody>
      </p:sp>
      <p:sp>
        <p:nvSpPr>
          <p:cNvPr id="63491" name="Rectangle 3"/>
          <p:cNvSpPr>
            <a:spLocks noGrp="1" noChangeArrowheads="1"/>
          </p:cNvSpPr>
          <p:nvPr>
            <p:ph type="body" idx="1"/>
          </p:nvPr>
        </p:nvSpPr>
        <p:spPr/>
        <p:txBody>
          <a:bodyPr/>
          <a:lstStyle/>
          <a:p>
            <a:pPr>
              <a:spcBef>
                <a:spcPts val="1200"/>
              </a:spcBef>
            </a:pPr>
            <a:r>
              <a:rPr lang="zh-CN" altLang="en-US" sz="2400" b="1" dirty="0" smtClean="0"/>
              <a:t>（</a:t>
            </a:r>
            <a:r>
              <a:rPr lang="en-US" altLang="zh-CN" sz="2400" b="1" dirty="0" smtClean="0"/>
              <a:t>1</a:t>
            </a:r>
            <a:r>
              <a:rPr lang="zh-CN" altLang="en-US" sz="2400" b="1" dirty="0" smtClean="0"/>
              <a:t>）基于散列的技术（散列项集计数）</a:t>
            </a:r>
            <a:r>
              <a:rPr lang="zh-CN" altLang="en-US" sz="2400" dirty="0" smtClean="0"/>
              <a:t>：一种基于散列的技术可以用于压缩候选</a:t>
            </a:r>
            <a:r>
              <a:rPr lang="en-US" altLang="zh-CN" sz="2400" i="1" dirty="0" smtClean="0"/>
              <a:t>k</a:t>
            </a:r>
            <a:r>
              <a:rPr lang="en-US" altLang="zh-CN" sz="2400" dirty="0" smtClean="0"/>
              <a:t>-</a:t>
            </a:r>
            <a:r>
              <a:rPr lang="zh-CN" altLang="en-US" sz="2400" dirty="0" smtClean="0"/>
              <a:t>项集</a:t>
            </a:r>
            <a:r>
              <a:rPr lang="en-US" altLang="zh-CN" sz="2400" i="1" dirty="0" err="1" smtClean="0"/>
              <a:t>Ck</a:t>
            </a:r>
            <a:r>
              <a:rPr lang="en-US" altLang="zh-CN" sz="2400" i="1" dirty="0" smtClean="0"/>
              <a:t> </a:t>
            </a:r>
            <a:r>
              <a:rPr lang="en-US" altLang="zh-CN" sz="2400" dirty="0" smtClean="0"/>
              <a:t>(</a:t>
            </a:r>
            <a:r>
              <a:rPr lang="en-US" altLang="zh-CN" sz="2400" i="1" dirty="0" smtClean="0"/>
              <a:t>k </a:t>
            </a:r>
            <a:r>
              <a:rPr lang="en-US" altLang="zh-CN" sz="2400" dirty="0" smtClean="0"/>
              <a:t>&gt;1)</a:t>
            </a:r>
            <a:r>
              <a:rPr lang="zh-CN" altLang="en-US" sz="2400" dirty="0" smtClean="0"/>
              <a:t>。</a:t>
            </a:r>
          </a:p>
          <a:p>
            <a:pPr>
              <a:spcBef>
                <a:spcPts val="1200"/>
              </a:spcBef>
            </a:pPr>
            <a:r>
              <a:rPr lang="zh-CN" altLang="en-US" sz="2400" dirty="0" smtClean="0"/>
              <a:t>例如，当扫描数据库中每个事务，由</a:t>
            </a:r>
            <a:r>
              <a:rPr lang="en-US" altLang="zh-CN" sz="2400" dirty="0" smtClean="0"/>
              <a:t>C1 </a:t>
            </a:r>
            <a:r>
              <a:rPr lang="zh-CN" altLang="en-US" sz="2400" dirty="0" smtClean="0"/>
              <a:t>中的候选</a:t>
            </a:r>
            <a:r>
              <a:rPr lang="en-US" altLang="zh-CN" sz="2400" dirty="0" smtClean="0"/>
              <a:t>1-</a:t>
            </a:r>
            <a:r>
              <a:rPr lang="zh-CN" altLang="en-US" sz="2400" dirty="0" smtClean="0"/>
              <a:t>项集产生频繁</a:t>
            </a:r>
            <a:r>
              <a:rPr lang="en-US" altLang="zh-CN" sz="2400" dirty="0" smtClean="0"/>
              <a:t>1-</a:t>
            </a:r>
            <a:r>
              <a:rPr lang="zh-CN" altLang="en-US" sz="2400" dirty="0" smtClean="0"/>
              <a:t>项集</a:t>
            </a:r>
            <a:r>
              <a:rPr lang="en-US" altLang="zh-CN" sz="2400" i="1" dirty="0" smtClean="0"/>
              <a:t>L1 </a:t>
            </a:r>
            <a:r>
              <a:rPr lang="zh-CN" altLang="en-US" sz="2400" dirty="0" smtClean="0"/>
              <a:t>时，我们可以对每个事务产生所有的</a:t>
            </a:r>
            <a:r>
              <a:rPr lang="en-US" altLang="zh-CN" sz="2400" dirty="0" smtClean="0"/>
              <a:t>2-</a:t>
            </a:r>
            <a:r>
              <a:rPr lang="zh-CN" altLang="en-US" sz="2400" dirty="0" smtClean="0"/>
              <a:t>项集，将它们散列（即，映射）到散列表结构的不同桶中，并增加对应的桶计数（图</a:t>
            </a:r>
            <a:r>
              <a:rPr lang="en-US" altLang="zh-CN" sz="2400" dirty="0" smtClean="0"/>
              <a:t>6.6</a:t>
            </a:r>
            <a:r>
              <a:rPr lang="zh-CN" altLang="en-US" sz="2400" dirty="0" smtClean="0"/>
              <a:t>）。</a:t>
            </a:r>
          </a:p>
          <a:p>
            <a:pPr>
              <a:spcBef>
                <a:spcPts val="1200"/>
              </a:spcBef>
            </a:pPr>
            <a:r>
              <a:rPr lang="zh-CN" altLang="en-US" sz="2400" dirty="0" smtClean="0"/>
              <a:t>在散列表中对应的桶计数低于支持度阈值的</a:t>
            </a:r>
            <a:r>
              <a:rPr lang="en-US" altLang="zh-CN" sz="2400" dirty="0" smtClean="0"/>
              <a:t>2-</a:t>
            </a:r>
            <a:r>
              <a:rPr lang="zh-CN" altLang="en-US" sz="2400" dirty="0" smtClean="0"/>
              <a:t>项集不可能是频繁</a:t>
            </a:r>
            <a:r>
              <a:rPr lang="en-US" altLang="zh-CN" sz="2400" dirty="0" smtClean="0"/>
              <a:t>2-</a:t>
            </a:r>
            <a:r>
              <a:rPr lang="zh-CN" altLang="en-US" sz="2400" dirty="0" smtClean="0"/>
              <a:t>项集，因而应当由候选项集中删除。</a:t>
            </a:r>
          </a:p>
          <a:p>
            <a:pPr>
              <a:spcBef>
                <a:spcPts val="1200"/>
              </a:spcBef>
            </a:pPr>
            <a:r>
              <a:rPr lang="zh-CN" altLang="en-US" sz="2400" dirty="0" smtClean="0"/>
              <a:t>这种基于散列的技术可以大大压缩要考察的</a:t>
            </a:r>
            <a:r>
              <a:rPr lang="en-US" altLang="zh-CN" sz="2400" i="1" dirty="0" smtClean="0"/>
              <a:t>k</a:t>
            </a:r>
            <a:r>
              <a:rPr lang="en-US" altLang="zh-CN" sz="2400" dirty="0" smtClean="0"/>
              <a:t>-</a:t>
            </a:r>
            <a:r>
              <a:rPr lang="zh-CN" altLang="en-US" sz="2400" dirty="0" smtClean="0"/>
              <a:t>项集（特别是当</a:t>
            </a:r>
            <a:r>
              <a:rPr lang="en-US" altLang="zh-CN" sz="2400" i="1" dirty="0" smtClean="0"/>
              <a:t>k </a:t>
            </a:r>
            <a:r>
              <a:rPr lang="en-US" altLang="zh-CN" sz="2400" dirty="0" smtClean="0"/>
              <a:t>= 2 </a:t>
            </a:r>
            <a:r>
              <a:rPr lang="zh-CN" altLang="en-US" sz="2400" dirty="0" smtClean="0"/>
              <a:t>时）。</a:t>
            </a:r>
          </a:p>
        </p:txBody>
      </p:sp>
    </p:spTree>
    <p:extLst>
      <p:ext uri="{BB962C8B-B14F-4D97-AF65-F5344CB8AC3E}">
        <p14:creationId xmlns:p14="http://schemas.microsoft.com/office/powerpoint/2010/main" val="7183144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dirty="0" smtClean="0"/>
              <a:t>提高</a:t>
            </a:r>
            <a:r>
              <a:rPr lang="en-US" altLang="zh-CN" dirty="0" err="1" smtClean="0"/>
              <a:t>Apriori</a:t>
            </a:r>
            <a:r>
              <a:rPr lang="zh-CN" altLang="en-US" dirty="0" smtClean="0"/>
              <a:t>的有效性</a:t>
            </a:r>
          </a:p>
        </p:txBody>
      </p:sp>
      <p:sp>
        <p:nvSpPr>
          <p:cNvPr id="65539" name="Rectangle 3"/>
          <p:cNvSpPr>
            <a:spLocks noGrp="1" noChangeArrowheads="1"/>
          </p:cNvSpPr>
          <p:nvPr>
            <p:ph type="body" idx="1"/>
          </p:nvPr>
        </p:nvSpPr>
        <p:spPr/>
        <p:txBody>
          <a:bodyPr/>
          <a:lstStyle/>
          <a:p>
            <a:r>
              <a:rPr lang="zh-CN" altLang="en-US" b="1" dirty="0" smtClean="0"/>
              <a:t>（</a:t>
            </a:r>
            <a:r>
              <a:rPr lang="en-US" altLang="zh-CN" b="1" dirty="0" smtClean="0"/>
              <a:t>2</a:t>
            </a:r>
            <a:r>
              <a:rPr lang="zh-CN" altLang="en-US" b="1" dirty="0" smtClean="0"/>
              <a:t>）事务压缩（压缩进一步迭代扫描的事务数）</a:t>
            </a:r>
            <a:r>
              <a:rPr lang="zh-CN" altLang="en-US" dirty="0" smtClean="0"/>
              <a:t>：不包含任何</a:t>
            </a:r>
            <a:r>
              <a:rPr lang="en-US" altLang="zh-CN" i="1" dirty="0" smtClean="0"/>
              <a:t>k</a:t>
            </a:r>
            <a:r>
              <a:rPr lang="en-US" altLang="zh-CN" dirty="0" smtClean="0"/>
              <a:t>-</a:t>
            </a:r>
            <a:r>
              <a:rPr lang="zh-CN" altLang="en-US" dirty="0" smtClean="0"/>
              <a:t>项集的事务不可能包含任何</a:t>
            </a:r>
            <a:r>
              <a:rPr lang="en-US" altLang="zh-CN" dirty="0" smtClean="0"/>
              <a:t>(</a:t>
            </a:r>
            <a:r>
              <a:rPr lang="en-US" altLang="zh-CN" i="1" dirty="0" smtClean="0"/>
              <a:t>k</a:t>
            </a:r>
            <a:r>
              <a:rPr lang="en-US" altLang="zh-CN" dirty="0" smtClean="0"/>
              <a:t>+1)-</a:t>
            </a:r>
            <a:r>
              <a:rPr lang="zh-CN" altLang="en-US" dirty="0" smtClean="0"/>
              <a:t>项集。</a:t>
            </a:r>
          </a:p>
          <a:p>
            <a:r>
              <a:rPr lang="zh-CN" altLang="en-US" dirty="0" smtClean="0"/>
              <a:t>这样，这种事务在其后的考虑时，可以加上标记或删除，因为为产生</a:t>
            </a:r>
            <a:r>
              <a:rPr lang="en-US" altLang="zh-CN" i="1" dirty="0" smtClean="0"/>
              <a:t>j</a:t>
            </a:r>
            <a:r>
              <a:rPr lang="en-US" altLang="zh-CN" dirty="0" smtClean="0"/>
              <a:t>-</a:t>
            </a:r>
            <a:r>
              <a:rPr lang="zh-CN" altLang="en-US" dirty="0" smtClean="0"/>
              <a:t>项集</a:t>
            </a:r>
            <a:r>
              <a:rPr lang="en-US" altLang="zh-CN" dirty="0" smtClean="0"/>
              <a:t>(</a:t>
            </a:r>
            <a:r>
              <a:rPr lang="en-US" altLang="zh-CN" i="1" dirty="0" smtClean="0"/>
              <a:t>j </a:t>
            </a:r>
            <a:r>
              <a:rPr lang="en-US" altLang="zh-CN" dirty="0" smtClean="0"/>
              <a:t>&gt; </a:t>
            </a:r>
            <a:r>
              <a:rPr lang="en-US" altLang="zh-CN" i="1" dirty="0" smtClean="0"/>
              <a:t>k</a:t>
            </a:r>
            <a:r>
              <a:rPr lang="en-US" altLang="zh-CN" dirty="0" smtClean="0"/>
              <a:t>)</a:t>
            </a:r>
            <a:r>
              <a:rPr lang="zh-CN" altLang="en-US" dirty="0" smtClean="0"/>
              <a:t>，扫描数据库时不再需要它们。</a:t>
            </a:r>
          </a:p>
        </p:txBody>
      </p:sp>
    </p:spTree>
    <p:extLst>
      <p:ext uri="{BB962C8B-B14F-4D97-AF65-F5344CB8AC3E}">
        <p14:creationId xmlns:p14="http://schemas.microsoft.com/office/powerpoint/2010/main" val="3247674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dirty="0" smtClean="0"/>
              <a:t>提高</a:t>
            </a:r>
            <a:r>
              <a:rPr lang="en-US" altLang="zh-CN" dirty="0" err="1" smtClean="0"/>
              <a:t>Apriori</a:t>
            </a:r>
            <a:r>
              <a:rPr lang="zh-CN" altLang="en-US" dirty="0" smtClean="0"/>
              <a:t>的有效性</a:t>
            </a:r>
          </a:p>
        </p:txBody>
      </p:sp>
      <p:sp>
        <p:nvSpPr>
          <p:cNvPr id="66563" name="Rectangle 3"/>
          <p:cNvSpPr>
            <a:spLocks noGrp="1" noChangeArrowheads="1"/>
          </p:cNvSpPr>
          <p:nvPr>
            <p:ph type="body" idx="1"/>
          </p:nvPr>
        </p:nvSpPr>
        <p:spPr/>
        <p:txBody>
          <a:bodyPr/>
          <a:lstStyle/>
          <a:p>
            <a:pPr>
              <a:lnSpc>
                <a:spcPct val="80000"/>
              </a:lnSpc>
            </a:pPr>
            <a:r>
              <a:rPr lang="zh-CN" altLang="en-US" sz="2600" b="1" dirty="0" smtClean="0"/>
              <a:t>划分（为找候选项集划分数据）</a:t>
            </a:r>
            <a:r>
              <a:rPr lang="zh-CN" altLang="en-US" sz="2600" dirty="0" smtClean="0"/>
              <a:t>：可以使用划分技术，它只需要两次数据库扫描，以挖掘频繁项集（图</a:t>
            </a:r>
            <a:r>
              <a:rPr lang="en-US" altLang="zh-CN" sz="2600" dirty="0" smtClean="0"/>
              <a:t>6.7</a:t>
            </a:r>
            <a:r>
              <a:rPr lang="zh-CN" altLang="en-US" sz="2600" dirty="0" smtClean="0"/>
              <a:t>）。</a:t>
            </a:r>
          </a:p>
          <a:p>
            <a:pPr>
              <a:lnSpc>
                <a:spcPct val="80000"/>
              </a:lnSpc>
            </a:pPr>
            <a:r>
              <a:rPr lang="zh-CN" altLang="en-US" sz="2600" dirty="0" smtClean="0"/>
              <a:t>它包含两遍。在第</a:t>
            </a:r>
            <a:r>
              <a:rPr lang="en-US" altLang="zh-CN" sz="2600" dirty="0" smtClean="0"/>
              <a:t>I </a:t>
            </a:r>
            <a:r>
              <a:rPr lang="zh-CN" altLang="en-US" sz="2600" dirty="0" smtClean="0"/>
              <a:t>遍，算法将</a:t>
            </a:r>
            <a:r>
              <a:rPr lang="en-US" altLang="zh-CN" sz="2600" i="1" dirty="0" smtClean="0"/>
              <a:t>D </a:t>
            </a:r>
            <a:r>
              <a:rPr lang="zh-CN" altLang="en-US" sz="2600" dirty="0" smtClean="0"/>
              <a:t>中的事务划分成</a:t>
            </a:r>
            <a:r>
              <a:rPr lang="en-US" altLang="zh-CN" sz="2600" i="1" dirty="0" smtClean="0"/>
              <a:t>n </a:t>
            </a:r>
            <a:r>
              <a:rPr lang="zh-CN" altLang="en-US" sz="2600" dirty="0" smtClean="0"/>
              <a:t>个非重叠的部分。</a:t>
            </a:r>
          </a:p>
          <a:p>
            <a:pPr>
              <a:lnSpc>
                <a:spcPct val="80000"/>
              </a:lnSpc>
            </a:pPr>
            <a:r>
              <a:rPr lang="zh-CN" altLang="en-US" sz="2600" dirty="0" smtClean="0"/>
              <a:t>如果</a:t>
            </a:r>
            <a:r>
              <a:rPr lang="en-US" altLang="zh-CN" sz="2600" i="1" dirty="0" smtClean="0"/>
              <a:t>D </a:t>
            </a:r>
            <a:r>
              <a:rPr lang="zh-CN" altLang="en-US" sz="2600" dirty="0" smtClean="0"/>
              <a:t>中事务的最小支持度阈值为</a:t>
            </a:r>
            <a:r>
              <a:rPr lang="en-US" altLang="zh-CN" sz="2600" i="1" dirty="0" err="1" smtClean="0"/>
              <a:t>min_sup</a:t>
            </a:r>
            <a:r>
              <a:rPr lang="zh-CN" altLang="en-US" sz="2600" dirty="0" smtClean="0"/>
              <a:t>，则每个部分的最小支持度计数为</a:t>
            </a:r>
            <a:r>
              <a:rPr lang="en-US" altLang="zh-CN" sz="2600" i="1" dirty="0" err="1" smtClean="0"/>
              <a:t>min_sup</a:t>
            </a:r>
            <a:r>
              <a:rPr lang="en-US" altLang="zh-CN" sz="2600" dirty="0" smtClean="0"/>
              <a:t>×</a:t>
            </a:r>
            <a:r>
              <a:rPr lang="zh-CN" altLang="en-US" sz="2600" dirty="0" smtClean="0"/>
              <a:t>该部分中事务数。</a:t>
            </a:r>
          </a:p>
          <a:p>
            <a:pPr>
              <a:lnSpc>
                <a:spcPct val="80000"/>
              </a:lnSpc>
            </a:pPr>
            <a:r>
              <a:rPr lang="zh-CN" altLang="en-US" sz="2600" dirty="0" smtClean="0"/>
              <a:t>对每一部分，找出该部分内的频繁项集。这些称作局部频繁项集。该过程使用一种特殊的数据结构，对于每个项集，记录包含项集中项的事务的</a:t>
            </a:r>
            <a:r>
              <a:rPr lang="en-US" altLang="zh-CN" sz="2600" dirty="0" smtClean="0"/>
              <a:t>TID</a:t>
            </a:r>
            <a:r>
              <a:rPr lang="zh-CN" altLang="en-US" sz="2600" dirty="0" smtClean="0"/>
              <a:t>。这使得对于</a:t>
            </a:r>
            <a:r>
              <a:rPr lang="en-US" altLang="zh-CN" sz="2600" i="1" dirty="0" smtClean="0"/>
              <a:t>k </a:t>
            </a:r>
            <a:r>
              <a:rPr lang="en-US" altLang="zh-CN" sz="2600" dirty="0" smtClean="0"/>
              <a:t>= 1,2,..</a:t>
            </a:r>
            <a:r>
              <a:rPr lang="zh-CN" altLang="en-US" sz="2600" dirty="0" smtClean="0"/>
              <a:t>，找出所有的局部频繁</a:t>
            </a:r>
            <a:r>
              <a:rPr lang="en-US" altLang="zh-CN" sz="2600" i="1" dirty="0" smtClean="0"/>
              <a:t>k</a:t>
            </a:r>
            <a:r>
              <a:rPr lang="en-US" altLang="zh-CN" sz="2600" dirty="0" smtClean="0"/>
              <a:t>-</a:t>
            </a:r>
            <a:r>
              <a:rPr lang="zh-CN" altLang="en-US" sz="2600" dirty="0" smtClean="0"/>
              <a:t>项集只需要扫描一次数据库。</a:t>
            </a:r>
          </a:p>
        </p:txBody>
      </p:sp>
    </p:spTree>
    <p:extLst>
      <p:ext uri="{BB962C8B-B14F-4D97-AF65-F5344CB8AC3E}">
        <p14:creationId xmlns:p14="http://schemas.microsoft.com/office/powerpoint/2010/main" val="422310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0" y="152400"/>
            <a:ext cx="7315200" cy="503238"/>
          </a:xfrm>
        </p:spPr>
        <p:txBody>
          <a:bodyPr/>
          <a:lstStyle/>
          <a:p>
            <a:pPr eaLnBrk="1" hangingPunct="1"/>
            <a:r>
              <a:rPr lang="zh-CN" altLang="en-US" dirty="0" smtClean="0"/>
              <a:t>购物篮分析</a:t>
            </a:r>
          </a:p>
        </p:txBody>
      </p:sp>
      <p:sp>
        <p:nvSpPr>
          <p:cNvPr id="8195" name="Rectangle 3"/>
          <p:cNvSpPr>
            <a:spLocks noGrp="1" noChangeArrowheads="1"/>
          </p:cNvSpPr>
          <p:nvPr>
            <p:ph type="body" sz="half" idx="1"/>
          </p:nvPr>
        </p:nvSpPr>
        <p:spPr>
          <a:xfrm>
            <a:off x="457200" y="990600"/>
            <a:ext cx="8291513" cy="3844925"/>
          </a:xfrm>
        </p:spPr>
        <p:txBody>
          <a:bodyPr/>
          <a:lstStyle/>
          <a:p>
            <a:r>
              <a:rPr lang="zh-CN" altLang="en-US" sz="2000" dirty="0"/>
              <a:t>另一种策略是：将硬件和软件放在商店的两端，可能诱发买这些商品的顾客一路挑选其它商品。例如，在决定购买一台很贵的计算机之后，去看软件陈列，购买财务软件，路上可能看到安全系统，可能会决定也买家庭</a:t>
            </a:r>
            <a:r>
              <a:rPr lang="zh-CN" altLang="en-US" sz="2000" dirty="0" smtClean="0"/>
              <a:t>安全系统</a:t>
            </a:r>
            <a:endParaRPr lang="zh-CN" altLang="en-US" sz="2000" dirty="0"/>
          </a:p>
          <a:p>
            <a:r>
              <a:rPr lang="zh-CN" altLang="en-US" sz="2000" dirty="0"/>
              <a:t>购物篮分析也可以帮助零售商规划什么商品降价出售。如果顾客趋向于同时购买计算机和打印机，打印机降价出售可能既促使购买打印机，又促使购买计算机</a:t>
            </a:r>
            <a:endParaRPr lang="en-US" altLang="zh-CN" sz="2000" dirty="0" smtClean="0"/>
          </a:p>
          <a:p>
            <a:pPr eaLnBrk="1" hangingPunct="1"/>
            <a:r>
              <a:rPr lang="zh-CN" altLang="en-US" sz="2000" dirty="0" smtClean="0"/>
              <a:t>如果问题的全域是商店中所有商品的集合，则对每种商品都可以用一个布尔量来表示该商品是否被顾客购买，则每个购物篮都可以用一个布尔向量表示；而通过分析布尔向量则可以得到商品被频繁关联或被同时购买的模式，这些模式就可以用关联规则表示</a:t>
            </a:r>
          </a:p>
          <a:p>
            <a:pPr eaLnBrk="1" hangingPunct="1"/>
            <a:r>
              <a:rPr lang="zh-CN" altLang="en-US" sz="2000" dirty="0" smtClean="0"/>
              <a:t>关联规则的两个兴趣度度量</a:t>
            </a:r>
          </a:p>
          <a:p>
            <a:pPr lvl="1" eaLnBrk="1" hangingPunct="1"/>
            <a:r>
              <a:rPr lang="zh-CN" altLang="en-US" sz="2200" dirty="0" smtClean="0"/>
              <a:t>支持度</a:t>
            </a:r>
          </a:p>
          <a:p>
            <a:pPr lvl="1" eaLnBrk="1" hangingPunct="1"/>
            <a:r>
              <a:rPr lang="zh-CN" altLang="en-US" sz="2200" dirty="0" smtClean="0"/>
              <a:t>置信度</a:t>
            </a:r>
          </a:p>
        </p:txBody>
      </p:sp>
      <p:graphicFrame>
        <p:nvGraphicFramePr>
          <p:cNvPr id="8196" name="Object 4"/>
          <p:cNvGraphicFramePr>
            <a:graphicFrameLocks noGrp="1" noChangeAspect="1"/>
          </p:cNvGraphicFramePr>
          <p:nvPr>
            <p:ph sz="half" idx="2"/>
            <p:extLst>
              <p:ext uri="{D42A27DB-BD31-4B8C-83A1-F6EECF244321}">
                <p14:modId xmlns:p14="http://schemas.microsoft.com/office/powerpoint/2010/main" val="2196850662"/>
              </p:ext>
            </p:extLst>
          </p:nvPr>
        </p:nvGraphicFramePr>
        <p:xfrm>
          <a:off x="2286000" y="5562600"/>
          <a:ext cx="6235700" cy="912541"/>
        </p:xfrm>
        <a:graphic>
          <a:graphicData uri="http://schemas.openxmlformats.org/presentationml/2006/ole">
            <mc:AlternateContent xmlns:mc="http://schemas.openxmlformats.org/markup-compatibility/2006">
              <mc:Choice xmlns:v="urn:schemas-microsoft-com:vml" Requires="v">
                <p:oleObj spid="_x0000_s307337" name="公式" r:id="rId4" imgW="2844800" imgH="431800" progId="Equation.3">
                  <p:embed/>
                </p:oleObj>
              </mc:Choice>
              <mc:Fallback>
                <p:oleObj name="公式" r:id="rId4" imgW="28448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5562600"/>
                        <a:ext cx="6235700" cy="91254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455697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dirty="0" smtClean="0"/>
              <a:t>提高</a:t>
            </a:r>
            <a:r>
              <a:rPr lang="en-US" altLang="zh-CN" dirty="0" err="1" smtClean="0"/>
              <a:t>Apriori</a:t>
            </a:r>
            <a:r>
              <a:rPr lang="zh-CN" altLang="en-US" dirty="0" smtClean="0"/>
              <a:t>的有效性</a:t>
            </a:r>
          </a:p>
        </p:txBody>
      </p:sp>
      <p:sp>
        <p:nvSpPr>
          <p:cNvPr id="67587" name="Rectangle 3"/>
          <p:cNvSpPr>
            <a:spLocks noGrp="1" noChangeArrowheads="1"/>
          </p:cNvSpPr>
          <p:nvPr>
            <p:ph type="body" idx="1"/>
          </p:nvPr>
        </p:nvSpPr>
        <p:spPr/>
        <p:txBody>
          <a:bodyPr/>
          <a:lstStyle/>
          <a:p>
            <a:pPr>
              <a:lnSpc>
                <a:spcPct val="90000"/>
              </a:lnSpc>
            </a:pPr>
            <a:r>
              <a:rPr lang="zh-CN" altLang="en-US" smtClean="0"/>
              <a:t>局部频繁项集可能不是整个数据库 </a:t>
            </a:r>
            <a:r>
              <a:rPr lang="en-US" altLang="zh-CN" i="1" smtClean="0"/>
              <a:t>D </a:t>
            </a:r>
            <a:r>
              <a:rPr lang="zh-CN" altLang="en-US" smtClean="0"/>
              <a:t>的频繁项集。</a:t>
            </a:r>
            <a:r>
              <a:rPr lang="en-US" altLang="zh-CN" i="1" smtClean="0"/>
              <a:t>D </a:t>
            </a:r>
            <a:r>
              <a:rPr lang="zh-CN" altLang="en-US" smtClean="0"/>
              <a:t>的任何频繁项集必须作为局部频繁项集至少出现在一个部分中。</a:t>
            </a:r>
          </a:p>
          <a:p>
            <a:pPr>
              <a:lnSpc>
                <a:spcPct val="90000"/>
              </a:lnSpc>
            </a:pPr>
            <a:r>
              <a:rPr lang="zh-CN" altLang="en-US" smtClean="0"/>
              <a:t>这样，所有的局部频繁项集作为</a:t>
            </a:r>
            <a:r>
              <a:rPr lang="en-US" altLang="zh-CN" i="1" smtClean="0"/>
              <a:t>D </a:t>
            </a:r>
            <a:r>
              <a:rPr lang="zh-CN" altLang="en-US" smtClean="0"/>
              <a:t>的候选项集。所有部分的频繁项集的集合形成</a:t>
            </a:r>
            <a:r>
              <a:rPr lang="en-US" altLang="zh-CN" i="1" smtClean="0"/>
              <a:t>D </a:t>
            </a:r>
            <a:r>
              <a:rPr lang="zh-CN" altLang="en-US" smtClean="0"/>
              <a:t>的全局候选项集。</a:t>
            </a:r>
          </a:p>
          <a:p>
            <a:pPr>
              <a:lnSpc>
                <a:spcPct val="90000"/>
              </a:lnSpc>
            </a:pPr>
            <a:r>
              <a:rPr lang="zh-CN" altLang="en-US" smtClean="0"/>
              <a:t>在第</a:t>
            </a:r>
            <a:r>
              <a:rPr lang="en-US" altLang="zh-CN" smtClean="0"/>
              <a:t>II </a:t>
            </a:r>
            <a:r>
              <a:rPr lang="zh-CN" altLang="en-US" smtClean="0"/>
              <a:t>遍，第二次扫描</a:t>
            </a:r>
            <a:r>
              <a:rPr lang="en-US" altLang="zh-CN" i="1" smtClean="0"/>
              <a:t>D</a:t>
            </a:r>
            <a:r>
              <a:rPr lang="zh-CN" altLang="en-US" smtClean="0"/>
              <a:t>，评估每个候选的实际支持度，以确定全局频繁项集。每一部分的大小和划分的数目这样确定，使得每一部分能够放入内存，这样每遍只需要读一次。</a:t>
            </a:r>
          </a:p>
        </p:txBody>
      </p:sp>
    </p:spTree>
    <p:extLst>
      <p:ext uri="{BB962C8B-B14F-4D97-AF65-F5344CB8AC3E}">
        <p14:creationId xmlns:p14="http://schemas.microsoft.com/office/powerpoint/2010/main" val="18379294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dirty="0" smtClean="0"/>
              <a:t>提高</a:t>
            </a:r>
            <a:r>
              <a:rPr lang="en-US" altLang="zh-CN" dirty="0" err="1" smtClean="0"/>
              <a:t>Apriori</a:t>
            </a:r>
            <a:r>
              <a:rPr lang="zh-CN" altLang="en-US" dirty="0" smtClean="0"/>
              <a:t>的有效性</a:t>
            </a:r>
          </a:p>
        </p:txBody>
      </p:sp>
      <p:sp>
        <p:nvSpPr>
          <p:cNvPr id="68611" name="Rectangle 3"/>
          <p:cNvSpPr>
            <a:spLocks noGrp="1" noChangeArrowheads="1"/>
          </p:cNvSpPr>
          <p:nvPr>
            <p:ph type="body" idx="1"/>
          </p:nvPr>
        </p:nvSpPr>
        <p:spPr/>
        <p:txBody>
          <a:bodyPr/>
          <a:lstStyle/>
          <a:p>
            <a:r>
              <a:rPr lang="zh-CN" altLang="en-US" sz="2600" b="1" smtClean="0"/>
              <a:t>（</a:t>
            </a:r>
            <a:r>
              <a:rPr lang="en-US" altLang="zh-CN" sz="2600" b="1" smtClean="0"/>
              <a:t>4</a:t>
            </a:r>
            <a:r>
              <a:rPr lang="zh-CN" altLang="en-US" sz="2600" b="1" smtClean="0"/>
              <a:t>）选样</a:t>
            </a:r>
            <a:r>
              <a:rPr lang="zh-CN" altLang="en-US" sz="2600" smtClean="0"/>
              <a:t>（在给定数据的一个子集挖掘）：选样方法的基本思想是：选取给定数据库</a:t>
            </a:r>
            <a:r>
              <a:rPr lang="en-US" altLang="zh-CN" sz="2600" i="1" smtClean="0"/>
              <a:t>D </a:t>
            </a:r>
            <a:r>
              <a:rPr lang="zh-CN" altLang="en-US" sz="2600" smtClean="0"/>
              <a:t>的随机样本</a:t>
            </a:r>
            <a:r>
              <a:rPr lang="en-US" altLang="zh-CN" sz="2600" i="1" smtClean="0"/>
              <a:t>S</a:t>
            </a:r>
            <a:r>
              <a:rPr lang="zh-CN" altLang="en-US" sz="2600" smtClean="0"/>
              <a:t>，然后，在</a:t>
            </a:r>
            <a:r>
              <a:rPr lang="en-US" altLang="zh-CN" sz="2600" i="1" smtClean="0"/>
              <a:t>S </a:t>
            </a:r>
            <a:r>
              <a:rPr lang="zh-CN" altLang="en-US" sz="2600" smtClean="0"/>
              <a:t>而不是在</a:t>
            </a:r>
            <a:r>
              <a:rPr lang="en-US" altLang="zh-CN" sz="2600" i="1" smtClean="0"/>
              <a:t>D </a:t>
            </a:r>
            <a:r>
              <a:rPr lang="zh-CN" altLang="en-US" sz="2600" smtClean="0"/>
              <a:t>中搜索频繁项集。用这种方法，我们牺牲了一些精度换取了有效性。样本</a:t>
            </a:r>
            <a:r>
              <a:rPr lang="en-US" altLang="zh-CN" sz="2600" i="1" smtClean="0"/>
              <a:t>S</a:t>
            </a:r>
            <a:r>
              <a:rPr lang="zh-CN" altLang="en-US" sz="2600" smtClean="0"/>
              <a:t>的大小这样选取，使得可以在内存搜索</a:t>
            </a:r>
            <a:r>
              <a:rPr lang="en-US" altLang="zh-CN" sz="2600" i="1" smtClean="0"/>
              <a:t>S </a:t>
            </a:r>
            <a:r>
              <a:rPr lang="zh-CN" altLang="en-US" sz="2600" smtClean="0"/>
              <a:t>中频繁项集；这样，总共只需要扫描一次</a:t>
            </a:r>
            <a:r>
              <a:rPr lang="en-US" altLang="zh-CN" sz="2600" i="1" smtClean="0"/>
              <a:t>S </a:t>
            </a:r>
            <a:r>
              <a:rPr lang="zh-CN" altLang="en-US" sz="2600" smtClean="0"/>
              <a:t>中的事务。由于我们搜索</a:t>
            </a:r>
            <a:r>
              <a:rPr lang="en-US" altLang="zh-CN" sz="2600" i="1" smtClean="0"/>
              <a:t>S </a:t>
            </a:r>
            <a:r>
              <a:rPr lang="zh-CN" altLang="en-US" sz="2600" smtClean="0"/>
              <a:t>中而不是 </a:t>
            </a:r>
            <a:r>
              <a:rPr lang="en-US" altLang="zh-CN" sz="2600" i="1" smtClean="0"/>
              <a:t>D </a:t>
            </a:r>
            <a:r>
              <a:rPr lang="zh-CN" altLang="en-US" sz="2600" smtClean="0"/>
              <a:t>中的频繁项集，我们可能丢失一些全局频繁项集。为减少这种可能性，我们使用比最小支持度低的支持度阈值来找出局部于</a:t>
            </a:r>
            <a:r>
              <a:rPr lang="en-US" altLang="zh-CN" sz="2600" i="1" smtClean="0"/>
              <a:t>S </a:t>
            </a:r>
            <a:r>
              <a:rPr lang="zh-CN" altLang="en-US" sz="2600" smtClean="0"/>
              <a:t>的频繁项集（记作</a:t>
            </a:r>
            <a:r>
              <a:rPr lang="en-US" altLang="zh-CN" sz="2600" i="1" smtClean="0"/>
              <a:t>LS</a:t>
            </a:r>
            <a:r>
              <a:rPr lang="zh-CN" altLang="en-US" sz="2600" smtClean="0"/>
              <a:t>）。</a:t>
            </a:r>
          </a:p>
        </p:txBody>
      </p:sp>
    </p:spTree>
    <p:extLst>
      <p:ext uri="{BB962C8B-B14F-4D97-AF65-F5344CB8AC3E}">
        <p14:creationId xmlns:p14="http://schemas.microsoft.com/office/powerpoint/2010/main" val="21036106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dirty="0" smtClean="0"/>
              <a:t>提高</a:t>
            </a:r>
            <a:r>
              <a:rPr lang="en-US" altLang="zh-CN" dirty="0" err="1" smtClean="0"/>
              <a:t>Apriori</a:t>
            </a:r>
            <a:r>
              <a:rPr lang="zh-CN" altLang="en-US" dirty="0" smtClean="0"/>
              <a:t>的有效性</a:t>
            </a:r>
          </a:p>
        </p:txBody>
      </p:sp>
      <p:sp>
        <p:nvSpPr>
          <p:cNvPr id="69635" name="Rectangle 3"/>
          <p:cNvSpPr>
            <a:spLocks noGrp="1" noChangeArrowheads="1"/>
          </p:cNvSpPr>
          <p:nvPr>
            <p:ph type="body" idx="1"/>
          </p:nvPr>
        </p:nvSpPr>
        <p:spPr/>
        <p:txBody>
          <a:bodyPr/>
          <a:lstStyle/>
          <a:p>
            <a:r>
              <a:rPr lang="zh-CN" altLang="en-US" smtClean="0"/>
              <a:t>然后，数据库的其余部分用于计算</a:t>
            </a:r>
            <a:r>
              <a:rPr lang="en-US" altLang="zh-CN" i="1" smtClean="0"/>
              <a:t>LS </a:t>
            </a:r>
            <a:r>
              <a:rPr lang="zh-CN" altLang="en-US" smtClean="0"/>
              <a:t>中每个项集的实际频繁度。有一种机制可以用来确定是否所有的频繁项集都包含在</a:t>
            </a:r>
            <a:r>
              <a:rPr lang="en-US" altLang="zh-CN" i="1" smtClean="0"/>
              <a:t>LS </a:t>
            </a:r>
            <a:r>
              <a:rPr lang="zh-CN" altLang="en-US" smtClean="0"/>
              <a:t>中。如果</a:t>
            </a:r>
            <a:r>
              <a:rPr lang="en-US" altLang="zh-CN" i="1" smtClean="0"/>
              <a:t>LS </a:t>
            </a:r>
            <a:r>
              <a:rPr lang="zh-CN" altLang="en-US" smtClean="0"/>
              <a:t>实际包含了</a:t>
            </a:r>
            <a:r>
              <a:rPr lang="en-US" altLang="zh-CN" i="1" smtClean="0"/>
              <a:t>D </a:t>
            </a:r>
            <a:r>
              <a:rPr lang="zh-CN" altLang="en-US" smtClean="0"/>
              <a:t>中的所有频繁项集，只需要扫描一次</a:t>
            </a:r>
            <a:r>
              <a:rPr lang="en-US" altLang="zh-CN" i="1" smtClean="0"/>
              <a:t>D</a:t>
            </a:r>
            <a:r>
              <a:rPr lang="zh-CN" altLang="en-US" smtClean="0"/>
              <a:t>。否则，可以做第二次扫描，以找出在第一次扫描时遗漏的频繁项集。当效率最为重要时，如计算密集的应用必须在不同的数据上运行时，选样方法特别合适。</a:t>
            </a:r>
          </a:p>
          <a:p>
            <a:endParaRPr lang="zh-CN" altLang="en-US" smtClean="0"/>
          </a:p>
        </p:txBody>
      </p:sp>
    </p:spTree>
    <p:extLst>
      <p:ext uri="{BB962C8B-B14F-4D97-AF65-F5344CB8AC3E}">
        <p14:creationId xmlns:p14="http://schemas.microsoft.com/office/powerpoint/2010/main" val="2377511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dirty="0" smtClean="0"/>
              <a:t>提高</a:t>
            </a:r>
            <a:r>
              <a:rPr lang="en-US" altLang="zh-CN" dirty="0" err="1" smtClean="0"/>
              <a:t>Apriori</a:t>
            </a:r>
            <a:r>
              <a:rPr lang="zh-CN" altLang="en-US" dirty="0" smtClean="0"/>
              <a:t>的有效性</a:t>
            </a:r>
          </a:p>
        </p:txBody>
      </p:sp>
      <p:sp>
        <p:nvSpPr>
          <p:cNvPr id="70659" name="Rectangle 3"/>
          <p:cNvSpPr>
            <a:spLocks noGrp="1" noChangeArrowheads="1"/>
          </p:cNvSpPr>
          <p:nvPr>
            <p:ph type="body" idx="1"/>
          </p:nvPr>
        </p:nvSpPr>
        <p:spPr/>
        <p:txBody>
          <a:bodyPr/>
          <a:lstStyle/>
          <a:p>
            <a:pPr>
              <a:lnSpc>
                <a:spcPct val="90000"/>
              </a:lnSpc>
            </a:pPr>
            <a:r>
              <a:rPr lang="zh-CN" altLang="en-US" sz="2600" smtClean="0"/>
              <a:t>（</a:t>
            </a:r>
            <a:r>
              <a:rPr lang="en-US" altLang="zh-CN" sz="2600" smtClean="0"/>
              <a:t>5</a:t>
            </a:r>
            <a:r>
              <a:rPr lang="zh-CN" altLang="en-US" sz="2600" smtClean="0"/>
              <a:t>）</a:t>
            </a:r>
            <a:r>
              <a:rPr lang="zh-CN" altLang="en-US" sz="2600" b="1" smtClean="0"/>
              <a:t>动态项集计数</a:t>
            </a:r>
            <a:r>
              <a:rPr lang="zh-CN" altLang="en-US" sz="2600" smtClean="0"/>
              <a:t>（在扫描的不同点添加候选项集）：动态项集计数技术将数据库划分为标记开始点的块。不象</a:t>
            </a:r>
            <a:r>
              <a:rPr lang="en-US" altLang="zh-CN" sz="2600" smtClean="0"/>
              <a:t>Apriori </a:t>
            </a:r>
            <a:r>
              <a:rPr lang="zh-CN" altLang="en-US" sz="2600" smtClean="0"/>
              <a:t>仅在每次完整的数据库扫描之前确定新的候选，在这种变形中，可以在任何开始点添加新的候选项集。该技术动态地评估已被计数的所有项集的支持度，如果一个项集的所有子集已被确定为频繁的，则添加它作为新的候选。结果算法需要的数据库扫描比</a:t>
            </a:r>
            <a:r>
              <a:rPr lang="en-US" altLang="zh-CN" sz="2600" smtClean="0"/>
              <a:t>Apriori </a:t>
            </a:r>
            <a:r>
              <a:rPr lang="zh-CN" altLang="en-US" sz="2600" smtClean="0"/>
              <a:t>少。</a:t>
            </a:r>
          </a:p>
          <a:p>
            <a:pPr>
              <a:lnSpc>
                <a:spcPct val="90000"/>
              </a:lnSpc>
            </a:pPr>
            <a:r>
              <a:rPr lang="zh-CN" altLang="en-US" sz="2600" smtClean="0"/>
              <a:t>其它变形涉及多层和多维关联规则挖掘，在本章的其余部分讨论。涉及空间数据、时间序列数据和多媒体数据的关联挖掘在第</a:t>
            </a:r>
            <a:r>
              <a:rPr lang="en-US" altLang="zh-CN" sz="2600" smtClean="0"/>
              <a:t>9 </a:t>
            </a:r>
            <a:r>
              <a:rPr lang="zh-CN" altLang="en-US" sz="2600" smtClean="0"/>
              <a:t>章讨论。</a:t>
            </a:r>
          </a:p>
        </p:txBody>
      </p:sp>
    </p:spTree>
    <p:extLst>
      <p:ext uri="{BB962C8B-B14F-4D97-AF65-F5344CB8AC3E}">
        <p14:creationId xmlns:p14="http://schemas.microsoft.com/office/powerpoint/2010/main" val="37264275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2"/>
          <p:cNvSpPr>
            <a:spLocks noGrp="1" noChangeArrowheads="1"/>
          </p:cNvSpPr>
          <p:nvPr>
            <p:ph type="title"/>
          </p:nvPr>
        </p:nvSpPr>
        <p:spPr>
          <a:xfrm>
            <a:off x="512762" y="0"/>
            <a:ext cx="7640638" cy="762000"/>
          </a:xfrm>
        </p:spPr>
        <p:txBody>
          <a:bodyPr/>
          <a:lstStyle/>
          <a:p>
            <a:pPr eaLnBrk="1" hangingPunct="1"/>
            <a:r>
              <a:rPr lang="zh-CN" altLang="en-US" b="1" dirty="0" smtClean="0">
                <a:ea typeface="宋体" pitchFamily="2" charset="-122"/>
              </a:rPr>
              <a:t>序列数据库和序列模式挖掘</a:t>
            </a:r>
          </a:p>
        </p:txBody>
      </p:sp>
      <p:sp>
        <p:nvSpPr>
          <p:cNvPr id="88070" name="Rectangle 3"/>
          <p:cNvSpPr>
            <a:spLocks noGrp="1" noChangeArrowheads="1"/>
          </p:cNvSpPr>
          <p:nvPr>
            <p:ph type="body" idx="1"/>
          </p:nvPr>
        </p:nvSpPr>
        <p:spPr>
          <a:xfrm>
            <a:off x="533400" y="990600"/>
            <a:ext cx="8077200" cy="3733800"/>
          </a:xfrm>
        </p:spPr>
        <p:txBody>
          <a:bodyPr/>
          <a:lstStyle/>
          <a:p>
            <a:pPr eaLnBrk="1" hangingPunct="1">
              <a:spcBef>
                <a:spcPts val="600"/>
              </a:spcBef>
            </a:pPr>
            <a:r>
              <a:rPr lang="zh-CN" altLang="en-US" sz="2000" dirty="0" smtClean="0">
                <a:ea typeface="宋体" pitchFamily="2" charset="-122"/>
              </a:rPr>
              <a:t>事务数据库, 时间序列数据库 </a:t>
            </a:r>
            <a:r>
              <a:rPr lang="en-US" altLang="zh-CN" sz="2000" dirty="0" smtClean="0">
                <a:ea typeface="宋体" pitchFamily="2" charset="-122"/>
              </a:rPr>
              <a:t>vs. </a:t>
            </a:r>
            <a:r>
              <a:rPr lang="zh-CN" altLang="en-US" sz="2000" dirty="0" smtClean="0">
                <a:ea typeface="宋体" pitchFamily="2" charset="-122"/>
              </a:rPr>
              <a:t>序列数据库</a:t>
            </a:r>
            <a:endParaRPr lang="en-US" altLang="zh-CN" sz="2000" dirty="0" smtClean="0">
              <a:ea typeface="宋体" pitchFamily="2" charset="-122"/>
            </a:endParaRPr>
          </a:p>
          <a:p>
            <a:pPr eaLnBrk="1" hangingPunct="1">
              <a:spcBef>
                <a:spcPts val="600"/>
              </a:spcBef>
            </a:pPr>
            <a:r>
              <a:rPr lang="zh-CN" altLang="en-US" sz="2000" dirty="0" smtClean="0">
                <a:ea typeface="宋体" pitchFamily="2" charset="-122"/>
              </a:rPr>
              <a:t>频繁模式 </a:t>
            </a:r>
            <a:r>
              <a:rPr lang="en-US" altLang="zh-CN" sz="2000" dirty="0" smtClean="0">
                <a:ea typeface="宋体" pitchFamily="2" charset="-122"/>
              </a:rPr>
              <a:t>vs. (</a:t>
            </a:r>
            <a:r>
              <a:rPr lang="zh-CN" altLang="en-US" sz="2000" dirty="0" smtClean="0">
                <a:ea typeface="宋体" pitchFamily="2" charset="-122"/>
              </a:rPr>
              <a:t>频繁) 序列模式</a:t>
            </a:r>
            <a:endParaRPr lang="en-US" altLang="zh-CN" sz="2000" dirty="0" smtClean="0">
              <a:ea typeface="宋体" pitchFamily="2" charset="-122"/>
            </a:endParaRPr>
          </a:p>
          <a:p>
            <a:pPr eaLnBrk="1" hangingPunct="1">
              <a:spcBef>
                <a:spcPts val="600"/>
              </a:spcBef>
            </a:pPr>
            <a:r>
              <a:rPr lang="zh-CN" altLang="en-US" sz="2000" dirty="0" smtClean="0">
                <a:ea typeface="宋体" pitchFamily="2" charset="-122"/>
              </a:rPr>
              <a:t>序列模式挖掘的应用</a:t>
            </a:r>
          </a:p>
          <a:p>
            <a:pPr lvl="1" eaLnBrk="1" hangingPunct="1">
              <a:spcBef>
                <a:spcPts val="600"/>
              </a:spcBef>
            </a:pPr>
            <a:r>
              <a:rPr lang="zh-CN" altLang="en-US" sz="2000" dirty="0" smtClean="0">
                <a:ea typeface="宋体" pitchFamily="2" charset="-122"/>
              </a:rPr>
              <a:t>顾客购物序列: </a:t>
            </a:r>
          </a:p>
          <a:p>
            <a:pPr lvl="2" eaLnBrk="1" hangingPunct="1">
              <a:spcBef>
                <a:spcPts val="600"/>
              </a:spcBef>
            </a:pPr>
            <a:r>
              <a:rPr lang="zh-CN" altLang="en-US" sz="2000" dirty="0" smtClean="0">
                <a:ea typeface="宋体" pitchFamily="2" charset="-122"/>
              </a:rPr>
              <a:t>在3个月内, 先买计算机, 然后买 </a:t>
            </a:r>
            <a:r>
              <a:rPr lang="en-US" altLang="zh-CN" sz="2000" dirty="0" smtClean="0">
                <a:ea typeface="宋体" pitchFamily="2" charset="-122"/>
              </a:rPr>
              <a:t>CD-ROM, </a:t>
            </a:r>
            <a:r>
              <a:rPr lang="zh-CN" altLang="en-US" sz="2000" dirty="0" smtClean="0">
                <a:ea typeface="宋体" pitchFamily="2" charset="-122"/>
              </a:rPr>
              <a:t>再后买数字照相机</a:t>
            </a:r>
            <a:r>
              <a:rPr lang="en-US" altLang="zh-CN" sz="2000" dirty="0" smtClean="0">
                <a:ea typeface="宋体" pitchFamily="2" charset="-122"/>
              </a:rPr>
              <a:t>.</a:t>
            </a:r>
          </a:p>
          <a:p>
            <a:pPr lvl="1" eaLnBrk="1" hangingPunct="1">
              <a:spcBef>
                <a:spcPts val="600"/>
              </a:spcBef>
            </a:pPr>
            <a:r>
              <a:rPr lang="zh-CN" altLang="en-US" sz="2000" dirty="0" smtClean="0">
                <a:ea typeface="宋体" pitchFamily="2" charset="-122"/>
              </a:rPr>
              <a:t>医疗处治, 自然灾害 (例如, 地震), 科学 和 工程进度</a:t>
            </a:r>
            <a:r>
              <a:rPr lang="en-US" altLang="zh-CN" sz="2000" dirty="0" smtClean="0">
                <a:ea typeface="宋体" pitchFamily="2" charset="-122"/>
              </a:rPr>
              <a:t>, </a:t>
            </a:r>
            <a:r>
              <a:rPr lang="zh-CN" altLang="en-US" sz="2000" dirty="0" smtClean="0">
                <a:ea typeface="宋体" pitchFamily="2" charset="-122"/>
              </a:rPr>
              <a:t>股票 和市场等</a:t>
            </a:r>
            <a:r>
              <a:rPr lang="en-US" altLang="zh-CN" sz="2000" dirty="0" smtClean="0">
                <a:ea typeface="宋体" pitchFamily="2" charset="-122"/>
              </a:rPr>
              <a:t>.</a:t>
            </a:r>
          </a:p>
          <a:p>
            <a:pPr lvl="1" eaLnBrk="1" hangingPunct="1">
              <a:spcBef>
                <a:spcPts val="600"/>
              </a:spcBef>
            </a:pPr>
            <a:r>
              <a:rPr lang="zh-CN" altLang="en-US" sz="2000" dirty="0" smtClean="0">
                <a:ea typeface="宋体" pitchFamily="2" charset="-122"/>
              </a:rPr>
              <a:t>电话呼叫模式</a:t>
            </a:r>
            <a:r>
              <a:rPr lang="en-US" altLang="zh-CN" sz="2000" dirty="0" smtClean="0">
                <a:ea typeface="宋体" pitchFamily="2" charset="-122"/>
              </a:rPr>
              <a:t>, Web</a:t>
            </a:r>
            <a:r>
              <a:rPr lang="zh-CN" altLang="en-US" sz="2000" dirty="0" smtClean="0">
                <a:ea typeface="宋体" pitchFamily="2" charset="-122"/>
              </a:rPr>
              <a:t>日志 点击流</a:t>
            </a:r>
          </a:p>
          <a:p>
            <a:pPr lvl="1" eaLnBrk="1" hangingPunct="1">
              <a:spcBef>
                <a:spcPts val="600"/>
              </a:spcBef>
            </a:pPr>
            <a:r>
              <a:rPr lang="en-US" altLang="zh-CN" sz="2000" dirty="0" smtClean="0">
                <a:ea typeface="宋体" pitchFamily="2" charset="-122"/>
              </a:rPr>
              <a:t>DNA </a:t>
            </a:r>
            <a:r>
              <a:rPr lang="zh-CN" altLang="en-US" sz="2000" dirty="0" smtClean="0">
                <a:ea typeface="宋体" pitchFamily="2" charset="-122"/>
              </a:rPr>
              <a:t>序列和基因结构</a:t>
            </a:r>
          </a:p>
        </p:txBody>
      </p:sp>
      <p:pic>
        <p:nvPicPr>
          <p:cNvPr id="7"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653691" y="4603537"/>
            <a:ext cx="809569" cy="1214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864165" y="6324600"/>
            <a:ext cx="689035" cy="369332"/>
          </a:xfrm>
          <a:prstGeom prst="rect">
            <a:avLst/>
          </a:prstGeom>
          <a:noFill/>
        </p:spPr>
        <p:txBody>
          <a:bodyPr wrap="none" rtlCol="0">
            <a:spAutoFit/>
          </a:bodyPr>
          <a:lstStyle/>
          <a:p>
            <a:r>
              <a:rPr lang="en-US" altLang="zh-CN" dirty="0" smtClean="0">
                <a:solidFill>
                  <a:srgbClr val="7030A0"/>
                </a:solidFill>
              </a:rPr>
              <a:t>Time</a:t>
            </a:r>
            <a:endParaRPr lang="zh-CN" altLang="en-US" dirty="0">
              <a:solidFill>
                <a:srgbClr val="7030A0"/>
              </a:solidFill>
            </a:endParaRPr>
          </a:p>
        </p:txBody>
      </p:sp>
      <p:sp>
        <p:nvSpPr>
          <p:cNvPr id="9" name="TextBox 8"/>
          <p:cNvSpPr txBox="1"/>
          <p:nvPr/>
        </p:nvSpPr>
        <p:spPr>
          <a:xfrm>
            <a:off x="2472660" y="6324600"/>
            <a:ext cx="1184940" cy="369332"/>
          </a:xfrm>
          <a:prstGeom prst="rect">
            <a:avLst/>
          </a:prstGeom>
          <a:noFill/>
        </p:spPr>
        <p:txBody>
          <a:bodyPr wrap="none" rtlCol="0">
            <a:spAutoFit/>
          </a:bodyPr>
          <a:lstStyle/>
          <a:p>
            <a:r>
              <a:rPr lang="en-US" altLang="zh-CN" dirty="0" smtClean="0">
                <a:solidFill>
                  <a:srgbClr val="7030A0"/>
                </a:solidFill>
              </a:rPr>
              <a:t>Customer</a:t>
            </a:r>
            <a:endParaRPr lang="zh-CN" altLang="en-US" dirty="0">
              <a:solidFill>
                <a:srgbClr val="7030A0"/>
              </a:solidFill>
            </a:endParaRPr>
          </a:p>
        </p:txBody>
      </p:sp>
      <p:grpSp>
        <p:nvGrpSpPr>
          <p:cNvPr id="10" name="组合 9"/>
          <p:cNvGrpSpPr/>
          <p:nvPr/>
        </p:nvGrpSpPr>
        <p:grpSpPr>
          <a:xfrm>
            <a:off x="3834853" y="3734048"/>
            <a:ext cx="4851947" cy="2596607"/>
            <a:chOff x="2057400" y="2133600"/>
            <a:chExt cx="5638800" cy="3358855"/>
          </a:xfrm>
        </p:grpSpPr>
        <p:grpSp>
          <p:nvGrpSpPr>
            <p:cNvPr id="11" name="组合 10"/>
            <p:cNvGrpSpPr/>
            <p:nvPr/>
          </p:nvGrpSpPr>
          <p:grpSpPr>
            <a:xfrm>
              <a:off x="2057400" y="2133600"/>
              <a:ext cx="5638800" cy="3358855"/>
              <a:chOff x="2057400" y="2133600"/>
              <a:chExt cx="5638800" cy="3358855"/>
            </a:xfrm>
          </p:grpSpPr>
          <p:cxnSp>
            <p:nvCxnSpPr>
              <p:cNvPr id="13" name="直接箭头连接符 12"/>
              <p:cNvCxnSpPr/>
              <p:nvPr/>
            </p:nvCxnSpPr>
            <p:spPr>
              <a:xfrm>
                <a:off x="2057400" y="4979938"/>
                <a:ext cx="5638800" cy="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31347" y="5113079"/>
                <a:ext cx="312906" cy="369332"/>
              </a:xfrm>
              <a:prstGeom prst="rect">
                <a:avLst/>
              </a:prstGeom>
              <a:noFill/>
            </p:spPr>
            <p:txBody>
              <a:bodyPr wrap="none" rtlCol="0">
                <a:spAutoFit/>
              </a:bodyPr>
              <a:lstStyle/>
              <a:p>
                <a:r>
                  <a:rPr lang="en-US" altLang="zh-CN" dirty="0" smtClean="0"/>
                  <a:t>1</a:t>
                </a:r>
                <a:endParaRPr lang="zh-CN" altLang="en-US" dirty="0"/>
              </a:p>
            </p:txBody>
          </p:sp>
          <p:sp>
            <p:nvSpPr>
              <p:cNvPr id="15" name="TextBox 14"/>
              <p:cNvSpPr txBox="1"/>
              <p:nvPr/>
            </p:nvSpPr>
            <p:spPr>
              <a:xfrm>
                <a:off x="3116094" y="5115647"/>
                <a:ext cx="312906" cy="369332"/>
              </a:xfrm>
              <a:prstGeom prst="rect">
                <a:avLst/>
              </a:prstGeom>
              <a:noFill/>
            </p:spPr>
            <p:txBody>
              <a:bodyPr wrap="none" rtlCol="0">
                <a:spAutoFit/>
              </a:bodyPr>
              <a:lstStyle/>
              <a:p>
                <a:r>
                  <a:rPr lang="en-US" altLang="zh-CN" dirty="0" smtClean="0"/>
                  <a:t>2</a:t>
                </a:r>
                <a:endParaRPr lang="zh-CN" altLang="en-US" dirty="0"/>
              </a:p>
            </p:txBody>
          </p:sp>
          <p:sp>
            <p:nvSpPr>
              <p:cNvPr id="16" name="TextBox 15"/>
              <p:cNvSpPr txBox="1"/>
              <p:nvPr/>
            </p:nvSpPr>
            <p:spPr>
              <a:xfrm>
                <a:off x="4335294" y="5113079"/>
                <a:ext cx="312906" cy="369332"/>
              </a:xfrm>
              <a:prstGeom prst="rect">
                <a:avLst/>
              </a:prstGeom>
              <a:noFill/>
            </p:spPr>
            <p:txBody>
              <a:bodyPr wrap="none" rtlCol="0">
                <a:spAutoFit/>
              </a:bodyPr>
              <a:lstStyle/>
              <a:p>
                <a:r>
                  <a:rPr lang="en-US" altLang="zh-CN" dirty="0" smtClean="0"/>
                  <a:t>4</a:t>
                </a:r>
                <a:endParaRPr lang="zh-CN" altLang="en-US" dirty="0"/>
              </a:p>
            </p:txBody>
          </p:sp>
          <p:sp>
            <p:nvSpPr>
              <p:cNvPr id="17" name="TextBox 16"/>
              <p:cNvSpPr txBox="1"/>
              <p:nvPr/>
            </p:nvSpPr>
            <p:spPr>
              <a:xfrm>
                <a:off x="3725694" y="5115980"/>
                <a:ext cx="312906" cy="369332"/>
              </a:xfrm>
              <a:prstGeom prst="rect">
                <a:avLst/>
              </a:prstGeom>
              <a:noFill/>
            </p:spPr>
            <p:txBody>
              <a:bodyPr wrap="none" rtlCol="0">
                <a:spAutoFit/>
              </a:bodyPr>
              <a:lstStyle/>
              <a:p>
                <a:r>
                  <a:rPr lang="en-US" altLang="zh-CN" dirty="0" smtClean="0"/>
                  <a:t>3</a:t>
                </a:r>
                <a:endParaRPr lang="zh-CN" altLang="en-US" dirty="0"/>
              </a:p>
            </p:txBody>
          </p:sp>
          <p:sp>
            <p:nvSpPr>
              <p:cNvPr id="18" name="TextBox 17"/>
              <p:cNvSpPr txBox="1"/>
              <p:nvPr/>
            </p:nvSpPr>
            <p:spPr>
              <a:xfrm>
                <a:off x="4944894" y="5115980"/>
                <a:ext cx="312906" cy="369332"/>
              </a:xfrm>
              <a:prstGeom prst="rect">
                <a:avLst/>
              </a:prstGeom>
              <a:noFill/>
            </p:spPr>
            <p:txBody>
              <a:bodyPr wrap="none" rtlCol="0">
                <a:spAutoFit/>
              </a:bodyPr>
              <a:lstStyle/>
              <a:p>
                <a:r>
                  <a:rPr lang="en-US" altLang="zh-CN" dirty="0" smtClean="0"/>
                  <a:t>5</a:t>
                </a:r>
                <a:endParaRPr lang="zh-CN" altLang="en-US" dirty="0"/>
              </a:p>
            </p:txBody>
          </p:sp>
          <p:sp>
            <p:nvSpPr>
              <p:cNvPr id="19" name="TextBox 18"/>
              <p:cNvSpPr txBox="1"/>
              <p:nvPr/>
            </p:nvSpPr>
            <p:spPr>
              <a:xfrm>
                <a:off x="5554494" y="5115980"/>
                <a:ext cx="312906" cy="369332"/>
              </a:xfrm>
              <a:prstGeom prst="rect">
                <a:avLst/>
              </a:prstGeom>
              <a:noFill/>
            </p:spPr>
            <p:txBody>
              <a:bodyPr wrap="none" rtlCol="0">
                <a:spAutoFit/>
              </a:bodyPr>
              <a:lstStyle/>
              <a:p>
                <a:r>
                  <a:rPr lang="en-US" altLang="zh-CN" dirty="0" smtClean="0"/>
                  <a:t>6</a:t>
                </a:r>
                <a:endParaRPr lang="zh-CN" altLang="en-US" dirty="0"/>
              </a:p>
            </p:txBody>
          </p:sp>
          <p:sp>
            <p:nvSpPr>
              <p:cNvPr id="20" name="TextBox 19"/>
              <p:cNvSpPr txBox="1"/>
              <p:nvPr/>
            </p:nvSpPr>
            <p:spPr>
              <a:xfrm>
                <a:off x="6164094" y="5115980"/>
                <a:ext cx="312906" cy="369332"/>
              </a:xfrm>
              <a:prstGeom prst="rect">
                <a:avLst/>
              </a:prstGeom>
              <a:noFill/>
            </p:spPr>
            <p:txBody>
              <a:bodyPr wrap="none" rtlCol="0">
                <a:spAutoFit/>
              </a:bodyPr>
              <a:lstStyle/>
              <a:p>
                <a:r>
                  <a:rPr lang="en-US" altLang="zh-CN" dirty="0" smtClean="0"/>
                  <a:t>7</a:t>
                </a:r>
                <a:endParaRPr lang="zh-CN" altLang="en-US" dirty="0"/>
              </a:p>
            </p:txBody>
          </p:sp>
          <p:sp>
            <p:nvSpPr>
              <p:cNvPr id="21" name="TextBox 20"/>
              <p:cNvSpPr txBox="1"/>
              <p:nvPr/>
            </p:nvSpPr>
            <p:spPr>
              <a:xfrm>
                <a:off x="6773694" y="5123123"/>
                <a:ext cx="312906" cy="369332"/>
              </a:xfrm>
              <a:prstGeom prst="rect">
                <a:avLst/>
              </a:prstGeom>
              <a:noFill/>
            </p:spPr>
            <p:txBody>
              <a:bodyPr wrap="none" rtlCol="0">
                <a:spAutoFit/>
              </a:bodyPr>
              <a:lstStyle/>
              <a:p>
                <a:r>
                  <a:rPr lang="en-US" altLang="zh-CN" dirty="0" smtClean="0"/>
                  <a:t>8</a:t>
                </a:r>
                <a:endParaRPr lang="zh-CN" altLang="en-US" dirty="0"/>
              </a:p>
            </p:txBody>
          </p:sp>
          <p:pic>
            <p:nvPicPr>
              <p:cNvPr id="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7220" y="3994322"/>
                <a:ext cx="523868" cy="75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79438" y="4050357"/>
                <a:ext cx="1005417"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81600" y="3875003"/>
                <a:ext cx="990600" cy="995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81600" y="3034750"/>
                <a:ext cx="911056" cy="91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54614" y="4050357"/>
                <a:ext cx="551065" cy="819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8"/>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05872" y="3095626"/>
                <a:ext cx="1285875" cy="1053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9"/>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50000"/>
              <a:stretch/>
            </p:blipFill>
            <p:spPr bwMode="auto">
              <a:xfrm>
                <a:off x="3429000" y="2133600"/>
                <a:ext cx="654176" cy="962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1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88918" y="3027056"/>
                <a:ext cx="682456" cy="926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49013" y="2139462"/>
                <a:ext cx="523868" cy="75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2" name="Picture 2" descr="http://t3.gstatic.com/images?q=tbn:ANd9GcRbgtI8w8_NeszMIXcjONkIFXUnRM8vnbG9iUL5bVRZ08LdskvYXw"/>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362200" y="3225832"/>
              <a:ext cx="666715" cy="6491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87294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Rectangle 2"/>
          <p:cNvSpPr>
            <a:spLocks noGrp="1" noChangeArrowheads="1"/>
          </p:cNvSpPr>
          <p:nvPr>
            <p:ph type="title"/>
          </p:nvPr>
        </p:nvSpPr>
        <p:spPr>
          <a:xfrm>
            <a:off x="665162" y="0"/>
            <a:ext cx="7640638" cy="762000"/>
          </a:xfrm>
        </p:spPr>
        <p:txBody>
          <a:bodyPr/>
          <a:lstStyle/>
          <a:p>
            <a:pPr eaLnBrk="1" hangingPunct="1"/>
            <a:r>
              <a:rPr lang="zh-CN" altLang="en-US" b="1" dirty="0" smtClean="0">
                <a:ea typeface="宋体" pitchFamily="2" charset="-122"/>
              </a:rPr>
              <a:t>什么是序列模式挖掘</a:t>
            </a:r>
          </a:p>
        </p:txBody>
      </p:sp>
      <p:sp>
        <p:nvSpPr>
          <p:cNvPr id="89094" name="Rectangle 3"/>
          <p:cNvSpPr>
            <a:spLocks noGrp="1" noChangeArrowheads="1"/>
          </p:cNvSpPr>
          <p:nvPr>
            <p:ph type="body" idx="1"/>
          </p:nvPr>
        </p:nvSpPr>
        <p:spPr>
          <a:xfrm>
            <a:off x="685800" y="1219200"/>
            <a:ext cx="8305800" cy="533400"/>
          </a:xfrm>
        </p:spPr>
        <p:txBody>
          <a:bodyPr/>
          <a:lstStyle/>
          <a:p>
            <a:pPr eaLnBrk="1" hangingPunct="1"/>
            <a:r>
              <a:rPr lang="zh-CN" altLang="en-US" smtClean="0">
                <a:ea typeface="宋体" pitchFamily="2" charset="-122"/>
              </a:rPr>
              <a:t>给定一个序列的集合, 找出所有的 </a:t>
            </a:r>
            <a:r>
              <a:rPr lang="zh-CN" altLang="en-US" i="1" smtClean="0">
                <a:solidFill>
                  <a:schemeClr val="hlink"/>
                </a:solidFill>
                <a:ea typeface="宋体" pitchFamily="2" charset="-122"/>
              </a:rPr>
              <a:t>频繁 </a:t>
            </a:r>
            <a:r>
              <a:rPr lang="zh-CN" altLang="en-US" smtClean="0">
                <a:ea typeface="宋体" pitchFamily="2" charset="-122"/>
              </a:rPr>
              <a:t>子序列</a:t>
            </a:r>
          </a:p>
        </p:txBody>
      </p:sp>
      <p:sp>
        <p:nvSpPr>
          <p:cNvPr id="1437700" name="Text Box 4"/>
          <p:cNvSpPr txBox="1">
            <a:spLocks noChangeArrowheads="1"/>
          </p:cNvSpPr>
          <p:nvPr/>
        </p:nvSpPr>
        <p:spPr bwMode="auto">
          <a:xfrm>
            <a:off x="685800" y="2446338"/>
            <a:ext cx="2470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latin typeface="Times New Roman" pitchFamily="18" charset="0"/>
                <a:ea typeface="宋体" pitchFamily="2" charset="-122"/>
              </a:rPr>
              <a:t>一个 </a:t>
            </a:r>
            <a:r>
              <a:rPr lang="zh-CN" altLang="en-US" b="1" i="1" u="sng">
                <a:solidFill>
                  <a:srgbClr val="FF0000"/>
                </a:solidFill>
                <a:latin typeface="Times New Roman" pitchFamily="18" charset="0"/>
                <a:ea typeface="宋体" pitchFamily="2" charset="-122"/>
              </a:rPr>
              <a:t>序列数据库</a:t>
            </a:r>
            <a:r>
              <a:rPr lang="zh-CN" altLang="en-US" i="1" u="sng">
                <a:solidFill>
                  <a:srgbClr val="FF0000"/>
                </a:solidFill>
                <a:effectLst>
                  <a:outerShdw blurRad="38100" dist="38100" dir="2700000" algn="tl">
                    <a:srgbClr val="C0C0C0"/>
                  </a:outerShdw>
                </a:effectLst>
                <a:latin typeface="Times New Roman" pitchFamily="18" charset="0"/>
                <a:ea typeface="宋体" pitchFamily="2" charset="-122"/>
              </a:rPr>
              <a:t> </a:t>
            </a:r>
          </a:p>
        </p:txBody>
      </p:sp>
      <p:sp>
        <p:nvSpPr>
          <p:cNvPr id="89096" name="Text Box 5"/>
          <p:cNvSpPr txBox="1">
            <a:spLocks noChangeArrowheads="1"/>
          </p:cNvSpPr>
          <p:nvPr/>
        </p:nvSpPr>
        <p:spPr bwMode="auto">
          <a:xfrm>
            <a:off x="4038600" y="19812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eaLnBrk="1" hangingPunct="1"/>
            <a:r>
              <a:rPr lang="zh-CN" altLang="en-US" sz="2000" b="1">
                <a:latin typeface="Times New Roman" pitchFamily="18" charset="0"/>
                <a:ea typeface="宋体" pitchFamily="2" charset="-122"/>
              </a:rPr>
              <a:t>一个 </a:t>
            </a:r>
            <a:r>
              <a:rPr lang="zh-CN" altLang="en-US" b="1" i="1" u="sng">
                <a:solidFill>
                  <a:srgbClr val="FF0000"/>
                </a:solidFill>
                <a:latin typeface="Times New Roman" pitchFamily="18" charset="0"/>
                <a:ea typeface="宋体" pitchFamily="2" charset="-122"/>
              </a:rPr>
              <a:t>序列 </a:t>
            </a:r>
            <a:r>
              <a:rPr lang="zh-CN" altLang="en-US" sz="2000" b="1">
                <a:latin typeface="Times New Roman" pitchFamily="18" charset="0"/>
                <a:ea typeface="宋体" pitchFamily="2" charset="-122"/>
              </a:rPr>
              <a:t>: &lt; (</a:t>
            </a:r>
            <a:r>
              <a:rPr lang="en-US" altLang="zh-CN" sz="2000" b="1">
                <a:latin typeface="Times New Roman" pitchFamily="18" charset="0"/>
                <a:ea typeface="宋体" pitchFamily="2" charset="-122"/>
              </a:rPr>
              <a:t>ef) (ab)  (df) c b &gt;</a:t>
            </a:r>
          </a:p>
        </p:txBody>
      </p:sp>
      <p:sp>
        <p:nvSpPr>
          <p:cNvPr id="1437702" name="Text Box 6"/>
          <p:cNvSpPr txBox="1">
            <a:spLocks noChangeArrowheads="1"/>
          </p:cNvSpPr>
          <p:nvPr/>
        </p:nvSpPr>
        <p:spPr bwMode="auto">
          <a:xfrm>
            <a:off x="4419600" y="2903538"/>
            <a:ext cx="3505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000" b="1">
                <a:latin typeface="Times New Roman" pitchFamily="18" charset="0"/>
                <a:ea typeface="宋体" pitchFamily="2" charset="-122"/>
              </a:rPr>
              <a:t>一个元素可能包含一个项集.</a:t>
            </a:r>
          </a:p>
          <a:p>
            <a:pPr>
              <a:defRPr/>
            </a:pPr>
            <a:r>
              <a:rPr lang="zh-CN" altLang="en-US" sz="2000" b="1">
                <a:latin typeface="Times New Roman" pitchFamily="18" charset="0"/>
                <a:ea typeface="宋体" pitchFamily="2" charset="-122"/>
              </a:rPr>
              <a:t>在一个元素中的项是无序的,</a:t>
            </a:r>
          </a:p>
          <a:p>
            <a:pPr>
              <a:defRPr/>
            </a:pPr>
            <a:r>
              <a:rPr lang="zh-CN" altLang="en-US" sz="2000" b="1">
                <a:latin typeface="Times New Roman" pitchFamily="18" charset="0"/>
                <a:ea typeface="宋体" pitchFamily="2" charset="-122"/>
              </a:rPr>
              <a:t>我们可以用字典序列出它们.</a:t>
            </a:r>
            <a:r>
              <a:rPr lang="zh-CN" altLang="en-US" sz="2000" b="1" i="1" u="sng">
                <a:solidFill>
                  <a:srgbClr val="FF0000"/>
                </a:solidFill>
                <a:effectLst>
                  <a:outerShdw blurRad="38100" dist="38100" dir="2700000" algn="tl">
                    <a:srgbClr val="C0C0C0"/>
                  </a:outerShdw>
                </a:effectLst>
                <a:latin typeface="Times New Roman" pitchFamily="18" charset="0"/>
                <a:ea typeface="宋体" pitchFamily="2" charset="-122"/>
              </a:rPr>
              <a:t> </a:t>
            </a:r>
          </a:p>
        </p:txBody>
      </p:sp>
      <p:sp>
        <p:nvSpPr>
          <p:cNvPr id="89098" name="Rectangle 7"/>
          <p:cNvSpPr>
            <a:spLocks noChangeArrowheads="1"/>
          </p:cNvSpPr>
          <p:nvPr/>
        </p:nvSpPr>
        <p:spPr bwMode="auto">
          <a:xfrm>
            <a:off x="6096000" y="2057400"/>
            <a:ext cx="515938" cy="3841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zh-CN" altLang="en-US">
              <a:ea typeface="宋体" pitchFamily="2" charset="-122"/>
            </a:endParaRPr>
          </a:p>
        </p:txBody>
      </p:sp>
      <p:sp>
        <p:nvSpPr>
          <p:cNvPr id="89099" name="Rectangle 8"/>
          <p:cNvSpPr>
            <a:spLocks noChangeArrowheads="1"/>
          </p:cNvSpPr>
          <p:nvPr/>
        </p:nvSpPr>
        <p:spPr bwMode="auto">
          <a:xfrm>
            <a:off x="6629400" y="2057400"/>
            <a:ext cx="508000" cy="3810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zh-CN" altLang="en-US">
              <a:ea typeface="宋体" pitchFamily="2" charset="-122"/>
            </a:endParaRPr>
          </a:p>
        </p:txBody>
      </p:sp>
      <p:sp>
        <p:nvSpPr>
          <p:cNvPr id="89100" name="Rectangle 9"/>
          <p:cNvSpPr>
            <a:spLocks noChangeArrowheads="1"/>
          </p:cNvSpPr>
          <p:nvPr/>
        </p:nvSpPr>
        <p:spPr bwMode="auto">
          <a:xfrm>
            <a:off x="7223125" y="2057400"/>
            <a:ext cx="473075" cy="3810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zh-CN" altLang="en-US">
              <a:ea typeface="宋体" pitchFamily="2" charset="-122"/>
            </a:endParaRPr>
          </a:p>
        </p:txBody>
      </p:sp>
      <p:sp>
        <p:nvSpPr>
          <p:cNvPr id="89101" name="Rectangle 10"/>
          <p:cNvSpPr>
            <a:spLocks noChangeArrowheads="1"/>
          </p:cNvSpPr>
          <p:nvPr/>
        </p:nvSpPr>
        <p:spPr bwMode="auto">
          <a:xfrm>
            <a:off x="7696200" y="2057400"/>
            <a:ext cx="228600" cy="3810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zh-CN" altLang="en-US">
              <a:ea typeface="宋体" pitchFamily="2" charset="-122"/>
            </a:endParaRPr>
          </a:p>
        </p:txBody>
      </p:sp>
      <p:sp>
        <p:nvSpPr>
          <p:cNvPr id="89102" name="Line 11"/>
          <p:cNvSpPr>
            <a:spLocks noChangeShapeType="1"/>
          </p:cNvSpPr>
          <p:nvPr/>
        </p:nvSpPr>
        <p:spPr bwMode="auto">
          <a:xfrm flipH="1" flipV="1">
            <a:off x="6324600" y="2438400"/>
            <a:ext cx="898525"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03" name="Line 12"/>
          <p:cNvSpPr>
            <a:spLocks noChangeShapeType="1"/>
          </p:cNvSpPr>
          <p:nvPr/>
        </p:nvSpPr>
        <p:spPr bwMode="auto">
          <a:xfrm flipH="1" flipV="1">
            <a:off x="6934200" y="2438400"/>
            <a:ext cx="288925"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04" name="Line 13"/>
          <p:cNvSpPr>
            <a:spLocks noChangeShapeType="1"/>
          </p:cNvSpPr>
          <p:nvPr/>
        </p:nvSpPr>
        <p:spPr bwMode="auto">
          <a:xfrm flipV="1">
            <a:off x="7223125" y="2438400"/>
            <a:ext cx="173038"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05" name="Line 14"/>
          <p:cNvSpPr>
            <a:spLocks noChangeShapeType="1"/>
          </p:cNvSpPr>
          <p:nvPr/>
        </p:nvSpPr>
        <p:spPr bwMode="auto">
          <a:xfrm flipV="1">
            <a:off x="7223125" y="2438400"/>
            <a:ext cx="60325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7711" name="Text Box 15"/>
          <p:cNvSpPr txBox="1">
            <a:spLocks noChangeArrowheads="1"/>
          </p:cNvSpPr>
          <p:nvPr/>
        </p:nvSpPr>
        <p:spPr bwMode="auto">
          <a:xfrm>
            <a:off x="4572000" y="4114800"/>
            <a:ext cx="403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000" b="1">
                <a:latin typeface="Times New Roman" pitchFamily="18" charset="0"/>
                <a:ea typeface="宋体" pitchFamily="2" charset="-122"/>
              </a:rPr>
              <a:t>&lt;</a:t>
            </a:r>
            <a:r>
              <a:rPr lang="en-US" altLang="zh-CN" sz="2000" b="1">
                <a:latin typeface="Times New Roman" pitchFamily="18" charset="0"/>
                <a:ea typeface="宋体" pitchFamily="2" charset="-122"/>
              </a:rPr>
              <a:t>a(bc)dc&gt; </a:t>
            </a:r>
            <a:r>
              <a:rPr lang="zh-CN" altLang="en-US" sz="2000" b="1">
                <a:latin typeface="Times New Roman" pitchFamily="18" charset="0"/>
                <a:ea typeface="宋体" pitchFamily="2" charset="-122"/>
              </a:rPr>
              <a:t>是 </a:t>
            </a:r>
            <a:r>
              <a:rPr lang="en-US" altLang="zh-CN" sz="2000" b="1">
                <a:effectLst>
                  <a:outerShdw blurRad="38100" dist="38100" dir="2700000" algn="tl">
                    <a:srgbClr val="C0C0C0"/>
                  </a:outerShdw>
                </a:effectLst>
                <a:latin typeface="Times New Roman" pitchFamily="18" charset="0"/>
                <a:ea typeface="宋体" pitchFamily="2" charset="-122"/>
              </a:rPr>
              <a:t>&lt;</a:t>
            </a:r>
            <a:r>
              <a:rPr lang="en-US" altLang="zh-CN" sz="2000" b="1" u="sng">
                <a:solidFill>
                  <a:srgbClr val="FF0000"/>
                </a:solidFill>
                <a:latin typeface="Times New Roman" pitchFamily="18" charset="0"/>
                <a:ea typeface="宋体" pitchFamily="2" charset="-122"/>
              </a:rPr>
              <a:t>a</a:t>
            </a:r>
            <a:r>
              <a:rPr lang="en-US" altLang="zh-CN" sz="2000" b="1">
                <a:latin typeface="Times New Roman" pitchFamily="18" charset="0"/>
                <a:ea typeface="宋体" pitchFamily="2" charset="-122"/>
              </a:rPr>
              <a:t>(a</a:t>
            </a:r>
            <a:r>
              <a:rPr lang="en-US" altLang="zh-CN" sz="2000" b="1" u="sng">
                <a:solidFill>
                  <a:srgbClr val="FF0000"/>
                </a:solidFill>
                <a:latin typeface="Times New Roman" pitchFamily="18" charset="0"/>
                <a:ea typeface="宋体" pitchFamily="2" charset="-122"/>
              </a:rPr>
              <a:t>bc</a:t>
            </a:r>
            <a:r>
              <a:rPr lang="en-US" altLang="zh-CN" sz="2000" b="1">
                <a:latin typeface="Times New Roman" pitchFamily="18" charset="0"/>
                <a:ea typeface="宋体" pitchFamily="2" charset="-122"/>
              </a:rPr>
              <a:t>)(ac)</a:t>
            </a:r>
            <a:r>
              <a:rPr lang="en-US" altLang="zh-CN" sz="2000" b="1" u="sng">
                <a:solidFill>
                  <a:schemeClr val="hlink"/>
                </a:solidFill>
                <a:latin typeface="Times New Roman" pitchFamily="18" charset="0"/>
                <a:ea typeface="宋体" pitchFamily="2" charset="-122"/>
              </a:rPr>
              <a:t>d</a:t>
            </a:r>
            <a:r>
              <a:rPr lang="en-US" altLang="zh-CN" sz="2000" b="1">
                <a:latin typeface="Times New Roman" pitchFamily="18" charset="0"/>
                <a:ea typeface="宋体" pitchFamily="2" charset="-122"/>
              </a:rPr>
              <a:t>(</a:t>
            </a:r>
            <a:r>
              <a:rPr lang="en-US" altLang="zh-CN" sz="2000" b="1" u="sng">
                <a:solidFill>
                  <a:srgbClr val="FF0000"/>
                </a:solidFill>
                <a:latin typeface="Times New Roman" pitchFamily="18" charset="0"/>
                <a:ea typeface="宋体" pitchFamily="2" charset="-122"/>
              </a:rPr>
              <a:t>c</a:t>
            </a:r>
            <a:r>
              <a:rPr lang="en-US" altLang="zh-CN" sz="2000" b="1">
                <a:latin typeface="Times New Roman" pitchFamily="18" charset="0"/>
                <a:ea typeface="宋体" pitchFamily="2" charset="-122"/>
              </a:rPr>
              <a:t>f)&gt;</a:t>
            </a:r>
            <a:r>
              <a:rPr lang="zh-CN" altLang="en-US" sz="2000" b="1">
                <a:latin typeface="Times New Roman" pitchFamily="18" charset="0"/>
                <a:ea typeface="宋体" pitchFamily="2" charset="-122"/>
              </a:rPr>
              <a:t>的</a:t>
            </a:r>
            <a:r>
              <a:rPr lang="zh-CN" altLang="en-US" sz="2000" b="1" i="1" u="sng">
                <a:solidFill>
                  <a:srgbClr val="FF0000"/>
                </a:solidFill>
                <a:latin typeface="Times New Roman" pitchFamily="18" charset="0"/>
                <a:ea typeface="宋体" pitchFamily="2" charset="-122"/>
              </a:rPr>
              <a:t>子序列</a:t>
            </a:r>
            <a:endParaRPr lang="en-US" altLang="zh-CN" sz="2000" b="1">
              <a:latin typeface="Times New Roman" pitchFamily="18" charset="0"/>
              <a:ea typeface="宋体" pitchFamily="2" charset="-122"/>
            </a:endParaRPr>
          </a:p>
        </p:txBody>
      </p:sp>
      <p:sp>
        <p:nvSpPr>
          <p:cNvPr id="89107" name="Text Box 16"/>
          <p:cNvSpPr txBox="1">
            <a:spLocks noChangeArrowheads="1"/>
          </p:cNvSpPr>
          <p:nvPr/>
        </p:nvSpPr>
        <p:spPr bwMode="auto">
          <a:xfrm>
            <a:off x="990600" y="5105400"/>
            <a:ext cx="7696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zh-CN" altLang="en-US" sz="2000" b="1">
                <a:latin typeface="Times New Roman" pitchFamily="18" charset="0"/>
                <a:ea typeface="宋体" pitchFamily="2" charset="-122"/>
              </a:rPr>
              <a:t>给定 </a:t>
            </a:r>
            <a:r>
              <a:rPr lang="zh-CN" altLang="en-US" sz="2000" b="1" i="1" u="sng">
                <a:solidFill>
                  <a:srgbClr val="FF0000"/>
                </a:solidFill>
                <a:latin typeface="Times New Roman" pitchFamily="18" charset="0"/>
                <a:ea typeface="宋体" pitchFamily="2" charset="-122"/>
              </a:rPr>
              <a:t>支持度阈值 </a:t>
            </a:r>
            <a:r>
              <a:rPr lang="en-US" altLang="zh-CN" sz="2000" b="1" i="1">
                <a:latin typeface="Times New Roman" pitchFamily="18" charset="0"/>
                <a:ea typeface="宋体" pitchFamily="2" charset="-122"/>
              </a:rPr>
              <a:t>min_sup </a:t>
            </a:r>
            <a:r>
              <a:rPr lang="en-US" altLang="zh-CN" sz="2000" b="1">
                <a:latin typeface="Times New Roman" pitchFamily="18" charset="0"/>
                <a:ea typeface="宋体" pitchFamily="2" charset="-122"/>
              </a:rPr>
              <a:t>=2, &lt;(ab)c&gt; </a:t>
            </a:r>
            <a:r>
              <a:rPr lang="zh-CN" altLang="en-US" sz="2000" b="1">
                <a:latin typeface="Times New Roman" pitchFamily="18" charset="0"/>
                <a:ea typeface="宋体" pitchFamily="2" charset="-122"/>
              </a:rPr>
              <a:t>是一个 </a:t>
            </a:r>
            <a:r>
              <a:rPr lang="zh-CN" altLang="en-US" sz="2000" b="1" i="1" u="sng">
                <a:solidFill>
                  <a:srgbClr val="FF0000"/>
                </a:solidFill>
                <a:latin typeface="Times New Roman" pitchFamily="18" charset="0"/>
                <a:ea typeface="宋体" pitchFamily="2" charset="-122"/>
              </a:rPr>
              <a:t>序列模式</a:t>
            </a:r>
          </a:p>
        </p:txBody>
      </p:sp>
      <p:graphicFrame>
        <p:nvGraphicFramePr>
          <p:cNvPr id="1437735" name="Group 39"/>
          <p:cNvGraphicFramePr>
            <a:graphicFrameLocks noGrp="1"/>
          </p:cNvGraphicFramePr>
          <p:nvPr>
            <p:extLst>
              <p:ext uri="{D42A27DB-BD31-4B8C-83A1-F6EECF244321}">
                <p14:modId xmlns:p14="http://schemas.microsoft.com/office/powerpoint/2010/main" val="3086429632"/>
              </p:ext>
            </p:extLst>
          </p:nvPr>
        </p:nvGraphicFramePr>
        <p:xfrm>
          <a:off x="609600" y="2971800"/>
          <a:ext cx="3505200" cy="1828800"/>
        </p:xfrm>
        <a:graphic>
          <a:graphicData uri="http://schemas.openxmlformats.org/drawingml/2006/table">
            <a:tbl>
              <a:tblPr/>
              <a:tblGrid>
                <a:gridCol w="841375"/>
                <a:gridCol w="2663825"/>
              </a:tblGrid>
              <a:tr h="117475">
                <a:tc>
                  <a:txBody>
                    <a:bodyPr/>
                    <a:lstStyle>
                      <a:lvl1pPr>
                        <a:spcBef>
                          <a:spcPct val="20000"/>
                        </a:spcBef>
                        <a:buClr>
                          <a:schemeClr val="folHlink"/>
                        </a:buClr>
                        <a:buSzPct val="60000"/>
                        <a:buFont typeface="Wingdings" pitchFamily="2" charset="2"/>
                        <a:defRPr sz="2000" b="1">
                          <a:solidFill>
                            <a:schemeClr val="tx1"/>
                          </a:solidFill>
                          <a:latin typeface="Times New Roman" pitchFamily="18" charset="0"/>
                        </a:defRPr>
                      </a:lvl1pPr>
                      <a:lvl2pPr>
                        <a:spcBef>
                          <a:spcPct val="20000"/>
                        </a:spcBef>
                        <a:buClr>
                          <a:schemeClr val="hlink"/>
                        </a:buClr>
                        <a:buSzPct val="55000"/>
                        <a:buFont typeface="Wingdings" pitchFamily="2" charset="2"/>
                        <a:defRPr b="1">
                          <a:solidFill>
                            <a:schemeClr val="tx1"/>
                          </a:solidFill>
                          <a:latin typeface="Times New Roman" pitchFamily="18" charset="0"/>
                        </a:defRPr>
                      </a:lvl2pPr>
                      <a:lvl3pPr>
                        <a:spcBef>
                          <a:spcPct val="20000"/>
                        </a:spcBef>
                        <a:buClr>
                          <a:schemeClr val="folHlink"/>
                        </a:buClr>
                        <a:buSzPct val="50000"/>
                        <a:buFont typeface="Wingdings" pitchFamily="2" charset="2"/>
                        <a:defRPr b="1">
                          <a:solidFill>
                            <a:schemeClr val="tx1"/>
                          </a:solidFill>
                          <a:latin typeface="Times New Roman" pitchFamily="18" charset="0"/>
                        </a:defRPr>
                      </a:lvl3pPr>
                      <a:lvl4pPr>
                        <a:spcBef>
                          <a:spcPct val="20000"/>
                        </a:spcBef>
                        <a:buClr>
                          <a:schemeClr val="accent2"/>
                        </a:buClr>
                        <a:buSzPct val="55000"/>
                        <a:buFont typeface="Wingdings" pitchFamily="2" charset="2"/>
                        <a:defRPr b="1">
                          <a:solidFill>
                            <a:schemeClr val="tx1"/>
                          </a:solidFill>
                          <a:latin typeface="Times New Roman" pitchFamily="18" charset="0"/>
                        </a:defRPr>
                      </a:lvl4pPr>
                      <a:lvl5pPr>
                        <a:spcBef>
                          <a:spcPct val="20000"/>
                        </a:spcBef>
                        <a:buClr>
                          <a:schemeClr val="accent1"/>
                        </a:buClr>
                        <a:buSzPct val="50000"/>
                        <a:buFont typeface="Wingdings" pitchFamily="2" charset="2"/>
                        <a:defRPr b="1">
                          <a:solidFill>
                            <a:schemeClr val="tx1"/>
                          </a:solidFill>
                          <a:latin typeface="Times New Roman" pitchFamily="18" charset="0"/>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SID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000" b="1">
                          <a:solidFill>
                            <a:schemeClr val="tx1"/>
                          </a:solidFill>
                          <a:latin typeface="Times New Roman" pitchFamily="18" charset="0"/>
                        </a:defRPr>
                      </a:lvl1pPr>
                      <a:lvl2pPr>
                        <a:spcBef>
                          <a:spcPct val="20000"/>
                        </a:spcBef>
                        <a:buClr>
                          <a:schemeClr val="hlink"/>
                        </a:buClr>
                        <a:buSzPct val="55000"/>
                        <a:buFont typeface="Wingdings" pitchFamily="2" charset="2"/>
                        <a:defRPr b="1">
                          <a:solidFill>
                            <a:schemeClr val="tx1"/>
                          </a:solidFill>
                          <a:latin typeface="Times New Roman" pitchFamily="18" charset="0"/>
                        </a:defRPr>
                      </a:lvl2pPr>
                      <a:lvl3pPr>
                        <a:spcBef>
                          <a:spcPct val="20000"/>
                        </a:spcBef>
                        <a:buClr>
                          <a:schemeClr val="folHlink"/>
                        </a:buClr>
                        <a:buSzPct val="50000"/>
                        <a:buFont typeface="Wingdings" pitchFamily="2" charset="2"/>
                        <a:defRPr b="1">
                          <a:solidFill>
                            <a:schemeClr val="tx1"/>
                          </a:solidFill>
                          <a:latin typeface="Times New Roman" pitchFamily="18" charset="0"/>
                        </a:defRPr>
                      </a:lvl3pPr>
                      <a:lvl4pPr>
                        <a:spcBef>
                          <a:spcPct val="20000"/>
                        </a:spcBef>
                        <a:buClr>
                          <a:schemeClr val="accent2"/>
                        </a:buClr>
                        <a:buSzPct val="55000"/>
                        <a:buFont typeface="Wingdings" pitchFamily="2" charset="2"/>
                        <a:defRPr b="1">
                          <a:solidFill>
                            <a:schemeClr val="tx1"/>
                          </a:solidFill>
                          <a:latin typeface="Times New Roman" pitchFamily="18" charset="0"/>
                        </a:defRPr>
                      </a:lvl4pPr>
                      <a:lvl5pPr>
                        <a:spcBef>
                          <a:spcPct val="20000"/>
                        </a:spcBef>
                        <a:buClr>
                          <a:schemeClr val="accent1"/>
                        </a:buClr>
                        <a:buSzPct val="50000"/>
                        <a:buFont typeface="Wingdings" pitchFamily="2" charset="2"/>
                        <a:defRPr b="1">
                          <a:solidFill>
                            <a:schemeClr val="tx1"/>
                          </a:solidFill>
                          <a:latin typeface="Times New Roman" pitchFamily="18" charset="0"/>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sequence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0">
                <a:tc>
                  <a:txBody>
                    <a:bodyPr/>
                    <a:lstStyle>
                      <a:lvl1pPr>
                        <a:spcBef>
                          <a:spcPct val="20000"/>
                        </a:spcBef>
                        <a:buClr>
                          <a:schemeClr val="folHlink"/>
                        </a:buClr>
                        <a:buSzPct val="60000"/>
                        <a:buFont typeface="Wingdings" pitchFamily="2" charset="2"/>
                        <a:defRPr sz="2000" b="1">
                          <a:solidFill>
                            <a:schemeClr val="tx1"/>
                          </a:solidFill>
                          <a:latin typeface="Times New Roman" pitchFamily="18" charset="0"/>
                        </a:defRPr>
                      </a:lvl1pPr>
                      <a:lvl2pPr>
                        <a:spcBef>
                          <a:spcPct val="20000"/>
                        </a:spcBef>
                        <a:buClr>
                          <a:schemeClr val="hlink"/>
                        </a:buClr>
                        <a:buSzPct val="55000"/>
                        <a:buFont typeface="Wingdings" pitchFamily="2" charset="2"/>
                        <a:defRPr b="1">
                          <a:solidFill>
                            <a:schemeClr val="tx1"/>
                          </a:solidFill>
                          <a:latin typeface="Times New Roman" pitchFamily="18" charset="0"/>
                        </a:defRPr>
                      </a:lvl2pPr>
                      <a:lvl3pPr>
                        <a:spcBef>
                          <a:spcPct val="20000"/>
                        </a:spcBef>
                        <a:buClr>
                          <a:schemeClr val="folHlink"/>
                        </a:buClr>
                        <a:buSzPct val="50000"/>
                        <a:buFont typeface="Wingdings" pitchFamily="2" charset="2"/>
                        <a:defRPr b="1">
                          <a:solidFill>
                            <a:schemeClr val="tx1"/>
                          </a:solidFill>
                          <a:latin typeface="Times New Roman" pitchFamily="18" charset="0"/>
                        </a:defRPr>
                      </a:lvl3pPr>
                      <a:lvl4pPr>
                        <a:spcBef>
                          <a:spcPct val="20000"/>
                        </a:spcBef>
                        <a:buClr>
                          <a:schemeClr val="accent2"/>
                        </a:buClr>
                        <a:buSzPct val="55000"/>
                        <a:buFont typeface="Wingdings" pitchFamily="2" charset="2"/>
                        <a:defRPr b="1">
                          <a:solidFill>
                            <a:schemeClr val="tx1"/>
                          </a:solidFill>
                          <a:latin typeface="Times New Roman" pitchFamily="18" charset="0"/>
                        </a:defRPr>
                      </a:lvl4pPr>
                      <a:lvl5pPr>
                        <a:spcBef>
                          <a:spcPct val="20000"/>
                        </a:spcBef>
                        <a:buClr>
                          <a:schemeClr val="accent1"/>
                        </a:buClr>
                        <a:buSzPct val="50000"/>
                        <a:buFont typeface="Wingdings" pitchFamily="2" charset="2"/>
                        <a:defRPr b="1">
                          <a:solidFill>
                            <a:schemeClr val="tx1"/>
                          </a:solidFill>
                          <a:latin typeface="Times New Roman" pitchFamily="18" charset="0"/>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10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000" b="1">
                          <a:solidFill>
                            <a:schemeClr val="tx1"/>
                          </a:solidFill>
                          <a:latin typeface="Times New Roman" pitchFamily="18" charset="0"/>
                        </a:defRPr>
                      </a:lvl1pPr>
                      <a:lvl2pPr>
                        <a:spcBef>
                          <a:spcPct val="20000"/>
                        </a:spcBef>
                        <a:buClr>
                          <a:schemeClr val="hlink"/>
                        </a:buClr>
                        <a:buSzPct val="55000"/>
                        <a:buFont typeface="Wingdings" pitchFamily="2" charset="2"/>
                        <a:defRPr b="1">
                          <a:solidFill>
                            <a:schemeClr val="tx1"/>
                          </a:solidFill>
                          <a:latin typeface="Times New Roman" pitchFamily="18" charset="0"/>
                        </a:defRPr>
                      </a:lvl2pPr>
                      <a:lvl3pPr>
                        <a:spcBef>
                          <a:spcPct val="20000"/>
                        </a:spcBef>
                        <a:buClr>
                          <a:schemeClr val="folHlink"/>
                        </a:buClr>
                        <a:buSzPct val="50000"/>
                        <a:buFont typeface="Wingdings" pitchFamily="2" charset="2"/>
                        <a:defRPr b="1">
                          <a:solidFill>
                            <a:schemeClr val="tx1"/>
                          </a:solidFill>
                          <a:latin typeface="Times New Roman" pitchFamily="18" charset="0"/>
                        </a:defRPr>
                      </a:lvl3pPr>
                      <a:lvl4pPr>
                        <a:spcBef>
                          <a:spcPct val="20000"/>
                        </a:spcBef>
                        <a:buClr>
                          <a:schemeClr val="accent2"/>
                        </a:buClr>
                        <a:buSzPct val="55000"/>
                        <a:buFont typeface="Wingdings" pitchFamily="2" charset="2"/>
                        <a:defRPr b="1">
                          <a:solidFill>
                            <a:schemeClr val="tx1"/>
                          </a:solidFill>
                          <a:latin typeface="Times New Roman" pitchFamily="18" charset="0"/>
                        </a:defRPr>
                      </a:lvl4pPr>
                      <a:lvl5pPr>
                        <a:spcBef>
                          <a:spcPct val="20000"/>
                        </a:spcBef>
                        <a:buClr>
                          <a:schemeClr val="accent1"/>
                        </a:buClr>
                        <a:buSzPct val="50000"/>
                        <a:buFont typeface="Wingdings" pitchFamily="2" charset="2"/>
                        <a:defRPr b="1">
                          <a:solidFill>
                            <a:schemeClr val="tx1"/>
                          </a:solidFill>
                          <a:latin typeface="Times New Roman" pitchFamily="18" charset="0"/>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&lt;</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1800" b="1" i="0" u="sng" strike="noStrike" cap="none" normalizeH="0" baseline="0" smtClean="0">
                          <a:ln>
                            <a:noFill/>
                          </a:ln>
                          <a:solidFill>
                            <a:schemeClr val="hlink"/>
                          </a:solidFill>
                          <a:effectLst/>
                          <a:latin typeface="Times New Roman" pitchFamily="18" charset="0"/>
                          <a:ea typeface="宋体" pitchFamily="2" charset="-122"/>
                        </a:rPr>
                        <a:t>ab</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c)(a</a:t>
                      </a:r>
                      <a:r>
                        <a:rPr kumimoji="0" lang="en-US" altLang="zh-CN" sz="1800" b="1" i="0" u="sng" strike="noStrike" cap="none" normalizeH="0" baseline="0" smtClean="0">
                          <a:ln>
                            <a:noFill/>
                          </a:ln>
                          <a:solidFill>
                            <a:schemeClr val="hlink"/>
                          </a:solidFill>
                          <a:effectLst/>
                          <a:latin typeface="Times New Roman" pitchFamily="18" charset="0"/>
                          <a:ea typeface="宋体" pitchFamily="2" charset="-122"/>
                        </a:rPr>
                        <a:t>c</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)d(cf)&gt;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7475">
                <a:tc>
                  <a:txBody>
                    <a:bodyPr/>
                    <a:lstStyle>
                      <a:lvl1pPr>
                        <a:spcBef>
                          <a:spcPct val="20000"/>
                        </a:spcBef>
                        <a:buClr>
                          <a:schemeClr val="folHlink"/>
                        </a:buClr>
                        <a:buSzPct val="60000"/>
                        <a:buFont typeface="Wingdings" pitchFamily="2" charset="2"/>
                        <a:defRPr sz="2000" b="1">
                          <a:solidFill>
                            <a:schemeClr val="tx1"/>
                          </a:solidFill>
                          <a:latin typeface="Times New Roman" pitchFamily="18" charset="0"/>
                        </a:defRPr>
                      </a:lvl1pPr>
                      <a:lvl2pPr>
                        <a:spcBef>
                          <a:spcPct val="20000"/>
                        </a:spcBef>
                        <a:buClr>
                          <a:schemeClr val="hlink"/>
                        </a:buClr>
                        <a:buSzPct val="55000"/>
                        <a:buFont typeface="Wingdings" pitchFamily="2" charset="2"/>
                        <a:defRPr b="1">
                          <a:solidFill>
                            <a:schemeClr val="tx1"/>
                          </a:solidFill>
                          <a:latin typeface="Times New Roman" pitchFamily="18" charset="0"/>
                        </a:defRPr>
                      </a:lvl2pPr>
                      <a:lvl3pPr>
                        <a:spcBef>
                          <a:spcPct val="20000"/>
                        </a:spcBef>
                        <a:buClr>
                          <a:schemeClr val="folHlink"/>
                        </a:buClr>
                        <a:buSzPct val="50000"/>
                        <a:buFont typeface="Wingdings" pitchFamily="2" charset="2"/>
                        <a:defRPr b="1">
                          <a:solidFill>
                            <a:schemeClr val="tx1"/>
                          </a:solidFill>
                          <a:latin typeface="Times New Roman" pitchFamily="18" charset="0"/>
                        </a:defRPr>
                      </a:lvl3pPr>
                      <a:lvl4pPr>
                        <a:spcBef>
                          <a:spcPct val="20000"/>
                        </a:spcBef>
                        <a:buClr>
                          <a:schemeClr val="accent2"/>
                        </a:buClr>
                        <a:buSzPct val="55000"/>
                        <a:buFont typeface="Wingdings" pitchFamily="2" charset="2"/>
                        <a:defRPr b="1">
                          <a:solidFill>
                            <a:schemeClr val="tx1"/>
                          </a:solidFill>
                          <a:latin typeface="Times New Roman" pitchFamily="18" charset="0"/>
                        </a:defRPr>
                      </a:lvl4pPr>
                      <a:lvl5pPr>
                        <a:spcBef>
                          <a:spcPct val="20000"/>
                        </a:spcBef>
                        <a:buClr>
                          <a:schemeClr val="accent1"/>
                        </a:buClr>
                        <a:buSzPct val="50000"/>
                        <a:buFont typeface="Wingdings" pitchFamily="2" charset="2"/>
                        <a:defRPr b="1">
                          <a:solidFill>
                            <a:schemeClr val="tx1"/>
                          </a:solidFill>
                          <a:latin typeface="Times New Roman" pitchFamily="18" charset="0"/>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20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000" b="1">
                          <a:solidFill>
                            <a:schemeClr val="tx1"/>
                          </a:solidFill>
                          <a:latin typeface="Times New Roman" pitchFamily="18" charset="0"/>
                        </a:defRPr>
                      </a:lvl1pPr>
                      <a:lvl2pPr>
                        <a:spcBef>
                          <a:spcPct val="20000"/>
                        </a:spcBef>
                        <a:buClr>
                          <a:schemeClr val="hlink"/>
                        </a:buClr>
                        <a:buSzPct val="55000"/>
                        <a:buFont typeface="Wingdings" pitchFamily="2" charset="2"/>
                        <a:defRPr b="1">
                          <a:solidFill>
                            <a:schemeClr val="tx1"/>
                          </a:solidFill>
                          <a:latin typeface="Times New Roman" pitchFamily="18" charset="0"/>
                        </a:defRPr>
                      </a:lvl2pPr>
                      <a:lvl3pPr>
                        <a:spcBef>
                          <a:spcPct val="20000"/>
                        </a:spcBef>
                        <a:buClr>
                          <a:schemeClr val="folHlink"/>
                        </a:buClr>
                        <a:buSzPct val="50000"/>
                        <a:buFont typeface="Wingdings" pitchFamily="2" charset="2"/>
                        <a:defRPr b="1">
                          <a:solidFill>
                            <a:schemeClr val="tx1"/>
                          </a:solidFill>
                          <a:latin typeface="Times New Roman" pitchFamily="18" charset="0"/>
                        </a:defRPr>
                      </a:lvl3pPr>
                      <a:lvl4pPr>
                        <a:spcBef>
                          <a:spcPct val="20000"/>
                        </a:spcBef>
                        <a:buClr>
                          <a:schemeClr val="accent2"/>
                        </a:buClr>
                        <a:buSzPct val="55000"/>
                        <a:buFont typeface="Wingdings" pitchFamily="2" charset="2"/>
                        <a:defRPr b="1">
                          <a:solidFill>
                            <a:schemeClr val="tx1"/>
                          </a:solidFill>
                          <a:latin typeface="Times New Roman" pitchFamily="18" charset="0"/>
                        </a:defRPr>
                      </a:lvl4pPr>
                      <a:lvl5pPr>
                        <a:spcBef>
                          <a:spcPct val="20000"/>
                        </a:spcBef>
                        <a:buClr>
                          <a:schemeClr val="accent1"/>
                        </a:buClr>
                        <a:buSzPct val="50000"/>
                        <a:buFont typeface="Wingdings" pitchFamily="2" charset="2"/>
                        <a:defRPr b="1">
                          <a:solidFill>
                            <a:schemeClr val="tx1"/>
                          </a:solidFill>
                          <a:latin typeface="Times New Roman" pitchFamily="18" charset="0"/>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&lt;(</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ad)c(bc)(ae)&gt;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0">
                <a:tc>
                  <a:txBody>
                    <a:bodyPr/>
                    <a:lstStyle>
                      <a:lvl1pPr>
                        <a:spcBef>
                          <a:spcPct val="20000"/>
                        </a:spcBef>
                        <a:buClr>
                          <a:schemeClr val="folHlink"/>
                        </a:buClr>
                        <a:buSzPct val="60000"/>
                        <a:buFont typeface="Wingdings" pitchFamily="2" charset="2"/>
                        <a:defRPr sz="2000" b="1">
                          <a:solidFill>
                            <a:schemeClr val="tx1"/>
                          </a:solidFill>
                          <a:latin typeface="Times New Roman" pitchFamily="18" charset="0"/>
                        </a:defRPr>
                      </a:lvl1pPr>
                      <a:lvl2pPr>
                        <a:spcBef>
                          <a:spcPct val="20000"/>
                        </a:spcBef>
                        <a:buClr>
                          <a:schemeClr val="hlink"/>
                        </a:buClr>
                        <a:buSzPct val="55000"/>
                        <a:buFont typeface="Wingdings" pitchFamily="2" charset="2"/>
                        <a:defRPr b="1">
                          <a:solidFill>
                            <a:schemeClr val="tx1"/>
                          </a:solidFill>
                          <a:latin typeface="Times New Roman" pitchFamily="18" charset="0"/>
                        </a:defRPr>
                      </a:lvl2pPr>
                      <a:lvl3pPr>
                        <a:spcBef>
                          <a:spcPct val="20000"/>
                        </a:spcBef>
                        <a:buClr>
                          <a:schemeClr val="folHlink"/>
                        </a:buClr>
                        <a:buSzPct val="50000"/>
                        <a:buFont typeface="Wingdings" pitchFamily="2" charset="2"/>
                        <a:defRPr b="1">
                          <a:solidFill>
                            <a:schemeClr val="tx1"/>
                          </a:solidFill>
                          <a:latin typeface="Times New Roman" pitchFamily="18" charset="0"/>
                        </a:defRPr>
                      </a:lvl3pPr>
                      <a:lvl4pPr>
                        <a:spcBef>
                          <a:spcPct val="20000"/>
                        </a:spcBef>
                        <a:buClr>
                          <a:schemeClr val="accent2"/>
                        </a:buClr>
                        <a:buSzPct val="55000"/>
                        <a:buFont typeface="Wingdings" pitchFamily="2" charset="2"/>
                        <a:defRPr b="1">
                          <a:solidFill>
                            <a:schemeClr val="tx1"/>
                          </a:solidFill>
                          <a:latin typeface="Times New Roman" pitchFamily="18" charset="0"/>
                        </a:defRPr>
                      </a:lvl4pPr>
                      <a:lvl5pPr>
                        <a:spcBef>
                          <a:spcPct val="20000"/>
                        </a:spcBef>
                        <a:buClr>
                          <a:schemeClr val="accent1"/>
                        </a:buClr>
                        <a:buSzPct val="50000"/>
                        <a:buFont typeface="Wingdings" pitchFamily="2" charset="2"/>
                        <a:defRPr b="1">
                          <a:solidFill>
                            <a:schemeClr val="tx1"/>
                          </a:solidFill>
                          <a:latin typeface="Times New Roman" pitchFamily="18" charset="0"/>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30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000" b="1">
                          <a:solidFill>
                            <a:schemeClr val="tx1"/>
                          </a:solidFill>
                          <a:latin typeface="Times New Roman" pitchFamily="18" charset="0"/>
                        </a:defRPr>
                      </a:lvl1pPr>
                      <a:lvl2pPr>
                        <a:spcBef>
                          <a:spcPct val="20000"/>
                        </a:spcBef>
                        <a:buClr>
                          <a:schemeClr val="hlink"/>
                        </a:buClr>
                        <a:buSzPct val="55000"/>
                        <a:buFont typeface="Wingdings" pitchFamily="2" charset="2"/>
                        <a:defRPr b="1">
                          <a:solidFill>
                            <a:schemeClr val="tx1"/>
                          </a:solidFill>
                          <a:latin typeface="Times New Roman" pitchFamily="18" charset="0"/>
                        </a:defRPr>
                      </a:lvl2pPr>
                      <a:lvl3pPr>
                        <a:spcBef>
                          <a:spcPct val="20000"/>
                        </a:spcBef>
                        <a:buClr>
                          <a:schemeClr val="folHlink"/>
                        </a:buClr>
                        <a:buSzPct val="50000"/>
                        <a:buFont typeface="Wingdings" pitchFamily="2" charset="2"/>
                        <a:defRPr b="1">
                          <a:solidFill>
                            <a:schemeClr val="tx1"/>
                          </a:solidFill>
                          <a:latin typeface="Times New Roman" pitchFamily="18" charset="0"/>
                        </a:defRPr>
                      </a:lvl3pPr>
                      <a:lvl4pPr>
                        <a:spcBef>
                          <a:spcPct val="20000"/>
                        </a:spcBef>
                        <a:buClr>
                          <a:schemeClr val="accent2"/>
                        </a:buClr>
                        <a:buSzPct val="55000"/>
                        <a:buFont typeface="Wingdings" pitchFamily="2" charset="2"/>
                        <a:defRPr b="1">
                          <a:solidFill>
                            <a:schemeClr val="tx1"/>
                          </a:solidFill>
                          <a:latin typeface="Times New Roman" pitchFamily="18" charset="0"/>
                        </a:defRPr>
                      </a:lvl4pPr>
                      <a:lvl5pPr>
                        <a:spcBef>
                          <a:spcPct val="20000"/>
                        </a:spcBef>
                        <a:buClr>
                          <a:schemeClr val="accent1"/>
                        </a:buClr>
                        <a:buSzPct val="50000"/>
                        <a:buFont typeface="Wingdings" pitchFamily="2" charset="2"/>
                        <a:defRPr b="1">
                          <a:solidFill>
                            <a:schemeClr val="tx1"/>
                          </a:solidFill>
                          <a:latin typeface="Times New Roman" pitchFamily="18" charset="0"/>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&lt;(</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ef)(</a:t>
                      </a:r>
                      <a:r>
                        <a:rPr kumimoji="0" lang="en-US" altLang="zh-CN" sz="1800" b="1" i="0" u="sng" strike="noStrike" cap="none" normalizeH="0" baseline="0" smtClean="0">
                          <a:ln>
                            <a:noFill/>
                          </a:ln>
                          <a:solidFill>
                            <a:schemeClr val="hlink"/>
                          </a:solidFill>
                          <a:effectLst/>
                          <a:latin typeface="Times New Roman" pitchFamily="18" charset="0"/>
                          <a:ea typeface="宋体" pitchFamily="2" charset="-122"/>
                        </a:rPr>
                        <a:t>ab</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)(df)</a:t>
                      </a:r>
                      <a:r>
                        <a:rPr kumimoji="0" lang="en-US" altLang="zh-CN" sz="1800" b="1" i="0" u="sng" strike="noStrike" cap="none" normalizeH="0" baseline="0" smtClean="0">
                          <a:ln>
                            <a:noFill/>
                          </a:ln>
                          <a:solidFill>
                            <a:schemeClr val="hlink"/>
                          </a:solidFill>
                          <a:effectLst/>
                          <a:latin typeface="Times New Roman" pitchFamily="18" charset="0"/>
                          <a:ea typeface="宋体" pitchFamily="2" charset="-122"/>
                        </a:rPr>
                        <a:t>c</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b&gt;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17475">
                <a:tc>
                  <a:txBody>
                    <a:bodyPr/>
                    <a:lstStyle>
                      <a:lvl1pPr>
                        <a:spcBef>
                          <a:spcPct val="20000"/>
                        </a:spcBef>
                        <a:buClr>
                          <a:schemeClr val="folHlink"/>
                        </a:buClr>
                        <a:buSzPct val="60000"/>
                        <a:buFont typeface="Wingdings" pitchFamily="2" charset="2"/>
                        <a:defRPr sz="2000" b="1">
                          <a:solidFill>
                            <a:schemeClr val="tx1"/>
                          </a:solidFill>
                          <a:latin typeface="Times New Roman" pitchFamily="18" charset="0"/>
                        </a:defRPr>
                      </a:lvl1pPr>
                      <a:lvl2pPr>
                        <a:spcBef>
                          <a:spcPct val="20000"/>
                        </a:spcBef>
                        <a:buClr>
                          <a:schemeClr val="hlink"/>
                        </a:buClr>
                        <a:buSzPct val="55000"/>
                        <a:buFont typeface="Wingdings" pitchFamily="2" charset="2"/>
                        <a:defRPr b="1">
                          <a:solidFill>
                            <a:schemeClr val="tx1"/>
                          </a:solidFill>
                          <a:latin typeface="Times New Roman" pitchFamily="18" charset="0"/>
                        </a:defRPr>
                      </a:lvl2pPr>
                      <a:lvl3pPr>
                        <a:spcBef>
                          <a:spcPct val="20000"/>
                        </a:spcBef>
                        <a:buClr>
                          <a:schemeClr val="folHlink"/>
                        </a:buClr>
                        <a:buSzPct val="50000"/>
                        <a:buFont typeface="Wingdings" pitchFamily="2" charset="2"/>
                        <a:defRPr b="1">
                          <a:solidFill>
                            <a:schemeClr val="tx1"/>
                          </a:solidFill>
                          <a:latin typeface="Times New Roman" pitchFamily="18" charset="0"/>
                        </a:defRPr>
                      </a:lvl3pPr>
                      <a:lvl4pPr>
                        <a:spcBef>
                          <a:spcPct val="20000"/>
                        </a:spcBef>
                        <a:buClr>
                          <a:schemeClr val="accent2"/>
                        </a:buClr>
                        <a:buSzPct val="55000"/>
                        <a:buFont typeface="Wingdings" pitchFamily="2" charset="2"/>
                        <a:defRPr b="1">
                          <a:solidFill>
                            <a:schemeClr val="tx1"/>
                          </a:solidFill>
                          <a:latin typeface="Times New Roman" pitchFamily="18" charset="0"/>
                        </a:defRPr>
                      </a:lvl4pPr>
                      <a:lvl5pPr>
                        <a:spcBef>
                          <a:spcPct val="20000"/>
                        </a:spcBef>
                        <a:buClr>
                          <a:schemeClr val="accent1"/>
                        </a:buClr>
                        <a:buSzPct val="50000"/>
                        <a:buFont typeface="Wingdings" pitchFamily="2" charset="2"/>
                        <a:defRPr b="1">
                          <a:solidFill>
                            <a:schemeClr val="tx1"/>
                          </a:solidFill>
                          <a:latin typeface="Times New Roman" pitchFamily="18" charset="0"/>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40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000" b="1">
                          <a:solidFill>
                            <a:schemeClr val="tx1"/>
                          </a:solidFill>
                          <a:latin typeface="Times New Roman" pitchFamily="18" charset="0"/>
                        </a:defRPr>
                      </a:lvl1pPr>
                      <a:lvl2pPr>
                        <a:spcBef>
                          <a:spcPct val="20000"/>
                        </a:spcBef>
                        <a:buClr>
                          <a:schemeClr val="hlink"/>
                        </a:buClr>
                        <a:buSzPct val="55000"/>
                        <a:buFont typeface="Wingdings" pitchFamily="2" charset="2"/>
                        <a:defRPr b="1">
                          <a:solidFill>
                            <a:schemeClr val="tx1"/>
                          </a:solidFill>
                          <a:latin typeface="Times New Roman" pitchFamily="18" charset="0"/>
                        </a:defRPr>
                      </a:lvl2pPr>
                      <a:lvl3pPr>
                        <a:spcBef>
                          <a:spcPct val="20000"/>
                        </a:spcBef>
                        <a:buClr>
                          <a:schemeClr val="folHlink"/>
                        </a:buClr>
                        <a:buSzPct val="50000"/>
                        <a:buFont typeface="Wingdings" pitchFamily="2" charset="2"/>
                        <a:defRPr b="1">
                          <a:solidFill>
                            <a:schemeClr val="tx1"/>
                          </a:solidFill>
                          <a:latin typeface="Times New Roman" pitchFamily="18" charset="0"/>
                        </a:defRPr>
                      </a:lvl3pPr>
                      <a:lvl4pPr>
                        <a:spcBef>
                          <a:spcPct val="20000"/>
                        </a:spcBef>
                        <a:buClr>
                          <a:schemeClr val="accent2"/>
                        </a:buClr>
                        <a:buSzPct val="55000"/>
                        <a:buFont typeface="Wingdings" pitchFamily="2" charset="2"/>
                        <a:defRPr b="1">
                          <a:solidFill>
                            <a:schemeClr val="tx1"/>
                          </a:solidFill>
                          <a:latin typeface="Times New Roman" pitchFamily="18" charset="0"/>
                        </a:defRPr>
                      </a:lvl4pPr>
                      <a:lvl5pPr>
                        <a:spcBef>
                          <a:spcPct val="20000"/>
                        </a:spcBef>
                        <a:buClr>
                          <a:schemeClr val="accent1"/>
                        </a:buClr>
                        <a:buSzPct val="50000"/>
                        <a:buFont typeface="Wingdings" pitchFamily="2" charset="2"/>
                        <a:defRPr b="1">
                          <a:solidFill>
                            <a:schemeClr val="tx1"/>
                          </a:solidFill>
                          <a:latin typeface="Times New Roman" pitchFamily="18" charset="0"/>
                        </a:defRPr>
                      </a:lvl5pPr>
                      <a:lvl6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6pPr>
                      <a:lvl7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7pPr>
                      <a:lvl8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8pPr>
                      <a:lvl9pPr fontAlgn="base">
                        <a:spcBef>
                          <a:spcPct val="20000"/>
                        </a:spcBef>
                        <a:spcAft>
                          <a:spcPct val="0"/>
                        </a:spcAft>
                        <a:buClr>
                          <a:schemeClr val="accent1"/>
                        </a:buClr>
                        <a:buSzPct val="50000"/>
                        <a:buFont typeface="Wingdings" pitchFamily="2" charset="2"/>
                        <a:defRPr b="1">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&lt;</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eg(af)cbc&gt;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89128" name="Rectangle 37"/>
          <p:cNvSpPr>
            <a:spLocks noChangeArrowheads="1"/>
          </p:cNvSpPr>
          <p:nvPr/>
        </p:nvSpPr>
        <p:spPr bwMode="auto">
          <a:xfrm>
            <a:off x="7924800" y="2057400"/>
            <a:ext cx="228600" cy="3810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zh-CN" altLang="en-US">
              <a:ea typeface="宋体" pitchFamily="2" charset="-122"/>
            </a:endParaRPr>
          </a:p>
        </p:txBody>
      </p:sp>
      <p:sp>
        <p:nvSpPr>
          <p:cNvPr id="89129" name="Line 38"/>
          <p:cNvSpPr>
            <a:spLocks noChangeShapeType="1"/>
          </p:cNvSpPr>
          <p:nvPr/>
        </p:nvSpPr>
        <p:spPr bwMode="auto">
          <a:xfrm flipV="1">
            <a:off x="7239000" y="2438400"/>
            <a:ext cx="838200" cy="4572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4172449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1026"/>
          <p:cNvSpPr>
            <a:spLocks noGrp="1" noChangeArrowheads="1"/>
          </p:cNvSpPr>
          <p:nvPr>
            <p:ph type="title"/>
          </p:nvPr>
        </p:nvSpPr>
        <p:spPr>
          <a:xfrm>
            <a:off x="762000" y="76200"/>
            <a:ext cx="7772400" cy="762000"/>
          </a:xfrm>
        </p:spPr>
        <p:txBody>
          <a:bodyPr/>
          <a:lstStyle/>
          <a:p>
            <a:pPr eaLnBrk="1" hangingPunct="1"/>
            <a:r>
              <a:rPr lang="zh-CN" altLang="en-US" b="1" dirty="0" smtClean="0">
                <a:ea typeface="宋体" pitchFamily="2" charset="-122"/>
              </a:rPr>
              <a:t>序列模式挖掘的挑战</a:t>
            </a:r>
          </a:p>
        </p:txBody>
      </p:sp>
      <p:sp>
        <p:nvSpPr>
          <p:cNvPr id="90118" name="Rectangle 1027"/>
          <p:cNvSpPr>
            <a:spLocks noGrp="1" noChangeArrowheads="1"/>
          </p:cNvSpPr>
          <p:nvPr>
            <p:ph type="body" idx="1"/>
          </p:nvPr>
        </p:nvSpPr>
        <p:spPr>
          <a:xfrm>
            <a:off x="533400" y="1524000"/>
            <a:ext cx="8229600" cy="4572000"/>
          </a:xfrm>
        </p:spPr>
        <p:txBody>
          <a:bodyPr/>
          <a:lstStyle/>
          <a:p>
            <a:pPr eaLnBrk="1" hangingPunct="1">
              <a:lnSpc>
                <a:spcPct val="110000"/>
              </a:lnSpc>
            </a:pPr>
            <a:r>
              <a:rPr lang="zh-CN" altLang="en-US" dirty="0" smtClean="0">
                <a:solidFill>
                  <a:schemeClr val="hlink"/>
                </a:solidFill>
                <a:ea typeface="宋体" pitchFamily="2" charset="-122"/>
              </a:rPr>
              <a:t>大量的</a:t>
            </a:r>
            <a:r>
              <a:rPr lang="zh-CN" altLang="en-US" dirty="0" smtClean="0">
                <a:ea typeface="宋体" pitchFamily="2" charset="-122"/>
              </a:rPr>
              <a:t> 可能的序列模式隐藏在数据库中</a:t>
            </a:r>
            <a:endParaRPr lang="en-US" altLang="zh-CN" dirty="0" smtClean="0">
              <a:ea typeface="宋体" pitchFamily="2" charset="-122"/>
            </a:endParaRPr>
          </a:p>
          <a:p>
            <a:pPr eaLnBrk="1" hangingPunct="1">
              <a:lnSpc>
                <a:spcPct val="110000"/>
              </a:lnSpc>
            </a:pPr>
            <a:r>
              <a:rPr lang="zh-CN" altLang="en-US" dirty="0" smtClean="0">
                <a:ea typeface="宋体" pitchFamily="2" charset="-122"/>
              </a:rPr>
              <a:t>挖掘算法应当 </a:t>
            </a:r>
          </a:p>
          <a:p>
            <a:pPr lvl="1" eaLnBrk="1" hangingPunct="1">
              <a:lnSpc>
                <a:spcPct val="110000"/>
              </a:lnSpc>
            </a:pPr>
            <a:r>
              <a:rPr lang="zh-CN" altLang="en-US" dirty="0" smtClean="0">
                <a:ea typeface="宋体" pitchFamily="2" charset="-122"/>
              </a:rPr>
              <a:t>可能的话, 找出满足最小支持度阈值的</a:t>
            </a:r>
            <a:r>
              <a:rPr lang="zh-CN" altLang="en-US" dirty="0" smtClean="0">
                <a:solidFill>
                  <a:schemeClr val="hlink"/>
                </a:solidFill>
                <a:ea typeface="宋体" pitchFamily="2" charset="-122"/>
              </a:rPr>
              <a:t>模式的完全集</a:t>
            </a:r>
            <a:endParaRPr lang="en-US" altLang="zh-CN" dirty="0" smtClean="0">
              <a:ea typeface="宋体" pitchFamily="2" charset="-122"/>
            </a:endParaRPr>
          </a:p>
          <a:p>
            <a:pPr lvl="1" eaLnBrk="1" hangingPunct="1">
              <a:lnSpc>
                <a:spcPct val="110000"/>
              </a:lnSpc>
            </a:pPr>
            <a:r>
              <a:rPr lang="zh-CN" altLang="en-US" dirty="0" smtClean="0">
                <a:ea typeface="宋体" pitchFamily="2" charset="-122"/>
              </a:rPr>
              <a:t>高度 </a:t>
            </a:r>
            <a:r>
              <a:rPr lang="zh-CN" altLang="en-US" dirty="0" smtClean="0">
                <a:solidFill>
                  <a:schemeClr val="hlink"/>
                </a:solidFill>
                <a:ea typeface="宋体" pitchFamily="2" charset="-122"/>
              </a:rPr>
              <a:t>有效的, 可伸缩的</a:t>
            </a:r>
            <a:r>
              <a:rPr lang="zh-CN" altLang="en-US" dirty="0" smtClean="0">
                <a:ea typeface="宋体" pitchFamily="2" charset="-122"/>
              </a:rPr>
              <a:t>, 仅涉及不多次数的数据库扫描</a:t>
            </a:r>
            <a:endParaRPr lang="en-US" altLang="zh-CN" dirty="0" smtClean="0">
              <a:ea typeface="宋体" pitchFamily="2" charset="-122"/>
            </a:endParaRPr>
          </a:p>
          <a:p>
            <a:pPr lvl="1" eaLnBrk="1" hangingPunct="1">
              <a:lnSpc>
                <a:spcPct val="110000"/>
              </a:lnSpc>
            </a:pPr>
            <a:r>
              <a:rPr lang="zh-CN" altLang="en-US" dirty="0" smtClean="0">
                <a:ea typeface="宋体" pitchFamily="2" charset="-122"/>
              </a:rPr>
              <a:t>可以与各种</a:t>
            </a:r>
            <a:r>
              <a:rPr lang="zh-CN" altLang="en-US" dirty="0" smtClean="0">
                <a:solidFill>
                  <a:schemeClr val="hlink"/>
                </a:solidFill>
                <a:ea typeface="宋体" pitchFamily="2" charset="-122"/>
              </a:rPr>
              <a:t>用户指定的约束</a:t>
            </a:r>
            <a:r>
              <a:rPr lang="zh-CN" altLang="en-US" dirty="0" smtClean="0">
                <a:ea typeface="宋体" pitchFamily="2" charset="-122"/>
              </a:rPr>
              <a:t>结合</a:t>
            </a:r>
          </a:p>
        </p:txBody>
      </p:sp>
    </p:spTree>
    <p:extLst>
      <p:ext uri="{BB962C8B-B14F-4D97-AF65-F5344CB8AC3E}">
        <p14:creationId xmlns:p14="http://schemas.microsoft.com/office/powerpoint/2010/main" val="3708015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Rectangle 1026"/>
          <p:cNvSpPr>
            <a:spLocks noGrp="1" noChangeArrowheads="1"/>
          </p:cNvSpPr>
          <p:nvPr>
            <p:ph type="title"/>
          </p:nvPr>
        </p:nvSpPr>
        <p:spPr>
          <a:xfrm>
            <a:off x="762000" y="50800"/>
            <a:ext cx="7716838" cy="787400"/>
          </a:xfrm>
        </p:spPr>
        <p:txBody>
          <a:bodyPr/>
          <a:lstStyle/>
          <a:p>
            <a:pPr eaLnBrk="1" hangingPunct="1"/>
            <a:r>
              <a:rPr lang="zh-CN" altLang="en-US" b="1" dirty="0" smtClean="0">
                <a:ea typeface="宋体" pitchFamily="2" charset="-122"/>
              </a:rPr>
              <a:t>序列模式的基本性质: </a:t>
            </a:r>
            <a:r>
              <a:rPr lang="en-US" altLang="zh-CN" b="1" dirty="0" err="1" smtClean="0">
                <a:ea typeface="宋体" pitchFamily="2" charset="-122"/>
              </a:rPr>
              <a:t>Apriori</a:t>
            </a:r>
            <a:endParaRPr lang="en-US" altLang="zh-CN" b="1" dirty="0" smtClean="0">
              <a:ea typeface="宋体" pitchFamily="2" charset="-122"/>
            </a:endParaRPr>
          </a:p>
        </p:txBody>
      </p:sp>
      <p:sp>
        <p:nvSpPr>
          <p:cNvPr id="92166" name="Rectangle 1027"/>
          <p:cNvSpPr>
            <a:spLocks noGrp="1" noChangeArrowheads="1"/>
          </p:cNvSpPr>
          <p:nvPr>
            <p:ph type="body" idx="1"/>
          </p:nvPr>
        </p:nvSpPr>
        <p:spPr>
          <a:xfrm>
            <a:off x="493713" y="1050925"/>
            <a:ext cx="8574087" cy="1676400"/>
          </a:xfrm>
        </p:spPr>
        <p:txBody>
          <a:bodyPr/>
          <a:lstStyle/>
          <a:p>
            <a:pPr eaLnBrk="1" hangingPunct="1"/>
            <a:r>
              <a:rPr lang="zh-CN" altLang="en-US" smtClean="0">
                <a:ea typeface="宋体" pitchFamily="2" charset="-122"/>
              </a:rPr>
              <a:t>基本性质: </a:t>
            </a:r>
            <a:r>
              <a:rPr lang="en-US" altLang="zh-CN" smtClean="0">
                <a:ea typeface="宋体" pitchFamily="2" charset="-122"/>
              </a:rPr>
              <a:t>Apriori (Agrawal &amp; Sirkant’94) </a:t>
            </a:r>
          </a:p>
          <a:p>
            <a:pPr lvl="1" eaLnBrk="1" hangingPunct="1"/>
            <a:r>
              <a:rPr lang="zh-CN" altLang="en-US" smtClean="0">
                <a:ea typeface="宋体" pitchFamily="2" charset="-122"/>
              </a:rPr>
              <a:t>如果序列 </a:t>
            </a:r>
            <a:r>
              <a:rPr lang="en-US" altLang="zh-CN" smtClean="0">
                <a:ea typeface="宋体" pitchFamily="2" charset="-122"/>
              </a:rPr>
              <a:t>S </a:t>
            </a:r>
            <a:r>
              <a:rPr lang="zh-CN" altLang="en-US" smtClean="0">
                <a:ea typeface="宋体" pitchFamily="2" charset="-122"/>
              </a:rPr>
              <a:t>不是频繁的 </a:t>
            </a:r>
            <a:endParaRPr lang="zh-CN" altLang="en-US" smtClean="0">
              <a:ea typeface="宋体" pitchFamily="2" charset="-122"/>
              <a:sym typeface="Wingdings" pitchFamily="2" charset="2"/>
            </a:endParaRPr>
          </a:p>
          <a:p>
            <a:pPr lvl="1" eaLnBrk="1" hangingPunct="1"/>
            <a:r>
              <a:rPr lang="zh-CN" altLang="en-US" smtClean="0">
                <a:ea typeface="宋体" pitchFamily="2" charset="-122"/>
                <a:sym typeface="Wingdings" pitchFamily="2" charset="2"/>
              </a:rPr>
              <a:t>则 </a:t>
            </a:r>
            <a:r>
              <a:rPr lang="en-US" altLang="zh-CN" smtClean="0">
                <a:ea typeface="宋体" pitchFamily="2" charset="-122"/>
                <a:sym typeface="Wingdings" pitchFamily="2" charset="2"/>
              </a:rPr>
              <a:t>S </a:t>
            </a:r>
            <a:r>
              <a:rPr lang="zh-CN" altLang="en-US" smtClean="0">
                <a:ea typeface="宋体" pitchFamily="2" charset="-122"/>
                <a:sym typeface="Wingdings" pitchFamily="2" charset="2"/>
              </a:rPr>
              <a:t>的任何超序列都不是频繁的</a:t>
            </a:r>
          </a:p>
          <a:p>
            <a:pPr lvl="1" eaLnBrk="1" hangingPunct="1"/>
            <a:r>
              <a:rPr lang="zh-CN" altLang="en-US" smtClean="0">
                <a:ea typeface="宋体" pitchFamily="2" charset="-122"/>
              </a:rPr>
              <a:t>例, &lt;</a:t>
            </a:r>
            <a:r>
              <a:rPr lang="en-US" altLang="zh-CN" smtClean="0">
                <a:ea typeface="宋体" pitchFamily="2" charset="-122"/>
              </a:rPr>
              <a:t>hb&gt; </a:t>
            </a:r>
            <a:r>
              <a:rPr lang="zh-CN" altLang="en-US" smtClean="0">
                <a:ea typeface="宋体" pitchFamily="2" charset="-122"/>
              </a:rPr>
              <a:t>是非频繁的 </a:t>
            </a:r>
            <a:r>
              <a:rPr lang="zh-CN" altLang="en-US" smtClean="0">
                <a:ea typeface="宋体" pitchFamily="2" charset="-122"/>
                <a:sym typeface="Wingdings" pitchFamily="2" charset="2"/>
              </a:rPr>
              <a:t> </a:t>
            </a:r>
            <a:r>
              <a:rPr lang="en-US" altLang="zh-CN" smtClean="0">
                <a:ea typeface="宋体" pitchFamily="2" charset="-122"/>
                <a:sym typeface="Wingdings" pitchFamily="2" charset="2"/>
              </a:rPr>
              <a:t>&lt;hab&gt; </a:t>
            </a:r>
            <a:r>
              <a:rPr lang="zh-CN" altLang="en-US" smtClean="0">
                <a:ea typeface="宋体" pitchFamily="2" charset="-122"/>
                <a:sym typeface="Wingdings" pitchFamily="2" charset="2"/>
              </a:rPr>
              <a:t>和 &lt;(</a:t>
            </a:r>
            <a:r>
              <a:rPr lang="en-US" altLang="zh-CN" smtClean="0">
                <a:ea typeface="宋体" pitchFamily="2" charset="-122"/>
                <a:sym typeface="Wingdings" pitchFamily="2" charset="2"/>
              </a:rPr>
              <a:t>ah)b&gt;</a:t>
            </a:r>
            <a:r>
              <a:rPr lang="zh-CN" altLang="en-US" smtClean="0">
                <a:ea typeface="宋体" pitchFamily="2" charset="-122"/>
                <a:sym typeface="Wingdings" pitchFamily="2" charset="2"/>
              </a:rPr>
              <a:t>也是非频繁的</a:t>
            </a:r>
          </a:p>
        </p:txBody>
      </p:sp>
      <p:grpSp>
        <p:nvGrpSpPr>
          <p:cNvPr id="92167" name="Group 1028"/>
          <p:cNvGrpSpPr>
            <a:grpSpLocks/>
          </p:cNvGrpSpPr>
          <p:nvPr/>
        </p:nvGrpSpPr>
        <p:grpSpPr bwMode="auto">
          <a:xfrm>
            <a:off x="609600" y="3733800"/>
            <a:ext cx="3657600" cy="2209800"/>
            <a:chOff x="528" y="2256"/>
            <a:chExt cx="2112" cy="1536"/>
          </a:xfrm>
        </p:grpSpPr>
        <p:sp>
          <p:nvSpPr>
            <p:cNvPr id="92169" name="Rectangle 1029"/>
            <p:cNvSpPr>
              <a:spLocks noChangeArrowheads="1"/>
            </p:cNvSpPr>
            <p:nvPr/>
          </p:nvSpPr>
          <p:spPr bwMode="auto">
            <a:xfrm>
              <a:off x="1248" y="3536"/>
              <a:ext cx="1392" cy="25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folHlink"/>
                </a:buClr>
                <a:buSzPct val="60000"/>
                <a:buFont typeface="Wingdings" pitchFamily="2" charset="2"/>
                <a:buChar char="n"/>
                <a:defRPr sz="2400" b="1">
                  <a:solidFill>
                    <a:schemeClr val="tx1"/>
                  </a:solidFill>
                  <a:latin typeface="Times New Roman" pitchFamily="18" charset="0"/>
                </a:defRPr>
              </a:lvl1pPr>
              <a:lvl2pPr marL="742950" indent="-285750" eaLnBrk="0" hangingPunct="0">
                <a:spcBef>
                  <a:spcPct val="20000"/>
                </a:spcBef>
                <a:buClr>
                  <a:schemeClr val="hlink"/>
                </a:buClr>
                <a:buSzPct val="55000"/>
                <a:buFont typeface="Wingdings" pitchFamily="2" charset="2"/>
                <a:buChar char="n"/>
                <a:defRPr sz="2000" b="1">
                  <a:solidFill>
                    <a:schemeClr val="tx1"/>
                  </a:solidFill>
                  <a:latin typeface="Times New Roman" pitchFamily="18" charset="0"/>
                </a:defRPr>
              </a:lvl2pPr>
              <a:lvl3pPr marL="1143000" indent="-228600" eaLnBrk="0" hangingPunct="0">
                <a:spcBef>
                  <a:spcPct val="20000"/>
                </a:spcBef>
                <a:buClr>
                  <a:schemeClr val="folHlink"/>
                </a:buClr>
                <a:buSzPct val="50000"/>
                <a:buFont typeface="Wingdings" pitchFamily="2" charset="2"/>
                <a:buChar char="n"/>
                <a:defRPr sz="2000" b="1">
                  <a:solidFill>
                    <a:schemeClr val="tx1"/>
                  </a:solidFill>
                  <a:latin typeface="Times New Roman" pitchFamily="18" charset="0"/>
                </a:defRPr>
              </a:lvl3pPr>
              <a:lvl4pPr marL="1600200" indent="-228600" eaLnBrk="0" hangingPunct="0">
                <a:spcBef>
                  <a:spcPct val="20000"/>
                </a:spcBef>
                <a:buClr>
                  <a:schemeClr val="accent2"/>
                </a:buClr>
                <a:buSzPct val="55000"/>
                <a:buFont typeface="Wingdings" pitchFamily="2" charset="2"/>
                <a:buChar char="n"/>
                <a:defRPr sz="2000" b="1">
                  <a:solidFill>
                    <a:schemeClr val="tx1"/>
                  </a:solidFill>
                  <a:latin typeface="Times New Roman" pitchFamily="18" charset="0"/>
                </a:defRPr>
              </a:lvl4pPr>
              <a:lvl5pPr marL="2057400" indent="-228600" eaLnBrk="0" hangingPunct="0">
                <a:spcBef>
                  <a:spcPct val="20000"/>
                </a:spcBef>
                <a:buClr>
                  <a:schemeClr val="accent1"/>
                </a:buClr>
                <a:buSzPct val="50000"/>
                <a:buFont typeface="Wingdings" pitchFamily="2" charset="2"/>
                <a:buChar char="n"/>
                <a:defRPr sz="2000" b="1">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9pPr>
            </a:lstStyle>
            <a:p>
              <a:pPr algn="ctr" eaLnBrk="1" hangingPunct="1">
                <a:buFont typeface="Wingdings" pitchFamily="2" charset="2"/>
                <a:buNone/>
              </a:pPr>
              <a:r>
                <a:rPr lang="zh-CN" altLang="en-US" sz="1800">
                  <a:ea typeface="宋体" pitchFamily="2" charset="-122"/>
                </a:rPr>
                <a:t>&lt;</a:t>
              </a:r>
              <a:r>
                <a:rPr lang="en-US" altLang="zh-CN" sz="1800">
                  <a:ea typeface="宋体" pitchFamily="2" charset="-122"/>
                </a:rPr>
                <a:t>a(bd)bcb(ade)&gt;</a:t>
              </a:r>
            </a:p>
          </p:txBody>
        </p:sp>
        <p:sp>
          <p:nvSpPr>
            <p:cNvPr id="92170" name="Rectangle 1030"/>
            <p:cNvSpPr>
              <a:spLocks noChangeArrowheads="1"/>
            </p:cNvSpPr>
            <p:nvPr/>
          </p:nvSpPr>
          <p:spPr bwMode="auto">
            <a:xfrm>
              <a:off x="528" y="3536"/>
              <a:ext cx="720" cy="25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folHlink"/>
                </a:buClr>
                <a:buSzPct val="60000"/>
                <a:buFont typeface="Wingdings" pitchFamily="2" charset="2"/>
                <a:buChar char="n"/>
                <a:defRPr sz="2400" b="1">
                  <a:solidFill>
                    <a:schemeClr val="tx1"/>
                  </a:solidFill>
                  <a:latin typeface="Times New Roman" pitchFamily="18" charset="0"/>
                </a:defRPr>
              </a:lvl1pPr>
              <a:lvl2pPr marL="742950" indent="-285750" eaLnBrk="0" hangingPunct="0">
                <a:spcBef>
                  <a:spcPct val="20000"/>
                </a:spcBef>
                <a:buClr>
                  <a:schemeClr val="hlink"/>
                </a:buClr>
                <a:buSzPct val="55000"/>
                <a:buFont typeface="Wingdings" pitchFamily="2" charset="2"/>
                <a:buChar char="n"/>
                <a:defRPr sz="2000" b="1">
                  <a:solidFill>
                    <a:schemeClr val="tx1"/>
                  </a:solidFill>
                  <a:latin typeface="Times New Roman" pitchFamily="18" charset="0"/>
                </a:defRPr>
              </a:lvl2pPr>
              <a:lvl3pPr marL="1143000" indent="-228600" eaLnBrk="0" hangingPunct="0">
                <a:spcBef>
                  <a:spcPct val="20000"/>
                </a:spcBef>
                <a:buClr>
                  <a:schemeClr val="folHlink"/>
                </a:buClr>
                <a:buSzPct val="50000"/>
                <a:buFont typeface="Wingdings" pitchFamily="2" charset="2"/>
                <a:buChar char="n"/>
                <a:defRPr sz="2000" b="1">
                  <a:solidFill>
                    <a:schemeClr val="tx1"/>
                  </a:solidFill>
                  <a:latin typeface="Times New Roman" pitchFamily="18" charset="0"/>
                </a:defRPr>
              </a:lvl3pPr>
              <a:lvl4pPr marL="1600200" indent="-228600" eaLnBrk="0" hangingPunct="0">
                <a:spcBef>
                  <a:spcPct val="20000"/>
                </a:spcBef>
                <a:buClr>
                  <a:schemeClr val="accent2"/>
                </a:buClr>
                <a:buSzPct val="55000"/>
                <a:buFont typeface="Wingdings" pitchFamily="2" charset="2"/>
                <a:buChar char="n"/>
                <a:defRPr sz="2000" b="1">
                  <a:solidFill>
                    <a:schemeClr val="tx1"/>
                  </a:solidFill>
                  <a:latin typeface="Times New Roman" pitchFamily="18" charset="0"/>
                </a:defRPr>
              </a:lvl4pPr>
              <a:lvl5pPr marL="2057400" indent="-228600" eaLnBrk="0" hangingPunct="0">
                <a:spcBef>
                  <a:spcPct val="20000"/>
                </a:spcBef>
                <a:buClr>
                  <a:schemeClr val="accent1"/>
                </a:buClr>
                <a:buSzPct val="50000"/>
                <a:buFont typeface="Wingdings" pitchFamily="2" charset="2"/>
                <a:buChar char="n"/>
                <a:defRPr sz="2000" b="1">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9pPr>
            </a:lstStyle>
            <a:p>
              <a:pPr algn="ctr" eaLnBrk="1" hangingPunct="1">
                <a:buFont typeface="Wingdings" pitchFamily="2" charset="2"/>
                <a:buNone/>
              </a:pPr>
              <a:r>
                <a:rPr lang="zh-CN" altLang="en-US" sz="1800">
                  <a:ea typeface="宋体" pitchFamily="2" charset="-122"/>
                </a:rPr>
                <a:t>50</a:t>
              </a:r>
            </a:p>
          </p:txBody>
        </p:sp>
        <p:sp>
          <p:nvSpPr>
            <p:cNvPr id="92171" name="Rectangle 1031"/>
            <p:cNvSpPr>
              <a:spLocks noChangeArrowheads="1"/>
            </p:cNvSpPr>
            <p:nvPr/>
          </p:nvSpPr>
          <p:spPr bwMode="auto">
            <a:xfrm>
              <a:off x="1248" y="3280"/>
              <a:ext cx="1392" cy="25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folHlink"/>
                </a:buClr>
                <a:buSzPct val="60000"/>
                <a:buFont typeface="Wingdings" pitchFamily="2" charset="2"/>
                <a:buChar char="n"/>
                <a:defRPr sz="2400" b="1">
                  <a:solidFill>
                    <a:schemeClr val="tx1"/>
                  </a:solidFill>
                  <a:latin typeface="Times New Roman" pitchFamily="18" charset="0"/>
                </a:defRPr>
              </a:lvl1pPr>
              <a:lvl2pPr marL="742950" indent="-285750" eaLnBrk="0" hangingPunct="0">
                <a:spcBef>
                  <a:spcPct val="20000"/>
                </a:spcBef>
                <a:buClr>
                  <a:schemeClr val="hlink"/>
                </a:buClr>
                <a:buSzPct val="55000"/>
                <a:buFont typeface="Wingdings" pitchFamily="2" charset="2"/>
                <a:buChar char="n"/>
                <a:defRPr sz="2000" b="1">
                  <a:solidFill>
                    <a:schemeClr val="tx1"/>
                  </a:solidFill>
                  <a:latin typeface="Times New Roman" pitchFamily="18" charset="0"/>
                </a:defRPr>
              </a:lvl2pPr>
              <a:lvl3pPr marL="1143000" indent="-228600" eaLnBrk="0" hangingPunct="0">
                <a:spcBef>
                  <a:spcPct val="20000"/>
                </a:spcBef>
                <a:buClr>
                  <a:schemeClr val="folHlink"/>
                </a:buClr>
                <a:buSzPct val="50000"/>
                <a:buFont typeface="Wingdings" pitchFamily="2" charset="2"/>
                <a:buChar char="n"/>
                <a:defRPr sz="2000" b="1">
                  <a:solidFill>
                    <a:schemeClr val="tx1"/>
                  </a:solidFill>
                  <a:latin typeface="Times New Roman" pitchFamily="18" charset="0"/>
                </a:defRPr>
              </a:lvl3pPr>
              <a:lvl4pPr marL="1600200" indent="-228600" eaLnBrk="0" hangingPunct="0">
                <a:spcBef>
                  <a:spcPct val="20000"/>
                </a:spcBef>
                <a:buClr>
                  <a:schemeClr val="accent2"/>
                </a:buClr>
                <a:buSzPct val="55000"/>
                <a:buFont typeface="Wingdings" pitchFamily="2" charset="2"/>
                <a:buChar char="n"/>
                <a:defRPr sz="2000" b="1">
                  <a:solidFill>
                    <a:schemeClr val="tx1"/>
                  </a:solidFill>
                  <a:latin typeface="Times New Roman" pitchFamily="18" charset="0"/>
                </a:defRPr>
              </a:lvl4pPr>
              <a:lvl5pPr marL="2057400" indent="-228600" eaLnBrk="0" hangingPunct="0">
                <a:spcBef>
                  <a:spcPct val="20000"/>
                </a:spcBef>
                <a:buClr>
                  <a:schemeClr val="accent1"/>
                </a:buClr>
                <a:buSzPct val="50000"/>
                <a:buFont typeface="Wingdings" pitchFamily="2" charset="2"/>
                <a:buChar char="n"/>
                <a:defRPr sz="2000" b="1">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9pPr>
            </a:lstStyle>
            <a:p>
              <a:pPr algn="ctr" eaLnBrk="1" hangingPunct="1">
                <a:buFont typeface="Wingdings" pitchFamily="2" charset="2"/>
                <a:buNone/>
              </a:pPr>
              <a:r>
                <a:rPr lang="zh-CN" altLang="en-US" sz="1800">
                  <a:ea typeface="宋体" pitchFamily="2" charset="-122"/>
                </a:rPr>
                <a:t>&lt;(</a:t>
              </a:r>
              <a:r>
                <a:rPr lang="en-US" altLang="zh-CN" sz="1800">
                  <a:ea typeface="宋体" pitchFamily="2" charset="-122"/>
                </a:rPr>
                <a:t>be)(ce)d&gt;</a:t>
              </a:r>
            </a:p>
          </p:txBody>
        </p:sp>
        <p:sp>
          <p:nvSpPr>
            <p:cNvPr id="92172" name="Rectangle 1032"/>
            <p:cNvSpPr>
              <a:spLocks noChangeArrowheads="1"/>
            </p:cNvSpPr>
            <p:nvPr/>
          </p:nvSpPr>
          <p:spPr bwMode="auto">
            <a:xfrm>
              <a:off x="528" y="3280"/>
              <a:ext cx="720" cy="25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folHlink"/>
                </a:buClr>
                <a:buSzPct val="60000"/>
                <a:buFont typeface="Wingdings" pitchFamily="2" charset="2"/>
                <a:buChar char="n"/>
                <a:defRPr sz="2400" b="1">
                  <a:solidFill>
                    <a:schemeClr val="tx1"/>
                  </a:solidFill>
                  <a:latin typeface="Times New Roman" pitchFamily="18" charset="0"/>
                </a:defRPr>
              </a:lvl1pPr>
              <a:lvl2pPr marL="742950" indent="-285750" eaLnBrk="0" hangingPunct="0">
                <a:spcBef>
                  <a:spcPct val="20000"/>
                </a:spcBef>
                <a:buClr>
                  <a:schemeClr val="hlink"/>
                </a:buClr>
                <a:buSzPct val="55000"/>
                <a:buFont typeface="Wingdings" pitchFamily="2" charset="2"/>
                <a:buChar char="n"/>
                <a:defRPr sz="2000" b="1">
                  <a:solidFill>
                    <a:schemeClr val="tx1"/>
                  </a:solidFill>
                  <a:latin typeface="Times New Roman" pitchFamily="18" charset="0"/>
                </a:defRPr>
              </a:lvl2pPr>
              <a:lvl3pPr marL="1143000" indent="-228600" eaLnBrk="0" hangingPunct="0">
                <a:spcBef>
                  <a:spcPct val="20000"/>
                </a:spcBef>
                <a:buClr>
                  <a:schemeClr val="folHlink"/>
                </a:buClr>
                <a:buSzPct val="50000"/>
                <a:buFont typeface="Wingdings" pitchFamily="2" charset="2"/>
                <a:buChar char="n"/>
                <a:defRPr sz="2000" b="1">
                  <a:solidFill>
                    <a:schemeClr val="tx1"/>
                  </a:solidFill>
                  <a:latin typeface="Times New Roman" pitchFamily="18" charset="0"/>
                </a:defRPr>
              </a:lvl3pPr>
              <a:lvl4pPr marL="1600200" indent="-228600" eaLnBrk="0" hangingPunct="0">
                <a:spcBef>
                  <a:spcPct val="20000"/>
                </a:spcBef>
                <a:buClr>
                  <a:schemeClr val="accent2"/>
                </a:buClr>
                <a:buSzPct val="55000"/>
                <a:buFont typeface="Wingdings" pitchFamily="2" charset="2"/>
                <a:buChar char="n"/>
                <a:defRPr sz="2000" b="1">
                  <a:solidFill>
                    <a:schemeClr val="tx1"/>
                  </a:solidFill>
                  <a:latin typeface="Times New Roman" pitchFamily="18" charset="0"/>
                </a:defRPr>
              </a:lvl4pPr>
              <a:lvl5pPr marL="2057400" indent="-228600" eaLnBrk="0" hangingPunct="0">
                <a:spcBef>
                  <a:spcPct val="20000"/>
                </a:spcBef>
                <a:buClr>
                  <a:schemeClr val="accent1"/>
                </a:buClr>
                <a:buSzPct val="50000"/>
                <a:buFont typeface="Wingdings" pitchFamily="2" charset="2"/>
                <a:buChar char="n"/>
                <a:defRPr sz="2000" b="1">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9pPr>
            </a:lstStyle>
            <a:p>
              <a:pPr algn="ctr" eaLnBrk="1" hangingPunct="1">
                <a:buFont typeface="Wingdings" pitchFamily="2" charset="2"/>
                <a:buNone/>
              </a:pPr>
              <a:r>
                <a:rPr lang="zh-CN" altLang="en-US" sz="1800">
                  <a:ea typeface="宋体" pitchFamily="2" charset="-122"/>
                </a:rPr>
                <a:t>40</a:t>
              </a:r>
            </a:p>
          </p:txBody>
        </p:sp>
        <p:sp>
          <p:nvSpPr>
            <p:cNvPr id="92173" name="Rectangle 1033"/>
            <p:cNvSpPr>
              <a:spLocks noChangeArrowheads="1"/>
            </p:cNvSpPr>
            <p:nvPr/>
          </p:nvSpPr>
          <p:spPr bwMode="auto">
            <a:xfrm>
              <a:off x="1248" y="3024"/>
              <a:ext cx="1392" cy="25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folHlink"/>
                </a:buClr>
                <a:buSzPct val="60000"/>
                <a:buFont typeface="Wingdings" pitchFamily="2" charset="2"/>
                <a:buChar char="n"/>
                <a:defRPr sz="2400" b="1">
                  <a:solidFill>
                    <a:schemeClr val="tx1"/>
                  </a:solidFill>
                  <a:latin typeface="Times New Roman" pitchFamily="18" charset="0"/>
                </a:defRPr>
              </a:lvl1pPr>
              <a:lvl2pPr marL="742950" indent="-285750" eaLnBrk="0" hangingPunct="0">
                <a:spcBef>
                  <a:spcPct val="20000"/>
                </a:spcBef>
                <a:buClr>
                  <a:schemeClr val="hlink"/>
                </a:buClr>
                <a:buSzPct val="55000"/>
                <a:buFont typeface="Wingdings" pitchFamily="2" charset="2"/>
                <a:buChar char="n"/>
                <a:defRPr sz="2000" b="1">
                  <a:solidFill>
                    <a:schemeClr val="tx1"/>
                  </a:solidFill>
                  <a:latin typeface="Times New Roman" pitchFamily="18" charset="0"/>
                </a:defRPr>
              </a:lvl2pPr>
              <a:lvl3pPr marL="1143000" indent="-228600" eaLnBrk="0" hangingPunct="0">
                <a:spcBef>
                  <a:spcPct val="20000"/>
                </a:spcBef>
                <a:buClr>
                  <a:schemeClr val="folHlink"/>
                </a:buClr>
                <a:buSzPct val="50000"/>
                <a:buFont typeface="Wingdings" pitchFamily="2" charset="2"/>
                <a:buChar char="n"/>
                <a:defRPr sz="2000" b="1">
                  <a:solidFill>
                    <a:schemeClr val="tx1"/>
                  </a:solidFill>
                  <a:latin typeface="Times New Roman" pitchFamily="18" charset="0"/>
                </a:defRPr>
              </a:lvl3pPr>
              <a:lvl4pPr marL="1600200" indent="-228600" eaLnBrk="0" hangingPunct="0">
                <a:spcBef>
                  <a:spcPct val="20000"/>
                </a:spcBef>
                <a:buClr>
                  <a:schemeClr val="accent2"/>
                </a:buClr>
                <a:buSzPct val="55000"/>
                <a:buFont typeface="Wingdings" pitchFamily="2" charset="2"/>
                <a:buChar char="n"/>
                <a:defRPr sz="2000" b="1">
                  <a:solidFill>
                    <a:schemeClr val="tx1"/>
                  </a:solidFill>
                  <a:latin typeface="Times New Roman" pitchFamily="18" charset="0"/>
                </a:defRPr>
              </a:lvl4pPr>
              <a:lvl5pPr marL="2057400" indent="-228600" eaLnBrk="0" hangingPunct="0">
                <a:spcBef>
                  <a:spcPct val="20000"/>
                </a:spcBef>
                <a:buClr>
                  <a:schemeClr val="accent1"/>
                </a:buClr>
                <a:buSzPct val="50000"/>
                <a:buFont typeface="Wingdings" pitchFamily="2" charset="2"/>
                <a:buChar char="n"/>
                <a:defRPr sz="2000" b="1">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9pPr>
            </a:lstStyle>
            <a:p>
              <a:pPr algn="ctr" eaLnBrk="1" hangingPunct="1">
                <a:buFont typeface="Wingdings" pitchFamily="2" charset="2"/>
                <a:buNone/>
              </a:pPr>
              <a:r>
                <a:rPr lang="zh-CN" altLang="en-US" sz="1800">
                  <a:ea typeface="宋体" pitchFamily="2" charset="-122"/>
                </a:rPr>
                <a:t>&lt;(</a:t>
              </a:r>
              <a:r>
                <a:rPr lang="en-US" altLang="zh-CN" sz="1800">
                  <a:ea typeface="宋体" pitchFamily="2" charset="-122"/>
                </a:rPr>
                <a:t>ah)(bf)abf&gt;</a:t>
              </a:r>
            </a:p>
          </p:txBody>
        </p:sp>
        <p:sp>
          <p:nvSpPr>
            <p:cNvPr id="92174" name="Rectangle 1034"/>
            <p:cNvSpPr>
              <a:spLocks noChangeArrowheads="1"/>
            </p:cNvSpPr>
            <p:nvPr/>
          </p:nvSpPr>
          <p:spPr bwMode="auto">
            <a:xfrm>
              <a:off x="528" y="3024"/>
              <a:ext cx="720" cy="25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folHlink"/>
                </a:buClr>
                <a:buSzPct val="60000"/>
                <a:buFont typeface="Wingdings" pitchFamily="2" charset="2"/>
                <a:buChar char="n"/>
                <a:defRPr sz="2400" b="1">
                  <a:solidFill>
                    <a:schemeClr val="tx1"/>
                  </a:solidFill>
                  <a:latin typeface="Times New Roman" pitchFamily="18" charset="0"/>
                </a:defRPr>
              </a:lvl1pPr>
              <a:lvl2pPr marL="742950" indent="-285750" eaLnBrk="0" hangingPunct="0">
                <a:spcBef>
                  <a:spcPct val="20000"/>
                </a:spcBef>
                <a:buClr>
                  <a:schemeClr val="hlink"/>
                </a:buClr>
                <a:buSzPct val="55000"/>
                <a:buFont typeface="Wingdings" pitchFamily="2" charset="2"/>
                <a:buChar char="n"/>
                <a:defRPr sz="2000" b="1">
                  <a:solidFill>
                    <a:schemeClr val="tx1"/>
                  </a:solidFill>
                  <a:latin typeface="Times New Roman" pitchFamily="18" charset="0"/>
                </a:defRPr>
              </a:lvl2pPr>
              <a:lvl3pPr marL="1143000" indent="-228600" eaLnBrk="0" hangingPunct="0">
                <a:spcBef>
                  <a:spcPct val="20000"/>
                </a:spcBef>
                <a:buClr>
                  <a:schemeClr val="folHlink"/>
                </a:buClr>
                <a:buSzPct val="50000"/>
                <a:buFont typeface="Wingdings" pitchFamily="2" charset="2"/>
                <a:buChar char="n"/>
                <a:defRPr sz="2000" b="1">
                  <a:solidFill>
                    <a:schemeClr val="tx1"/>
                  </a:solidFill>
                  <a:latin typeface="Times New Roman" pitchFamily="18" charset="0"/>
                </a:defRPr>
              </a:lvl3pPr>
              <a:lvl4pPr marL="1600200" indent="-228600" eaLnBrk="0" hangingPunct="0">
                <a:spcBef>
                  <a:spcPct val="20000"/>
                </a:spcBef>
                <a:buClr>
                  <a:schemeClr val="accent2"/>
                </a:buClr>
                <a:buSzPct val="55000"/>
                <a:buFont typeface="Wingdings" pitchFamily="2" charset="2"/>
                <a:buChar char="n"/>
                <a:defRPr sz="2000" b="1">
                  <a:solidFill>
                    <a:schemeClr val="tx1"/>
                  </a:solidFill>
                  <a:latin typeface="Times New Roman" pitchFamily="18" charset="0"/>
                </a:defRPr>
              </a:lvl4pPr>
              <a:lvl5pPr marL="2057400" indent="-228600" eaLnBrk="0" hangingPunct="0">
                <a:spcBef>
                  <a:spcPct val="20000"/>
                </a:spcBef>
                <a:buClr>
                  <a:schemeClr val="accent1"/>
                </a:buClr>
                <a:buSzPct val="50000"/>
                <a:buFont typeface="Wingdings" pitchFamily="2" charset="2"/>
                <a:buChar char="n"/>
                <a:defRPr sz="2000" b="1">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9pPr>
            </a:lstStyle>
            <a:p>
              <a:pPr algn="ctr" eaLnBrk="1" hangingPunct="1">
                <a:buFont typeface="Wingdings" pitchFamily="2" charset="2"/>
                <a:buNone/>
              </a:pPr>
              <a:r>
                <a:rPr lang="zh-CN" altLang="en-US" sz="1800">
                  <a:ea typeface="宋体" pitchFamily="2" charset="-122"/>
                </a:rPr>
                <a:t>30</a:t>
              </a:r>
            </a:p>
          </p:txBody>
        </p:sp>
        <p:sp>
          <p:nvSpPr>
            <p:cNvPr id="92175" name="Rectangle 1035"/>
            <p:cNvSpPr>
              <a:spLocks noChangeArrowheads="1"/>
            </p:cNvSpPr>
            <p:nvPr/>
          </p:nvSpPr>
          <p:spPr bwMode="auto">
            <a:xfrm>
              <a:off x="1248" y="2768"/>
              <a:ext cx="1392" cy="25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folHlink"/>
                </a:buClr>
                <a:buSzPct val="60000"/>
                <a:buFont typeface="Wingdings" pitchFamily="2" charset="2"/>
                <a:buChar char="n"/>
                <a:defRPr sz="2400" b="1">
                  <a:solidFill>
                    <a:schemeClr val="tx1"/>
                  </a:solidFill>
                  <a:latin typeface="Times New Roman" pitchFamily="18" charset="0"/>
                </a:defRPr>
              </a:lvl1pPr>
              <a:lvl2pPr marL="742950" indent="-285750" eaLnBrk="0" hangingPunct="0">
                <a:spcBef>
                  <a:spcPct val="20000"/>
                </a:spcBef>
                <a:buClr>
                  <a:schemeClr val="hlink"/>
                </a:buClr>
                <a:buSzPct val="55000"/>
                <a:buFont typeface="Wingdings" pitchFamily="2" charset="2"/>
                <a:buChar char="n"/>
                <a:defRPr sz="2000" b="1">
                  <a:solidFill>
                    <a:schemeClr val="tx1"/>
                  </a:solidFill>
                  <a:latin typeface="Times New Roman" pitchFamily="18" charset="0"/>
                </a:defRPr>
              </a:lvl2pPr>
              <a:lvl3pPr marL="1143000" indent="-228600" eaLnBrk="0" hangingPunct="0">
                <a:spcBef>
                  <a:spcPct val="20000"/>
                </a:spcBef>
                <a:buClr>
                  <a:schemeClr val="folHlink"/>
                </a:buClr>
                <a:buSzPct val="50000"/>
                <a:buFont typeface="Wingdings" pitchFamily="2" charset="2"/>
                <a:buChar char="n"/>
                <a:defRPr sz="2000" b="1">
                  <a:solidFill>
                    <a:schemeClr val="tx1"/>
                  </a:solidFill>
                  <a:latin typeface="Times New Roman" pitchFamily="18" charset="0"/>
                </a:defRPr>
              </a:lvl3pPr>
              <a:lvl4pPr marL="1600200" indent="-228600" eaLnBrk="0" hangingPunct="0">
                <a:spcBef>
                  <a:spcPct val="20000"/>
                </a:spcBef>
                <a:buClr>
                  <a:schemeClr val="accent2"/>
                </a:buClr>
                <a:buSzPct val="55000"/>
                <a:buFont typeface="Wingdings" pitchFamily="2" charset="2"/>
                <a:buChar char="n"/>
                <a:defRPr sz="2000" b="1">
                  <a:solidFill>
                    <a:schemeClr val="tx1"/>
                  </a:solidFill>
                  <a:latin typeface="Times New Roman" pitchFamily="18" charset="0"/>
                </a:defRPr>
              </a:lvl4pPr>
              <a:lvl5pPr marL="2057400" indent="-228600" eaLnBrk="0" hangingPunct="0">
                <a:spcBef>
                  <a:spcPct val="20000"/>
                </a:spcBef>
                <a:buClr>
                  <a:schemeClr val="accent1"/>
                </a:buClr>
                <a:buSzPct val="50000"/>
                <a:buFont typeface="Wingdings" pitchFamily="2" charset="2"/>
                <a:buChar char="n"/>
                <a:defRPr sz="2000" b="1">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9pPr>
            </a:lstStyle>
            <a:p>
              <a:pPr algn="ctr" eaLnBrk="1" hangingPunct="1">
                <a:buFont typeface="Wingdings" pitchFamily="2" charset="2"/>
                <a:buNone/>
              </a:pPr>
              <a:r>
                <a:rPr lang="zh-CN" altLang="en-US" sz="1800">
                  <a:ea typeface="宋体" pitchFamily="2" charset="-122"/>
                </a:rPr>
                <a:t>&lt;(</a:t>
              </a:r>
              <a:r>
                <a:rPr lang="en-US" altLang="zh-CN" sz="1800">
                  <a:ea typeface="宋体" pitchFamily="2" charset="-122"/>
                </a:rPr>
                <a:t>bf)(ce)b(fg)&gt;</a:t>
              </a:r>
            </a:p>
          </p:txBody>
        </p:sp>
        <p:sp>
          <p:nvSpPr>
            <p:cNvPr id="92176" name="Rectangle 1036"/>
            <p:cNvSpPr>
              <a:spLocks noChangeArrowheads="1"/>
            </p:cNvSpPr>
            <p:nvPr/>
          </p:nvSpPr>
          <p:spPr bwMode="auto">
            <a:xfrm>
              <a:off x="528" y="2768"/>
              <a:ext cx="720" cy="25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folHlink"/>
                </a:buClr>
                <a:buSzPct val="60000"/>
                <a:buFont typeface="Wingdings" pitchFamily="2" charset="2"/>
                <a:buChar char="n"/>
                <a:defRPr sz="2400" b="1">
                  <a:solidFill>
                    <a:schemeClr val="tx1"/>
                  </a:solidFill>
                  <a:latin typeface="Times New Roman" pitchFamily="18" charset="0"/>
                </a:defRPr>
              </a:lvl1pPr>
              <a:lvl2pPr marL="742950" indent="-285750" eaLnBrk="0" hangingPunct="0">
                <a:spcBef>
                  <a:spcPct val="20000"/>
                </a:spcBef>
                <a:buClr>
                  <a:schemeClr val="hlink"/>
                </a:buClr>
                <a:buSzPct val="55000"/>
                <a:buFont typeface="Wingdings" pitchFamily="2" charset="2"/>
                <a:buChar char="n"/>
                <a:defRPr sz="2000" b="1">
                  <a:solidFill>
                    <a:schemeClr val="tx1"/>
                  </a:solidFill>
                  <a:latin typeface="Times New Roman" pitchFamily="18" charset="0"/>
                </a:defRPr>
              </a:lvl2pPr>
              <a:lvl3pPr marL="1143000" indent="-228600" eaLnBrk="0" hangingPunct="0">
                <a:spcBef>
                  <a:spcPct val="20000"/>
                </a:spcBef>
                <a:buClr>
                  <a:schemeClr val="folHlink"/>
                </a:buClr>
                <a:buSzPct val="50000"/>
                <a:buFont typeface="Wingdings" pitchFamily="2" charset="2"/>
                <a:buChar char="n"/>
                <a:defRPr sz="2000" b="1">
                  <a:solidFill>
                    <a:schemeClr val="tx1"/>
                  </a:solidFill>
                  <a:latin typeface="Times New Roman" pitchFamily="18" charset="0"/>
                </a:defRPr>
              </a:lvl3pPr>
              <a:lvl4pPr marL="1600200" indent="-228600" eaLnBrk="0" hangingPunct="0">
                <a:spcBef>
                  <a:spcPct val="20000"/>
                </a:spcBef>
                <a:buClr>
                  <a:schemeClr val="accent2"/>
                </a:buClr>
                <a:buSzPct val="55000"/>
                <a:buFont typeface="Wingdings" pitchFamily="2" charset="2"/>
                <a:buChar char="n"/>
                <a:defRPr sz="2000" b="1">
                  <a:solidFill>
                    <a:schemeClr val="tx1"/>
                  </a:solidFill>
                  <a:latin typeface="Times New Roman" pitchFamily="18" charset="0"/>
                </a:defRPr>
              </a:lvl4pPr>
              <a:lvl5pPr marL="2057400" indent="-228600" eaLnBrk="0" hangingPunct="0">
                <a:spcBef>
                  <a:spcPct val="20000"/>
                </a:spcBef>
                <a:buClr>
                  <a:schemeClr val="accent1"/>
                </a:buClr>
                <a:buSzPct val="50000"/>
                <a:buFont typeface="Wingdings" pitchFamily="2" charset="2"/>
                <a:buChar char="n"/>
                <a:defRPr sz="2000" b="1">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9pPr>
            </a:lstStyle>
            <a:p>
              <a:pPr algn="ctr" eaLnBrk="1" hangingPunct="1">
                <a:buFont typeface="Wingdings" pitchFamily="2" charset="2"/>
                <a:buNone/>
              </a:pPr>
              <a:r>
                <a:rPr lang="zh-CN" altLang="en-US" sz="1800">
                  <a:ea typeface="宋体" pitchFamily="2" charset="-122"/>
                </a:rPr>
                <a:t>20</a:t>
              </a:r>
            </a:p>
          </p:txBody>
        </p:sp>
        <p:sp>
          <p:nvSpPr>
            <p:cNvPr id="92177" name="Rectangle 1037"/>
            <p:cNvSpPr>
              <a:spLocks noChangeArrowheads="1"/>
            </p:cNvSpPr>
            <p:nvPr/>
          </p:nvSpPr>
          <p:spPr bwMode="auto">
            <a:xfrm>
              <a:off x="1248" y="2512"/>
              <a:ext cx="1392" cy="25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folHlink"/>
                </a:buClr>
                <a:buSzPct val="60000"/>
                <a:buFont typeface="Wingdings" pitchFamily="2" charset="2"/>
                <a:buChar char="n"/>
                <a:defRPr sz="2400" b="1">
                  <a:solidFill>
                    <a:schemeClr val="tx1"/>
                  </a:solidFill>
                  <a:latin typeface="Times New Roman" pitchFamily="18" charset="0"/>
                </a:defRPr>
              </a:lvl1pPr>
              <a:lvl2pPr marL="742950" indent="-285750" eaLnBrk="0" hangingPunct="0">
                <a:spcBef>
                  <a:spcPct val="20000"/>
                </a:spcBef>
                <a:buClr>
                  <a:schemeClr val="hlink"/>
                </a:buClr>
                <a:buSzPct val="55000"/>
                <a:buFont typeface="Wingdings" pitchFamily="2" charset="2"/>
                <a:buChar char="n"/>
                <a:defRPr sz="2000" b="1">
                  <a:solidFill>
                    <a:schemeClr val="tx1"/>
                  </a:solidFill>
                  <a:latin typeface="Times New Roman" pitchFamily="18" charset="0"/>
                </a:defRPr>
              </a:lvl2pPr>
              <a:lvl3pPr marL="1143000" indent="-228600" eaLnBrk="0" hangingPunct="0">
                <a:spcBef>
                  <a:spcPct val="20000"/>
                </a:spcBef>
                <a:buClr>
                  <a:schemeClr val="folHlink"/>
                </a:buClr>
                <a:buSzPct val="50000"/>
                <a:buFont typeface="Wingdings" pitchFamily="2" charset="2"/>
                <a:buChar char="n"/>
                <a:defRPr sz="2000" b="1">
                  <a:solidFill>
                    <a:schemeClr val="tx1"/>
                  </a:solidFill>
                  <a:latin typeface="Times New Roman" pitchFamily="18" charset="0"/>
                </a:defRPr>
              </a:lvl3pPr>
              <a:lvl4pPr marL="1600200" indent="-228600" eaLnBrk="0" hangingPunct="0">
                <a:spcBef>
                  <a:spcPct val="20000"/>
                </a:spcBef>
                <a:buClr>
                  <a:schemeClr val="accent2"/>
                </a:buClr>
                <a:buSzPct val="55000"/>
                <a:buFont typeface="Wingdings" pitchFamily="2" charset="2"/>
                <a:buChar char="n"/>
                <a:defRPr sz="2000" b="1">
                  <a:solidFill>
                    <a:schemeClr val="tx1"/>
                  </a:solidFill>
                  <a:latin typeface="Times New Roman" pitchFamily="18" charset="0"/>
                </a:defRPr>
              </a:lvl4pPr>
              <a:lvl5pPr marL="2057400" indent="-228600" eaLnBrk="0" hangingPunct="0">
                <a:spcBef>
                  <a:spcPct val="20000"/>
                </a:spcBef>
                <a:buClr>
                  <a:schemeClr val="accent1"/>
                </a:buClr>
                <a:buSzPct val="50000"/>
                <a:buFont typeface="Wingdings" pitchFamily="2" charset="2"/>
                <a:buChar char="n"/>
                <a:defRPr sz="2000" b="1">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9pPr>
            </a:lstStyle>
            <a:p>
              <a:pPr algn="ctr" eaLnBrk="1" hangingPunct="1">
                <a:buFont typeface="Wingdings" pitchFamily="2" charset="2"/>
                <a:buNone/>
              </a:pPr>
              <a:r>
                <a:rPr lang="zh-CN" altLang="en-US" sz="1800">
                  <a:ea typeface="宋体" pitchFamily="2" charset="-122"/>
                </a:rPr>
                <a:t>&lt;(</a:t>
              </a:r>
              <a:r>
                <a:rPr lang="en-US" altLang="zh-CN" sz="1800">
                  <a:ea typeface="宋体" pitchFamily="2" charset="-122"/>
                </a:rPr>
                <a:t>bd)cb(ac)&gt;</a:t>
              </a:r>
            </a:p>
          </p:txBody>
        </p:sp>
        <p:sp>
          <p:nvSpPr>
            <p:cNvPr id="92178" name="Rectangle 1038"/>
            <p:cNvSpPr>
              <a:spLocks noChangeArrowheads="1"/>
            </p:cNvSpPr>
            <p:nvPr/>
          </p:nvSpPr>
          <p:spPr bwMode="auto">
            <a:xfrm>
              <a:off x="528" y="2512"/>
              <a:ext cx="720" cy="25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folHlink"/>
                </a:buClr>
                <a:buSzPct val="60000"/>
                <a:buFont typeface="Wingdings" pitchFamily="2" charset="2"/>
                <a:buChar char="n"/>
                <a:defRPr sz="2400" b="1">
                  <a:solidFill>
                    <a:schemeClr val="tx1"/>
                  </a:solidFill>
                  <a:latin typeface="Times New Roman" pitchFamily="18" charset="0"/>
                </a:defRPr>
              </a:lvl1pPr>
              <a:lvl2pPr marL="742950" indent="-285750" eaLnBrk="0" hangingPunct="0">
                <a:spcBef>
                  <a:spcPct val="20000"/>
                </a:spcBef>
                <a:buClr>
                  <a:schemeClr val="hlink"/>
                </a:buClr>
                <a:buSzPct val="55000"/>
                <a:buFont typeface="Wingdings" pitchFamily="2" charset="2"/>
                <a:buChar char="n"/>
                <a:defRPr sz="2000" b="1">
                  <a:solidFill>
                    <a:schemeClr val="tx1"/>
                  </a:solidFill>
                  <a:latin typeface="Times New Roman" pitchFamily="18" charset="0"/>
                </a:defRPr>
              </a:lvl2pPr>
              <a:lvl3pPr marL="1143000" indent="-228600" eaLnBrk="0" hangingPunct="0">
                <a:spcBef>
                  <a:spcPct val="20000"/>
                </a:spcBef>
                <a:buClr>
                  <a:schemeClr val="folHlink"/>
                </a:buClr>
                <a:buSzPct val="50000"/>
                <a:buFont typeface="Wingdings" pitchFamily="2" charset="2"/>
                <a:buChar char="n"/>
                <a:defRPr sz="2000" b="1">
                  <a:solidFill>
                    <a:schemeClr val="tx1"/>
                  </a:solidFill>
                  <a:latin typeface="Times New Roman" pitchFamily="18" charset="0"/>
                </a:defRPr>
              </a:lvl3pPr>
              <a:lvl4pPr marL="1600200" indent="-228600" eaLnBrk="0" hangingPunct="0">
                <a:spcBef>
                  <a:spcPct val="20000"/>
                </a:spcBef>
                <a:buClr>
                  <a:schemeClr val="accent2"/>
                </a:buClr>
                <a:buSzPct val="55000"/>
                <a:buFont typeface="Wingdings" pitchFamily="2" charset="2"/>
                <a:buChar char="n"/>
                <a:defRPr sz="2000" b="1">
                  <a:solidFill>
                    <a:schemeClr val="tx1"/>
                  </a:solidFill>
                  <a:latin typeface="Times New Roman" pitchFamily="18" charset="0"/>
                </a:defRPr>
              </a:lvl4pPr>
              <a:lvl5pPr marL="2057400" indent="-228600" eaLnBrk="0" hangingPunct="0">
                <a:spcBef>
                  <a:spcPct val="20000"/>
                </a:spcBef>
                <a:buClr>
                  <a:schemeClr val="accent1"/>
                </a:buClr>
                <a:buSzPct val="50000"/>
                <a:buFont typeface="Wingdings" pitchFamily="2" charset="2"/>
                <a:buChar char="n"/>
                <a:defRPr sz="2000" b="1">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9pPr>
            </a:lstStyle>
            <a:p>
              <a:pPr algn="ctr" eaLnBrk="1" hangingPunct="1">
                <a:buFont typeface="Wingdings" pitchFamily="2" charset="2"/>
                <a:buNone/>
              </a:pPr>
              <a:r>
                <a:rPr lang="zh-CN" altLang="en-US" sz="1800">
                  <a:ea typeface="宋体" pitchFamily="2" charset="-122"/>
                </a:rPr>
                <a:t>10</a:t>
              </a:r>
            </a:p>
          </p:txBody>
        </p:sp>
        <p:sp>
          <p:nvSpPr>
            <p:cNvPr id="92179" name="Rectangle 1039"/>
            <p:cNvSpPr>
              <a:spLocks noChangeArrowheads="1"/>
            </p:cNvSpPr>
            <p:nvPr/>
          </p:nvSpPr>
          <p:spPr bwMode="auto">
            <a:xfrm>
              <a:off x="1248" y="2256"/>
              <a:ext cx="1392" cy="25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folHlink"/>
                </a:buClr>
                <a:buSzPct val="60000"/>
                <a:buFont typeface="Wingdings" pitchFamily="2" charset="2"/>
                <a:buChar char="n"/>
                <a:defRPr sz="2400" b="1">
                  <a:solidFill>
                    <a:schemeClr val="tx1"/>
                  </a:solidFill>
                  <a:latin typeface="Times New Roman" pitchFamily="18" charset="0"/>
                </a:defRPr>
              </a:lvl1pPr>
              <a:lvl2pPr marL="742950" indent="-285750" eaLnBrk="0" hangingPunct="0">
                <a:spcBef>
                  <a:spcPct val="20000"/>
                </a:spcBef>
                <a:buClr>
                  <a:schemeClr val="hlink"/>
                </a:buClr>
                <a:buSzPct val="55000"/>
                <a:buFont typeface="Wingdings" pitchFamily="2" charset="2"/>
                <a:buChar char="n"/>
                <a:defRPr sz="2000" b="1">
                  <a:solidFill>
                    <a:schemeClr val="tx1"/>
                  </a:solidFill>
                  <a:latin typeface="Times New Roman" pitchFamily="18" charset="0"/>
                </a:defRPr>
              </a:lvl2pPr>
              <a:lvl3pPr marL="1143000" indent="-228600" eaLnBrk="0" hangingPunct="0">
                <a:spcBef>
                  <a:spcPct val="20000"/>
                </a:spcBef>
                <a:buClr>
                  <a:schemeClr val="folHlink"/>
                </a:buClr>
                <a:buSzPct val="50000"/>
                <a:buFont typeface="Wingdings" pitchFamily="2" charset="2"/>
                <a:buChar char="n"/>
                <a:defRPr sz="2000" b="1">
                  <a:solidFill>
                    <a:schemeClr val="tx1"/>
                  </a:solidFill>
                  <a:latin typeface="Times New Roman" pitchFamily="18" charset="0"/>
                </a:defRPr>
              </a:lvl3pPr>
              <a:lvl4pPr marL="1600200" indent="-228600" eaLnBrk="0" hangingPunct="0">
                <a:spcBef>
                  <a:spcPct val="20000"/>
                </a:spcBef>
                <a:buClr>
                  <a:schemeClr val="accent2"/>
                </a:buClr>
                <a:buSzPct val="55000"/>
                <a:buFont typeface="Wingdings" pitchFamily="2" charset="2"/>
                <a:buChar char="n"/>
                <a:defRPr sz="2000" b="1">
                  <a:solidFill>
                    <a:schemeClr val="tx1"/>
                  </a:solidFill>
                  <a:latin typeface="Times New Roman" pitchFamily="18" charset="0"/>
                </a:defRPr>
              </a:lvl4pPr>
              <a:lvl5pPr marL="2057400" indent="-228600" eaLnBrk="0" hangingPunct="0">
                <a:spcBef>
                  <a:spcPct val="20000"/>
                </a:spcBef>
                <a:buClr>
                  <a:schemeClr val="accent1"/>
                </a:buClr>
                <a:buSzPct val="50000"/>
                <a:buFont typeface="Wingdings" pitchFamily="2" charset="2"/>
                <a:buChar char="n"/>
                <a:defRPr sz="2000" b="1">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9pPr>
            </a:lstStyle>
            <a:p>
              <a:pPr algn="ctr" eaLnBrk="1" hangingPunct="1">
                <a:buFont typeface="Wingdings" pitchFamily="2" charset="2"/>
                <a:buNone/>
              </a:pPr>
              <a:r>
                <a:rPr lang="en-US" altLang="zh-CN" sz="1800">
                  <a:ea typeface="宋体" pitchFamily="2" charset="-122"/>
                </a:rPr>
                <a:t>Sequence</a:t>
              </a:r>
            </a:p>
          </p:txBody>
        </p:sp>
        <p:sp>
          <p:nvSpPr>
            <p:cNvPr id="92180" name="Rectangle 1040"/>
            <p:cNvSpPr>
              <a:spLocks noChangeArrowheads="1"/>
            </p:cNvSpPr>
            <p:nvPr/>
          </p:nvSpPr>
          <p:spPr bwMode="auto">
            <a:xfrm>
              <a:off x="528" y="2256"/>
              <a:ext cx="720" cy="25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folHlink"/>
                </a:buClr>
                <a:buSzPct val="60000"/>
                <a:buFont typeface="Wingdings" pitchFamily="2" charset="2"/>
                <a:buChar char="n"/>
                <a:defRPr sz="2400" b="1">
                  <a:solidFill>
                    <a:schemeClr val="tx1"/>
                  </a:solidFill>
                  <a:latin typeface="Times New Roman" pitchFamily="18" charset="0"/>
                </a:defRPr>
              </a:lvl1pPr>
              <a:lvl2pPr marL="742950" indent="-285750" eaLnBrk="0" hangingPunct="0">
                <a:spcBef>
                  <a:spcPct val="20000"/>
                </a:spcBef>
                <a:buClr>
                  <a:schemeClr val="hlink"/>
                </a:buClr>
                <a:buSzPct val="55000"/>
                <a:buFont typeface="Wingdings" pitchFamily="2" charset="2"/>
                <a:buChar char="n"/>
                <a:defRPr sz="2000" b="1">
                  <a:solidFill>
                    <a:schemeClr val="tx1"/>
                  </a:solidFill>
                  <a:latin typeface="Times New Roman" pitchFamily="18" charset="0"/>
                </a:defRPr>
              </a:lvl2pPr>
              <a:lvl3pPr marL="1143000" indent="-228600" eaLnBrk="0" hangingPunct="0">
                <a:spcBef>
                  <a:spcPct val="20000"/>
                </a:spcBef>
                <a:buClr>
                  <a:schemeClr val="folHlink"/>
                </a:buClr>
                <a:buSzPct val="50000"/>
                <a:buFont typeface="Wingdings" pitchFamily="2" charset="2"/>
                <a:buChar char="n"/>
                <a:defRPr sz="2000" b="1">
                  <a:solidFill>
                    <a:schemeClr val="tx1"/>
                  </a:solidFill>
                  <a:latin typeface="Times New Roman" pitchFamily="18" charset="0"/>
                </a:defRPr>
              </a:lvl3pPr>
              <a:lvl4pPr marL="1600200" indent="-228600" eaLnBrk="0" hangingPunct="0">
                <a:spcBef>
                  <a:spcPct val="20000"/>
                </a:spcBef>
                <a:buClr>
                  <a:schemeClr val="accent2"/>
                </a:buClr>
                <a:buSzPct val="55000"/>
                <a:buFont typeface="Wingdings" pitchFamily="2" charset="2"/>
                <a:buChar char="n"/>
                <a:defRPr sz="2000" b="1">
                  <a:solidFill>
                    <a:schemeClr val="tx1"/>
                  </a:solidFill>
                  <a:latin typeface="Times New Roman" pitchFamily="18" charset="0"/>
                </a:defRPr>
              </a:lvl4pPr>
              <a:lvl5pPr marL="2057400" indent="-228600" eaLnBrk="0" hangingPunct="0">
                <a:spcBef>
                  <a:spcPct val="20000"/>
                </a:spcBef>
                <a:buClr>
                  <a:schemeClr val="accent1"/>
                </a:buClr>
                <a:buSzPct val="50000"/>
                <a:buFont typeface="Wingdings" pitchFamily="2" charset="2"/>
                <a:buChar char="n"/>
                <a:defRPr sz="2000" b="1">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b="1">
                  <a:solidFill>
                    <a:schemeClr val="tx1"/>
                  </a:solidFill>
                  <a:latin typeface="Times New Roman" pitchFamily="18" charset="0"/>
                </a:defRPr>
              </a:lvl9pPr>
            </a:lstStyle>
            <a:p>
              <a:pPr algn="ctr" eaLnBrk="1" hangingPunct="1">
                <a:buFont typeface="Wingdings" pitchFamily="2" charset="2"/>
                <a:buNone/>
              </a:pPr>
              <a:r>
                <a:rPr lang="en-US" altLang="zh-CN" sz="1800">
                  <a:ea typeface="宋体" pitchFamily="2" charset="-122"/>
                </a:rPr>
                <a:t>Seq. ID</a:t>
              </a:r>
            </a:p>
          </p:txBody>
        </p:sp>
        <p:sp>
          <p:nvSpPr>
            <p:cNvPr id="92181" name="Line 1041"/>
            <p:cNvSpPr>
              <a:spLocks noChangeShapeType="1"/>
            </p:cNvSpPr>
            <p:nvPr/>
          </p:nvSpPr>
          <p:spPr bwMode="auto">
            <a:xfrm>
              <a:off x="528" y="2256"/>
              <a:ext cx="2112"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182" name="Line 1042"/>
            <p:cNvSpPr>
              <a:spLocks noChangeShapeType="1"/>
            </p:cNvSpPr>
            <p:nvPr/>
          </p:nvSpPr>
          <p:spPr bwMode="auto">
            <a:xfrm>
              <a:off x="528" y="2512"/>
              <a:ext cx="211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183" name="Line 1043"/>
            <p:cNvSpPr>
              <a:spLocks noChangeShapeType="1"/>
            </p:cNvSpPr>
            <p:nvPr/>
          </p:nvSpPr>
          <p:spPr bwMode="auto">
            <a:xfrm>
              <a:off x="528" y="2768"/>
              <a:ext cx="2112"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184" name="Line 1044"/>
            <p:cNvSpPr>
              <a:spLocks noChangeShapeType="1"/>
            </p:cNvSpPr>
            <p:nvPr/>
          </p:nvSpPr>
          <p:spPr bwMode="auto">
            <a:xfrm>
              <a:off x="528" y="3024"/>
              <a:ext cx="2112"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185" name="Line 1045"/>
            <p:cNvSpPr>
              <a:spLocks noChangeShapeType="1"/>
            </p:cNvSpPr>
            <p:nvPr/>
          </p:nvSpPr>
          <p:spPr bwMode="auto">
            <a:xfrm>
              <a:off x="528" y="3280"/>
              <a:ext cx="2112"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186" name="Line 1046"/>
            <p:cNvSpPr>
              <a:spLocks noChangeShapeType="1"/>
            </p:cNvSpPr>
            <p:nvPr/>
          </p:nvSpPr>
          <p:spPr bwMode="auto">
            <a:xfrm>
              <a:off x="528" y="3536"/>
              <a:ext cx="2112"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187" name="Line 1047"/>
            <p:cNvSpPr>
              <a:spLocks noChangeShapeType="1"/>
            </p:cNvSpPr>
            <p:nvPr/>
          </p:nvSpPr>
          <p:spPr bwMode="auto">
            <a:xfrm>
              <a:off x="528" y="3792"/>
              <a:ext cx="2112"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188" name="Line 1048"/>
            <p:cNvSpPr>
              <a:spLocks noChangeShapeType="1"/>
            </p:cNvSpPr>
            <p:nvPr/>
          </p:nvSpPr>
          <p:spPr bwMode="auto">
            <a:xfrm>
              <a:off x="528" y="2256"/>
              <a:ext cx="0" cy="1536"/>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189" name="Line 1049"/>
            <p:cNvSpPr>
              <a:spLocks noChangeShapeType="1"/>
            </p:cNvSpPr>
            <p:nvPr/>
          </p:nvSpPr>
          <p:spPr bwMode="auto">
            <a:xfrm>
              <a:off x="1248" y="2256"/>
              <a:ext cx="0" cy="1536"/>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190" name="Line 1050"/>
            <p:cNvSpPr>
              <a:spLocks noChangeShapeType="1"/>
            </p:cNvSpPr>
            <p:nvPr/>
          </p:nvSpPr>
          <p:spPr bwMode="auto">
            <a:xfrm>
              <a:off x="2640" y="2256"/>
              <a:ext cx="0" cy="1536"/>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440795" name="Text Box 1051"/>
          <p:cNvSpPr txBox="1">
            <a:spLocks noChangeArrowheads="1"/>
          </p:cNvSpPr>
          <p:nvPr/>
        </p:nvSpPr>
        <p:spPr bwMode="auto">
          <a:xfrm>
            <a:off x="4267200" y="3413125"/>
            <a:ext cx="4359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000" b="1">
                <a:latin typeface="Times New Roman" pitchFamily="18" charset="0"/>
                <a:ea typeface="宋体" pitchFamily="2" charset="-122"/>
              </a:rPr>
              <a:t>给定 </a:t>
            </a:r>
            <a:r>
              <a:rPr lang="zh-CN" altLang="en-US" sz="2000" b="1" i="1" u="sng">
                <a:solidFill>
                  <a:srgbClr val="FF0000"/>
                </a:solidFill>
                <a:latin typeface="Times New Roman" pitchFamily="18" charset="0"/>
                <a:ea typeface="宋体" pitchFamily="2" charset="-122"/>
              </a:rPr>
              <a:t>支持度阈值</a:t>
            </a:r>
            <a:r>
              <a:rPr lang="zh-CN" altLang="en-US" sz="2000" b="1" i="1" u="sng">
                <a:solidFill>
                  <a:srgbClr val="FF0000"/>
                </a:solidFill>
                <a:effectLst>
                  <a:outerShdw blurRad="38100" dist="38100" dir="2700000" algn="tl">
                    <a:srgbClr val="C0C0C0"/>
                  </a:outerShdw>
                </a:effectLst>
                <a:latin typeface="Times New Roman" pitchFamily="18" charset="0"/>
                <a:ea typeface="宋体" pitchFamily="2" charset="-122"/>
              </a:rPr>
              <a:t> </a:t>
            </a:r>
            <a:r>
              <a:rPr lang="en-US" altLang="zh-CN" sz="2000" b="1" i="1">
                <a:latin typeface="Times New Roman" pitchFamily="18" charset="0"/>
                <a:ea typeface="宋体" pitchFamily="2" charset="-122"/>
              </a:rPr>
              <a:t>min_sup </a:t>
            </a:r>
            <a:r>
              <a:rPr lang="en-US" altLang="zh-CN" sz="2000" b="1">
                <a:latin typeface="Times New Roman" pitchFamily="18" charset="0"/>
                <a:ea typeface="宋体" pitchFamily="2" charset="-122"/>
              </a:rPr>
              <a:t>=2 </a:t>
            </a:r>
            <a:endParaRPr lang="en-US" altLang="zh-CN" sz="2000" b="1" i="1" u="sng">
              <a:solidFill>
                <a:srgbClr val="FF0000"/>
              </a:solidFill>
              <a:effectLst>
                <a:outerShdw blurRad="38100" dist="38100" dir="2700000" algn="tl">
                  <a:srgbClr val="C0C0C0"/>
                </a:outerShdw>
              </a:effectLst>
              <a:latin typeface="Times New Roman" pitchFamily="18" charset="0"/>
              <a:ea typeface="宋体" pitchFamily="2" charset="-122"/>
            </a:endParaRPr>
          </a:p>
        </p:txBody>
      </p:sp>
    </p:spTree>
    <p:extLst>
      <p:ext uri="{BB962C8B-B14F-4D97-AF65-F5344CB8AC3E}">
        <p14:creationId xmlns:p14="http://schemas.microsoft.com/office/powerpoint/2010/main" val="3279333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序列模式</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09600" y="1066800"/>
                <a:ext cx="8023225" cy="2124075"/>
              </a:xfrm>
            </p:spPr>
            <p:txBody>
              <a:bodyPr>
                <a:noAutofit/>
              </a:bodyPr>
              <a:lstStyle/>
              <a:p>
                <a:pPr algn="just">
                  <a:lnSpc>
                    <a:spcPct val="150000"/>
                  </a:lnSpc>
                </a:pPr>
                <a:r>
                  <a:rPr lang="en-US" altLang="zh-CN" sz="1800" dirty="0" smtClean="0"/>
                  <a:t>A sequence is an ordered list of elements where each element is a collection of one or more items.</a:t>
                </a:r>
              </a:p>
              <a:p>
                <a:pPr algn="just"/>
                <a:endParaRPr lang="en-US" altLang="zh-CN" sz="1800" dirty="0"/>
              </a:p>
              <a:p>
                <a:pPr algn="just">
                  <a:lnSpc>
                    <a:spcPct val="150000"/>
                  </a:lnSpc>
                </a:pPr>
                <a:r>
                  <a:rPr lang="en-US" altLang="zh-CN" sz="1800" dirty="0" smtClean="0"/>
                  <a:t>t=&lt;t</a:t>
                </a:r>
                <a:r>
                  <a:rPr lang="en-US" altLang="zh-CN" sz="1800" baseline="-25000" dirty="0" smtClean="0"/>
                  <a:t>1</a:t>
                </a:r>
                <a:r>
                  <a:rPr lang="en-US" altLang="zh-CN" sz="1800" dirty="0" smtClean="0"/>
                  <a:t> t</a:t>
                </a:r>
                <a:r>
                  <a:rPr lang="en-US" altLang="zh-CN" sz="1800" baseline="-25000" dirty="0" smtClean="0"/>
                  <a:t>2</a:t>
                </a:r>
                <a:r>
                  <a:rPr lang="en-US" altLang="zh-CN" sz="1800" dirty="0" smtClean="0"/>
                  <a:t> … t</a:t>
                </a:r>
                <a:r>
                  <a:rPr lang="en-US" altLang="zh-CN" sz="1800" baseline="-25000" dirty="0" smtClean="0"/>
                  <a:t>m</a:t>
                </a:r>
                <a:r>
                  <a:rPr lang="en-US" altLang="zh-CN" sz="1800" dirty="0" smtClean="0"/>
                  <a:t>&gt; is a subsequence of s=&lt;s</a:t>
                </a:r>
                <a:r>
                  <a:rPr lang="en-US" altLang="zh-CN" sz="1800" baseline="-25000" dirty="0" smtClean="0"/>
                  <a:t>1</a:t>
                </a:r>
                <a:r>
                  <a:rPr lang="en-US" altLang="zh-CN" sz="1800" dirty="0" smtClean="0"/>
                  <a:t> s</a:t>
                </a:r>
                <a:r>
                  <a:rPr lang="en-US" altLang="zh-CN" sz="1800" baseline="-25000" dirty="0" smtClean="0"/>
                  <a:t>2</a:t>
                </a:r>
                <a:r>
                  <a:rPr lang="en-US" altLang="zh-CN" sz="1800" dirty="0" smtClean="0"/>
                  <a:t> … s</a:t>
                </a:r>
                <a:r>
                  <a:rPr lang="en-US" altLang="zh-CN" sz="1800" baseline="-25000" dirty="0" smtClean="0"/>
                  <a:t>n</a:t>
                </a:r>
                <a:r>
                  <a:rPr lang="en-US" altLang="zh-CN" sz="1800" dirty="0" smtClean="0"/>
                  <a:t>&gt; if there exist integers 1</a:t>
                </a:r>
                <a:r>
                  <a:rPr lang="en-US" altLang="zh-CN" sz="1800" dirty="0">
                    <a:ea typeface="Cambria Math"/>
                  </a:rPr>
                  <a:t> </a:t>
                </a:r>
                <a14:m>
                  <m:oMath xmlns:m="http://schemas.openxmlformats.org/officeDocument/2006/math">
                    <m:r>
                      <a:rPr lang="en-US" altLang="zh-CN" sz="1800" i="1">
                        <a:latin typeface="Cambria Math"/>
                        <a:ea typeface="Cambria Math"/>
                      </a:rPr>
                      <m:t>≤</m:t>
                    </m:r>
                  </m:oMath>
                </a14:m>
                <a:r>
                  <a:rPr lang="en-US" altLang="zh-CN" sz="1800" dirty="0" smtClean="0"/>
                  <a:t> j</a:t>
                </a:r>
                <a:r>
                  <a:rPr lang="en-US" altLang="zh-CN" sz="1800" baseline="-25000" dirty="0" smtClean="0"/>
                  <a:t>1</a:t>
                </a:r>
                <a:r>
                  <a:rPr lang="en-US" altLang="zh-CN" sz="1800" dirty="0" smtClean="0"/>
                  <a:t>&lt;j</a:t>
                </a:r>
                <a:r>
                  <a:rPr lang="en-US" altLang="zh-CN" sz="1800" baseline="-25000" dirty="0" smtClean="0"/>
                  <a:t>2</a:t>
                </a:r>
                <a:r>
                  <a:rPr lang="en-US" altLang="zh-CN" sz="1800" dirty="0" smtClean="0"/>
                  <a:t>&lt; … &lt;j</a:t>
                </a:r>
                <a:r>
                  <a:rPr lang="en-US" altLang="zh-CN" sz="1800" baseline="-25000" dirty="0" smtClean="0"/>
                  <a:t>m</a:t>
                </a:r>
                <a14:m>
                  <m:oMath xmlns:m="http://schemas.openxmlformats.org/officeDocument/2006/math">
                    <m:r>
                      <a:rPr lang="en-US" altLang="zh-CN" sz="1800" i="1" smtClean="0">
                        <a:latin typeface="Cambria Math"/>
                        <a:ea typeface="Cambria Math"/>
                      </a:rPr>
                      <m:t>≤</m:t>
                    </m:r>
                  </m:oMath>
                </a14:m>
                <a:r>
                  <a:rPr lang="en-US" altLang="zh-CN" sz="1800" dirty="0" smtClean="0"/>
                  <a:t>n such that t</a:t>
                </a:r>
                <a:r>
                  <a:rPr lang="en-US" altLang="zh-CN" sz="1800" baseline="-25000" dirty="0" smtClean="0"/>
                  <a:t>1</a:t>
                </a:r>
                <a14:m>
                  <m:oMath xmlns:m="http://schemas.openxmlformats.org/officeDocument/2006/math">
                    <m:r>
                      <a:rPr lang="en-US" altLang="zh-CN" sz="1800" i="1" smtClean="0">
                        <a:latin typeface="Cambria Math"/>
                        <a:ea typeface="Cambria Math"/>
                      </a:rPr>
                      <m:t>⊆</m:t>
                    </m:r>
                  </m:oMath>
                </a14:m>
                <a:r>
                  <a:rPr lang="en-US" altLang="zh-CN" sz="1800" dirty="0" smtClean="0"/>
                  <a:t>s</a:t>
                </a:r>
                <a:r>
                  <a:rPr lang="en-US" altLang="zh-CN" sz="1800" baseline="-25000" dirty="0" smtClean="0"/>
                  <a:t>j1</a:t>
                </a:r>
                <a:r>
                  <a:rPr lang="en-US" altLang="zh-CN" sz="1800" dirty="0" smtClean="0"/>
                  <a:t>, t</a:t>
                </a:r>
                <a:r>
                  <a:rPr lang="en-US" altLang="zh-CN" sz="1800" baseline="-25000" dirty="0" smtClean="0"/>
                  <a:t>2</a:t>
                </a:r>
                <a14:m>
                  <m:oMath xmlns:m="http://schemas.openxmlformats.org/officeDocument/2006/math">
                    <m:r>
                      <a:rPr lang="en-US" altLang="zh-CN" sz="1800" i="1">
                        <a:latin typeface="Cambria Math"/>
                        <a:ea typeface="Cambria Math"/>
                      </a:rPr>
                      <m:t>⊆</m:t>
                    </m:r>
                  </m:oMath>
                </a14:m>
                <a:r>
                  <a:rPr lang="en-US" altLang="zh-CN" sz="1800" dirty="0" smtClean="0"/>
                  <a:t>s</a:t>
                </a:r>
                <a:r>
                  <a:rPr lang="en-US" altLang="zh-CN" sz="1800" baseline="-25000" dirty="0" smtClean="0"/>
                  <a:t>j2</a:t>
                </a:r>
                <a:r>
                  <a:rPr lang="en-US" altLang="zh-CN" sz="1800" dirty="0" smtClean="0"/>
                  <a:t>,…, t</a:t>
                </a:r>
                <a:r>
                  <a:rPr lang="en-US" altLang="zh-CN" sz="1800" baseline="-25000" dirty="0" smtClean="0"/>
                  <a:t>m</a:t>
                </a:r>
                <a14:m>
                  <m:oMath xmlns:m="http://schemas.openxmlformats.org/officeDocument/2006/math">
                    <m:r>
                      <a:rPr lang="en-US" altLang="zh-CN" sz="1800" i="1">
                        <a:latin typeface="Cambria Math"/>
                        <a:ea typeface="Cambria Math"/>
                      </a:rPr>
                      <m:t>⊆</m:t>
                    </m:r>
                  </m:oMath>
                </a14:m>
                <a:r>
                  <a:rPr lang="en-US" altLang="zh-CN" sz="1800" dirty="0" smtClean="0"/>
                  <a:t>s</a:t>
                </a:r>
                <a:r>
                  <a:rPr lang="en-US" altLang="zh-CN" sz="1800" baseline="-25000" dirty="0" smtClean="0"/>
                  <a:t>jm</a:t>
                </a:r>
                <a:r>
                  <a:rPr lang="en-US" altLang="zh-CN" sz="1800" dirty="0" smtClean="0"/>
                  <a:t>.</a:t>
                </a:r>
                <a:endParaRPr lang="zh-CN" altLang="en-US"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09600" y="1066800"/>
                <a:ext cx="8023225" cy="2124075"/>
              </a:xfrm>
              <a:blipFill rotWithShape="1">
                <a:blip r:embed="rId3"/>
                <a:stretch>
                  <a:fillRect l="-456" r="-608" b="-2011"/>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2F412C5C-C73A-4010-A543-514F6E608F97}" type="slidenum">
              <a:rPr lang="en-US" altLang="zh-CN" smtClean="0"/>
              <a:pPr>
                <a:defRPr/>
              </a:pPr>
              <a:t>58</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2744526250"/>
              </p:ext>
            </p:extLst>
          </p:nvPr>
        </p:nvGraphicFramePr>
        <p:xfrm>
          <a:off x="1066800" y="3581400"/>
          <a:ext cx="7086600" cy="1854200"/>
        </p:xfrm>
        <a:graphic>
          <a:graphicData uri="http://schemas.openxmlformats.org/drawingml/2006/table">
            <a:tbl>
              <a:tblPr firstRow="1" bandRow="1">
                <a:tableStyleId>{5C22544A-7EE6-4342-B048-85BDC9FD1C3A}</a:tableStyleId>
              </a:tblPr>
              <a:tblGrid>
                <a:gridCol w="2971800"/>
                <a:gridCol w="2514600"/>
                <a:gridCol w="1600200"/>
              </a:tblGrid>
              <a:tr h="370840">
                <a:tc>
                  <a:txBody>
                    <a:bodyPr/>
                    <a:lstStyle/>
                    <a:p>
                      <a:pPr algn="ctr"/>
                      <a:r>
                        <a:rPr lang="en-US" altLang="zh-CN" dirty="0" smtClean="0"/>
                        <a:t>s</a:t>
                      </a:r>
                      <a:endParaRPr lang="zh-CN" altLang="en-US" dirty="0"/>
                    </a:p>
                  </a:txBody>
                  <a:tcPr anchor="ctr"/>
                </a:tc>
                <a:tc>
                  <a:txBody>
                    <a:bodyPr/>
                    <a:lstStyle/>
                    <a:p>
                      <a:pPr algn="ctr"/>
                      <a:r>
                        <a:rPr lang="en-US" altLang="zh-CN" dirty="0" smtClean="0"/>
                        <a:t>t</a:t>
                      </a:r>
                      <a:endParaRPr lang="zh-CN" altLang="en-US" dirty="0"/>
                    </a:p>
                  </a:txBody>
                  <a:tcPr anchor="ctr"/>
                </a:tc>
                <a:tc>
                  <a:txBody>
                    <a:bodyPr/>
                    <a:lstStyle/>
                    <a:p>
                      <a:pPr algn="ctr"/>
                      <a:r>
                        <a:rPr lang="en-US" altLang="zh-CN" dirty="0" smtClean="0"/>
                        <a:t>Y/N</a:t>
                      </a:r>
                      <a:endParaRPr lang="zh-CN" altLang="en-US" dirty="0"/>
                    </a:p>
                  </a:txBody>
                  <a:tcPr anchor="ctr"/>
                </a:tc>
              </a:tr>
              <a:tr h="370840">
                <a:tc>
                  <a:txBody>
                    <a:bodyPr/>
                    <a:lstStyle/>
                    <a:p>
                      <a:pPr algn="ctr"/>
                      <a:r>
                        <a:rPr lang="en-US" altLang="zh-CN" sz="1600" dirty="0" smtClean="0"/>
                        <a:t>&lt;{</a:t>
                      </a:r>
                      <a:r>
                        <a:rPr lang="en-US" altLang="zh-CN" sz="1600" dirty="0" smtClean="0">
                          <a:solidFill>
                            <a:srgbClr val="FF0000"/>
                          </a:solidFill>
                        </a:rPr>
                        <a:t>2</a:t>
                      </a:r>
                      <a:r>
                        <a:rPr lang="en-US" altLang="zh-CN" sz="1600" dirty="0" smtClean="0"/>
                        <a:t>, 4} {</a:t>
                      </a:r>
                      <a:r>
                        <a:rPr lang="en-US" altLang="zh-CN" sz="1600" dirty="0" smtClean="0">
                          <a:solidFill>
                            <a:srgbClr val="FF0000"/>
                          </a:solidFill>
                        </a:rPr>
                        <a:t>3</a:t>
                      </a:r>
                      <a:r>
                        <a:rPr lang="en-US" altLang="zh-CN" sz="1600" dirty="0" smtClean="0"/>
                        <a:t>, </a:t>
                      </a:r>
                      <a:r>
                        <a:rPr lang="en-US" altLang="zh-CN" sz="1600" dirty="0" smtClean="0">
                          <a:solidFill>
                            <a:srgbClr val="FF0000"/>
                          </a:solidFill>
                        </a:rPr>
                        <a:t>6</a:t>
                      </a:r>
                      <a:r>
                        <a:rPr lang="en-US" altLang="zh-CN" sz="1600" dirty="0" smtClean="0"/>
                        <a:t>, 5}</a:t>
                      </a:r>
                      <a:r>
                        <a:rPr lang="en-US" altLang="zh-CN" sz="1600" baseline="0" dirty="0" smtClean="0"/>
                        <a:t> {</a:t>
                      </a:r>
                      <a:r>
                        <a:rPr lang="en-US" altLang="zh-CN" sz="1600" baseline="0" dirty="0" smtClean="0">
                          <a:solidFill>
                            <a:srgbClr val="FF0000"/>
                          </a:solidFill>
                        </a:rPr>
                        <a:t>8</a:t>
                      </a:r>
                      <a:r>
                        <a:rPr lang="en-US" altLang="zh-CN" sz="1600" baseline="0" dirty="0" smtClean="0"/>
                        <a:t>}&gt;</a:t>
                      </a:r>
                      <a:endParaRPr lang="zh-CN" altLang="en-US" sz="1600" dirty="0"/>
                    </a:p>
                  </a:txBody>
                  <a:tcPr anchor="ctr"/>
                </a:tc>
                <a:tc>
                  <a:txBody>
                    <a:bodyPr/>
                    <a:lstStyle/>
                    <a:p>
                      <a:pPr algn="ctr"/>
                      <a:r>
                        <a:rPr lang="en-US" altLang="zh-CN" sz="1600" dirty="0" smtClean="0"/>
                        <a:t>&lt;{2} {3, 6} {8}&gt;</a:t>
                      </a:r>
                      <a:endParaRPr lang="zh-CN" altLang="en-US" sz="1600" dirty="0"/>
                    </a:p>
                  </a:txBody>
                  <a:tcPr anchor="ctr"/>
                </a:tc>
                <a:tc>
                  <a:txBody>
                    <a:bodyPr/>
                    <a:lstStyle/>
                    <a:p>
                      <a:pPr algn="ctr"/>
                      <a:r>
                        <a:rPr lang="en-US" altLang="zh-CN" sz="1600" dirty="0" smtClean="0"/>
                        <a:t>Yes</a:t>
                      </a:r>
                      <a:endParaRPr lang="zh-CN" altLang="en-US" sz="1600" dirty="0"/>
                    </a:p>
                  </a:txBody>
                  <a:tcPr anchor="ct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srgbClr val="113F71"/>
                          </a:solidFill>
                          <a:effectLst/>
                          <a:uLnTx/>
                          <a:uFillTx/>
                          <a:latin typeface="+mn-lt"/>
                          <a:ea typeface="+mn-ea"/>
                          <a:cs typeface="+mn-cs"/>
                        </a:rPr>
                        <a:t>&lt;{</a:t>
                      </a:r>
                      <a:r>
                        <a:rPr kumimoji="0" lang="en-US" altLang="zh-CN" sz="1600" b="0" i="0" u="none" strike="noStrike" kern="1200" cap="none" spc="0" normalizeH="0" baseline="0" noProof="0" dirty="0" smtClean="0">
                          <a:ln>
                            <a:noFill/>
                          </a:ln>
                          <a:solidFill>
                            <a:srgbClr val="FF0000"/>
                          </a:solidFill>
                          <a:effectLst/>
                          <a:uLnTx/>
                          <a:uFillTx/>
                          <a:latin typeface="+mn-lt"/>
                          <a:ea typeface="+mn-ea"/>
                          <a:cs typeface="+mn-cs"/>
                        </a:rPr>
                        <a:t>2</a:t>
                      </a:r>
                      <a:r>
                        <a:rPr kumimoji="0" lang="en-US" altLang="zh-CN" sz="1600" b="0" i="0" u="none" strike="noStrike" kern="1200" cap="none" spc="0" normalizeH="0" baseline="0" noProof="0" dirty="0" smtClean="0">
                          <a:ln>
                            <a:noFill/>
                          </a:ln>
                          <a:solidFill>
                            <a:srgbClr val="113F71"/>
                          </a:solidFill>
                          <a:effectLst/>
                          <a:uLnTx/>
                          <a:uFillTx/>
                          <a:latin typeface="+mn-lt"/>
                          <a:ea typeface="+mn-ea"/>
                          <a:cs typeface="+mn-cs"/>
                        </a:rPr>
                        <a:t>, 4} {3, 6, 5} {</a:t>
                      </a:r>
                      <a:r>
                        <a:rPr kumimoji="0" lang="en-US" altLang="zh-CN" sz="1600" b="0" i="0" u="none" strike="noStrike" kern="1200" cap="none" spc="0" normalizeH="0" baseline="0" noProof="0" dirty="0" smtClean="0">
                          <a:ln>
                            <a:noFill/>
                          </a:ln>
                          <a:solidFill>
                            <a:srgbClr val="FF0000"/>
                          </a:solidFill>
                          <a:effectLst/>
                          <a:uLnTx/>
                          <a:uFillTx/>
                          <a:latin typeface="+mn-lt"/>
                          <a:ea typeface="+mn-ea"/>
                          <a:cs typeface="+mn-cs"/>
                        </a:rPr>
                        <a:t>8</a:t>
                      </a:r>
                      <a:r>
                        <a:rPr kumimoji="0" lang="en-US" altLang="zh-CN" sz="1600" b="0" i="0" u="none" strike="noStrike" kern="1200" cap="none" spc="0" normalizeH="0" baseline="0" noProof="0" dirty="0" smtClean="0">
                          <a:ln>
                            <a:noFill/>
                          </a:ln>
                          <a:solidFill>
                            <a:srgbClr val="113F71"/>
                          </a:solidFill>
                          <a:effectLst/>
                          <a:uLnTx/>
                          <a:uFillTx/>
                          <a:latin typeface="+mn-lt"/>
                          <a:ea typeface="+mn-ea"/>
                          <a:cs typeface="+mn-cs"/>
                        </a:rPr>
                        <a:t>}&gt;</a:t>
                      </a:r>
                      <a:endParaRPr lang="zh-CN" altLang="en-US" sz="1600" dirty="0"/>
                    </a:p>
                  </a:txBody>
                  <a:tcPr anchor="ctr"/>
                </a:tc>
                <a:tc>
                  <a:txBody>
                    <a:bodyPr/>
                    <a:lstStyle/>
                    <a:p>
                      <a:pPr algn="ctr"/>
                      <a:r>
                        <a:rPr lang="en-US" altLang="zh-CN" sz="1600" dirty="0" smtClean="0"/>
                        <a:t>&lt;{2} {8}&gt;</a:t>
                      </a:r>
                      <a:endParaRPr lang="zh-CN" altLang="en-US" sz="1600" dirty="0"/>
                    </a:p>
                  </a:txBody>
                  <a:tcPr anchor="ctr"/>
                </a:tc>
                <a:tc>
                  <a:txBody>
                    <a:bodyPr/>
                    <a:lstStyle/>
                    <a:p>
                      <a:pPr algn="ctr"/>
                      <a:r>
                        <a:rPr lang="en-US" altLang="zh-CN" sz="1600" dirty="0" smtClean="0"/>
                        <a:t>Yes</a:t>
                      </a:r>
                      <a:endParaRPr lang="zh-CN" altLang="en-US" sz="1600" dirty="0"/>
                    </a:p>
                  </a:txBody>
                  <a:tcPr anchor="ctr"/>
                </a:tc>
              </a:tr>
              <a:tr h="370840">
                <a:tc>
                  <a:txBody>
                    <a:bodyPr/>
                    <a:lstStyle/>
                    <a:p>
                      <a:pPr algn="ctr"/>
                      <a:r>
                        <a:rPr lang="en-US" altLang="zh-CN" sz="1600" dirty="0" smtClean="0"/>
                        <a:t>&lt;{1, 2} {3, 4}&gt;</a:t>
                      </a:r>
                      <a:endParaRPr lang="zh-CN" altLang="en-US" sz="1600" dirty="0"/>
                    </a:p>
                  </a:txBody>
                  <a:tcPr anchor="ctr"/>
                </a:tc>
                <a:tc>
                  <a:txBody>
                    <a:bodyPr/>
                    <a:lstStyle/>
                    <a:p>
                      <a:pPr algn="ctr"/>
                      <a:r>
                        <a:rPr lang="en-US" altLang="zh-CN" sz="1600" dirty="0" smtClean="0"/>
                        <a:t>&lt;{1} {2}&gt;</a:t>
                      </a:r>
                      <a:endParaRPr lang="zh-CN" altLang="en-US" sz="1600" dirty="0"/>
                    </a:p>
                  </a:txBody>
                  <a:tcPr anchor="ctr"/>
                </a:tc>
                <a:tc>
                  <a:txBody>
                    <a:bodyPr/>
                    <a:lstStyle/>
                    <a:p>
                      <a:pPr algn="ctr"/>
                      <a:r>
                        <a:rPr lang="en-US" altLang="zh-CN" sz="1600" dirty="0" smtClean="0"/>
                        <a:t>No</a:t>
                      </a:r>
                      <a:endParaRPr lang="zh-CN" altLang="en-US" sz="1600" dirty="0"/>
                    </a:p>
                  </a:txBody>
                  <a:tcPr anchor="ctr"/>
                </a:tc>
              </a:tr>
              <a:tr h="370840">
                <a:tc>
                  <a:txBody>
                    <a:bodyPr/>
                    <a:lstStyle/>
                    <a:p>
                      <a:pPr algn="ctr"/>
                      <a:r>
                        <a:rPr lang="en-US" altLang="zh-CN" sz="1600" dirty="0" smtClean="0"/>
                        <a:t>&lt;{</a:t>
                      </a:r>
                      <a:r>
                        <a:rPr lang="en-US" altLang="zh-CN" sz="1600" dirty="0" smtClean="0">
                          <a:solidFill>
                            <a:srgbClr val="FF0000"/>
                          </a:solidFill>
                        </a:rPr>
                        <a:t>2</a:t>
                      </a:r>
                      <a:r>
                        <a:rPr lang="en-US" altLang="zh-CN" sz="1600" dirty="0" smtClean="0"/>
                        <a:t>, 4} {2,</a:t>
                      </a:r>
                      <a:r>
                        <a:rPr lang="en-US" altLang="zh-CN" sz="1600" baseline="0" dirty="0" smtClean="0"/>
                        <a:t> </a:t>
                      </a:r>
                      <a:r>
                        <a:rPr lang="en-US" altLang="zh-CN" sz="1600" baseline="0" dirty="0" smtClean="0">
                          <a:solidFill>
                            <a:srgbClr val="FF0000"/>
                          </a:solidFill>
                        </a:rPr>
                        <a:t>4</a:t>
                      </a:r>
                      <a:r>
                        <a:rPr lang="en-US" altLang="zh-CN" sz="1600" baseline="0" dirty="0" smtClean="0"/>
                        <a:t>} {2, 5}&gt;</a:t>
                      </a:r>
                      <a:endParaRPr lang="zh-CN" altLang="en-US" sz="1600" dirty="0"/>
                    </a:p>
                  </a:txBody>
                  <a:tcPr anchor="ctr"/>
                </a:tc>
                <a:tc>
                  <a:txBody>
                    <a:bodyPr/>
                    <a:lstStyle/>
                    <a:p>
                      <a:pPr algn="ctr"/>
                      <a:r>
                        <a:rPr lang="en-US" altLang="zh-CN" sz="1600" dirty="0" smtClean="0"/>
                        <a:t>&lt;{2} {4}&gt;</a:t>
                      </a:r>
                      <a:endParaRPr lang="zh-CN" altLang="en-US" sz="1600" dirty="0"/>
                    </a:p>
                  </a:txBody>
                  <a:tcPr anchor="ctr"/>
                </a:tc>
                <a:tc>
                  <a:txBody>
                    <a:bodyPr/>
                    <a:lstStyle/>
                    <a:p>
                      <a:pPr algn="ctr"/>
                      <a:r>
                        <a:rPr lang="en-US" altLang="zh-CN" sz="1600" dirty="0" smtClean="0"/>
                        <a:t>Yes</a:t>
                      </a:r>
                      <a:endParaRPr lang="zh-CN" altLang="en-US" sz="1600" dirty="0"/>
                    </a:p>
                  </a:txBody>
                  <a:tcPr anchor="ctr"/>
                </a:tc>
              </a:tr>
            </a:tbl>
          </a:graphicData>
        </a:graphic>
      </p:graphicFrame>
    </p:spTree>
    <p:extLst>
      <p:ext uri="{BB962C8B-B14F-4D97-AF65-F5344CB8AC3E}">
        <p14:creationId xmlns:p14="http://schemas.microsoft.com/office/powerpoint/2010/main" val="165354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序列模式</a:t>
            </a:r>
            <a:endParaRPr lang="zh-CN" altLang="en-US" dirty="0"/>
          </a:p>
        </p:txBody>
      </p:sp>
      <p:sp>
        <p:nvSpPr>
          <p:cNvPr id="4" name="灯片编号占位符 3"/>
          <p:cNvSpPr>
            <a:spLocks noGrp="1"/>
          </p:cNvSpPr>
          <p:nvPr>
            <p:ph type="sldNum" sz="quarter" idx="11"/>
          </p:nvPr>
        </p:nvSpPr>
        <p:spPr/>
        <p:txBody>
          <a:bodyPr/>
          <a:lstStyle/>
          <a:p>
            <a:pPr>
              <a:defRPr/>
            </a:pPr>
            <a:fld id="{2F412C5C-C73A-4010-A543-514F6E608F97}" type="slidenum">
              <a:rPr lang="en-US" altLang="zh-CN" smtClean="0"/>
              <a:pPr>
                <a:defRPr/>
              </a:pPr>
              <a:t>59</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1319063689"/>
              </p:ext>
            </p:extLst>
          </p:nvPr>
        </p:nvGraphicFramePr>
        <p:xfrm>
          <a:off x="990600" y="1219200"/>
          <a:ext cx="3048000" cy="5191760"/>
        </p:xfrm>
        <a:graphic>
          <a:graphicData uri="http://schemas.openxmlformats.org/drawingml/2006/table">
            <a:tbl>
              <a:tblPr firstRow="1" bandRow="1">
                <a:tableStyleId>{5C22544A-7EE6-4342-B048-85BDC9FD1C3A}</a:tableStyleId>
              </a:tblPr>
              <a:tblGrid>
                <a:gridCol w="1016000"/>
                <a:gridCol w="1016000"/>
                <a:gridCol w="1016000"/>
              </a:tblGrid>
              <a:tr h="370840">
                <a:tc>
                  <a:txBody>
                    <a:bodyPr/>
                    <a:lstStyle/>
                    <a:p>
                      <a:pPr algn="ctr"/>
                      <a:r>
                        <a:rPr lang="en-US" altLang="zh-CN" dirty="0" smtClean="0"/>
                        <a:t>CID</a:t>
                      </a:r>
                      <a:endParaRPr lang="zh-CN" altLang="en-US" dirty="0"/>
                    </a:p>
                  </a:txBody>
                  <a:tcPr/>
                </a:tc>
                <a:tc>
                  <a:txBody>
                    <a:bodyPr/>
                    <a:lstStyle/>
                    <a:p>
                      <a:pPr algn="ctr"/>
                      <a:r>
                        <a:rPr lang="en-US" altLang="zh-CN" dirty="0" smtClean="0"/>
                        <a:t>Time</a:t>
                      </a:r>
                      <a:endParaRPr lang="zh-CN" altLang="en-US" dirty="0"/>
                    </a:p>
                  </a:txBody>
                  <a:tcPr/>
                </a:tc>
                <a:tc>
                  <a:txBody>
                    <a:bodyPr/>
                    <a:lstStyle/>
                    <a:p>
                      <a:pPr algn="ctr"/>
                      <a:r>
                        <a:rPr lang="en-US" altLang="zh-CN" dirty="0" smtClean="0"/>
                        <a:t>Items</a:t>
                      </a:r>
                      <a:endParaRPr lang="zh-CN" altLang="en-US" dirty="0"/>
                    </a:p>
                  </a:txBody>
                  <a:tcPr/>
                </a:tc>
              </a:tr>
              <a:tr h="370840">
                <a:tc>
                  <a:txBody>
                    <a:bodyPr/>
                    <a:lstStyle/>
                    <a:p>
                      <a:pPr algn="ctr"/>
                      <a:r>
                        <a:rPr lang="en-US" altLang="zh-CN" dirty="0" smtClean="0"/>
                        <a:t>A</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1, 2, 4</a:t>
                      </a:r>
                      <a:endParaRPr lang="zh-CN" altLang="en-US" dirty="0"/>
                    </a:p>
                  </a:txBody>
                  <a:tcPr/>
                </a:tc>
              </a:tr>
              <a:tr h="370840">
                <a:tc>
                  <a:txBody>
                    <a:bodyPr/>
                    <a:lstStyle/>
                    <a:p>
                      <a:pPr algn="ctr"/>
                      <a:r>
                        <a:rPr lang="en-US" altLang="zh-CN" dirty="0" smtClean="0"/>
                        <a:t>A</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2, 3</a:t>
                      </a:r>
                      <a:endParaRPr lang="zh-CN" altLang="en-US" dirty="0"/>
                    </a:p>
                  </a:txBody>
                  <a:tcPr/>
                </a:tc>
              </a:tr>
              <a:tr h="370840">
                <a:tc>
                  <a:txBody>
                    <a:bodyPr/>
                    <a:lstStyle/>
                    <a:p>
                      <a:pPr algn="ctr"/>
                      <a:r>
                        <a:rPr lang="en-US" altLang="zh-CN" dirty="0" smtClean="0"/>
                        <a:t>A</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5</a:t>
                      </a:r>
                      <a:endParaRPr lang="zh-CN" altLang="en-US" dirty="0"/>
                    </a:p>
                  </a:txBody>
                  <a:tcPr/>
                </a:tc>
              </a:tr>
              <a:tr h="370840">
                <a:tc>
                  <a:txBody>
                    <a:bodyPr/>
                    <a:lstStyle/>
                    <a:p>
                      <a:pPr algn="ctr"/>
                      <a:r>
                        <a:rPr lang="en-US" altLang="zh-CN" dirty="0" smtClean="0"/>
                        <a:t>B</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1, 2</a:t>
                      </a:r>
                      <a:endParaRPr lang="zh-CN" altLang="en-US" dirty="0"/>
                    </a:p>
                  </a:txBody>
                  <a:tcPr/>
                </a:tc>
              </a:tr>
              <a:tr h="370840">
                <a:tc>
                  <a:txBody>
                    <a:bodyPr/>
                    <a:lstStyle/>
                    <a:p>
                      <a:pPr algn="ctr"/>
                      <a:r>
                        <a:rPr lang="en-US" altLang="zh-CN" dirty="0" smtClean="0"/>
                        <a:t>B</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2, 3, 4</a:t>
                      </a:r>
                      <a:endParaRPr lang="zh-CN" altLang="en-US" dirty="0"/>
                    </a:p>
                  </a:txBody>
                  <a:tcPr/>
                </a:tc>
              </a:tr>
              <a:tr h="370840">
                <a:tc>
                  <a:txBody>
                    <a:bodyPr/>
                    <a:lstStyle/>
                    <a:p>
                      <a:pPr algn="ctr"/>
                      <a:r>
                        <a:rPr lang="en-US" altLang="zh-CN" dirty="0" smtClean="0"/>
                        <a:t>C</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1, 2</a:t>
                      </a:r>
                      <a:endParaRPr lang="zh-CN" altLang="en-US" dirty="0"/>
                    </a:p>
                  </a:txBody>
                  <a:tcPr/>
                </a:tc>
              </a:tr>
              <a:tr h="370840">
                <a:tc>
                  <a:txBody>
                    <a:bodyPr/>
                    <a:lstStyle/>
                    <a:p>
                      <a:pPr algn="ctr"/>
                      <a:r>
                        <a:rPr lang="en-US" altLang="zh-CN" dirty="0" smtClean="0"/>
                        <a:t>C</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2, 3, 4</a:t>
                      </a:r>
                      <a:endParaRPr lang="zh-CN" altLang="en-US" dirty="0"/>
                    </a:p>
                  </a:txBody>
                  <a:tcPr/>
                </a:tc>
              </a:tr>
              <a:tr h="370840">
                <a:tc>
                  <a:txBody>
                    <a:bodyPr/>
                    <a:lstStyle/>
                    <a:p>
                      <a:pPr algn="ctr"/>
                      <a:r>
                        <a:rPr lang="en-US" altLang="zh-CN" dirty="0" smtClean="0"/>
                        <a:t>C</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2, 4, 5</a:t>
                      </a:r>
                      <a:endParaRPr lang="zh-CN" altLang="en-US" dirty="0"/>
                    </a:p>
                  </a:txBody>
                  <a:tcPr/>
                </a:tc>
              </a:tr>
              <a:tr h="370840">
                <a:tc>
                  <a:txBody>
                    <a:bodyPr/>
                    <a:lstStyle/>
                    <a:p>
                      <a:pPr algn="ctr"/>
                      <a:r>
                        <a:rPr lang="en-US" altLang="zh-CN" dirty="0" smtClean="0"/>
                        <a:t>D</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r>
              <a:tr h="370840">
                <a:tc>
                  <a:txBody>
                    <a:bodyPr/>
                    <a:lstStyle/>
                    <a:p>
                      <a:pPr algn="ctr"/>
                      <a:r>
                        <a:rPr lang="en-US" altLang="zh-CN" dirty="0" smtClean="0"/>
                        <a:t>D</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3, 4</a:t>
                      </a:r>
                      <a:endParaRPr lang="zh-CN" altLang="en-US" dirty="0"/>
                    </a:p>
                  </a:txBody>
                  <a:tcPr/>
                </a:tc>
              </a:tr>
              <a:tr h="370840">
                <a:tc>
                  <a:txBody>
                    <a:bodyPr/>
                    <a:lstStyle/>
                    <a:p>
                      <a:pPr algn="ctr"/>
                      <a:r>
                        <a:rPr lang="en-US" altLang="zh-CN" dirty="0" smtClean="0"/>
                        <a:t>D</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r>
                        <a:rPr lang="en-US" altLang="zh-CN" baseline="0" dirty="0" smtClean="0"/>
                        <a:t> 5</a:t>
                      </a:r>
                      <a:endParaRPr lang="zh-CN" altLang="en-US" dirty="0"/>
                    </a:p>
                  </a:txBody>
                  <a:tcPr/>
                </a:tc>
              </a:tr>
              <a:tr h="370840">
                <a:tc>
                  <a:txBody>
                    <a:bodyPr/>
                    <a:lstStyle/>
                    <a:p>
                      <a:pPr algn="ctr"/>
                      <a:r>
                        <a:rPr lang="en-US" altLang="zh-CN" dirty="0" smtClean="0"/>
                        <a:t>E</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1, 3</a:t>
                      </a:r>
                      <a:endParaRPr lang="zh-CN" altLang="en-US" dirty="0"/>
                    </a:p>
                  </a:txBody>
                  <a:tcPr/>
                </a:tc>
              </a:tr>
              <a:tr h="370840">
                <a:tc>
                  <a:txBody>
                    <a:bodyPr/>
                    <a:lstStyle/>
                    <a:p>
                      <a:pPr algn="ctr"/>
                      <a:r>
                        <a:rPr lang="en-US" altLang="zh-CN" dirty="0" smtClean="0"/>
                        <a:t>E</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2, 4, 5</a:t>
                      </a:r>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377271571"/>
              </p:ext>
            </p:extLst>
          </p:nvPr>
        </p:nvGraphicFramePr>
        <p:xfrm>
          <a:off x="5029200" y="1219200"/>
          <a:ext cx="3124200" cy="3708400"/>
        </p:xfrm>
        <a:graphic>
          <a:graphicData uri="http://schemas.openxmlformats.org/drawingml/2006/table">
            <a:tbl>
              <a:tblPr firstRow="1" bandRow="1">
                <a:tableStyleId>{5C22544A-7EE6-4342-B048-85BDC9FD1C3A}</a:tableStyleId>
              </a:tblPr>
              <a:tblGrid>
                <a:gridCol w="2195384"/>
                <a:gridCol w="928816"/>
              </a:tblGrid>
              <a:tr h="370840">
                <a:tc gridSpan="2">
                  <a:txBody>
                    <a:bodyPr/>
                    <a:lstStyle/>
                    <a:p>
                      <a:pPr algn="ctr"/>
                      <a:r>
                        <a:rPr lang="en-US" altLang="zh-CN" dirty="0" smtClean="0"/>
                        <a:t>Support</a:t>
                      </a:r>
                      <a:endParaRPr lang="zh-CN" altLang="en-US" dirty="0"/>
                    </a:p>
                  </a:txBody>
                  <a:tcPr anchor="ctr"/>
                </a:tc>
                <a:tc hMerge="1">
                  <a:txBody>
                    <a:bodyPr/>
                    <a:lstStyle/>
                    <a:p>
                      <a:endParaRPr lang="zh-CN" altLang="en-US" dirty="0"/>
                    </a:p>
                  </a:txBody>
                  <a:tcPr/>
                </a:tc>
              </a:tr>
              <a:tr h="370840">
                <a:tc>
                  <a:txBody>
                    <a:bodyPr/>
                    <a:lstStyle/>
                    <a:p>
                      <a:pPr algn="ctr"/>
                      <a:r>
                        <a:rPr lang="en-US" altLang="zh-CN" dirty="0" smtClean="0"/>
                        <a:t>&lt;{1,</a:t>
                      </a:r>
                      <a:r>
                        <a:rPr lang="en-US" altLang="zh-CN" baseline="0" dirty="0" smtClean="0"/>
                        <a:t> 2}&gt;</a:t>
                      </a:r>
                      <a:endParaRPr lang="zh-CN" altLang="en-US" dirty="0"/>
                    </a:p>
                  </a:txBody>
                  <a:tcPr anchor="ctr"/>
                </a:tc>
                <a:tc>
                  <a:txBody>
                    <a:bodyPr/>
                    <a:lstStyle/>
                    <a:p>
                      <a:pPr algn="ctr"/>
                      <a:r>
                        <a:rPr lang="en-US" altLang="zh-CN" dirty="0" smtClean="0"/>
                        <a:t>60%</a:t>
                      </a:r>
                      <a:endParaRPr lang="zh-CN" altLang="en-US" dirty="0"/>
                    </a:p>
                  </a:txBody>
                  <a:tcPr anchor="ctr"/>
                </a:tc>
              </a:tr>
              <a:tr h="370840">
                <a:tc>
                  <a:txBody>
                    <a:bodyPr/>
                    <a:lstStyle/>
                    <a:p>
                      <a:pPr algn="ctr"/>
                      <a:r>
                        <a:rPr lang="en-US" altLang="zh-CN" dirty="0" smtClean="0"/>
                        <a:t>&lt;{2, 3}&gt;</a:t>
                      </a:r>
                      <a:endParaRPr lang="zh-CN" altLang="en-US" dirty="0"/>
                    </a:p>
                  </a:txBody>
                  <a:tcPr anchor="ctr"/>
                </a:tc>
                <a:tc>
                  <a:txBody>
                    <a:bodyPr/>
                    <a:lstStyle/>
                    <a:p>
                      <a:pPr algn="ctr"/>
                      <a:r>
                        <a:rPr lang="en-US" altLang="zh-CN" dirty="0" smtClean="0"/>
                        <a:t>60%</a:t>
                      </a:r>
                      <a:endParaRPr lang="zh-CN" altLang="en-US" dirty="0"/>
                    </a:p>
                  </a:txBody>
                  <a:tcPr anchor="ctr"/>
                </a:tc>
              </a:tr>
              <a:tr h="370840">
                <a:tc>
                  <a:txBody>
                    <a:bodyPr/>
                    <a:lstStyle/>
                    <a:p>
                      <a:pPr algn="ctr"/>
                      <a:r>
                        <a:rPr lang="en-US" altLang="zh-CN" dirty="0" smtClean="0"/>
                        <a:t>&lt;{2, 4}&gt;</a:t>
                      </a:r>
                      <a:endParaRPr lang="zh-CN" altLang="en-US" dirty="0"/>
                    </a:p>
                  </a:txBody>
                  <a:tcPr anchor="ctr"/>
                </a:tc>
                <a:tc>
                  <a:txBody>
                    <a:bodyPr/>
                    <a:lstStyle/>
                    <a:p>
                      <a:pPr algn="ctr"/>
                      <a:r>
                        <a:rPr lang="en-US" altLang="zh-CN" dirty="0" smtClean="0"/>
                        <a:t>80%</a:t>
                      </a:r>
                      <a:endParaRPr lang="zh-CN" altLang="en-US" dirty="0"/>
                    </a:p>
                  </a:txBody>
                  <a:tcPr anchor="ctr"/>
                </a:tc>
              </a:tr>
              <a:tr h="370840">
                <a:tc>
                  <a:txBody>
                    <a:bodyPr/>
                    <a:lstStyle/>
                    <a:p>
                      <a:pPr algn="ctr"/>
                      <a:r>
                        <a:rPr lang="en-US" altLang="zh-CN" dirty="0" smtClean="0"/>
                        <a:t>&lt;{3} {5}&gt;</a:t>
                      </a:r>
                      <a:endParaRPr lang="zh-CN" altLang="en-US" dirty="0"/>
                    </a:p>
                  </a:txBody>
                  <a:tcPr anchor="ctr"/>
                </a:tc>
                <a:tc>
                  <a:txBody>
                    <a:bodyPr/>
                    <a:lstStyle/>
                    <a:p>
                      <a:pPr algn="ctr"/>
                      <a:r>
                        <a:rPr lang="en-US" altLang="zh-CN" dirty="0" smtClean="0"/>
                        <a:t>80%</a:t>
                      </a:r>
                      <a:endParaRPr lang="zh-CN" altLang="en-US" dirty="0"/>
                    </a:p>
                  </a:txBody>
                  <a:tcPr anchor="ctr"/>
                </a:tc>
              </a:tr>
              <a:tr h="370840">
                <a:tc>
                  <a:txBody>
                    <a:bodyPr/>
                    <a:lstStyle/>
                    <a:p>
                      <a:pPr algn="ctr"/>
                      <a:r>
                        <a:rPr lang="en-US" altLang="zh-CN" dirty="0" smtClean="0"/>
                        <a:t>&lt;{1} {2}&gt;</a:t>
                      </a:r>
                      <a:endParaRPr lang="zh-CN" altLang="en-US" dirty="0"/>
                    </a:p>
                  </a:txBody>
                  <a:tcPr anchor="ctr"/>
                </a:tc>
                <a:tc>
                  <a:txBody>
                    <a:bodyPr/>
                    <a:lstStyle/>
                    <a:p>
                      <a:pPr algn="ctr"/>
                      <a:r>
                        <a:rPr lang="en-US" altLang="zh-CN" dirty="0" smtClean="0"/>
                        <a:t>80%</a:t>
                      </a:r>
                      <a:endParaRPr lang="zh-CN" altLang="en-US" dirty="0"/>
                    </a:p>
                  </a:txBody>
                  <a:tcPr anchor="ctr"/>
                </a:tc>
              </a:tr>
              <a:tr h="370840">
                <a:tc>
                  <a:txBody>
                    <a:bodyPr/>
                    <a:lstStyle/>
                    <a:p>
                      <a:pPr algn="ctr"/>
                      <a:r>
                        <a:rPr lang="en-US" altLang="zh-CN" dirty="0" smtClean="0"/>
                        <a:t>&lt;{2} {2}&gt;</a:t>
                      </a:r>
                      <a:endParaRPr lang="zh-CN" altLang="en-US" dirty="0"/>
                    </a:p>
                  </a:txBody>
                  <a:tcPr anchor="ctr"/>
                </a:tc>
                <a:tc>
                  <a:txBody>
                    <a:bodyPr/>
                    <a:lstStyle/>
                    <a:p>
                      <a:pPr algn="ctr"/>
                      <a:r>
                        <a:rPr lang="en-US" altLang="zh-CN" dirty="0" smtClean="0"/>
                        <a:t>60%</a:t>
                      </a:r>
                      <a:endParaRPr lang="zh-CN" altLang="en-US" dirty="0"/>
                    </a:p>
                  </a:txBody>
                  <a:tcPr anchor="ctr"/>
                </a:tc>
              </a:tr>
              <a:tr h="370840">
                <a:tc>
                  <a:txBody>
                    <a:bodyPr/>
                    <a:lstStyle/>
                    <a:p>
                      <a:pPr algn="ctr"/>
                      <a:r>
                        <a:rPr lang="en-US" altLang="zh-CN" dirty="0" smtClean="0"/>
                        <a:t>&lt;{1} {2, 3}&gt;</a:t>
                      </a:r>
                      <a:endParaRPr lang="zh-CN" altLang="en-US" dirty="0"/>
                    </a:p>
                  </a:txBody>
                  <a:tcPr anchor="ctr"/>
                </a:tc>
                <a:tc>
                  <a:txBody>
                    <a:bodyPr/>
                    <a:lstStyle/>
                    <a:p>
                      <a:pPr algn="ctr"/>
                      <a:r>
                        <a:rPr lang="en-US" altLang="zh-CN" dirty="0" smtClean="0"/>
                        <a:t>60%</a:t>
                      </a:r>
                      <a:endParaRPr lang="zh-CN" altLang="en-US" dirty="0"/>
                    </a:p>
                  </a:txBody>
                  <a:tcPr anchor="ctr"/>
                </a:tc>
              </a:tr>
              <a:tr h="370840">
                <a:tc>
                  <a:txBody>
                    <a:bodyPr/>
                    <a:lstStyle/>
                    <a:p>
                      <a:pPr algn="ctr"/>
                      <a:r>
                        <a:rPr lang="en-US" altLang="zh-CN" dirty="0" smtClean="0"/>
                        <a:t>&lt;{2} {2,</a:t>
                      </a:r>
                      <a:r>
                        <a:rPr lang="en-US" altLang="zh-CN" baseline="0" dirty="0" smtClean="0"/>
                        <a:t> 3}&gt;</a:t>
                      </a:r>
                      <a:endParaRPr lang="zh-CN" altLang="en-US" dirty="0"/>
                    </a:p>
                  </a:txBody>
                  <a:tcPr anchor="ctr"/>
                </a:tc>
                <a:tc>
                  <a:txBody>
                    <a:bodyPr/>
                    <a:lstStyle/>
                    <a:p>
                      <a:pPr algn="ctr"/>
                      <a:r>
                        <a:rPr lang="en-US" altLang="zh-CN" dirty="0" smtClean="0"/>
                        <a:t>60%</a:t>
                      </a:r>
                      <a:endParaRPr lang="zh-CN" altLang="en-US" dirty="0"/>
                    </a:p>
                  </a:txBody>
                  <a:tcPr anchor="ctr"/>
                </a:tc>
              </a:tr>
              <a:tr h="370840">
                <a:tc>
                  <a:txBody>
                    <a:bodyPr/>
                    <a:lstStyle/>
                    <a:p>
                      <a:pPr algn="ctr"/>
                      <a:r>
                        <a:rPr lang="en-US" altLang="zh-CN" dirty="0" smtClean="0"/>
                        <a:t>&lt;{1,</a:t>
                      </a:r>
                      <a:r>
                        <a:rPr lang="en-US" altLang="zh-CN" baseline="0" dirty="0" smtClean="0"/>
                        <a:t> 2} {2, 3}&gt;</a:t>
                      </a:r>
                      <a:endParaRPr lang="zh-CN" altLang="en-US" dirty="0"/>
                    </a:p>
                  </a:txBody>
                  <a:tcPr anchor="ctr"/>
                </a:tc>
                <a:tc>
                  <a:txBody>
                    <a:bodyPr/>
                    <a:lstStyle/>
                    <a:p>
                      <a:pPr algn="ctr"/>
                      <a:r>
                        <a:rPr lang="en-US" altLang="zh-CN" dirty="0" smtClean="0"/>
                        <a:t>60%</a:t>
                      </a:r>
                      <a:endParaRPr lang="zh-CN" altLang="en-US" dirty="0"/>
                    </a:p>
                  </a:txBody>
                  <a:tcPr anchor="ctr"/>
                </a:tc>
              </a:tr>
            </a:tbl>
          </a:graphicData>
        </a:graphic>
      </p:graphicFrame>
    </p:spTree>
    <p:extLst>
      <p:ext uri="{BB962C8B-B14F-4D97-AF65-F5344CB8AC3E}">
        <p14:creationId xmlns:p14="http://schemas.microsoft.com/office/powerpoint/2010/main" val="1092669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5790" y="1074777"/>
            <a:ext cx="8004810" cy="5078313"/>
          </a:xfrm>
          <a:prstGeom prst="rect">
            <a:avLst/>
          </a:prstGeom>
        </p:spPr>
        <p:txBody>
          <a:bodyPr wrap="square">
            <a:spAutoFit/>
          </a:bodyPr>
          <a:lstStyle/>
          <a:p>
            <a:pPr fontAlgn="auto">
              <a:lnSpc>
                <a:spcPct val="120000"/>
              </a:lnSpc>
              <a:spcBef>
                <a:spcPts val="600"/>
              </a:spcBef>
              <a:spcAft>
                <a:spcPts val="600"/>
              </a:spcAft>
            </a:pPr>
            <a:r>
              <a:rPr lang="en-US" altLang="zh-CN" sz="2000" b="1" dirty="0">
                <a:latin typeface="+mn-ea"/>
              </a:rPr>
              <a:t>1. </a:t>
            </a:r>
            <a:r>
              <a:rPr lang="zh-CN" altLang="zh-CN" sz="2000" b="1" dirty="0">
                <a:solidFill>
                  <a:schemeClr val="tx1">
                    <a:lumMod val="95000"/>
                    <a:lumOff val="5000"/>
                  </a:schemeClr>
                </a:solidFill>
                <a:latin typeface="+mn-ea"/>
              </a:rPr>
              <a:t>事务</a:t>
            </a:r>
            <a:r>
              <a:rPr lang="zh-CN" altLang="zh-CN" sz="2000" dirty="0">
                <a:latin typeface="Times New Roman" panose="02020603050405020304" pitchFamily="18" charset="0"/>
                <a:sym typeface="+mn-ea"/>
              </a:rPr>
              <a:t>（</a:t>
            </a:r>
            <a:r>
              <a:rPr lang="en-US" altLang="x-none" sz="2000" dirty="0">
                <a:solidFill>
                  <a:schemeClr val="tx1">
                    <a:lumMod val="95000"/>
                    <a:lumOff val="5000"/>
                  </a:schemeClr>
                </a:solidFill>
                <a:latin typeface="Times New Roman" panose="02020603050405020304" pitchFamily="18" charset="0"/>
                <a:sym typeface="+mn-ea"/>
              </a:rPr>
              <a:t>Transaction</a:t>
            </a:r>
            <a:r>
              <a:rPr lang="zh-CN" altLang="zh-CN" sz="2000" dirty="0">
                <a:latin typeface="Times New Roman" panose="02020603050405020304" pitchFamily="18" charset="0"/>
                <a:sym typeface="+mn-ea"/>
              </a:rPr>
              <a:t>）</a:t>
            </a:r>
            <a:r>
              <a:rPr lang="zh-CN" altLang="en-US" sz="2000" dirty="0">
                <a:latin typeface="+mn-ea"/>
              </a:rPr>
              <a:t>：</a:t>
            </a:r>
            <a:r>
              <a:rPr lang="zh-CN" altLang="zh-CN" sz="2000" dirty="0">
                <a:latin typeface="+mn-ea"/>
              </a:rPr>
              <a:t>一个样本称为一个</a:t>
            </a:r>
            <a:r>
              <a:rPr lang="zh-CN" altLang="zh-CN" sz="2000" dirty="0" smtClean="0">
                <a:latin typeface="+mn-ea"/>
              </a:rPr>
              <a:t>“事务”</a:t>
            </a:r>
            <a:r>
              <a:rPr lang="en-US" altLang="zh-CN" sz="2000" dirty="0" smtClean="0">
                <a:latin typeface="+mn-ea"/>
              </a:rPr>
              <a:t>(</a:t>
            </a:r>
            <a:r>
              <a:rPr lang="zh-CN" altLang="en-US" sz="2000" dirty="0" smtClean="0">
                <a:latin typeface="+mn-ea"/>
              </a:rPr>
              <a:t>一个购物小票，一个交易记录，一条购买记录</a:t>
            </a:r>
            <a:r>
              <a:rPr lang="en-US" altLang="zh-CN" sz="2000" dirty="0" smtClean="0">
                <a:latin typeface="+mn-ea"/>
              </a:rPr>
              <a:t>)</a:t>
            </a:r>
            <a:endParaRPr lang="zh-CN" altLang="zh-CN" sz="2000" dirty="0">
              <a:latin typeface="Times New Roman" panose="02020603050405020304" pitchFamily="18" charset="0"/>
            </a:endParaRPr>
          </a:p>
          <a:p>
            <a:pPr fontAlgn="auto">
              <a:lnSpc>
                <a:spcPct val="120000"/>
              </a:lnSpc>
              <a:spcBef>
                <a:spcPts val="600"/>
              </a:spcBef>
              <a:spcAft>
                <a:spcPts val="600"/>
              </a:spcAft>
            </a:pPr>
            <a:r>
              <a:rPr lang="en-US" altLang="zh-CN" sz="2000" b="1" dirty="0" smtClean="0">
                <a:latin typeface="+mn-ea"/>
                <a:sym typeface="+mn-ea"/>
              </a:rPr>
              <a:t>2. </a:t>
            </a:r>
            <a:r>
              <a:rPr lang="zh-CN" altLang="zh-CN" sz="2000" b="1" dirty="0" smtClean="0">
                <a:latin typeface="+mn-ea"/>
                <a:sym typeface="+mn-ea"/>
              </a:rPr>
              <a:t>项集</a:t>
            </a:r>
            <a:r>
              <a:rPr lang="zh-CN" altLang="zh-CN" sz="2000" dirty="0" smtClean="0">
                <a:latin typeface="Times New Roman" panose="02020603050405020304" pitchFamily="18" charset="0"/>
                <a:sym typeface="+mn-ea"/>
              </a:rPr>
              <a:t>（</a:t>
            </a:r>
            <a:r>
              <a:rPr lang="en-US" altLang="x-none" sz="2000" dirty="0">
                <a:solidFill>
                  <a:schemeClr val="tx1">
                    <a:lumMod val="95000"/>
                    <a:lumOff val="5000"/>
                  </a:schemeClr>
                </a:solidFill>
                <a:latin typeface="Times New Roman" panose="02020603050405020304" pitchFamily="18" charset="0"/>
                <a:sym typeface="+mn-ea"/>
              </a:rPr>
              <a:t>Itemset</a:t>
            </a:r>
            <a:r>
              <a:rPr lang="zh-CN" altLang="zh-CN" sz="2000" dirty="0">
                <a:latin typeface="Times New Roman" panose="02020603050405020304" pitchFamily="18" charset="0"/>
                <a:sym typeface="+mn-ea"/>
              </a:rPr>
              <a:t>）</a:t>
            </a:r>
            <a:r>
              <a:rPr lang="zh-CN" altLang="en-US" sz="2000" dirty="0" smtClean="0">
                <a:latin typeface="+mn-ea"/>
                <a:sym typeface="+mn-ea"/>
              </a:rPr>
              <a:t>：</a:t>
            </a:r>
            <a:r>
              <a:rPr lang="zh-CN" altLang="zh-CN" sz="2000" dirty="0" smtClean="0">
                <a:latin typeface="+mn-ea"/>
                <a:sym typeface="+mn-ea"/>
              </a:rPr>
              <a:t>包含</a:t>
            </a:r>
            <a:r>
              <a:rPr lang="en-US" altLang="zh-CN" sz="2000" dirty="0">
                <a:latin typeface="+mn-ea"/>
                <a:sym typeface="+mn-ea"/>
              </a:rPr>
              <a:t>0</a:t>
            </a:r>
            <a:r>
              <a:rPr lang="zh-CN" altLang="zh-CN" sz="2000" dirty="0">
                <a:latin typeface="+mn-ea"/>
                <a:sym typeface="+mn-ea"/>
              </a:rPr>
              <a:t>个或多个项的集合称为</a:t>
            </a:r>
            <a:r>
              <a:rPr lang="zh-CN" altLang="zh-CN" sz="2000" dirty="0" smtClean="0">
                <a:latin typeface="+mn-ea"/>
                <a:sym typeface="+mn-ea"/>
              </a:rPr>
              <a:t>“项集”</a:t>
            </a:r>
            <a:endParaRPr lang="zh-CN" altLang="zh-CN" sz="2000" dirty="0">
              <a:latin typeface="+mn-ea"/>
              <a:sym typeface="+mn-ea"/>
            </a:endParaRPr>
          </a:p>
          <a:p>
            <a:pPr fontAlgn="auto">
              <a:lnSpc>
                <a:spcPct val="120000"/>
              </a:lnSpc>
              <a:spcBef>
                <a:spcPts val="600"/>
              </a:spcBef>
              <a:spcAft>
                <a:spcPts val="600"/>
              </a:spcAft>
            </a:pPr>
            <a:r>
              <a:rPr lang="en-US" altLang="zh-CN" sz="2000" b="1" dirty="0" smtClean="0">
                <a:latin typeface="+mn-ea"/>
                <a:sym typeface="+mn-ea"/>
              </a:rPr>
              <a:t>3. </a:t>
            </a:r>
            <a:r>
              <a:rPr lang="zh-CN" altLang="zh-CN" sz="2000" b="1" dirty="0" smtClean="0">
                <a:latin typeface="+mn-ea"/>
                <a:sym typeface="+mn-ea"/>
              </a:rPr>
              <a:t>支持</a:t>
            </a:r>
            <a:r>
              <a:rPr lang="zh-CN" altLang="zh-CN" sz="2000" b="1" dirty="0">
                <a:latin typeface="+mn-ea"/>
                <a:sym typeface="+mn-ea"/>
              </a:rPr>
              <a:t>度</a:t>
            </a:r>
            <a:r>
              <a:rPr lang="zh-CN" altLang="zh-CN" sz="2000" dirty="0">
                <a:latin typeface="Times New Roman" panose="02020603050405020304" pitchFamily="18" charset="0"/>
                <a:sym typeface="+mn-ea"/>
              </a:rPr>
              <a:t>（</a:t>
            </a:r>
            <a:r>
              <a:rPr lang="en-US" altLang="x-none" sz="2000" dirty="0">
                <a:solidFill>
                  <a:schemeClr val="tx1">
                    <a:lumMod val="95000"/>
                    <a:lumOff val="5000"/>
                  </a:schemeClr>
                </a:solidFill>
                <a:latin typeface="Times New Roman" panose="02020603050405020304" pitchFamily="18" charset="0"/>
                <a:sym typeface="+mn-ea"/>
              </a:rPr>
              <a:t>Support</a:t>
            </a:r>
            <a:r>
              <a:rPr lang="zh-CN" altLang="zh-CN" sz="2000" dirty="0">
                <a:latin typeface="Times New Roman" panose="02020603050405020304" pitchFamily="18" charset="0"/>
                <a:sym typeface="+mn-ea"/>
              </a:rPr>
              <a:t>）</a:t>
            </a:r>
            <a:r>
              <a:rPr lang="zh-CN" altLang="zh-CN" sz="2000" dirty="0">
                <a:latin typeface="+mn-ea"/>
                <a:sym typeface="+mn-ea"/>
              </a:rPr>
              <a:t>：表示项集</a:t>
            </a:r>
            <a:r>
              <a:rPr lang="en-US" altLang="zh-CN" sz="2000" dirty="0">
                <a:latin typeface="+mn-ea"/>
                <a:sym typeface="+mn-ea"/>
              </a:rPr>
              <a:t>{X,Y}</a:t>
            </a:r>
            <a:r>
              <a:rPr lang="zh-CN" altLang="zh-CN" sz="2000" dirty="0">
                <a:latin typeface="+mn-ea"/>
                <a:sym typeface="+mn-ea"/>
              </a:rPr>
              <a:t>在总项集</a:t>
            </a:r>
            <a:r>
              <a:rPr lang="en-US" altLang="zh-CN" sz="2000" dirty="0">
                <a:latin typeface="+mn-ea"/>
                <a:sym typeface="+mn-ea"/>
              </a:rPr>
              <a:t>I</a:t>
            </a:r>
            <a:r>
              <a:rPr lang="zh-CN" altLang="zh-CN" sz="2000" dirty="0">
                <a:latin typeface="+mn-ea"/>
                <a:sym typeface="+mn-ea"/>
              </a:rPr>
              <a:t>里出现的</a:t>
            </a:r>
            <a:r>
              <a:rPr lang="zh-CN" altLang="zh-CN" sz="2000" dirty="0" smtClean="0">
                <a:latin typeface="+mn-ea"/>
                <a:sym typeface="+mn-ea"/>
              </a:rPr>
              <a:t>概率</a:t>
            </a:r>
            <a:endParaRPr lang="zh-CN" altLang="zh-CN" sz="2000" dirty="0">
              <a:latin typeface="+mn-ea"/>
              <a:sym typeface="+mn-ea"/>
            </a:endParaRPr>
          </a:p>
          <a:p>
            <a:pPr fontAlgn="auto">
              <a:lnSpc>
                <a:spcPct val="120000"/>
              </a:lnSpc>
              <a:spcBef>
                <a:spcPts val="600"/>
              </a:spcBef>
              <a:spcAft>
                <a:spcPts val="600"/>
              </a:spcAft>
            </a:pPr>
            <a:r>
              <a:rPr lang="en-US" altLang="zh-CN" sz="2000" b="1" dirty="0" smtClean="0">
                <a:latin typeface="+mn-ea"/>
                <a:sym typeface="+mn-ea"/>
              </a:rPr>
              <a:t>4. </a:t>
            </a:r>
            <a:r>
              <a:rPr lang="zh-CN" altLang="zh-CN" sz="2000" b="1" dirty="0" smtClean="0">
                <a:latin typeface="+mn-ea"/>
                <a:sym typeface="+mn-ea"/>
              </a:rPr>
              <a:t>置信</a:t>
            </a:r>
            <a:r>
              <a:rPr lang="zh-CN" altLang="zh-CN" sz="2000" b="1" dirty="0">
                <a:latin typeface="+mn-ea"/>
                <a:sym typeface="+mn-ea"/>
              </a:rPr>
              <a:t>度</a:t>
            </a:r>
            <a:r>
              <a:rPr lang="zh-CN" altLang="zh-CN" sz="2000" dirty="0">
                <a:latin typeface="Times New Roman" panose="02020603050405020304" pitchFamily="18" charset="0"/>
                <a:sym typeface="+mn-ea"/>
              </a:rPr>
              <a:t>（</a:t>
            </a:r>
            <a:r>
              <a:rPr lang="en-US" altLang="x-none" sz="2000" dirty="0">
                <a:solidFill>
                  <a:schemeClr val="tx1">
                    <a:lumMod val="95000"/>
                    <a:lumOff val="5000"/>
                  </a:schemeClr>
                </a:solidFill>
                <a:latin typeface="Times New Roman" panose="02020603050405020304" pitchFamily="18" charset="0"/>
                <a:sym typeface="+mn-ea"/>
              </a:rPr>
              <a:t>Confidence</a:t>
            </a:r>
            <a:r>
              <a:rPr lang="zh-CN" altLang="zh-CN" sz="2000" dirty="0">
                <a:latin typeface="Times New Roman" panose="02020603050405020304" pitchFamily="18" charset="0"/>
                <a:sym typeface="+mn-ea"/>
              </a:rPr>
              <a:t>）</a:t>
            </a:r>
            <a:r>
              <a:rPr lang="en-US" altLang="zh-CN" sz="2000" dirty="0">
                <a:latin typeface="+mn-ea"/>
                <a:sym typeface="+mn-ea"/>
              </a:rPr>
              <a:t>:</a:t>
            </a:r>
            <a:r>
              <a:rPr lang="zh-CN" altLang="zh-CN" sz="2000" dirty="0">
                <a:latin typeface="+mn-ea"/>
                <a:sym typeface="+mn-ea"/>
              </a:rPr>
              <a:t>表示在先决条件</a:t>
            </a:r>
            <a:r>
              <a:rPr lang="en-US" altLang="zh-CN" sz="2000" dirty="0">
                <a:latin typeface="+mn-ea"/>
                <a:sym typeface="+mn-ea"/>
              </a:rPr>
              <a:t>X</a:t>
            </a:r>
            <a:r>
              <a:rPr lang="zh-CN" altLang="zh-CN" sz="2000" dirty="0">
                <a:latin typeface="+mn-ea"/>
                <a:sym typeface="+mn-ea"/>
              </a:rPr>
              <a:t>发生的情况下，由关联规则“</a:t>
            </a:r>
            <a:r>
              <a:rPr lang="en-US" altLang="zh-CN" sz="2000" dirty="0">
                <a:latin typeface="+mn-ea"/>
                <a:sym typeface="+mn-ea"/>
              </a:rPr>
              <a:t>X</a:t>
            </a:r>
            <a:r>
              <a:rPr lang="zh-CN" altLang="zh-CN" sz="2000" dirty="0">
                <a:latin typeface="+mn-ea"/>
                <a:sym typeface="+mn-ea"/>
              </a:rPr>
              <a:t>→</a:t>
            </a:r>
            <a:r>
              <a:rPr lang="en-US" altLang="zh-CN" sz="2000" dirty="0">
                <a:latin typeface="+mn-ea"/>
                <a:sym typeface="+mn-ea"/>
              </a:rPr>
              <a:t>Y</a:t>
            </a:r>
            <a:r>
              <a:rPr lang="zh-CN" altLang="zh-CN" sz="2000" dirty="0">
                <a:latin typeface="+mn-ea"/>
                <a:sym typeface="+mn-ea"/>
              </a:rPr>
              <a:t>”推出</a:t>
            </a:r>
            <a:r>
              <a:rPr lang="en-US" altLang="zh-CN" sz="2000" dirty="0">
                <a:latin typeface="+mn-ea"/>
                <a:sym typeface="+mn-ea"/>
              </a:rPr>
              <a:t>Y</a:t>
            </a:r>
            <a:r>
              <a:rPr lang="zh-CN" altLang="zh-CN" sz="2000" dirty="0">
                <a:latin typeface="+mn-ea"/>
                <a:sym typeface="+mn-ea"/>
              </a:rPr>
              <a:t>的概率。即在含有</a:t>
            </a:r>
            <a:r>
              <a:rPr lang="en-US" altLang="zh-CN" sz="2000" dirty="0">
                <a:latin typeface="+mn-ea"/>
                <a:sym typeface="+mn-ea"/>
              </a:rPr>
              <a:t>X</a:t>
            </a:r>
            <a:r>
              <a:rPr lang="zh-CN" altLang="zh-CN" sz="2000" dirty="0">
                <a:latin typeface="+mn-ea"/>
                <a:sym typeface="+mn-ea"/>
              </a:rPr>
              <a:t>的项集中，含有</a:t>
            </a:r>
            <a:r>
              <a:rPr lang="en-US" altLang="zh-CN" sz="2000" dirty="0">
                <a:latin typeface="+mn-ea"/>
                <a:sym typeface="+mn-ea"/>
              </a:rPr>
              <a:t>Y</a:t>
            </a:r>
            <a:r>
              <a:rPr lang="zh-CN" altLang="zh-CN" sz="2000" dirty="0">
                <a:latin typeface="+mn-ea"/>
                <a:sym typeface="+mn-ea"/>
              </a:rPr>
              <a:t>的</a:t>
            </a:r>
            <a:r>
              <a:rPr lang="zh-CN" altLang="zh-CN" sz="2000" dirty="0" smtClean="0">
                <a:latin typeface="+mn-ea"/>
                <a:sym typeface="+mn-ea"/>
              </a:rPr>
              <a:t>可能性</a:t>
            </a:r>
            <a:endParaRPr lang="en-US" altLang="zh-CN" sz="2000" dirty="0" smtClean="0">
              <a:latin typeface="+mn-ea"/>
              <a:sym typeface="+mn-ea"/>
            </a:endParaRPr>
          </a:p>
          <a:p>
            <a:pPr fontAlgn="auto">
              <a:lnSpc>
                <a:spcPct val="130000"/>
              </a:lnSpc>
              <a:spcBef>
                <a:spcPts val="600"/>
              </a:spcBef>
              <a:spcAft>
                <a:spcPts val="600"/>
              </a:spcAft>
            </a:pPr>
            <a:r>
              <a:rPr lang="en-US" altLang="zh-CN" sz="2000" b="1" dirty="0">
                <a:latin typeface="微软雅黑" panose="020B0503020204020204" pitchFamily="34" charset="-122"/>
                <a:ea typeface="微软雅黑" panose="020B0503020204020204" pitchFamily="34" charset="-122"/>
              </a:rPr>
              <a:t>5. </a:t>
            </a:r>
            <a:r>
              <a:rPr lang="zh-CN" altLang="zh-CN" sz="2000" b="1" dirty="0">
                <a:latin typeface="微软雅黑" panose="020B0503020204020204" pitchFamily="34" charset="-122"/>
                <a:ea typeface="微软雅黑" panose="020B0503020204020204" pitchFamily="34" charset="-122"/>
              </a:rPr>
              <a:t>频繁项集</a:t>
            </a:r>
            <a:r>
              <a:rPr lang="zh-CN" altLang="zh-CN" sz="2000" dirty="0">
                <a:latin typeface="Times New Roman" panose="02020603050405020304" pitchFamily="18" charset="0"/>
                <a:ea typeface="微软雅黑" panose="020B0503020204020204" pitchFamily="34" charset="-122"/>
                <a:sym typeface="+mn-ea"/>
              </a:rPr>
              <a:t>（</a:t>
            </a:r>
            <a:r>
              <a:rPr lang="en-US" altLang="x-none" sz="2000" dirty="0">
                <a:solidFill>
                  <a:schemeClr val="tx1">
                    <a:lumMod val="95000"/>
                    <a:lumOff val="5000"/>
                  </a:schemeClr>
                </a:solidFill>
                <a:latin typeface="Times New Roman" panose="02020603050405020304" pitchFamily="18" charset="0"/>
                <a:ea typeface="微软雅黑" panose="020B0503020204020204" pitchFamily="34" charset="-122"/>
                <a:sym typeface="+mn-ea"/>
              </a:rPr>
              <a:t>Frequent </a:t>
            </a:r>
            <a:r>
              <a:rPr lang="en-US" altLang="x-none" sz="2000" dirty="0" err="1">
                <a:solidFill>
                  <a:schemeClr val="tx1">
                    <a:lumMod val="95000"/>
                    <a:lumOff val="5000"/>
                  </a:schemeClr>
                </a:solidFill>
                <a:latin typeface="Times New Roman" panose="02020603050405020304" pitchFamily="18" charset="0"/>
                <a:ea typeface="微软雅黑" panose="020B0503020204020204" pitchFamily="34" charset="-122"/>
                <a:sym typeface="+mn-ea"/>
              </a:rPr>
              <a:t>Itemset</a:t>
            </a:r>
            <a:r>
              <a:rPr lang="zh-CN" altLang="zh-CN" sz="2000" dirty="0">
                <a:latin typeface="Times New Roman" panose="02020603050405020304" pitchFamily="18" charset="0"/>
                <a:ea typeface="微软雅黑" panose="020B0503020204020204" pitchFamily="34" charset="-122"/>
                <a:sym typeface="+mn-ea"/>
              </a:rPr>
              <a:t>）</a:t>
            </a:r>
            <a:r>
              <a:rPr lang="zh-CN" altLang="en-US" sz="2000" dirty="0">
                <a:latin typeface="+mn-ea"/>
                <a:sym typeface="+mn-ea"/>
              </a:rPr>
              <a:t>：</a:t>
            </a:r>
            <a:r>
              <a:rPr lang="zh-CN" altLang="zh-CN" sz="2000" dirty="0">
                <a:latin typeface="微软雅黑" panose="020B0503020204020204" pitchFamily="34" charset="-122"/>
                <a:ea typeface="微软雅黑" panose="020B0503020204020204" pitchFamily="34" charset="-122"/>
              </a:rPr>
              <a:t>满足最小支持度阈值</a:t>
            </a:r>
            <a:r>
              <a:rPr lang="zh-CN" altLang="zh-CN" sz="2000" dirty="0">
                <a:latin typeface="Times New Roman" panose="02020603050405020304" pitchFamily="18" charset="0"/>
                <a:ea typeface="微软雅黑" panose="020B0503020204020204" pitchFamily="34" charset="-122"/>
              </a:rPr>
              <a:t>（minsup）</a:t>
            </a:r>
            <a:r>
              <a:rPr lang="zh-CN" altLang="zh-CN" sz="2000" dirty="0">
                <a:latin typeface="微软雅黑" panose="020B0503020204020204" pitchFamily="34" charset="-122"/>
                <a:ea typeface="微软雅黑" panose="020B0503020204020204" pitchFamily="34" charset="-122"/>
              </a:rPr>
              <a:t>的所有项集称为频繁项集，若</a:t>
            </a:r>
            <a:r>
              <a:rPr lang="en-US" altLang="zh-CN" sz="2000" dirty="0">
                <a:latin typeface="微软雅黑" panose="020B0503020204020204" pitchFamily="34" charset="-122"/>
                <a:ea typeface="微软雅黑" panose="020B0503020204020204" pitchFamily="34" charset="-122"/>
              </a:rPr>
              <a:t>k-</a:t>
            </a:r>
            <a:r>
              <a:rPr lang="zh-CN" altLang="zh-CN" sz="2000" dirty="0">
                <a:latin typeface="微软雅黑" panose="020B0503020204020204" pitchFamily="34" charset="-122"/>
                <a:ea typeface="微软雅黑" panose="020B0503020204020204" pitchFamily="34" charset="-122"/>
              </a:rPr>
              <a:t>项集满足最小支持度阈值，即称之为</a:t>
            </a:r>
            <a:r>
              <a:rPr lang="zh-CN" altLang="zh-CN" sz="2000" dirty="0" smtClean="0">
                <a:latin typeface="微软雅黑" panose="020B0503020204020204" pitchFamily="34" charset="-122"/>
                <a:ea typeface="微软雅黑" panose="020B0503020204020204" pitchFamily="34" charset="-122"/>
              </a:rPr>
              <a:t>频繁</a:t>
            </a:r>
            <a:r>
              <a:rPr lang="en-US" altLang="zh-CN" sz="2000" dirty="0" smtClean="0">
                <a:latin typeface="微软雅黑" panose="020B0503020204020204" pitchFamily="34" charset="-122"/>
                <a:ea typeface="微软雅黑" panose="020B0503020204020204" pitchFamily="34" charset="-122"/>
              </a:rPr>
              <a:t>k-</a:t>
            </a:r>
            <a:r>
              <a:rPr lang="zh-CN" altLang="zh-CN" sz="2000" dirty="0" smtClean="0">
                <a:latin typeface="微软雅黑" panose="020B0503020204020204" pitchFamily="34" charset="-122"/>
                <a:ea typeface="微软雅黑" panose="020B0503020204020204" pitchFamily="34" charset="-122"/>
              </a:rPr>
              <a:t>项集</a:t>
            </a:r>
            <a:endParaRPr lang="zh-CN" altLang="zh-CN" sz="2000" dirty="0">
              <a:latin typeface="微软雅黑" panose="020B0503020204020204" pitchFamily="34" charset="-122"/>
              <a:ea typeface="微软雅黑" panose="020B0503020204020204" pitchFamily="34" charset="-122"/>
            </a:endParaRPr>
          </a:p>
          <a:p>
            <a:pPr fontAlgn="auto">
              <a:lnSpc>
                <a:spcPct val="130000"/>
              </a:lnSpc>
              <a:spcBef>
                <a:spcPts val="600"/>
              </a:spcBef>
              <a:spcAft>
                <a:spcPts val="600"/>
              </a:spcAft>
            </a:pPr>
            <a:r>
              <a:rPr lang="en-US" altLang="zh-CN" sz="2000" b="1" dirty="0">
                <a:latin typeface="微软雅黑" panose="020B0503020204020204" pitchFamily="34" charset="-122"/>
                <a:ea typeface="微软雅黑" panose="020B0503020204020204" pitchFamily="34" charset="-122"/>
                <a:sym typeface="+mn-ea"/>
              </a:rPr>
              <a:t>6. </a:t>
            </a:r>
            <a:r>
              <a:rPr lang="zh-CN" altLang="en-US" sz="2000" b="1" dirty="0">
                <a:latin typeface="微软雅黑" panose="020B0503020204020204" pitchFamily="34" charset="-122"/>
                <a:ea typeface="微软雅黑" panose="020B0503020204020204" pitchFamily="34" charset="-122"/>
                <a:sym typeface="+mn-ea"/>
              </a:rPr>
              <a:t>关联规则</a:t>
            </a:r>
            <a:r>
              <a:rPr lang="zh-CN" altLang="zh-CN" sz="2000" dirty="0">
                <a:latin typeface="Times New Roman" panose="02020603050405020304" pitchFamily="18" charset="0"/>
                <a:ea typeface="微软雅黑" panose="020B0503020204020204" pitchFamily="34" charset="-122"/>
                <a:sym typeface="+mn-ea"/>
              </a:rPr>
              <a:t>（association rule）</a:t>
            </a:r>
            <a:r>
              <a:rPr lang="zh-CN" altLang="en-US" sz="2000" dirty="0">
                <a:latin typeface="+mn-ea"/>
                <a:sym typeface="+mn-ea"/>
              </a:rPr>
              <a:t>：</a:t>
            </a:r>
            <a:r>
              <a:rPr lang="zh-CN" altLang="zh-CN" sz="2000" dirty="0">
                <a:latin typeface="微软雅黑" panose="020B0503020204020204" pitchFamily="34" charset="-122"/>
                <a:ea typeface="微软雅黑" panose="020B0503020204020204" pitchFamily="34" charset="-122"/>
                <a:sym typeface="+mn-ea"/>
              </a:rPr>
              <a:t>形如</a:t>
            </a:r>
            <a:r>
              <a:rPr lang="en-US" altLang="zh-CN" sz="2000" dirty="0">
                <a:latin typeface="微软雅黑" panose="020B0503020204020204" pitchFamily="34" charset="-122"/>
                <a:ea typeface="微软雅黑" panose="020B0503020204020204" pitchFamily="34" charset="-122"/>
                <a:sym typeface="+mn-ea"/>
              </a:rPr>
              <a:t> X→Y</a:t>
            </a:r>
            <a:r>
              <a:rPr lang="zh-CN" altLang="zh-CN" sz="2000" dirty="0">
                <a:latin typeface="微软雅黑" panose="020B0503020204020204" pitchFamily="34" charset="-122"/>
                <a:ea typeface="微软雅黑" panose="020B0503020204020204" pitchFamily="34" charset="-122"/>
                <a:sym typeface="+mn-ea"/>
              </a:rPr>
              <a:t>的蕴含表达式，其中</a:t>
            </a:r>
            <a:r>
              <a:rPr lang="en-US" altLang="zh-CN" sz="2000" dirty="0">
                <a:latin typeface="微软雅黑" panose="020B0503020204020204" pitchFamily="34" charset="-122"/>
                <a:ea typeface="微软雅黑" panose="020B0503020204020204" pitchFamily="34" charset="-122"/>
                <a:sym typeface="+mn-ea"/>
              </a:rPr>
              <a:t>X</a:t>
            </a:r>
            <a:r>
              <a:rPr lang="zh-CN" altLang="zh-CN" sz="2000" dirty="0">
                <a:latin typeface="微软雅黑" panose="020B0503020204020204" pitchFamily="34" charset="-122"/>
                <a:ea typeface="微软雅黑" panose="020B0503020204020204" pitchFamily="34" charset="-122"/>
                <a:sym typeface="+mn-ea"/>
              </a:rPr>
              <a:t>和</a:t>
            </a:r>
            <a:r>
              <a:rPr lang="en-US" altLang="zh-CN" sz="2000" dirty="0">
                <a:latin typeface="微软雅黑" panose="020B0503020204020204" pitchFamily="34" charset="-122"/>
                <a:ea typeface="微软雅黑" panose="020B0503020204020204" pitchFamily="34" charset="-122"/>
                <a:sym typeface="+mn-ea"/>
              </a:rPr>
              <a:t>Y</a:t>
            </a:r>
            <a:r>
              <a:rPr lang="zh-CN" altLang="zh-CN" sz="2000" dirty="0" smtClean="0">
                <a:latin typeface="微软雅黑" panose="020B0503020204020204" pitchFamily="34" charset="-122"/>
                <a:ea typeface="微软雅黑" panose="020B0503020204020204" pitchFamily="34" charset="-122"/>
                <a:sym typeface="+mn-ea"/>
              </a:rPr>
              <a:t>是</a:t>
            </a:r>
            <a:r>
              <a:rPr lang="zh-CN" altLang="en-US" sz="2000" dirty="0" smtClean="0">
                <a:latin typeface="微软雅黑" panose="020B0503020204020204" pitchFamily="34" charset="-122"/>
                <a:ea typeface="微软雅黑" panose="020B0503020204020204" pitchFamily="34" charset="-122"/>
                <a:sym typeface="+mn-ea"/>
              </a:rPr>
              <a:t>两个</a:t>
            </a:r>
            <a:r>
              <a:rPr lang="zh-CN" altLang="zh-CN" sz="2000" dirty="0" smtClean="0">
                <a:solidFill>
                  <a:srgbClr val="FF0000"/>
                </a:solidFill>
                <a:latin typeface="微软雅黑" panose="020B0503020204020204" pitchFamily="34" charset="-122"/>
                <a:ea typeface="微软雅黑" panose="020B0503020204020204" pitchFamily="34" charset="-122"/>
                <a:sym typeface="+mn-ea"/>
              </a:rPr>
              <a:t>不相交</a:t>
            </a:r>
            <a:r>
              <a:rPr lang="zh-CN" altLang="zh-CN" sz="2000" dirty="0" smtClean="0">
                <a:latin typeface="微软雅黑" panose="020B0503020204020204" pitchFamily="34" charset="-122"/>
                <a:ea typeface="微软雅黑" panose="020B0503020204020204" pitchFamily="34" charset="-122"/>
                <a:sym typeface="+mn-ea"/>
              </a:rPr>
              <a:t>的</a:t>
            </a:r>
            <a:r>
              <a:rPr lang="zh-CN" altLang="zh-CN" sz="2000" dirty="0">
                <a:latin typeface="微软雅黑" panose="020B0503020204020204" pitchFamily="34" charset="-122"/>
                <a:ea typeface="微软雅黑" panose="020B0503020204020204" pitchFamily="34" charset="-122"/>
                <a:sym typeface="+mn-ea"/>
              </a:rPr>
              <a:t>项集</a:t>
            </a:r>
            <a:r>
              <a:rPr lang="zh-CN" altLang="zh-CN" sz="2000" dirty="0" smtClean="0">
                <a:latin typeface="微软雅黑" panose="020B0503020204020204" pitchFamily="34" charset="-122"/>
                <a:ea typeface="微软雅黑" panose="020B0503020204020204" pitchFamily="34" charset="-122"/>
                <a:sym typeface="+mn-ea"/>
              </a:rPr>
              <a:t>。</a:t>
            </a:r>
            <a:endParaRPr lang="zh-CN" altLang="en-US" sz="2000" dirty="0">
              <a:latin typeface="+mn-ea"/>
            </a:endParaRPr>
          </a:p>
        </p:txBody>
      </p:sp>
      <p:sp>
        <p:nvSpPr>
          <p:cNvPr id="12" name="TextBox 2"/>
          <p:cNvSpPr txBox="1"/>
          <p:nvPr/>
        </p:nvSpPr>
        <p:spPr>
          <a:xfrm>
            <a:off x="929014" y="152400"/>
            <a:ext cx="3057247" cy="523220"/>
          </a:xfrm>
          <a:prstGeom prst="rect">
            <a:avLst/>
          </a:prstGeom>
          <a:noFill/>
          <a:ln>
            <a:noFill/>
          </a:ln>
        </p:spPr>
        <p:txBody>
          <a:bodyPr wrap="none" rtlCol="0">
            <a:spAutoFit/>
          </a:bodyPr>
          <a:lstStyle/>
          <a:p>
            <a:pPr algn="l"/>
            <a:r>
              <a:rPr lang="en-US" altLang="zh-CN" sz="2800" i="1" dirty="0" err="1" smtClean="0">
                <a:solidFill>
                  <a:srgbClr val="002060"/>
                </a:solidFill>
                <a:latin typeface="微软雅黑" panose="020B0503020204020204" pitchFamily="34" charset="-122"/>
                <a:ea typeface="微软雅黑" panose="020B0503020204020204" pitchFamily="34" charset="-122"/>
                <a:sym typeface="+mn-ea"/>
              </a:rPr>
              <a:t>关联规则基本概念</a:t>
            </a:r>
            <a:endParaRPr lang="en-US" altLang="zh-CN" sz="2800" i="1" dirty="0" smtClean="0">
              <a:solidFill>
                <a:srgbClr val="002060"/>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31261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序列模式</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09600" y="1066800"/>
                <a:ext cx="8023225" cy="5715000"/>
              </a:xfrm>
            </p:spPr>
            <p:txBody>
              <a:bodyPr>
                <a:noAutofit/>
              </a:bodyPr>
              <a:lstStyle/>
              <a:p>
                <a:r>
                  <a:rPr lang="en-US" altLang="zh-CN" sz="1800" dirty="0" smtClean="0"/>
                  <a:t>Given: {Milk}  {Bread}</a:t>
                </a:r>
              </a:p>
              <a:p>
                <a:endParaRPr lang="en-US" altLang="zh-CN" sz="1800" dirty="0"/>
              </a:p>
              <a:p>
                <a:r>
                  <a:rPr lang="en-US" altLang="zh-CN" sz="1800" dirty="0" smtClean="0"/>
                  <a:t>2-itemset: {Bread, Milk}</a:t>
                </a:r>
              </a:p>
              <a:p>
                <a:endParaRPr lang="en-US" altLang="zh-CN" sz="1800" dirty="0"/>
              </a:p>
              <a:p>
                <a:pPr>
                  <a:lnSpc>
                    <a:spcPct val="114000"/>
                  </a:lnSpc>
                </a:pPr>
                <a:r>
                  <a:rPr lang="en-US" altLang="zh-CN" sz="1800" dirty="0" smtClean="0"/>
                  <a:t>2-sequence: </a:t>
                </a:r>
              </a:p>
              <a:p>
                <a:pPr lvl="1">
                  <a:lnSpc>
                    <a:spcPct val="114000"/>
                  </a:lnSpc>
                </a:pPr>
                <a:r>
                  <a:rPr lang="en-US" altLang="zh-CN" sz="1800" dirty="0" smtClean="0"/>
                  <a:t>&lt;{Bread, Milk}&gt;</a:t>
                </a:r>
              </a:p>
              <a:p>
                <a:pPr lvl="1">
                  <a:lnSpc>
                    <a:spcPct val="114000"/>
                  </a:lnSpc>
                </a:pPr>
                <a:r>
                  <a:rPr lang="en-US" altLang="zh-CN" sz="1800" dirty="0" smtClean="0"/>
                  <a:t>&lt;{Bread} {Milk}&gt;, &lt;{Milk} {Bread}&gt;</a:t>
                </a:r>
              </a:p>
              <a:p>
                <a:pPr lvl="1">
                  <a:lnSpc>
                    <a:spcPct val="114000"/>
                  </a:lnSpc>
                </a:pPr>
                <a:r>
                  <a:rPr lang="en-US" altLang="zh-CN" sz="1800" dirty="0" smtClean="0"/>
                  <a:t>&lt;{Bread} {Bread}&gt;, &lt;{Milk} {Milk}&gt;</a:t>
                </a:r>
              </a:p>
              <a:p>
                <a:endParaRPr lang="en-US" altLang="zh-CN" sz="1800" dirty="0"/>
              </a:p>
              <a:p>
                <a:pPr algn="just"/>
                <a:r>
                  <a:rPr lang="en-US" altLang="zh-CN" sz="1800" dirty="0" smtClean="0"/>
                  <a:t>Order matters in sequences but not for </a:t>
                </a:r>
                <a:r>
                  <a:rPr lang="en-US" altLang="zh-CN" sz="1800" dirty="0" err="1" smtClean="0"/>
                  <a:t>itemsets</a:t>
                </a:r>
                <a:r>
                  <a:rPr lang="en-US" altLang="zh-CN" sz="1800" dirty="0" smtClean="0"/>
                  <a:t>.</a:t>
                </a:r>
              </a:p>
              <a:p>
                <a:pPr algn="just"/>
                <a:endParaRPr lang="en-US" altLang="zh-CN" sz="1800" dirty="0"/>
              </a:p>
              <a:p>
                <a:pPr algn="just"/>
                <a:r>
                  <a:rPr lang="en-US" altLang="zh-CN" sz="1800" dirty="0" smtClean="0"/>
                  <a:t>For 1000 items: 1000</a:t>
                </a:r>
                <a:r>
                  <a:rPr lang="en-US" altLang="zh-CN" sz="1800" dirty="0" smtClean="0">
                    <a:latin typeface="Times New Roman"/>
                    <a:cs typeface="Times New Roman"/>
                  </a:rPr>
                  <a:t>×</a:t>
                </a:r>
                <a:r>
                  <a:rPr lang="en-US" altLang="zh-CN" sz="1800" dirty="0" smtClean="0"/>
                  <a:t>1000+</a:t>
                </a:r>
                <a14:m>
                  <m:oMath xmlns:m="http://schemas.openxmlformats.org/officeDocument/2006/math">
                    <m:f>
                      <m:fPr>
                        <m:ctrlPr>
                          <a:rPr lang="en-US" altLang="zh-CN" sz="1800" i="1" smtClean="0">
                            <a:latin typeface="Cambria Math"/>
                          </a:rPr>
                        </m:ctrlPr>
                      </m:fPr>
                      <m:num>
                        <m:r>
                          <a:rPr lang="en-US" altLang="zh-CN" sz="1800" b="0" i="1" smtClean="0">
                            <a:latin typeface="Cambria Math"/>
                          </a:rPr>
                          <m:t>1000</m:t>
                        </m:r>
                        <m:r>
                          <a:rPr lang="en-US" altLang="zh-CN" sz="1800" b="0" i="1" smtClean="0">
                            <a:latin typeface="Cambria Math"/>
                            <a:ea typeface="Cambria Math"/>
                          </a:rPr>
                          <m:t>×999</m:t>
                        </m:r>
                      </m:num>
                      <m:den>
                        <m:r>
                          <a:rPr lang="en-US" altLang="zh-CN" sz="1800" b="0" i="1" smtClean="0">
                            <a:latin typeface="Cambria Math"/>
                          </a:rPr>
                          <m:t>2</m:t>
                        </m:r>
                      </m:den>
                    </m:f>
                  </m:oMath>
                </a14:m>
                <a:r>
                  <a:rPr lang="en-US" altLang="zh-CN" sz="1800" dirty="0" smtClean="0"/>
                  <a:t>=1499500</a:t>
                </a:r>
              </a:p>
              <a:p>
                <a:pPr algn="just"/>
                <a:endParaRPr lang="en-US" altLang="zh-CN" sz="1800" dirty="0"/>
              </a:p>
              <a:p>
                <a:pPr algn="just"/>
                <a:r>
                  <a:rPr lang="en-US" altLang="zh-CN" sz="1800" dirty="0" smtClean="0"/>
                  <a:t>The search space is much larger than before.</a:t>
                </a:r>
              </a:p>
              <a:p>
                <a:pPr algn="just"/>
                <a:endParaRPr lang="en-US" altLang="zh-CN" sz="1800" dirty="0"/>
              </a:p>
              <a:p>
                <a:pPr algn="just"/>
                <a:r>
                  <a:rPr lang="en-US" altLang="zh-CN" sz="1800" dirty="0" smtClean="0"/>
                  <a:t>How to generate candidates efficiently?</a:t>
                </a:r>
                <a:endParaRPr lang="zh-CN" altLang="en-US"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09600" y="1066800"/>
                <a:ext cx="8023225" cy="5715000"/>
              </a:xfrm>
              <a:blipFill rotWithShape="1">
                <a:blip r:embed="rId3"/>
                <a:stretch>
                  <a:fillRect l="-456" t="-5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54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500"/>
                                        <p:tgtEl>
                                          <p:spTgt spid="3">
                                            <p:txEl>
                                              <p:pRg st="11" end="1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Effect transition="in" filter="fade">
                                      <p:cBhvr>
                                        <p:cTn id="41" dur="500"/>
                                        <p:tgtEl>
                                          <p:spTgt spid="3">
                                            <p:txEl>
                                              <p:pRg st="13" end="1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15" end="15"/>
                                            </p:txEl>
                                          </p:spTgt>
                                        </p:tgtEl>
                                        <p:attrNameLst>
                                          <p:attrName>style.visibility</p:attrName>
                                        </p:attrNameLst>
                                      </p:cBhvr>
                                      <p:to>
                                        <p:strVal val="visible"/>
                                      </p:to>
                                    </p:set>
                                    <p:animEffect transition="in" filter="fade">
                                      <p:cBhvr>
                                        <p:cTn id="4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序列模式</a:t>
            </a:r>
            <a:endParaRPr lang="zh-CN" altLang="en-US" dirty="0"/>
          </a:p>
        </p:txBody>
      </p:sp>
      <p:sp>
        <p:nvSpPr>
          <p:cNvPr id="3" name="内容占位符 2"/>
          <p:cNvSpPr>
            <a:spLocks noGrp="1"/>
          </p:cNvSpPr>
          <p:nvPr>
            <p:ph idx="1"/>
          </p:nvPr>
        </p:nvSpPr>
        <p:spPr>
          <a:xfrm>
            <a:off x="576245" y="990600"/>
            <a:ext cx="8023225" cy="1359932"/>
          </a:xfrm>
        </p:spPr>
        <p:txBody>
          <a:bodyPr>
            <a:noAutofit/>
          </a:bodyPr>
          <a:lstStyle/>
          <a:p>
            <a:pPr algn="just">
              <a:lnSpc>
                <a:spcPct val="114000"/>
              </a:lnSpc>
            </a:pPr>
            <a:r>
              <a:rPr lang="en-US" altLang="zh-CN" sz="1800" dirty="0" smtClean="0"/>
              <a:t>A sequence s</a:t>
            </a:r>
            <a:r>
              <a:rPr lang="en-US" altLang="zh-CN" sz="1800" baseline="-25000" dirty="0" smtClean="0"/>
              <a:t>1</a:t>
            </a:r>
            <a:r>
              <a:rPr lang="en-US" altLang="zh-CN" sz="1800" dirty="0" smtClean="0"/>
              <a:t> is merged with another sequence s</a:t>
            </a:r>
            <a:r>
              <a:rPr lang="en-US" altLang="zh-CN" sz="1800" baseline="-25000" dirty="0" smtClean="0"/>
              <a:t>2</a:t>
            </a:r>
            <a:r>
              <a:rPr lang="en-US" altLang="zh-CN" sz="1800" dirty="0" smtClean="0"/>
              <a:t> if and only if the subsequence obtained by dropping the first item in s</a:t>
            </a:r>
            <a:r>
              <a:rPr lang="en-US" altLang="zh-CN" sz="1800" baseline="-25000" dirty="0" smtClean="0"/>
              <a:t>1</a:t>
            </a:r>
            <a:r>
              <a:rPr lang="en-US" altLang="zh-CN" sz="1800" dirty="0" smtClean="0"/>
              <a:t> is identical to the subsequence obtained by dropping the last item in s</a:t>
            </a:r>
            <a:r>
              <a:rPr lang="en-US" altLang="zh-CN" sz="1800" baseline="-25000" dirty="0" smtClean="0"/>
              <a:t>2</a:t>
            </a:r>
            <a:r>
              <a:rPr lang="en-US" altLang="zh-CN" sz="1800" dirty="0" smtClean="0"/>
              <a:t>.</a:t>
            </a:r>
            <a:endParaRPr lang="zh-CN" altLang="en-US" sz="1800" dirty="0"/>
          </a:p>
        </p:txBody>
      </p:sp>
      <p:sp>
        <p:nvSpPr>
          <p:cNvPr id="4" name="灯片编号占位符 3"/>
          <p:cNvSpPr>
            <a:spLocks noGrp="1"/>
          </p:cNvSpPr>
          <p:nvPr>
            <p:ph type="sldNum" sz="quarter" idx="11"/>
          </p:nvPr>
        </p:nvSpPr>
        <p:spPr/>
        <p:txBody>
          <a:bodyPr/>
          <a:lstStyle/>
          <a:p>
            <a:pPr>
              <a:defRPr/>
            </a:pPr>
            <a:fld id="{2F412C5C-C73A-4010-A543-514F6E608F97}" type="slidenum">
              <a:rPr lang="en-US" altLang="zh-CN" smtClean="0"/>
              <a:pPr>
                <a:defRPr/>
              </a:pPr>
              <a:t>61</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756648268"/>
              </p:ext>
            </p:extLst>
          </p:nvPr>
        </p:nvGraphicFramePr>
        <p:xfrm>
          <a:off x="685800" y="2971800"/>
          <a:ext cx="2057400" cy="2966720"/>
        </p:xfrm>
        <a:graphic>
          <a:graphicData uri="http://schemas.openxmlformats.org/drawingml/2006/table">
            <a:tbl>
              <a:tblPr firstRow="1" bandRow="1">
                <a:tableStyleId>{5C22544A-7EE6-4342-B048-85BDC9FD1C3A}</a:tableStyleId>
              </a:tblPr>
              <a:tblGrid>
                <a:gridCol w="2057400"/>
              </a:tblGrid>
              <a:tr h="370840">
                <a:tc>
                  <a:txBody>
                    <a:bodyPr/>
                    <a:lstStyle/>
                    <a:p>
                      <a:pPr algn="ctr"/>
                      <a:r>
                        <a:rPr lang="en-US" altLang="zh-CN" dirty="0" smtClean="0"/>
                        <a:t>3-sequences</a:t>
                      </a:r>
                      <a:endParaRPr lang="zh-CN" altLang="en-US" dirty="0"/>
                    </a:p>
                  </a:txBody>
                  <a:tcPr/>
                </a:tc>
              </a:tr>
              <a:tr h="370840">
                <a:tc>
                  <a:txBody>
                    <a:bodyPr/>
                    <a:lstStyle/>
                    <a:p>
                      <a:pPr algn="ctr"/>
                      <a:r>
                        <a:rPr lang="en-US" altLang="zh-CN" sz="1600" dirty="0" smtClean="0"/>
                        <a:t>&lt;{1} {2} {3}&gt;</a:t>
                      </a:r>
                      <a:endParaRPr lang="zh-CN" altLang="en-US" sz="1600" dirty="0"/>
                    </a:p>
                  </a:txBody>
                  <a:tcPr/>
                </a:tc>
              </a:tr>
              <a:tr h="370840">
                <a:tc>
                  <a:txBody>
                    <a:bodyPr/>
                    <a:lstStyle/>
                    <a:p>
                      <a:pPr algn="ctr"/>
                      <a:r>
                        <a:rPr lang="en-US" altLang="zh-CN" sz="1600" dirty="0" smtClean="0"/>
                        <a:t>&lt;{1}</a:t>
                      </a:r>
                      <a:r>
                        <a:rPr lang="en-US" altLang="zh-CN" sz="1600" baseline="0" dirty="0" smtClean="0"/>
                        <a:t> {2, 5}&gt;</a:t>
                      </a:r>
                      <a:endParaRPr lang="zh-CN" altLang="en-US" sz="1600" dirty="0"/>
                    </a:p>
                  </a:txBody>
                  <a:tcPr/>
                </a:tc>
              </a:tr>
              <a:tr h="370840">
                <a:tc>
                  <a:txBody>
                    <a:bodyPr/>
                    <a:lstStyle/>
                    <a:p>
                      <a:pPr algn="ctr"/>
                      <a:r>
                        <a:rPr lang="en-US" altLang="zh-CN" sz="1600" dirty="0" smtClean="0"/>
                        <a:t>&lt;{1} {5} {3}&gt;</a:t>
                      </a:r>
                      <a:endParaRPr lang="zh-CN" altLang="en-US" sz="1600" dirty="0"/>
                    </a:p>
                  </a:txBody>
                  <a:tcPr/>
                </a:tc>
              </a:tr>
              <a:tr h="370840">
                <a:tc>
                  <a:txBody>
                    <a:bodyPr/>
                    <a:lstStyle/>
                    <a:p>
                      <a:pPr algn="ctr"/>
                      <a:r>
                        <a:rPr lang="en-US" altLang="zh-CN" sz="1600" dirty="0" smtClean="0"/>
                        <a:t>&lt;{2} {3} {4}&gt;</a:t>
                      </a:r>
                      <a:endParaRPr lang="zh-CN" altLang="en-US" sz="1600" dirty="0"/>
                    </a:p>
                  </a:txBody>
                  <a:tcPr/>
                </a:tc>
              </a:tr>
              <a:tr h="370840">
                <a:tc>
                  <a:txBody>
                    <a:bodyPr/>
                    <a:lstStyle/>
                    <a:p>
                      <a:pPr algn="ctr"/>
                      <a:r>
                        <a:rPr lang="en-US" altLang="zh-CN" sz="1600" dirty="0" smtClean="0"/>
                        <a:t>&lt;{2, 5}</a:t>
                      </a:r>
                      <a:r>
                        <a:rPr lang="en-US" altLang="zh-CN" sz="1600" baseline="0" dirty="0" smtClean="0"/>
                        <a:t> {3}&gt;</a:t>
                      </a:r>
                      <a:endParaRPr lang="zh-CN" altLang="en-US" sz="1600" dirty="0"/>
                    </a:p>
                  </a:txBody>
                  <a:tcPr/>
                </a:tc>
              </a:tr>
              <a:tr h="370840">
                <a:tc>
                  <a:txBody>
                    <a:bodyPr/>
                    <a:lstStyle/>
                    <a:p>
                      <a:pPr algn="ctr"/>
                      <a:r>
                        <a:rPr lang="en-US" altLang="zh-CN" sz="1600" dirty="0" smtClean="0"/>
                        <a:t>&lt;{3} {4} {5}&gt;</a:t>
                      </a:r>
                      <a:endParaRPr lang="zh-CN" altLang="en-US" sz="1600" dirty="0"/>
                    </a:p>
                  </a:txBody>
                  <a:tcPr/>
                </a:tc>
              </a:tr>
              <a:tr h="370840">
                <a:tc>
                  <a:txBody>
                    <a:bodyPr/>
                    <a:lstStyle/>
                    <a:p>
                      <a:pPr algn="ctr"/>
                      <a:r>
                        <a:rPr lang="en-US" altLang="zh-CN" sz="1600" dirty="0" smtClean="0"/>
                        <a:t>&lt;{5} {3, 4}&gt;</a:t>
                      </a:r>
                      <a:endParaRPr lang="zh-CN" altLang="en-US" sz="1600"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276719846"/>
              </p:ext>
            </p:extLst>
          </p:nvPr>
        </p:nvGraphicFramePr>
        <p:xfrm>
          <a:off x="3200400" y="3718560"/>
          <a:ext cx="2514600" cy="2225040"/>
        </p:xfrm>
        <a:graphic>
          <a:graphicData uri="http://schemas.openxmlformats.org/drawingml/2006/table">
            <a:tbl>
              <a:tblPr firstRow="1" bandRow="1">
                <a:tableStyleId>{5C22544A-7EE6-4342-B048-85BDC9FD1C3A}</a:tableStyleId>
              </a:tblPr>
              <a:tblGrid>
                <a:gridCol w="2514600"/>
              </a:tblGrid>
              <a:tr h="370840">
                <a:tc>
                  <a:txBody>
                    <a:bodyPr/>
                    <a:lstStyle/>
                    <a:p>
                      <a:pPr algn="ctr"/>
                      <a:r>
                        <a:rPr lang="en-US" altLang="zh-CN" dirty="0" smtClean="0"/>
                        <a:t>Candidate</a:t>
                      </a:r>
                      <a:endParaRPr lang="zh-CN" altLang="en-US" dirty="0"/>
                    </a:p>
                  </a:txBody>
                  <a:tcPr/>
                </a:tc>
              </a:tr>
              <a:tr h="370840">
                <a:tc>
                  <a:txBody>
                    <a:bodyPr/>
                    <a:lstStyle/>
                    <a:p>
                      <a:pPr algn="ctr"/>
                      <a:r>
                        <a:rPr lang="en-US" altLang="zh-CN" sz="1600" dirty="0" smtClean="0"/>
                        <a:t>&lt;{1} {2} {3} {4}&gt;</a:t>
                      </a:r>
                      <a:endParaRPr lang="zh-CN" altLang="en-US" sz="1600" dirty="0"/>
                    </a:p>
                  </a:txBody>
                  <a:tcPr/>
                </a:tc>
              </a:tr>
              <a:tr h="370840">
                <a:tc>
                  <a:txBody>
                    <a:bodyPr/>
                    <a:lstStyle/>
                    <a:p>
                      <a:pPr algn="ctr"/>
                      <a:r>
                        <a:rPr lang="en-US" altLang="zh-CN" sz="1600" dirty="0" smtClean="0"/>
                        <a:t>&lt;{1}</a:t>
                      </a:r>
                      <a:r>
                        <a:rPr lang="en-US" altLang="zh-CN" sz="1600" baseline="0" dirty="0" smtClean="0"/>
                        <a:t> {2, 5} {3}&gt;</a:t>
                      </a:r>
                      <a:endParaRPr lang="zh-CN" altLang="en-US" sz="1600" dirty="0"/>
                    </a:p>
                  </a:txBody>
                  <a:tcPr/>
                </a:tc>
              </a:tr>
              <a:tr h="370840">
                <a:tc>
                  <a:txBody>
                    <a:bodyPr/>
                    <a:lstStyle/>
                    <a:p>
                      <a:pPr algn="ctr"/>
                      <a:r>
                        <a:rPr lang="en-US" altLang="zh-CN" sz="1600" dirty="0" smtClean="0"/>
                        <a:t>&lt;{1} {5} {3, 4}&gt;</a:t>
                      </a:r>
                      <a:endParaRPr lang="zh-CN" altLang="en-US" sz="1600" dirty="0"/>
                    </a:p>
                  </a:txBody>
                  <a:tcPr/>
                </a:tc>
              </a:tr>
              <a:tr h="370840">
                <a:tc>
                  <a:txBody>
                    <a:bodyPr/>
                    <a:lstStyle/>
                    <a:p>
                      <a:pPr algn="ctr"/>
                      <a:r>
                        <a:rPr lang="en-US" altLang="zh-CN" sz="1600" dirty="0" smtClean="0"/>
                        <a:t>&lt;{2} {3} {4} {5}&gt;</a:t>
                      </a:r>
                      <a:endParaRPr lang="zh-CN" altLang="en-US" sz="1600" dirty="0"/>
                    </a:p>
                  </a:txBody>
                  <a:tcPr/>
                </a:tc>
              </a:tr>
              <a:tr h="370840">
                <a:tc>
                  <a:txBody>
                    <a:bodyPr/>
                    <a:lstStyle/>
                    <a:p>
                      <a:pPr algn="ctr"/>
                      <a:r>
                        <a:rPr lang="en-US" altLang="zh-CN" sz="1600" dirty="0" smtClean="0"/>
                        <a:t>&lt;{2, 5}</a:t>
                      </a:r>
                      <a:r>
                        <a:rPr lang="en-US" altLang="zh-CN" sz="1600" baseline="0" dirty="0" smtClean="0"/>
                        <a:t> {3, 4}&gt;</a:t>
                      </a:r>
                      <a:endParaRPr lang="zh-CN" altLang="en-US" sz="1600" dirty="0"/>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621771049"/>
              </p:ext>
            </p:extLst>
          </p:nvPr>
        </p:nvGraphicFramePr>
        <p:xfrm>
          <a:off x="6096000" y="5201920"/>
          <a:ext cx="2514600" cy="741680"/>
        </p:xfrm>
        <a:graphic>
          <a:graphicData uri="http://schemas.openxmlformats.org/drawingml/2006/table">
            <a:tbl>
              <a:tblPr firstRow="1" bandRow="1">
                <a:tableStyleId>{5C22544A-7EE6-4342-B048-85BDC9FD1C3A}</a:tableStyleId>
              </a:tblPr>
              <a:tblGrid>
                <a:gridCol w="2514600"/>
              </a:tblGrid>
              <a:tr h="370840">
                <a:tc>
                  <a:txBody>
                    <a:bodyPr/>
                    <a:lstStyle/>
                    <a:p>
                      <a:pPr algn="ctr"/>
                      <a:r>
                        <a:rPr lang="en-US" altLang="zh-CN" dirty="0" smtClean="0"/>
                        <a:t>Pruning</a:t>
                      </a:r>
                      <a:endParaRPr lang="zh-CN" altLang="en-US" dirty="0"/>
                    </a:p>
                  </a:txBody>
                  <a:tcPr/>
                </a:tc>
              </a:tr>
              <a:tr h="370840">
                <a:tc>
                  <a:txBody>
                    <a:bodyPr/>
                    <a:lstStyle/>
                    <a:p>
                      <a:pPr algn="ctr"/>
                      <a:r>
                        <a:rPr lang="en-US" altLang="zh-CN" sz="1600" dirty="0" smtClean="0"/>
                        <a:t>&lt;{1}</a:t>
                      </a:r>
                      <a:r>
                        <a:rPr lang="en-US" altLang="zh-CN" sz="1600" baseline="0" dirty="0" smtClean="0"/>
                        <a:t> {2, 5} {3}&gt;</a:t>
                      </a:r>
                      <a:endParaRPr lang="zh-CN" altLang="en-US" sz="1600"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626945233"/>
              </p:ext>
            </p:extLst>
          </p:nvPr>
        </p:nvGraphicFramePr>
        <p:xfrm>
          <a:off x="6248400" y="2362200"/>
          <a:ext cx="2362200" cy="370840"/>
        </p:xfrm>
        <a:graphic>
          <a:graphicData uri="http://schemas.openxmlformats.org/drawingml/2006/table">
            <a:tbl>
              <a:tblPr firstRow="1" bandRow="1">
                <a:tableStyleId>{5C22544A-7EE6-4342-B048-85BDC9FD1C3A}</a:tableStyleId>
              </a:tblPr>
              <a:tblGrid>
                <a:gridCol w="393700"/>
                <a:gridCol w="393700"/>
                <a:gridCol w="393700"/>
                <a:gridCol w="393700"/>
                <a:gridCol w="393700"/>
                <a:gridCol w="393700"/>
              </a:tblGrid>
              <a:tr h="370840">
                <a:tc>
                  <a:txBody>
                    <a:bodyPr/>
                    <a:lstStyle/>
                    <a:p>
                      <a:endParaRPr lang="zh-CN" altLang="en-US" dirty="0"/>
                    </a:p>
                  </a:txBody>
                  <a:tcPr>
                    <a:solidFill>
                      <a:srgbClr val="C00000"/>
                    </a:solidFill>
                  </a:tcPr>
                </a:tc>
                <a:tc>
                  <a:txBody>
                    <a:bodyPr/>
                    <a:lstStyle/>
                    <a:p>
                      <a:endParaRPr lang="zh-CN" altLang="en-US" dirty="0"/>
                    </a:p>
                  </a:txBody>
                  <a:tcPr>
                    <a:solidFill>
                      <a:srgbClr val="00B050"/>
                    </a:solidFill>
                  </a:tcPr>
                </a:tc>
                <a:tc>
                  <a:txBody>
                    <a:bodyPr/>
                    <a:lstStyle/>
                    <a:p>
                      <a:endParaRPr lang="zh-CN" altLang="en-US" dirty="0"/>
                    </a:p>
                  </a:txBody>
                  <a:tcPr>
                    <a:solidFill>
                      <a:srgbClr val="00B050"/>
                    </a:solidFill>
                  </a:tcPr>
                </a:tc>
                <a:tc>
                  <a:txBody>
                    <a:bodyPr/>
                    <a:lstStyle/>
                    <a:p>
                      <a:endParaRPr lang="zh-CN" altLang="en-US" dirty="0"/>
                    </a:p>
                  </a:txBody>
                  <a:tcPr>
                    <a:solidFill>
                      <a:srgbClr val="00B050"/>
                    </a:solidFill>
                  </a:tcPr>
                </a:tc>
                <a:tc>
                  <a:txBody>
                    <a:bodyPr/>
                    <a:lstStyle/>
                    <a:p>
                      <a:endParaRPr lang="zh-CN" altLang="en-US" dirty="0"/>
                    </a:p>
                  </a:txBody>
                  <a:tcPr>
                    <a:solidFill>
                      <a:srgbClr val="00B050"/>
                    </a:solidFill>
                  </a:tcPr>
                </a:tc>
                <a:tc>
                  <a:txBody>
                    <a:bodyPr/>
                    <a:lstStyle/>
                    <a:p>
                      <a:endParaRPr lang="zh-CN" altLang="en-US" dirty="0"/>
                    </a:p>
                  </a:txBody>
                  <a:tcPr>
                    <a:solidFill>
                      <a:srgbClr val="7030A0"/>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605834540"/>
              </p:ext>
            </p:extLst>
          </p:nvPr>
        </p:nvGraphicFramePr>
        <p:xfrm>
          <a:off x="6248400" y="3210560"/>
          <a:ext cx="1981200" cy="370840"/>
        </p:xfrm>
        <a:graphic>
          <a:graphicData uri="http://schemas.openxmlformats.org/drawingml/2006/table">
            <a:tbl>
              <a:tblPr firstRow="1" bandRow="1">
                <a:tableStyleId>{5C22544A-7EE6-4342-B048-85BDC9FD1C3A}</a:tableStyleId>
              </a:tblPr>
              <a:tblGrid>
                <a:gridCol w="396240"/>
                <a:gridCol w="396240"/>
                <a:gridCol w="396240"/>
                <a:gridCol w="396240"/>
                <a:gridCol w="396240"/>
              </a:tblGrid>
              <a:tr h="370840">
                <a:tc>
                  <a:txBody>
                    <a:bodyPr/>
                    <a:lstStyle/>
                    <a:p>
                      <a:endParaRPr lang="zh-CN" altLang="en-US" dirty="0"/>
                    </a:p>
                  </a:txBody>
                  <a:tcPr>
                    <a:solidFill>
                      <a:srgbClr val="00B050"/>
                    </a:solidFill>
                  </a:tcPr>
                </a:tc>
                <a:tc>
                  <a:txBody>
                    <a:bodyPr/>
                    <a:lstStyle/>
                    <a:p>
                      <a:endParaRPr lang="zh-CN" altLang="en-US" dirty="0"/>
                    </a:p>
                  </a:txBody>
                  <a:tcPr>
                    <a:solidFill>
                      <a:srgbClr val="00B050"/>
                    </a:solidFill>
                  </a:tcPr>
                </a:tc>
                <a:tc>
                  <a:txBody>
                    <a:bodyPr/>
                    <a:lstStyle/>
                    <a:p>
                      <a:endParaRPr lang="zh-CN" altLang="en-US" dirty="0"/>
                    </a:p>
                  </a:txBody>
                  <a:tcPr>
                    <a:solidFill>
                      <a:srgbClr val="00B050"/>
                    </a:solidFill>
                  </a:tcPr>
                </a:tc>
                <a:tc>
                  <a:txBody>
                    <a:bodyPr/>
                    <a:lstStyle/>
                    <a:p>
                      <a:endParaRPr lang="zh-CN" altLang="en-US" dirty="0"/>
                    </a:p>
                  </a:txBody>
                  <a:tcPr>
                    <a:solidFill>
                      <a:srgbClr val="00B050"/>
                    </a:solidFill>
                  </a:tcPr>
                </a:tc>
                <a:tc>
                  <a:txBody>
                    <a:bodyPr/>
                    <a:lstStyle/>
                    <a:p>
                      <a:endParaRPr lang="zh-CN" altLang="en-US" dirty="0"/>
                    </a:p>
                  </a:txBody>
                  <a:tcPr>
                    <a:solidFill>
                      <a:srgbClr val="7030A0"/>
                    </a:solidFill>
                  </a:tcPr>
                </a:tc>
              </a:tr>
            </a:tbl>
          </a:graphicData>
        </a:graphic>
      </p:graphicFrame>
      <p:sp>
        <p:nvSpPr>
          <p:cNvPr id="10" name="TextBox 9"/>
          <p:cNvSpPr txBox="1"/>
          <p:nvPr/>
        </p:nvSpPr>
        <p:spPr>
          <a:xfrm>
            <a:off x="5863358" y="2362200"/>
            <a:ext cx="385042" cy="369332"/>
          </a:xfrm>
          <a:prstGeom prst="rect">
            <a:avLst/>
          </a:prstGeom>
          <a:noFill/>
        </p:spPr>
        <p:txBody>
          <a:bodyPr wrap="none" rtlCol="0">
            <a:spAutoFit/>
          </a:bodyPr>
          <a:lstStyle/>
          <a:p>
            <a:r>
              <a:rPr lang="en-US" altLang="zh-CN" dirty="0" smtClean="0"/>
              <a:t>s</a:t>
            </a:r>
            <a:r>
              <a:rPr lang="en-US" altLang="zh-CN" baseline="-25000" dirty="0" smtClean="0"/>
              <a:t>1</a:t>
            </a:r>
            <a:endParaRPr lang="zh-CN" altLang="en-US" baseline="-25000" dirty="0"/>
          </a:p>
        </p:txBody>
      </p:sp>
      <p:sp>
        <p:nvSpPr>
          <p:cNvPr id="11" name="TextBox 10"/>
          <p:cNvSpPr txBox="1"/>
          <p:nvPr/>
        </p:nvSpPr>
        <p:spPr>
          <a:xfrm>
            <a:off x="5863358" y="3200400"/>
            <a:ext cx="385042" cy="369332"/>
          </a:xfrm>
          <a:prstGeom prst="rect">
            <a:avLst/>
          </a:prstGeom>
          <a:noFill/>
        </p:spPr>
        <p:txBody>
          <a:bodyPr wrap="none" rtlCol="0">
            <a:spAutoFit/>
          </a:bodyPr>
          <a:lstStyle/>
          <a:p>
            <a:r>
              <a:rPr lang="en-US" altLang="zh-CN" dirty="0" smtClean="0"/>
              <a:t>s</a:t>
            </a:r>
            <a:r>
              <a:rPr lang="en-US" altLang="zh-CN" baseline="-25000" dirty="0" smtClean="0"/>
              <a:t>2</a:t>
            </a:r>
            <a:endParaRPr lang="zh-CN" altLang="en-US" baseline="-25000" dirty="0"/>
          </a:p>
        </p:txBody>
      </p:sp>
      <p:sp>
        <p:nvSpPr>
          <p:cNvPr id="12" name="直角上箭头 11"/>
          <p:cNvSpPr/>
          <p:nvPr/>
        </p:nvSpPr>
        <p:spPr>
          <a:xfrm>
            <a:off x="8229600" y="2743200"/>
            <a:ext cx="304800" cy="706398"/>
          </a:xfrm>
          <a:prstGeom prst="bentUp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flipV="1">
            <a:off x="6477000" y="2731532"/>
            <a:ext cx="381000" cy="468868"/>
          </a:xfrm>
          <a:prstGeom prst="straightConnector1">
            <a:avLst/>
          </a:prstGeom>
          <a:ln w="19050">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6858000" y="2743200"/>
            <a:ext cx="381000" cy="468868"/>
          </a:xfrm>
          <a:prstGeom prst="straightConnector1">
            <a:avLst/>
          </a:prstGeom>
          <a:ln w="19050">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7239000" y="2743200"/>
            <a:ext cx="381000" cy="468868"/>
          </a:xfrm>
          <a:prstGeom prst="straightConnector1">
            <a:avLst/>
          </a:prstGeom>
          <a:ln w="19050">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7620000" y="2743200"/>
            <a:ext cx="381000" cy="468868"/>
          </a:xfrm>
          <a:prstGeom prst="straightConnector1">
            <a:avLst/>
          </a:prstGeom>
          <a:ln w="19050">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229600" y="2350532"/>
            <a:ext cx="3810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423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152400"/>
            <a:ext cx="6477000" cy="579438"/>
          </a:xfrm>
        </p:spPr>
        <p:txBody>
          <a:bodyPr/>
          <a:lstStyle/>
          <a:p>
            <a:pPr eaLnBrk="1" hangingPunct="1"/>
            <a:r>
              <a:rPr lang="zh-CN" altLang="en-US" dirty="0" smtClean="0"/>
              <a:t>对强关联规则的批评</a:t>
            </a:r>
          </a:p>
        </p:txBody>
      </p:sp>
      <p:sp>
        <p:nvSpPr>
          <p:cNvPr id="41987" name="Rectangle 3"/>
          <p:cNvSpPr>
            <a:spLocks noGrp="1" noChangeArrowheads="1"/>
          </p:cNvSpPr>
          <p:nvPr>
            <p:ph type="body" sz="half" idx="1"/>
          </p:nvPr>
        </p:nvSpPr>
        <p:spPr>
          <a:xfrm>
            <a:off x="457200" y="3068638"/>
            <a:ext cx="8218488" cy="3240087"/>
          </a:xfrm>
        </p:spPr>
        <p:txBody>
          <a:bodyPr/>
          <a:lstStyle/>
          <a:p>
            <a:pPr eaLnBrk="1" hangingPunct="1"/>
            <a:r>
              <a:rPr lang="zh-CN" altLang="en-US" sz="2000" dirty="0" smtClean="0"/>
              <a:t>例：</a:t>
            </a:r>
            <a:r>
              <a:rPr lang="en-US" altLang="zh-CN" sz="2000" dirty="0" smtClean="0">
                <a:latin typeface="Times New Roman" pitchFamily="18" charset="0"/>
              </a:rPr>
              <a:t>(Aggarwal &amp; Yu, PODS98)</a:t>
            </a:r>
          </a:p>
          <a:p>
            <a:pPr lvl="1" eaLnBrk="1" hangingPunct="1"/>
            <a:r>
              <a:rPr lang="zh-CN" altLang="en-US" sz="2000" dirty="0" smtClean="0"/>
              <a:t>在</a:t>
            </a:r>
            <a:r>
              <a:rPr lang="en-US" altLang="zh-CN" sz="2000" dirty="0" smtClean="0"/>
              <a:t>5000</a:t>
            </a:r>
            <a:r>
              <a:rPr lang="zh-CN" altLang="en-US" sz="2000" dirty="0" smtClean="0"/>
              <a:t>个学生中</a:t>
            </a:r>
          </a:p>
          <a:p>
            <a:pPr lvl="2" eaLnBrk="1" hangingPunct="1"/>
            <a:r>
              <a:rPr lang="en-US" altLang="zh-CN" sz="2000" dirty="0" smtClean="0"/>
              <a:t>3000</a:t>
            </a:r>
            <a:r>
              <a:rPr lang="zh-CN" altLang="en-US" sz="2000" dirty="0" smtClean="0"/>
              <a:t>个打篮球</a:t>
            </a:r>
          </a:p>
          <a:p>
            <a:pPr lvl="2" eaLnBrk="1" hangingPunct="1"/>
            <a:r>
              <a:rPr lang="en-US" altLang="zh-CN" sz="2000" dirty="0" smtClean="0"/>
              <a:t>3750</a:t>
            </a:r>
            <a:r>
              <a:rPr lang="zh-CN" altLang="en-US" sz="2000" dirty="0" smtClean="0"/>
              <a:t>个喝麦片粥</a:t>
            </a:r>
          </a:p>
          <a:p>
            <a:pPr lvl="2" eaLnBrk="1" hangingPunct="1"/>
            <a:r>
              <a:rPr lang="en-US" altLang="zh-CN" sz="2000" dirty="0" smtClean="0"/>
              <a:t>2000</a:t>
            </a:r>
            <a:r>
              <a:rPr lang="zh-CN" altLang="en-US" sz="2000" dirty="0" smtClean="0"/>
              <a:t>个学生既打篮球又喝麦片粥</a:t>
            </a:r>
          </a:p>
          <a:p>
            <a:pPr lvl="1" eaLnBrk="1" hangingPunct="1"/>
            <a:r>
              <a:rPr lang="zh-CN" altLang="en-US" sz="2000" dirty="0" smtClean="0"/>
              <a:t>然而，打篮球 </a:t>
            </a:r>
            <a:r>
              <a:rPr lang="en-US" altLang="zh-CN" sz="2000" dirty="0" smtClean="0"/>
              <a:t>=&gt; </a:t>
            </a:r>
            <a:r>
              <a:rPr lang="zh-CN" altLang="en-US" sz="2000" dirty="0" smtClean="0"/>
              <a:t>喝麦片粥 </a:t>
            </a:r>
            <a:r>
              <a:rPr lang="en-US" altLang="zh-CN" sz="2000" dirty="0" smtClean="0"/>
              <a:t>[40%, 66.7%]</a:t>
            </a:r>
            <a:r>
              <a:rPr lang="zh-CN" altLang="en-US" sz="2000" dirty="0" smtClean="0"/>
              <a:t>是错误的，因为全部学生中喝麦片粥的比率是</a:t>
            </a:r>
            <a:r>
              <a:rPr lang="en-US" altLang="zh-CN" sz="2000" dirty="0" smtClean="0"/>
              <a:t>75%</a:t>
            </a:r>
            <a:r>
              <a:rPr lang="zh-CN" altLang="en-US" sz="2000" dirty="0" smtClean="0"/>
              <a:t>，比打篮球学生的</a:t>
            </a:r>
            <a:r>
              <a:rPr lang="en-US" altLang="zh-CN" sz="2000" dirty="0" smtClean="0"/>
              <a:t>66.7%</a:t>
            </a:r>
            <a:r>
              <a:rPr lang="zh-CN" altLang="en-US" sz="2000" dirty="0" smtClean="0"/>
              <a:t>要高</a:t>
            </a:r>
          </a:p>
          <a:p>
            <a:pPr lvl="1" eaLnBrk="1" hangingPunct="1"/>
            <a:r>
              <a:rPr lang="zh-CN" altLang="en-US" sz="2000" dirty="0" smtClean="0"/>
              <a:t>打篮球 </a:t>
            </a:r>
            <a:r>
              <a:rPr lang="en-US" altLang="zh-CN" sz="2000" dirty="0" smtClean="0"/>
              <a:t>=&gt; </a:t>
            </a:r>
            <a:r>
              <a:rPr lang="zh-CN" altLang="en-US" sz="2000" dirty="0" smtClean="0"/>
              <a:t>不喝麦片粥 </a:t>
            </a:r>
            <a:r>
              <a:rPr lang="en-US" altLang="zh-CN" sz="2000" dirty="0" smtClean="0"/>
              <a:t>[20%, 33.3%]</a:t>
            </a:r>
            <a:r>
              <a:rPr lang="zh-CN" altLang="en-US" sz="2000" dirty="0" smtClean="0"/>
              <a:t>这个规则远比上面那个要精确，尽管支持度和置信度都要低的多</a:t>
            </a:r>
          </a:p>
        </p:txBody>
      </p:sp>
      <p:graphicFrame>
        <p:nvGraphicFramePr>
          <p:cNvPr id="41988" name="Object 4"/>
          <p:cNvGraphicFramePr>
            <a:graphicFrameLocks noGrp="1" noChangeAspect="1"/>
          </p:cNvGraphicFramePr>
          <p:nvPr>
            <p:ph sz="half" idx="2"/>
          </p:nvPr>
        </p:nvGraphicFramePr>
        <p:xfrm>
          <a:off x="1839913" y="1419225"/>
          <a:ext cx="6084887" cy="1511300"/>
        </p:xfrm>
        <a:graphic>
          <a:graphicData uri="http://schemas.openxmlformats.org/presentationml/2006/ole">
            <mc:AlternateContent xmlns:mc="http://schemas.openxmlformats.org/markup-compatibility/2006">
              <mc:Choice xmlns:v="urn:schemas-microsoft-com:vml" Requires="v">
                <p:oleObj spid="_x0000_s317577" name="工作表" r:id="rId3" imgW="2667000" imgH="657149" progId="Excel.Sheet.8">
                  <p:embed/>
                </p:oleObj>
              </mc:Choice>
              <mc:Fallback>
                <p:oleObj name="工作表" r:id="rId3" imgW="2667000" imgH="657149"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9913" y="1419225"/>
                        <a:ext cx="6084887"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943213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dirty="0" smtClean="0"/>
              <a:t>对强关联规则的批评</a:t>
            </a:r>
          </a:p>
        </p:txBody>
      </p:sp>
      <p:sp>
        <p:nvSpPr>
          <p:cNvPr id="43011" name="Rectangle 3"/>
          <p:cNvSpPr>
            <a:spLocks noGrp="1" noChangeArrowheads="1"/>
          </p:cNvSpPr>
          <p:nvPr>
            <p:ph type="body" sz="half" idx="1"/>
          </p:nvPr>
        </p:nvSpPr>
        <p:spPr>
          <a:xfrm>
            <a:off x="457200" y="3068638"/>
            <a:ext cx="8218488" cy="3240087"/>
          </a:xfrm>
          <a:noFill/>
        </p:spPr>
        <p:txBody>
          <a:bodyPr/>
          <a:lstStyle/>
          <a:p>
            <a:pPr eaLnBrk="1" hangingPunct="1">
              <a:spcBef>
                <a:spcPts val="1200"/>
              </a:spcBef>
            </a:pPr>
            <a:r>
              <a:rPr lang="zh-CN" altLang="en-US" sz="2200" dirty="0" smtClean="0"/>
              <a:t>上述数据可以得出</a:t>
            </a:r>
          </a:p>
          <a:p>
            <a:pPr lvl="1" eaLnBrk="1" hangingPunct="1">
              <a:spcBef>
                <a:spcPts val="1200"/>
              </a:spcBef>
              <a:buFont typeface="Wingdings" pitchFamily="2" charset="2"/>
              <a:buNone/>
            </a:pPr>
            <a:r>
              <a:rPr lang="en-US" altLang="zh-CN" sz="2200" i="1" dirty="0" smtClean="0">
                <a:solidFill>
                  <a:srgbClr val="CC0000"/>
                </a:solidFill>
                <a:latin typeface="Times New Roman" pitchFamily="18" charset="0"/>
              </a:rPr>
              <a:t>buys(X, “computer games”) =&gt; buys(X, “videos”) [40%, </a:t>
            </a:r>
            <a:r>
              <a:rPr lang="en-US" altLang="zh-CN" sz="2200" i="1" dirty="0" smtClean="0">
                <a:solidFill>
                  <a:srgbClr val="CC0000"/>
                </a:solidFill>
                <a:latin typeface="Times New Roman" pitchFamily="18" charset="0"/>
              </a:rPr>
              <a:t>66%]</a:t>
            </a:r>
            <a:endParaRPr lang="en-US" altLang="zh-CN" sz="2200" i="1" dirty="0" smtClean="0">
              <a:solidFill>
                <a:srgbClr val="CC0000"/>
              </a:solidFill>
              <a:latin typeface="Times New Roman" pitchFamily="18" charset="0"/>
            </a:endParaRPr>
          </a:p>
          <a:p>
            <a:pPr lvl="1" eaLnBrk="1" hangingPunct="1">
              <a:spcBef>
                <a:spcPts val="1200"/>
              </a:spcBef>
            </a:pPr>
            <a:r>
              <a:rPr lang="zh-CN" altLang="en-US" sz="2200" dirty="0" smtClean="0"/>
              <a:t>但其实全部人中购买录像带的人数是</a:t>
            </a:r>
            <a:r>
              <a:rPr lang="en-US" altLang="zh-CN" sz="2200" dirty="0" smtClean="0"/>
              <a:t>75%</a:t>
            </a:r>
            <a:r>
              <a:rPr lang="zh-CN" altLang="en-US" sz="2200" dirty="0" smtClean="0"/>
              <a:t>，比</a:t>
            </a:r>
            <a:r>
              <a:rPr lang="en-US" altLang="zh-CN" sz="2200" dirty="0" smtClean="0"/>
              <a:t>66%</a:t>
            </a:r>
            <a:r>
              <a:rPr lang="zh-CN" altLang="en-US" sz="2200" dirty="0" smtClean="0"/>
              <a:t>多；事实上录像带和游戏是负相关的。</a:t>
            </a:r>
          </a:p>
          <a:p>
            <a:pPr lvl="1" eaLnBrk="1" hangingPunct="1">
              <a:spcBef>
                <a:spcPts val="1200"/>
              </a:spcBef>
            </a:pPr>
            <a:r>
              <a:rPr lang="zh-CN" altLang="en-US" sz="2200" dirty="0" smtClean="0"/>
              <a:t>由此可见</a:t>
            </a:r>
            <a:r>
              <a:rPr lang="en-US" altLang="zh-CN" sz="2200" i="1" dirty="0" smtClean="0">
                <a:latin typeface="Times New Roman" pitchFamily="18" charset="0"/>
              </a:rPr>
              <a:t>A =&gt; B</a:t>
            </a:r>
            <a:r>
              <a:rPr lang="zh-CN" altLang="en-US" sz="2200" dirty="0" smtClean="0"/>
              <a:t>的置信度有欺骗性，它只是给出</a:t>
            </a:r>
            <a:r>
              <a:rPr lang="en-US" altLang="zh-CN" sz="2200" dirty="0" smtClean="0"/>
              <a:t>A,B</a:t>
            </a:r>
            <a:r>
              <a:rPr lang="zh-CN" altLang="en-US" sz="2200" dirty="0" smtClean="0"/>
              <a:t>条件概率的估计，而不度量</a:t>
            </a:r>
            <a:r>
              <a:rPr lang="en-US" altLang="zh-CN" sz="2200" dirty="0" smtClean="0"/>
              <a:t>A,B</a:t>
            </a:r>
            <a:r>
              <a:rPr lang="zh-CN" altLang="en-US" sz="2200" dirty="0" smtClean="0"/>
              <a:t>间蕴涵的实际强度。</a:t>
            </a:r>
          </a:p>
        </p:txBody>
      </p:sp>
      <p:graphicFrame>
        <p:nvGraphicFramePr>
          <p:cNvPr id="43012" name="Object 4"/>
          <p:cNvGraphicFramePr>
            <a:graphicFrameLocks noChangeAspect="1"/>
          </p:cNvGraphicFramePr>
          <p:nvPr/>
        </p:nvGraphicFramePr>
        <p:xfrm>
          <a:off x="1839913" y="1419225"/>
          <a:ext cx="6073775" cy="1465263"/>
        </p:xfrm>
        <a:graphic>
          <a:graphicData uri="http://schemas.openxmlformats.org/presentationml/2006/ole">
            <mc:AlternateContent xmlns:mc="http://schemas.openxmlformats.org/markup-compatibility/2006">
              <mc:Choice xmlns:v="urn:schemas-microsoft-com:vml" Requires="v">
                <p:oleObj spid="_x0000_s318601" name="工作表" r:id="rId3" imgW="2667000" imgH="657149" progId="Excel.Sheet.8">
                  <p:embed/>
                </p:oleObj>
              </mc:Choice>
              <mc:Fallback>
                <p:oleObj name="工作表" r:id="rId3" imgW="2667000" imgH="657149"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9913" y="1419225"/>
                        <a:ext cx="6073775" cy="146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69674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dirty="0" smtClean="0"/>
              <a:t>基本概念</a:t>
            </a:r>
          </a:p>
        </p:txBody>
      </p:sp>
      <mc:AlternateContent xmlns:mc="http://schemas.openxmlformats.org/markup-compatibility/2006" xmlns:a14="http://schemas.microsoft.com/office/drawing/2010/main">
        <mc:Choice Requires="a14">
          <p:sp>
            <p:nvSpPr>
              <p:cNvPr id="102403" name="Rectangle 3"/>
              <p:cNvSpPr>
                <a:spLocks noGrp="1" noChangeArrowheads="1"/>
              </p:cNvSpPr>
              <p:nvPr>
                <p:ph type="body" idx="1"/>
              </p:nvPr>
            </p:nvSpPr>
            <p:spPr>
              <a:xfrm>
                <a:off x="609600" y="990600"/>
                <a:ext cx="8023225" cy="5562600"/>
              </a:xfrm>
            </p:spPr>
            <p:txBody>
              <a:bodyPr/>
              <a:lstStyle/>
              <a:p>
                <a:pPr>
                  <a:lnSpc>
                    <a:spcPct val="120000"/>
                  </a:lnSpc>
                  <a:spcBef>
                    <a:spcPts val="1200"/>
                  </a:spcBef>
                </a:pPr>
                <a:r>
                  <a:rPr lang="zh-CN" altLang="en-US" sz="2000" dirty="0" smtClean="0"/>
                  <a:t>设 </a:t>
                </a:r>
                <a:r>
                  <a:rPr lang="en-US" altLang="zh-CN" sz="2000" b="1" i="1" dirty="0" smtClean="0"/>
                  <a:t>I </a:t>
                </a:r>
                <a:r>
                  <a:rPr lang="en-US" altLang="zh-CN" sz="2000" dirty="0" smtClean="0"/>
                  <a:t>= { </a:t>
                </a:r>
                <a:r>
                  <a:rPr lang="en-US" altLang="zh-CN" sz="2000" i="1" dirty="0" smtClean="0"/>
                  <a:t>i</a:t>
                </a:r>
                <a:r>
                  <a:rPr lang="en-US" altLang="zh-CN" sz="2000" i="1" baseline="-25000" dirty="0" smtClean="0"/>
                  <a:t>1</a:t>
                </a:r>
                <a:r>
                  <a:rPr lang="en-US" altLang="zh-CN" sz="2000" i="1" dirty="0" smtClean="0"/>
                  <a:t> , i</a:t>
                </a:r>
                <a:r>
                  <a:rPr lang="en-US" altLang="zh-CN" sz="2000" i="1" baseline="-25000" dirty="0" smtClean="0"/>
                  <a:t>2</a:t>
                </a:r>
                <a:r>
                  <a:rPr lang="en-US" altLang="zh-CN" sz="2000" i="1" dirty="0" smtClean="0"/>
                  <a:t> ,..., </a:t>
                </a:r>
                <a:r>
                  <a:rPr lang="en-US" altLang="zh-CN" sz="2000" i="1" dirty="0" err="1" smtClean="0"/>
                  <a:t>i</a:t>
                </a:r>
                <a:r>
                  <a:rPr lang="en-US" altLang="zh-CN" sz="2000" i="1" baseline="-25000" dirty="0" err="1" smtClean="0"/>
                  <a:t>m</a:t>
                </a:r>
                <a:r>
                  <a:rPr lang="en-US" altLang="zh-CN" sz="2000" i="1" dirty="0" smtClean="0"/>
                  <a:t> </a:t>
                </a:r>
                <a:r>
                  <a:rPr lang="en-US" altLang="zh-CN" sz="2000" dirty="0" smtClean="0"/>
                  <a:t>}</a:t>
                </a:r>
                <a:r>
                  <a:rPr lang="zh-CN" altLang="en-US" sz="2000" dirty="0" smtClean="0"/>
                  <a:t>是项的集合。设任务相关的数据</a:t>
                </a:r>
                <a:r>
                  <a:rPr lang="en-US" altLang="zh-CN" sz="2000" i="1" dirty="0" smtClean="0"/>
                  <a:t>D </a:t>
                </a:r>
                <a:r>
                  <a:rPr lang="zh-CN" altLang="en-US" sz="2000" dirty="0" smtClean="0"/>
                  <a:t>是数据库事务的集合，其中每个事务</a:t>
                </a:r>
                <a:r>
                  <a:rPr lang="en-US" altLang="zh-CN" sz="2000" i="1" dirty="0" smtClean="0"/>
                  <a:t>T</a:t>
                </a:r>
                <a:r>
                  <a:rPr lang="zh-CN" altLang="en-US" sz="2000" dirty="0" smtClean="0"/>
                  <a:t>是项的集合，使得</a:t>
                </a:r>
                <a:r>
                  <a:rPr lang="en-US" altLang="zh-CN" sz="2000" i="1" dirty="0" smtClean="0"/>
                  <a:t>T </a:t>
                </a:r>
                <a:r>
                  <a:rPr lang="en-US" altLang="zh-CN" sz="2000" dirty="0" smtClean="0"/>
                  <a:t>⊆ </a:t>
                </a:r>
                <a:r>
                  <a:rPr lang="en-US" altLang="zh-CN" sz="2000" b="1" i="1" dirty="0" smtClean="0"/>
                  <a:t>I</a:t>
                </a:r>
                <a:r>
                  <a:rPr lang="zh-CN" altLang="en-US" sz="2000" dirty="0" smtClean="0"/>
                  <a:t>。每一个事务有一个标识符，称作</a:t>
                </a:r>
                <a:r>
                  <a:rPr lang="en-US" altLang="zh-CN" sz="2000" dirty="0" smtClean="0"/>
                  <a:t>TID</a:t>
                </a:r>
                <a:r>
                  <a:rPr lang="zh-CN" altLang="en-US" sz="2000" dirty="0" smtClean="0"/>
                  <a:t>。设</a:t>
                </a:r>
                <a:r>
                  <a:rPr lang="en-US" altLang="zh-CN" sz="2000" i="1" dirty="0" smtClean="0"/>
                  <a:t>A </a:t>
                </a:r>
                <a:r>
                  <a:rPr lang="zh-CN" altLang="en-US" sz="2000" dirty="0" smtClean="0"/>
                  <a:t>是一个项集，事务</a:t>
                </a:r>
                <a:r>
                  <a:rPr lang="en-US" altLang="zh-CN" sz="2000" i="1" dirty="0" smtClean="0"/>
                  <a:t>T </a:t>
                </a:r>
                <a:r>
                  <a:rPr lang="zh-CN" altLang="en-US" sz="2000" dirty="0" smtClean="0"/>
                  <a:t>包含</a:t>
                </a:r>
                <a:r>
                  <a:rPr lang="en-US" altLang="zh-CN" sz="2000" i="1" dirty="0" smtClean="0"/>
                  <a:t>A</a:t>
                </a:r>
                <a:r>
                  <a:rPr lang="zh-CN" altLang="en-US" sz="2000" dirty="0" smtClean="0"/>
                  <a:t>当且仅当</a:t>
                </a:r>
                <a:r>
                  <a:rPr lang="en-US" altLang="zh-CN" sz="2000" i="1" dirty="0" smtClean="0"/>
                  <a:t>A </a:t>
                </a:r>
                <a:r>
                  <a:rPr lang="en-US" altLang="zh-CN" sz="2000" dirty="0" smtClean="0"/>
                  <a:t>⊆ </a:t>
                </a:r>
                <a:r>
                  <a:rPr lang="en-US" altLang="zh-CN" sz="2000" i="1" dirty="0" smtClean="0"/>
                  <a:t>T</a:t>
                </a:r>
                <a:r>
                  <a:rPr lang="zh-CN" altLang="en-US" sz="2000" dirty="0" smtClean="0"/>
                  <a:t>。</a:t>
                </a:r>
              </a:p>
              <a:p>
                <a:pPr>
                  <a:lnSpc>
                    <a:spcPct val="120000"/>
                  </a:lnSpc>
                  <a:spcBef>
                    <a:spcPts val="1200"/>
                  </a:spcBef>
                </a:pPr>
                <a:r>
                  <a:rPr lang="zh-CN" altLang="en-US" sz="2000" dirty="0" smtClean="0"/>
                  <a:t>关联规则是形如</a:t>
                </a:r>
                <a:r>
                  <a:rPr lang="en-US" altLang="zh-CN" sz="2000" i="1" dirty="0" smtClean="0"/>
                  <a:t>A </a:t>
                </a:r>
                <a:r>
                  <a:rPr lang="en-US" altLang="zh-CN" sz="2000" dirty="0" smtClean="0"/>
                  <a:t>⇒ </a:t>
                </a:r>
                <a:r>
                  <a:rPr lang="en-US" altLang="zh-CN" sz="2000" i="1" dirty="0" smtClean="0"/>
                  <a:t>B </a:t>
                </a:r>
                <a:r>
                  <a:rPr lang="zh-CN" altLang="en-US" sz="2000" dirty="0" smtClean="0"/>
                  <a:t>的蕴涵式，其中</a:t>
                </a:r>
                <a:r>
                  <a:rPr lang="en-US" altLang="zh-CN" sz="2000" i="1" dirty="0" smtClean="0"/>
                  <a:t>A </a:t>
                </a:r>
                <a:r>
                  <a:rPr lang="en-US" altLang="zh-CN" sz="2000" dirty="0" smtClean="0"/>
                  <a:t>⊂ </a:t>
                </a:r>
                <a:r>
                  <a:rPr lang="en-US" altLang="zh-CN" sz="2000" b="1" i="1" dirty="0" smtClean="0"/>
                  <a:t>I</a:t>
                </a:r>
                <a:r>
                  <a:rPr lang="zh-CN" altLang="en-US" sz="2000" dirty="0" smtClean="0"/>
                  <a:t>，</a:t>
                </a:r>
                <a:r>
                  <a:rPr lang="en-US" altLang="zh-CN" sz="2000" i="1" dirty="0" smtClean="0"/>
                  <a:t>B </a:t>
                </a:r>
                <a:r>
                  <a:rPr lang="en-US" altLang="zh-CN" sz="2000" dirty="0" smtClean="0"/>
                  <a:t>⊂ </a:t>
                </a:r>
                <a:r>
                  <a:rPr lang="en-US" altLang="zh-CN" sz="2000" b="1" i="1" dirty="0" smtClean="0"/>
                  <a:t>I</a:t>
                </a:r>
                <a:r>
                  <a:rPr lang="zh-CN" altLang="en-US" sz="2000" dirty="0" smtClean="0"/>
                  <a:t>，并且</a:t>
                </a:r>
                <a:r>
                  <a:rPr lang="en-US" altLang="zh-CN" sz="2000" i="1" dirty="0" smtClean="0"/>
                  <a:t>A </a:t>
                </a:r>
                <a:r>
                  <a:rPr lang="en-US" altLang="zh-CN" sz="2000" dirty="0" smtClean="0"/>
                  <a:t>∩ </a:t>
                </a:r>
                <a:r>
                  <a:rPr lang="en-US" altLang="zh-CN" sz="2000" i="1" dirty="0" smtClean="0"/>
                  <a:t>B </a:t>
                </a:r>
                <a:r>
                  <a:rPr lang="en-US" altLang="zh-CN" sz="2000" dirty="0" smtClean="0"/>
                  <a:t>= ∅</a:t>
                </a:r>
                <a:r>
                  <a:rPr lang="zh-CN" altLang="en-US" sz="2000" dirty="0" smtClean="0"/>
                  <a:t>。规则</a:t>
                </a:r>
                <a:r>
                  <a:rPr lang="en-US" altLang="zh-CN" sz="2000" i="1" dirty="0" smtClean="0"/>
                  <a:t>A </a:t>
                </a:r>
                <a:r>
                  <a:rPr lang="en-US" altLang="zh-CN" sz="2000" dirty="0" smtClean="0"/>
                  <a:t>⇒</a:t>
                </a:r>
                <a:r>
                  <a:rPr lang="en-US" altLang="zh-CN" sz="2000" i="1" dirty="0" smtClean="0"/>
                  <a:t>B </a:t>
                </a:r>
                <a:r>
                  <a:rPr lang="zh-CN" altLang="en-US" sz="2000" dirty="0" smtClean="0"/>
                  <a:t>在事务集</a:t>
                </a:r>
                <a:r>
                  <a:rPr lang="en-US" altLang="zh-CN" sz="2000" i="1" dirty="0" smtClean="0"/>
                  <a:t>D </a:t>
                </a:r>
                <a:r>
                  <a:rPr lang="zh-CN" altLang="en-US" sz="2000" dirty="0" smtClean="0"/>
                  <a:t>中成立，具有支持度</a:t>
                </a:r>
                <a:r>
                  <a:rPr lang="en-US" altLang="zh-CN" sz="2000" i="1" dirty="0" smtClean="0"/>
                  <a:t>s</a:t>
                </a:r>
                <a:r>
                  <a:rPr lang="zh-CN" altLang="en-US" sz="2000" dirty="0" smtClean="0"/>
                  <a:t>，其中</a:t>
                </a:r>
                <a:r>
                  <a:rPr lang="en-US" altLang="zh-CN" sz="2000" i="1" dirty="0" smtClean="0"/>
                  <a:t>s </a:t>
                </a:r>
                <a:r>
                  <a:rPr lang="zh-CN" altLang="en-US" sz="2000" dirty="0" smtClean="0"/>
                  <a:t>是</a:t>
                </a:r>
                <a:r>
                  <a:rPr lang="en-US" altLang="zh-CN" sz="2000" i="1" dirty="0" smtClean="0"/>
                  <a:t>D </a:t>
                </a:r>
                <a:r>
                  <a:rPr lang="zh-CN" altLang="en-US" sz="2000" dirty="0" smtClean="0"/>
                  <a:t>中事务包含</a:t>
                </a:r>
                <a:r>
                  <a:rPr lang="en-US" altLang="zh-CN" sz="2000" i="1" dirty="0" smtClean="0"/>
                  <a:t>A </a:t>
                </a:r>
                <a:r>
                  <a:rPr lang="en-US" altLang="zh-CN" sz="2000" dirty="0" smtClean="0"/>
                  <a:t>∪ </a:t>
                </a:r>
                <a:r>
                  <a:rPr lang="en-US" altLang="zh-CN" sz="2000" i="1" dirty="0" smtClean="0"/>
                  <a:t>B</a:t>
                </a:r>
                <a:r>
                  <a:rPr lang="zh-CN" altLang="en-US" sz="2000" dirty="0" smtClean="0"/>
                  <a:t>（即，</a:t>
                </a:r>
                <a:r>
                  <a:rPr lang="en-US" altLang="zh-CN" sz="2000" i="1" dirty="0" smtClean="0"/>
                  <a:t>A </a:t>
                </a:r>
                <a:r>
                  <a:rPr lang="zh-CN" altLang="en-US" sz="2000" dirty="0" smtClean="0"/>
                  <a:t>和</a:t>
                </a:r>
                <a:r>
                  <a:rPr lang="en-US" altLang="zh-CN" sz="2000" i="1" dirty="0" smtClean="0"/>
                  <a:t>B </a:t>
                </a:r>
                <a:r>
                  <a:rPr lang="zh-CN" altLang="en-US" sz="2000" dirty="0" smtClean="0"/>
                  <a:t>二者）的百分比。</a:t>
                </a:r>
                <a:endParaRPr lang="en-US" altLang="zh-CN" sz="2000" dirty="0" smtClean="0"/>
              </a:p>
              <a:p>
                <a:pPr>
                  <a:lnSpc>
                    <a:spcPct val="120000"/>
                  </a:lnSpc>
                  <a:spcBef>
                    <a:spcPts val="1200"/>
                  </a:spcBef>
                </a:pPr>
                <a:r>
                  <a:rPr lang="zh-CN" altLang="en-US" sz="2000" dirty="0"/>
                  <a:t>它是概率</a:t>
                </a:r>
                <a:r>
                  <a:rPr lang="en-US" altLang="zh-CN" sz="2000" i="1" dirty="0"/>
                  <a:t>P</a:t>
                </a:r>
                <a:r>
                  <a:rPr lang="en-US" altLang="zh-CN" sz="2000" dirty="0"/>
                  <a:t>(</a:t>
                </a:r>
                <a:r>
                  <a:rPr lang="en-US" altLang="zh-CN" sz="2000" i="1" dirty="0"/>
                  <a:t>A </a:t>
                </a:r>
                <a:r>
                  <a:rPr lang="en-US" altLang="zh-CN" sz="2000" dirty="0"/>
                  <a:t>∪ </a:t>
                </a:r>
                <a:r>
                  <a:rPr lang="en-US" altLang="zh-CN" sz="2000" i="1" dirty="0"/>
                  <a:t>B)</a:t>
                </a:r>
                <a:r>
                  <a:rPr lang="zh-CN" altLang="en-US" sz="2000" dirty="0"/>
                  <a:t>。规则</a:t>
                </a:r>
                <a:r>
                  <a:rPr lang="en-US" altLang="zh-CN" sz="2000" i="1" dirty="0"/>
                  <a:t>A </a:t>
                </a:r>
                <a:r>
                  <a:rPr lang="en-US" altLang="zh-CN" sz="2000" dirty="0"/>
                  <a:t>⇒ </a:t>
                </a:r>
                <a:r>
                  <a:rPr lang="en-US" altLang="zh-CN" sz="2000" i="1" dirty="0"/>
                  <a:t>B </a:t>
                </a:r>
                <a:r>
                  <a:rPr lang="zh-CN" altLang="en-US" sz="2000" dirty="0"/>
                  <a:t>在事务集</a:t>
                </a:r>
                <a:r>
                  <a:rPr lang="en-US" altLang="zh-CN" sz="2000" i="1" dirty="0"/>
                  <a:t>D </a:t>
                </a:r>
                <a:r>
                  <a:rPr lang="zh-CN" altLang="en-US" sz="2000" dirty="0"/>
                  <a:t>中具有置信度</a:t>
                </a:r>
                <a:r>
                  <a:rPr lang="en-US" altLang="zh-CN" sz="2000" i="1" dirty="0"/>
                  <a:t>c</a:t>
                </a:r>
                <a:r>
                  <a:rPr lang="zh-CN" altLang="en-US" sz="2000" dirty="0" smtClean="0"/>
                  <a:t>，是</a:t>
                </a:r>
                <a:r>
                  <a:rPr lang="en-US" altLang="zh-CN" sz="2000" i="1" dirty="0" smtClean="0"/>
                  <a:t>D </a:t>
                </a:r>
                <a:r>
                  <a:rPr lang="zh-CN" altLang="en-US" sz="2000" dirty="0"/>
                  <a:t>中包含</a:t>
                </a:r>
                <a:r>
                  <a:rPr lang="en-US" altLang="zh-CN" sz="2000" dirty="0"/>
                  <a:t>A </a:t>
                </a:r>
                <a:r>
                  <a:rPr lang="zh-CN" altLang="en-US" sz="2000" dirty="0"/>
                  <a:t>的事务同时也包含</a:t>
                </a:r>
                <a:r>
                  <a:rPr lang="en-US" altLang="zh-CN" sz="2000" i="1" dirty="0"/>
                  <a:t>B</a:t>
                </a:r>
                <a:r>
                  <a:rPr lang="zh-CN" altLang="en-US" sz="2000" dirty="0"/>
                  <a:t>的</a:t>
                </a:r>
                <a:r>
                  <a:rPr lang="zh-CN" altLang="en-US" sz="2000" dirty="0" smtClean="0"/>
                  <a:t>百分比。</a:t>
                </a:r>
                <a:r>
                  <a:rPr lang="zh-CN" altLang="en-US" sz="2000" dirty="0"/>
                  <a:t>这是条件概率</a:t>
                </a:r>
                <a:r>
                  <a:rPr lang="en-US" altLang="zh-CN" sz="2000" i="1" dirty="0"/>
                  <a:t>P</a:t>
                </a:r>
                <a:r>
                  <a:rPr lang="en-US" altLang="zh-CN" sz="2000" dirty="0"/>
                  <a:t>(</a:t>
                </a:r>
                <a:r>
                  <a:rPr lang="en-US" altLang="zh-CN" sz="2000" i="1" dirty="0"/>
                  <a:t>B|A</a:t>
                </a:r>
                <a:r>
                  <a:rPr lang="en-US" altLang="zh-CN" sz="2000" dirty="0"/>
                  <a:t>)</a:t>
                </a:r>
                <a:r>
                  <a:rPr lang="zh-CN" altLang="en-US" sz="2000" dirty="0"/>
                  <a:t>。</a:t>
                </a:r>
              </a:p>
              <a:p>
                <a:pPr>
                  <a:spcBef>
                    <a:spcPts val="1200"/>
                  </a:spcBef>
                </a:pPr>
                <a:r>
                  <a:rPr lang="en-US" altLang="zh-CN" sz="2000" i="1" dirty="0"/>
                  <a:t>support </a:t>
                </a:r>
                <a:r>
                  <a:rPr lang="en-US" altLang="zh-CN" sz="2000" dirty="0"/>
                  <a:t>(</a:t>
                </a:r>
                <a:r>
                  <a:rPr lang="en-US" altLang="zh-CN" sz="2000" i="1" dirty="0"/>
                  <a:t>A </a:t>
                </a:r>
                <a:r>
                  <a:rPr lang="en-US" altLang="zh-CN" sz="2000" dirty="0"/>
                  <a:t>⇒ </a:t>
                </a:r>
                <a:r>
                  <a:rPr lang="en-US" altLang="zh-CN" sz="2000" i="1" dirty="0"/>
                  <a:t>B </a:t>
                </a:r>
                <a:r>
                  <a:rPr lang="en-US" altLang="zh-CN" sz="2000" dirty="0"/>
                  <a:t>) = </a:t>
                </a:r>
                <a:r>
                  <a:rPr lang="en-US" altLang="zh-CN" sz="2000" i="1" dirty="0"/>
                  <a:t>P</a:t>
                </a:r>
                <a:r>
                  <a:rPr lang="en-US" altLang="zh-CN" sz="2000" dirty="0"/>
                  <a:t>(</a:t>
                </a:r>
                <a:r>
                  <a:rPr lang="en-US" altLang="zh-CN" sz="2000" i="1" dirty="0"/>
                  <a:t>A </a:t>
                </a:r>
                <a:r>
                  <a:rPr lang="en-US" altLang="zh-CN" sz="2000" dirty="0"/>
                  <a:t>∪ </a:t>
                </a:r>
                <a:r>
                  <a:rPr lang="en-US" altLang="zh-CN" sz="2000" i="1" dirty="0"/>
                  <a:t>B</a:t>
                </a:r>
                <a:r>
                  <a:rPr lang="en-US" altLang="zh-CN" sz="2000" i="1" dirty="0" smtClean="0"/>
                  <a:t>)=</a:t>
                </a:r>
                <a:r>
                  <a:rPr lang="en-US" altLang="zh-CN" sz="2000" dirty="0"/>
                  <a:t> </a:t>
                </a:r>
                <a14:m>
                  <m:oMath xmlns:m="http://schemas.openxmlformats.org/officeDocument/2006/math">
                    <m:f>
                      <m:fPr>
                        <m:ctrlPr>
                          <a:rPr lang="en-US" altLang="zh-CN" i="1">
                            <a:latin typeface="Cambria Math"/>
                          </a:rPr>
                        </m:ctrlPr>
                      </m:fPr>
                      <m:num>
                        <m:r>
                          <a:rPr lang="en-US" altLang="zh-CN" i="1">
                            <a:latin typeface="Cambria Math"/>
                          </a:rPr>
                          <m:t># (</m:t>
                        </m:r>
                        <m:r>
                          <a:rPr lang="en-US" altLang="zh-CN" b="0" i="1" smtClean="0">
                            <a:latin typeface="Cambria Math"/>
                          </a:rPr>
                          <m:t>𝐴</m:t>
                        </m:r>
                        <m:r>
                          <a:rPr lang="en-US" altLang="zh-CN" i="1">
                            <a:latin typeface="Cambria Math"/>
                            <a:ea typeface="Cambria Math"/>
                          </a:rPr>
                          <m:t>∪</m:t>
                        </m:r>
                        <m:r>
                          <a:rPr lang="en-US" altLang="zh-CN" b="0" i="1" smtClean="0">
                            <a:latin typeface="Cambria Math"/>
                            <a:ea typeface="Cambria Math"/>
                          </a:rPr>
                          <m:t>𝐵</m:t>
                        </m:r>
                        <m:r>
                          <a:rPr lang="en-US" altLang="zh-CN" i="1">
                            <a:latin typeface="Cambria Math"/>
                          </a:rPr>
                          <m:t>)</m:t>
                        </m:r>
                      </m:num>
                      <m:den>
                        <m:r>
                          <a:rPr lang="en-US" altLang="zh-CN" i="1">
                            <a:latin typeface="Cambria Math"/>
                          </a:rPr>
                          <m:t>𝑛</m:t>
                        </m:r>
                      </m:den>
                    </m:f>
                  </m:oMath>
                </a14:m>
                <a:endParaRPr lang="en-US" altLang="zh-CN" sz="2000" dirty="0" smtClean="0"/>
              </a:p>
              <a:p>
                <a:pPr>
                  <a:spcBef>
                    <a:spcPts val="1200"/>
                  </a:spcBef>
                </a:pPr>
                <a:r>
                  <a:rPr lang="en-US" altLang="zh-CN" sz="2000" i="1" dirty="0" smtClean="0"/>
                  <a:t>confidence </a:t>
                </a:r>
                <a:r>
                  <a:rPr lang="en-US" altLang="zh-CN" sz="2000" dirty="0" smtClean="0"/>
                  <a:t>(</a:t>
                </a:r>
                <a:r>
                  <a:rPr lang="en-US" altLang="zh-CN" sz="2000" i="1" dirty="0" smtClean="0"/>
                  <a:t>A </a:t>
                </a:r>
                <a:r>
                  <a:rPr lang="en-US" altLang="zh-CN" sz="2000" dirty="0" smtClean="0"/>
                  <a:t>⇒ </a:t>
                </a:r>
                <a:r>
                  <a:rPr lang="en-US" altLang="zh-CN" sz="2000" i="1" dirty="0" smtClean="0"/>
                  <a:t>B </a:t>
                </a:r>
                <a:r>
                  <a:rPr lang="en-US" altLang="zh-CN" sz="2000" dirty="0" smtClean="0"/>
                  <a:t>) = </a:t>
                </a:r>
                <a:r>
                  <a:rPr lang="en-US" altLang="zh-CN" sz="2000" i="1" dirty="0" smtClean="0"/>
                  <a:t>P</a:t>
                </a:r>
                <a:r>
                  <a:rPr lang="en-US" altLang="zh-CN" sz="2000" dirty="0" smtClean="0"/>
                  <a:t>(</a:t>
                </a:r>
                <a:r>
                  <a:rPr lang="en-US" altLang="zh-CN" sz="2000" i="1" dirty="0" smtClean="0"/>
                  <a:t>B|A</a:t>
                </a:r>
                <a:r>
                  <a:rPr lang="en-US" altLang="zh-CN" sz="2000" dirty="0" smtClean="0"/>
                  <a:t>)</a:t>
                </a:r>
                <a:r>
                  <a:rPr lang="en-US" altLang="zh-CN" sz="2000" dirty="0"/>
                  <a:t> </a:t>
                </a:r>
                <a14:m>
                  <m:oMath xmlns:m="http://schemas.openxmlformats.org/officeDocument/2006/math">
                    <m:r>
                      <a:rPr lang="en-US" altLang="zh-CN" sz="2000" i="1">
                        <a:latin typeface="Cambria Math"/>
                      </a:rPr>
                      <m:t>=</m:t>
                    </m:r>
                    <m:f>
                      <m:fPr>
                        <m:ctrlPr>
                          <a:rPr lang="en-US" altLang="zh-CN" sz="2000" i="1">
                            <a:latin typeface="Cambria Math"/>
                          </a:rPr>
                        </m:ctrlPr>
                      </m:fPr>
                      <m:num>
                        <m:r>
                          <a:rPr lang="en-US" altLang="zh-CN" sz="2000" i="1">
                            <a:latin typeface="Cambria Math"/>
                          </a:rPr>
                          <m:t># (</m:t>
                        </m:r>
                        <m:r>
                          <a:rPr lang="en-US" altLang="zh-CN" sz="2000" b="0" i="1" smtClean="0">
                            <a:latin typeface="Cambria Math"/>
                          </a:rPr>
                          <m:t>𝐴</m:t>
                        </m:r>
                        <m:r>
                          <a:rPr lang="en-US" altLang="zh-CN" sz="2000" i="1">
                            <a:latin typeface="Cambria Math"/>
                            <a:ea typeface="Cambria Math"/>
                          </a:rPr>
                          <m:t>∪</m:t>
                        </m:r>
                        <m:r>
                          <a:rPr lang="en-US" altLang="zh-CN" sz="2000" b="0" i="1" smtClean="0">
                            <a:latin typeface="Cambria Math"/>
                            <a:ea typeface="Cambria Math"/>
                          </a:rPr>
                          <m:t>𝐵</m:t>
                        </m:r>
                        <m:r>
                          <a:rPr lang="en-US" altLang="zh-CN" sz="2000" i="1">
                            <a:latin typeface="Cambria Math"/>
                          </a:rPr>
                          <m:t>)</m:t>
                        </m:r>
                      </m:num>
                      <m:den>
                        <m:r>
                          <a:rPr lang="en-US" altLang="zh-CN" sz="2000" i="1">
                            <a:latin typeface="Cambria Math"/>
                          </a:rPr>
                          <m:t>#(</m:t>
                        </m:r>
                        <m:r>
                          <a:rPr lang="en-US" altLang="zh-CN" sz="2000" b="0" i="1" smtClean="0">
                            <a:latin typeface="Cambria Math"/>
                          </a:rPr>
                          <m:t>𝐴</m:t>
                        </m:r>
                        <m:r>
                          <a:rPr lang="en-US" altLang="zh-CN" sz="2000" i="1">
                            <a:latin typeface="Cambria Math"/>
                          </a:rPr>
                          <m:t>)</m:t>
                        </m:r>
                      </m:den>
                    </m:f>
                    <m:r>
                      <a:rPr lang="en-US" altLang="zh-CN" sz="2000" b="0" i="1" smtClean="0">
                        <a:latin typeface="Cambria Math"/>
                      </a:rPr>
                      <m:t>=</m:t>
                    </m:r>
                    <m:f>
                      <m:fPr>
                        <m:ctrlPr>
                          <a:rPr lang="en-US" altLang="zh-CN" i="1">
                            <a:latin typeface="Cambria Math"/>
                          </a:rPr>
                        </m:ctrlPr>
                      </m:fPr>
                      <m:num>
                        <m:r>
                          <a:rPr lang="en-US" altLang="zh-CN" i="1">
                            <a:latin typeface="Cambria Math"/>
                          </a:rPr>
                          <m:t>𝑆𝑢𝑝𝑝𝑜𝑟𝑡</m:t>
                        </m:r>
                        <m:r>
                          <a:rPr lang="en-US" altLang="zh-CN" i="1">
                            <a:latin typeface="Cambria Math"/>
                          </a:rPr>
                          <m:t>(</m:t>
                        </m:r>
                        <m:r>
                          <a:rPr lang="en-US" altLang="zh-CN" b="0" i="1" smtClean="0">
                            <a:latin typeface="Cambria Math"/>
                          </a:rPr>
                          <m:t>𝐴</m:t>
                        </m:r>
                        <m:r>
                          <a:rPr lang="en-US" altLang="zh-CN" i="1">
                            <a:latin typeface="Cambria Math"/>
                            <a:ea typeface="Cambria Math"/>
                          </a:rPr>
                          <m:t>∪</m:t>
                        </m:r>
                        <m:r>
                          <a:rPr lang="en-US" altLang="zh-CN" b="0" i="1" smtClean="0">
                            <a:latin typeface="Cambria Math"/>
                            <a:ea typeface="Cambria Math"/>
                          </a:rPr>
                          <m:t>𝐵</m:t>
                        </m:r>
                        <m:r>
                          <a:rPr lang="en-US" altLang="zh-CN" i="1">
                            <a:latin typeface="Cambria Math"/>
                          </a:rPr>
                          <m:t>)</m:t>
                        </m:r>
                      </m:num>
                      <m:den>
                        <m:r>
                          <a:rPr lang="en-US" altLang="zh-CN" i="1">
                            <a:latin typeface="Cambria Math"/>
                          </a:rPr>
                          <m:t>𝑆𝑢𝑝𝑝𝑜𝑟𝑡</m:t>
                        </m:r>
                        <m:r>
                          <a:rPr lang="en-US" altLang="zh-CN" i="1">
                            <a:latin typeface="Cambria Math"/>
                          </a:rPr>
                          <m:t>(</m:t>
                        </m:r>
                        <m:r>
                          <a:rPr lang="en-US" altLang="zh-CN" b="0" i="1" smtClean="0">
                            <a:latin typeface="Cambria Math"/>
                          </a:rPr>
                          <m:t>𝐴</m:t>
                        </m:r>
                        <m:r>
                          <a:rPr lang="en-US" altLang="zh-CN" i="1">
                            <a:latin typeface="Cambria Math"/>
                          </a:rPr>
                          <m:t>)</m:t>
                        </m:r>
                      </m:den>
                    </m:f>
                  </m:oMath>
                </a14:m>
                <a:endParaRPr lang="zh-CN" altLang="en-US" sz="2000" dirty="0" smtClean="0"/>
              </a:p>
            </p:txBody>
          </p:sp>
        </mc:Choice>
        <mc:Fallback xmlns="">
          <p:sp>
            <p:nvSpPr>
              <p:cNvPr id="102403" name="Rectangle 3"/>
              <p:cNvSpPr>
                <a:spLocks noGrp="1" noRot="1" noChangeAspect="1" noMove="1" noResize="1" noEditPoints="1" noAdjustHandles="1" noChangeArrowheads="1" noChangeShapeType="1" noTextEdit="1"/>
              </p:cNvSpPr>
              <p:nvPr>
                <p:ph type="body" idx="1"/>
              </p:nvPr>
            </p:nvSpPr>
            <p:spPr>
              <a:xfrm>
                <a:off x="609600" y="990600"/>
                <a:ext cx="8023225" cy="5562600"/>
              </a:xfrm>
              <a:blipFill rotWithShape="1">
                <a:blip r:embed="rId3"/>
                <a:stretch>
                  <a:fillRect l="-608" t="-329" r="-10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38567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支持</a:t>
            </a:r>
            <a:r>
              <a:rPr lang="zh-CN" altLang="en-US" sz="3200" dirty="0" smtClean="0"/>
              <a:t>度例子</a:t>
            </a:r>
            <a:endParaRPr lang="zh-CN" altLang="en-US" sz="3200" dirty="0"/>
          </a:p>
        </p:txBody>
      </p:sp>
      <p:sp>
        <p:nvSpPr>
          <p:cNvPr id="4" name="灯片编号占位符 3"/>
          <p:cNvSpPr>
            <a:spLocks noGrp="1"/>
          </p:cNvSpPr>
          <p:nvPr>
            <p:ph type="sldNum" sz="quarter" idx="11"/>
          </p:nvPr>
        </p:nvSpPr>
        <p:spPr/>
        <p:txBody>
          <a:bodyPr/>
          <a:lstStyle/>
          <a:p>
            <a:pPr>
              <a:defRPr/>
            </a:pPr>
            <a:fld id="{2F412C5C-C73A-4010-A543-514F6E608F97}" type="slidenum">
              <a:rPr lang="en-US" altLang="zh-CN" smtClean="0"/>
              <a:pPr>
                <a:defRPr/>
              </a:pPr>
              <a:t>8</a:t>
            </a:fld>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val="4088754447"/>
              </p:ext>
            </p:extLst>
          </p:nvPr>
        </p:nvGraphicFramePr>
        <p:xfrm>
          <a:off x="609600" y="3124200"/>
          <a:ext cx="8153401" cy="3657600"/>
        </p:xfrm>
        <a:graphic>
          <a:graphicData uri="http://schemas.openxmlformats.org/drawingml/2006/table">
            <a:tbl>
              <a:tblPr firstRow="1" bandRow="1">
                <a:tableStyleId>{5C22544A-7EE6-4342-B048-85BDC9FD1C3A}</a:tableStyleId>
              </a:tblPr>
              <a:tblGrid>
                <a:gridCol w="1320075"/>
                <a:gridCol w="1397726"/>
                <a:gridCol w="4216400"/>
                <a:gridCol w="1219200"/>
              </a:tblGrid>
              <a:tr h="349808">
                <a:tc>
                  <a:txBody>
                    <a:bodyPr/>
                    <a:lstStyle/>
                    <a:p>
                      <a:pPr algn="ctr"/>
                      <a:r>
                        <a:rPr lang="en-AU" altLang="zh-CN" dirty="0" smtClean="0"/>
                        <a:t>Itemset</a:t>
                      </a:r>
                      <a:endParaRPr lang="zh-CN" altLang="en-US" dirty="0"/>
                    </a:p>
                  </a:txBody>
                  <a:tcPr anchor="ctr"/>
                </a:tc>
                <a:tc>
                  <a:txBody>
                    <a:bodyPr/>
                    <a:lstStyle/>
                    <a:p>
                      <a:pPr algn="ctr"/>
                      <a:r>
                        <a:rPr lang="en-AU" altLang="zh-CN" dirty="0" smtClean="0"/>
                        <a:t>Support</a:t>
                      </a:r>
                      <a:endParaRPr lang="zh-CN" altLang="en-US" dirty="0"/>
                    </a:p>
                  </a:txBody>
                  <a:tcPr anchor="ctr"/>
                </a:tc>
                <a:tc>
                  <a:txBody>
                    <a:bodyPr/>
                    <a:lstStyle/>
                    <a:p>
                      <a:pPr algn="ctr"/>
                      <a:r>
                        <a:rPr lang="en-AU" altLang="zh-CN" dirty="0" smtClean="0"/>
                        <a:t>Itemset</a:t>
                      </a:r>
                      <a:endParaRPr lang="zh-CN" altLang="en-US" dirty="0"/>
                    </a:p>
                  </a:txBody>
                  <a:tcPr anchor="ctr"/>
                </a:tc>
                <a:tc>
                  <a:txBody>
                    <a:bodyPr/>
                    <a:lstStyle/>
                    <a:p>
                      <a:pPr algn="ctr"/>
                      <a:r>
                        <a:rPr lang="en-AU" altLang="zh-CN" dirty="0" smtClean="0"/>
                        <a:t>Support</a:t>
                      </a:r>
                      <a:endParaRPr lang="zh-CN" altLang="en-US" dirty="0"/>
                    </a:p>
                  </a:txBody>
                  <a:tcPr anchor="ctr"/>
                </a:tc>
              </a:tr>
              <a:tr h="349808">
                <a:tc>
                  <a:txBody>
                    <a:bodyPr/>
                    <a:lstStyle/>
                    <a:p>
                      <a:r>
                        <a:rPr lang="en-AU" altLang="zh-CN" sz="1600" dirty="0" smtClean="0"/>
                        <a:t>Bread</a:t>
                      </a:r>
                      <a:endParaRPr lang="zh-CN" altLang="en-US" sz="1600" dirty="0"/>
                    </a:p>
                  </a:txBody>
                  <a:tcPr anchor="ctr"/>
                </a:tc>
                <a:tc>
                  <a:txBody>
                    <a:bodyPr/>
                    <a:lstStyle/>
                    <a:p>
                      <a:pPr algn="ctr"/>
                      <a:r>
                        <a:rPr lang="en-AU" altLang="zh-CN" sz="1600" dirty="0" smtClean="0">
                          <a:solidFill>
                            <a:srgbClr val="C00000"/>
                          </a:solidFill>
                        </a:rPr>
                        <a:t>6/8</a:t>
                      </a:r>
                      <a:endParaRPr lang="zh-CN" altLang="en-US" sz="1600" dirty="0">
                        <a:solidFill>
                          <a:srgbClr val="C00000"/>
                        </a:solidFill>
                      </a:endParaRPr>
                    </a:p>
                  </a:txBody>
                  <a:tcPr anchor="ctr"/>
                </a:tc>
                <a:tc>
                  <a:txBody>
                    <a:bodyPr/>
                    <a:lstStyle/>
                    <a:p>
                      <a:r>
                        <a:rPr lang="en-AU" altLang="zh-CN" sz="1600" smtClean="0"/>
                        <a:t>Bread, Butter</a:t>
                      </a:r>
                      <a:endParaRPr lang="zh-CN" altLang="en-US" sz="1600" dirty="0"/>
                    </a:p>
                  </a:txBody>
                  <a:tcPr anchor="ctr"/>
                </a:tc>
                <a:tc>
                  <a:txBody>
                    <a:bodyPr/>
                    <a:lstStyle/>
                    <a:p>
                      <a:pPr algn="ctr"/>
                      <a:r>
                        <a:rPr lang="en-AU" altLang="zh-CN" dirty="0" smtClean="0">
                          <a:solidFill>
                            <a:srgbClr val="C00000"/>
                          </a:solidFill>
                        </a:rPr>
                        <a:t>3/8</a:t>
                      </a:r>
                      <a:endParaRPr lang="zh-CN" altLang="en-US" dirty="0">
                        <a:solidFill>
                          <a:srgbClr val="C00000"/>
                        </a:solidFill>
                      </a:endParaRPr>
                    </a:p>
                  </a:txBody>
                  <a:tcPr anchor="ctr"/>
                </a:tc>
              </a:tr>
              <a:tr h="349808">
                <a:tc>
                  <a:txBody>
                    <a:bodyPr/>
                    <a:lstStyle/>
                    <a:p>
                      <a:r>
                        <a:rPr lang="en-AU" altLang="zh-CN" sz="1600" dirty="0" smtClean="0"/>
                        <a:t>Butter</a:t>
                      </a:r>
                      <a:endParaRPr lang="zh-CN" altLang="en-US" sz="1600" dirty="0"/>
                    </a:p>
                  </a:txBody>
                  <a:tcPr anchor="ctr"/>
                </a:tc>
                <a:tc>
                  <a:txBody>
                    <a:bodyPr/>
                    <a:lstStyle/>
                    <a:p>
                      <a:pPr algn="ctr"/>
                      <a:r>
                        <a:rPr lang="en-AU" altLang="zh-CN" sz="1600" dirty="0" smtClean="0">
                          <a:solidFill>
                            <a:srgbClr val="C00000"/>
                          </a:solidFill>
                        </a:rPr>
                        <a:t>3/8</a:t>
                      </a:r>
                      <a:endParaRPr lang="zh-CN" altLang="en-US" sz="1600" dirty="0">
                        <a:solidFill>
                          <a:srgbClr val="C00000"/>
                        </a:solidFill>
                      </a:endParaRPr>
                    </a:p>
                  </a:txBody>
                  <a:tcPr anchor="ctr"/>
                </a:tc>
                <a:tc>
                  <a:txBody>
                    <a:bodyPr/>
                    <a:lstStyle/>
                    <a:p>
                      <a:pPr algn="ctr"/>
                      <a:r>
                        <a:rPr lang="en-AU" altLang="zh-CN" dirty="0" smtClean="0"/>
                        <a:t>…</a:t>
                      </a:r>
                      <a:endParaRPr lang="zh-CN" altLang="en-US" dirty="0"/>
                    </a:p>
                  </a:txBody>
                  <a:tcPr anchor="ctr"/>
                </a:tc>
                <a:tc>
                  <a:txBody>
                    <a:bodyPr/>
                    <a:lstStyle/>
                    <a:p>
                      <a:pPr algn="ctr"/>
                      <a:endParaRPr lang="zh-CN" altLang="en-US" dirty="0">
                        <a:solidFill>
                          <a:srgbClr val="C00000"/>
                        </a:solidFill>
                      </a:endParaRPr>
                    </a:p>
                  </a:txBody>
                  <a:tcPr anchor="ctr"/>
                </a:tc>
              </a:tr>
              <a:tr h="3206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altLang="zh-CN" sz="1600" dirty="0" smtClean="0"/>
                        <a:t>Chips</a:t>
                      </a:r>
                      <a:endParaRPr lang="zh-CN" altLang="en-US" sz="1600" dirty="0"/>
                    </a:p>
                  </a:txBody>
                  <a:tcPr anchor="ctr"/>
                </a:tc>
                <a:tc>
                  <a:txBody>
                    <a:bodyPr/>
                    <a:lstStyle/>
                    <a:p>
                      <a:pPr algn="ctr"/>
                      <a:r>
                        <a:rPr lang="en-AU" altLang="zh-CN" sz="1600" dirty="0" smtClean="0">
                          <a:solidFill>
                            <a:srgbClr val="C00000"/>
                          </a:solidFill>
                        </a:rPr>
                        <a:t>2/8</a:t>
                      </a:r>
                      <a:endParaRPr lang="zh-CN" altLang="en-US" sz="1600" dirty="0">
                        <a:solidFill>
                          <a:srgbClr val="C00000"/>
                        </a:solidFill>
                      </a:endParaRPr>
                    </a:p>
                  </a:txBody>
                  <a:tcPr anchor="ctr"/>
                </a:tc>
                <a:tc>
                  <a:txBody>
                    <a:bodyPr/>
                    <a:lstStyle/>
                    <a:p>
                      <a:r>
                        <a:rPr lang="en-AU" altLang="zh-CN" sz="1600" dirty="0" smtClean="0"/>
                        <a:t>Bread, Butter, Chips</a:t>
                      </a:r>
                      <a:endParaRPr lang="zh-CN" altLang="en-US" sz="1600" dirty="0"/>
                    </a:p>
                  </a:txBody>
                  <a:tcPr anchor="ctr"/>
                </a:tc>
                <a:tc>
                  <a:txBody>
                    <a:bodyPr/>
                    <a:lstStyle/>
                    <a:p>
                      <a:pPr algn="ctr"/>
                      <a:r>
                        <a:rPr lang="en-AU" altLang="zh-CN" sz="1600" dirty="0" smtClean="0">
                          <a:solidFill>
                            <a:srgbClr val="C00000"/>
                          </a:solidFill>
                        </a:rPr>
                        <a:t>0/8</a:t>
                      </a:r>
                      <a:endParaRPr lang="zh-CN" altLang="en-US" sz="1600" dirty="0">
                        <a:solidFill>
                          <a:srgbClr val="C00000"/>
                        </a:solidFill>
                      </a:endParaRPr>
                    </a:p>
                  </a:txBody>
                  <a:tcPr anchor="ctr"/>
                </a:tc>
              </a:tr>
              <a:tr h="349808">
                <a:tc>
                  <a:txBody>
                    <a:bodyPr/>
                    <a:lstStyle/>
                    <a:p>
                      <a:r>
                        <a:rPr lang="en-AU" altLang="zh-CN" sz="1600" dirty="0" smtClean="0"/>
                        <a:t>Jelly</a:t>
                      </a:r>
                      <a:endParaRPr lang="zh-CN" altLang="en-US" sz="1600" dirty="0"/>
                    </a:p>
                  </a:txBody>
                  <a:tcPr anchor="ctr"/>
                </a:tc>
                <a:tc>
                  <a:txBody>
                    <a:bodyPr/>
                    <a:lstStyle/>
                    <a:p>
                      <a:pPr algn="ctr"/>
                      <a:r>
                        <a:rPr lang="en-AU" altLang="zh-CN" sz="1600" dirty="0" smtClean="0">
                          <a:solidFill>
                            <a:srgbClr val="C00000"/>
                          </a:solidFill>
                        </a:rPr>
                        <a:t>3/8</a:t>
                      </a:r>
                      <a:endParaRPr lang="zh-CN" altLang="en-US" sz="1600" dirty="0">
                        <a:solidFill>
                          <a:srgbClr val="C00000"/>
                        </a:solidFill>
                      </a:endParaRPr>
                    </a:p>
                  </a:txBody>
                  <a:tcPr anchor="ctr"/>
                </a:tc>
                <a:tc>
                  <a:txBody>
                    <a:bodyPr/>
                    <a:lstStyle/>
                    <a:p>
                      <a:pPr algn="ctr"/>
                      <a:r>
                        <a:rPr lang="en-AU" altLang="zh-CN" dirty="0" smtClean="0"/>
                        <a:t>…</a:t>
                      </a:r>
                      <a:endParaRPr lang="zh-CN" altLang="en-US" dirty="0"/>
                    </a:p>
                  </a:txBody>
                  <a:tcPr anchor="ctr"/>
                </a:tc>
                <a:tc>
                  <a:txBody>
                    <a:bodyPr/>
                    <a:lstStyle/>
                    <a:p>
                      <a:pPr algn="ctr"/>
                      <a:endParaRPr lang="zh-CN" altLang="en-US" dirty="0">
                        <a:solidFill>
                          <a:srgbClr val="C00000"/>
                        </a:solidFill>
                      </a:endParaRPr>
                    </a:p>
                  </a:txBody>
                  <a:tcPr anchor="ctr"/>
                </a:tc>
              </a:tr>
              <a:tr h="349808">
                <a:tc>
                  <a:txBody>
                    <a:bodyPr/>
                    <a:lstStyle/>
                    <a:p>
                      <a:r>
                        <a:rPr lang="en-AU" altLang="zh-CN" sz="1600" dirty="0" smtClean="0"/>
                        <a:t>Milk</a:t>
                      </a:r>
                      <a:endParaRPr lang="zh-CN" altLang="en-US" sz="1600" dirty="0"/>
                    </a:p>
                  </a:txBody>
                  <a:tcPr anchor="ctr"/>
                </a:tc>
                <a:tc>
                  <a:txBody>
                    <a:bodyPr/>
                    <a:lstStyle/>
                    <a:p>
                      <a:pPr algn="ctr"/>
                      <a:r>
                        <a:rPr lang="en-AU" altLang="zh-CN" sz="1600" dirty="0" smtClean="0">
                          <a:solidFill>
                            <a:srgbClr val="C00000"/>
                          </a:solidFill>
                        </a:rPr>
                        <a:t>3/8</a:t>
                      </a:r>
                      <a:endParaRPr lang="zh-CN" altLang="en-US" sz="1600" dirty="0">
                        <a:solidFill>
                          <a:srgbClr val="C00000"/>
                        </a:solidFill>
                      </a:endParaRPr>
                    </a:p>
                  </a:txBody>
                  <a:tcPr anchor="ctr"/>
                </a:tc>
                <a:tc>
                  <a:txBody>
                    <a:bodyPr/>
                    <a:lstStyle/>
                    <a:p>
                      <a:r>
                        <a:rPr lang="en-AU" altLang="zh-CN" sz="1600" dirty="0" smtClean="0"/>
                        <a:t>Bread, Butter, Chips, Jelly</a:t>
                      </a:r>
                      <a:endParaRPr lang="zh-CN" altLang="en-US" sz="1600" dirty="0"/>
                    </a:p>
                  </a:txBody>
                  <a:tcPr anchor="ctr"/>
                </a:tc>
                <a:tc>
                  <a:txBody>
                    <a:bodyPr/>
                    <a:lstStyle/>
                    <a:p>
                      <a:pPr algn="ctr"/>
                      <a:r>
                        <a:rPr lang="en-AU" altLang="zh-CN" dirty="0" smtClean="0">
                          <a:solidFill>
                            <a:srgbClr val="C00000"/>
                          </a:solidFill>
                        </a:rPr>
                        <a:t>0/8</a:t>
                      </a:r>
                      <a:endParaRPr lang="zh-CN" altLang="en-US" dirty="0">
                        <a:solidFill>
                          <a:srgbClr val="C00000"/>
                        </a:solidFill>
                      </a:endParaRPr>
                    </a:p>
                  </a:txBody>
                  <a:tcPr anchor="ctr"/>
                </a:tc>
              </a:tr>
              <a:tr h="3498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altLang="zh-CN" sz="1600" dirty="0" smtClean="0"/>
                        <a:t>Peanut</a:t>
                      </a:r>
                      <a:endParaRPr lang="zh-CN" altLang="en-US" sz="1600" dirty="0"/>
                    </a:p>
                  </a:txBody>
                  <a:tcPr anchor="ctr"/>
                </a:tc>
                <a:tc>
                  <a:txBody>
                    <a:bodyPr/>
                    <a:lstStyle/>
                    <a:p>
                      <a:pPr algn="ctr"/>
                      <a:r>
                        <a:rPr lang="en-AU" altLang="zh-CN" sz="1600" dirty="0" smtClean="0">
                          <a:solidFill>
                            <a:srgbClr val="C00000"/>
                          </a:solidFill>
                        </a:rPr>
                        <a:t>1/8</a:t>
                      </a:r>
                      <a:endParaRPr lang="zh-CN" altLang="en-US" sz="1600" dirty="0">
                        <a:solidFill>
                          <a:srgbClr val="C00000"/>
                        </a:solidFill>
                      </a:endParaRPr>
                    </a:p>
                  </a:txBody>
                  <a:tcPr anchor="ctr"/>
                </a:tc>
                <a:tc>
                  <a:txBody>
                    <a:bodyPr/>
                    <a:lstStyle/>
                    <a:p>
                      <a:pPr algn="ctr"/>
                      <a:r>
                        <a:rPr lang="en-AU" altLang="zh-CN" dirty="0" smtClean="0"/>
                        <a:t>…</a:t>
                      </a:r>
                      <a:endParaRPr lang="zh-CN" altLang="en-US" dirty="0"/>
                    </a:p>
                  </a:txBody>
                  <a:tcPr anchor="ctr"/>
                </a:tc>
                <a:tc>
                  <a:txBody>
                    <a:bodyPr/>
                    <a:lstStyle/>
                    <a:p>
                      <a:pPr algn="ctr"/>
                      <a:endParaRPr lang="zh-CN" altLang="en-US" dirty="0">
                        <a:solidFill>
                          <a:srgbClr val="C00000"/>
                        </a:solidFill>
                      </a:endParaRPr>
                    </a:p>
                  </a:txBody>
                  <a:tcPr anchor="ctr"/>
                </a:tc>
              </a:tr>
              <a:tr h="349808">
                <a:tc>
                  <a:txBody>
                    <a:bodyPr/>
                    <a:lstStyle/>
                    <a:p>
                      <a:endParaRPr lang="zh-CN" altLang="en-US" dirty="0"/>
                    </a:p>
                  </a:txBody>
                  <a:tcPr anchor="ctr"/>
                </a:tc>
                <a:tc>
                  <a:txBody>
                    <a:bodyPr/>
                    <a:lstStyle/>
                    <a:p>
                      <a:pPr algn="ctr"/>
                      <a:endParaRPr lang="zh-CN" altLang="en-US" sz="1600" dirty="0"/>
                    </a:p>
                  </a:txBody>
                  <a:tcPr anchor="ctr"/>
                </a:tc>
                <a:tc>
                  <a:txBody>
                    <a:bodyPr/>
                    <a:lstStyle/>
                    <a:p>
                      <a:r>
                        <a:rPr lang="en-AU" altLang="zh-CN" sz="1600" dirty="0" smtClean="0"/>
                        <a:t>Bread, Butter,</a:t>
                      </a:r>
                      <a:r>
                        <a:rPr lang="en-AU" altLang="zh-CN" sz="1600" baseline="0" dirty="0" smtClean="0"/>
                        <a:t> Chips, Jelly, Milk</a:t>
                      </a:r>
                      <a:endParaRPr lang="zh-CN" altLang="en-US" sz="1600" dirty="0"/>
                    </a:p>
                  </a:txBody>
                  <a:tcPr anchor="ctr"/>
                </a:tc>
                <a:tc>
                  <a:txBody>
                    <a:bodyPr/>
                    <a:lstStyle/>
                    <a:p>
                      <a:pPr algn="ctr"/>
                      <a:r>
                        <a:rPr lang="en-AU" altLang="zh-CN" sz="1600" dirty="0" smtClean="0">
                          <a:solidFill>
                            <a:srgbClr val="C00000"/>
                          </a:solidFill>
                        </a:rPr>
                        <a:t>0/8</a:t>
                      </a:r>
                      <a:endParaRPr lang="zh-CN" altLang="en-US" sz="1600" dirty="0">
                        <a:solidFill>
                          <a:srgbClr val="C00000"/>
                        </a:solidFill>
                      </a:endParaRPr>
                    </a:p>
                  </a:txBody>
                  <a:tcPr anchor="ctr"/>
                </a:tc>
              </a:tr>
              <a:tr h="349808">
                <a:tc>
                  <a:txBody>
                    <a:bodyPr/>
                    <a:lstStyle/>
                    <a:p>
                      <a:endParaRPr lang="zh-CN" altLang="en-US" dirty="0"/>
                    </a:p>
                  </a:txBody>
                  <a:tcPr anchor="ctr"/>
                </a:tc>
                <a:tc>
                  <a:txBody>
                    <a:bodyPr/>
                    <a:lstStyle/>
                    <a:p>
                      <a:pPr algn="ctr"/>
                      <a:endParaRPr lang="zh-CN" altLang="en-US" sz="1600" dirty="0"/>
                    </a:p>
                  </a:txBody>
                  <a:tcPr anchor="ctr"/>
                </a:tc>
                <a:tc>
                  <a:txBody>
                    <a:bodyPr/>
                    <a:lstStyle/>
                    <a:p>
                      <a:pPr algn="ctr"/>
                      <a:r>
                        <a:rPr lang="en-AU" altLang="zh-CN" sz="1600" dirty="0" smtClean="0"/>
                        <a:t>…</a:t>
                      </a:r>
                      <a:endParaRPr lang="zh-CN" altLang="en-US" sz="1600" dirty="0"/>
                    </a:p>
                  </a:txBody>
                  <a:tcPr anchor="ctr"/>
                </a:tc>
                <a:tc>
                  <a:txBody>
                    <a:bodyPr/>
                    <a:lstStyle/>
                    <a:p>
                      <a:pPr algn="ctr"/>
                      <a:endParaRPr lang="zh-CN" altLang="en-US" sz="1600" dirty="0">
                        <a:solidFill>
                          <a:srgbClr val="C00000"/>
                        </a:solidFill>
                      </a:endParaRPr>
                    </a:p>
                  </a:txBody>
                  <a:tcPr anchor="ctr"/>
                </a:tc>
              </a:tr>
              <a:tr h="396240">
                <a:tc>
                  <a:txBody>
                    <a:bodyPr/>
                    <a:lstStyle/>
                    <a:p>
                      <a:endParaRPr lang="zh-CN" altLang="en-US" dirty="0"/>
                    </a:p>
                  </a:txBody>
                  <a:tcPr anchor="ctr"/>
                </a:tc>
                <a:tc>
                  <a:txBody>
                    <a:bodyPr/>
                    <a:lstStyle/>
                    <a:p>
                      <a:pPr algn="ctr"/>
                      <a:endParaRPr lang="zh-CN" alt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altLang="zh-CN" sz="1600" dirty="0" smtClean="0"/>
                        <a:t>Bread, Butter,</a:t>
                      </a:r>
                      <a:r>
                        <a:rPr lang="en-AU" altLang="zh-CN" sz="1600" baseline="0" dirty="0" smtClean="0"/>
                        <a:t> Chips, Jelly, Milk, Peanut</a:t>
                      </a:r>
                      <a:endParaRPr lang="zh-CN" altLang="en-US" sz="1600" dirty="0"/>
                    </a:p>
                  </a:txBody>
                  <a:tcPr anchor="ctr"/>
                </a:tc>
                <a:tc>
                  <a:txBody>
                    <a:bodyPr/>
                    <a:lstStyle/>
                    <a:p>
                      <a:pPr algn="ctr"/>
                      <a:r>
                        <a:rPr lang="en-AU" altLang="zh-CN" sz="1600" dirty="0" smtClean="0">
                          <a:solidFill>
                            <a:srgbClr val="C00000"/>
                          </a:solidFill>
                        </a:rPr>
                        <a:t>0/8</a:t>
                      </a:r>
                      <a:endParaRPr lang="zh-CN" altLang="en-US" sz="1600" dirty="0">
                        <a:solidFill>
                          <a:srgbClr val="C00000"/>
                        </a:solidFill>
                      </a:endParaRPr>
                    </a:p>
                  </a:txBody>
                  <a:tcPr anchor="ct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23973261"/>
              </p:ext>
            </p:extLst>
          </p:nvPr>
        </p:nvGraphicFramePr>
        <p:xfrm>
          <a:off x="4191000" y="60960"/>
          <a:ext cx="4572000" cy="2987040"/>
        </p:xfrm>
        <a:graphic>
          <a:graphicData uri="http://schemas.openxmlformats.org/drawingml/2006/table">
            <a:tbl>
              <a:tblPr firstRow="1" bandRow="1">
                <a:tableStyleId>{5C22544A-7EE6-4342-B048-85BDC9FD1C3A}</a:tableStyleId>
              </a:tblPr>
              <a:tblGrid>
                <a:gridCol w="1543051"/>
                <a:gridCol w="3028949"/>
              </a:tblGrid>
              <a:tr h="0">
                <a:tc>
                  <a:txBody>
                    <a:bodyPr/>
                    <a:lstStyle/>
                    <a:p>
                      <a:pPr algn="ctr"/>
                      <a:r>
                        <a:rPr lang="en-AU" altLang="zh-CN" sz="1400" dirty="0" smtClean="0"/>
                        <a:t>Transactions</a:t>
                      </a:r>
                      <a:endParaRPr lang="zh-CN" altLang="en-US" sz="1400" dirty="0"/>
                    </a:p>
                  </a:txBody>
                  <a:tcPr anchor="ctr"/>
                </a:tc>
                <a:tc>
                  <a:txBody>
                    <a:bodyPr/>
                    <a:lstStyle/>
                    <a:p>
                      <a:pPr algn="ctr"/>
                      <a:r>
                        <a:rPr lang="en-AU" altLang="zh-CN" sz="1400" dirty="0" smtClean="0"/>
                        <a:t>Items</a:t>
                      </a:r>
                      <a:endParaRPr lang="zh-CN" altLang="en-US" sz="1400" dirty="0"/>
                    </a:p>
                  </a:txBody>
                  <a:tcPr anchor="ctr"/>
                </a:tc>
              </a:tr>
              <a:tr h="0">
                <a:tc>
                  <a:txBody>
                    <a:bodyPr/>
                    <a:lstStyle/>
                    <a:p>
                      <a:pPr algn="ctr"/>
                      <a:r>
                        <a:rPr lang="en-AU" altLang="zh-CN" sz="1400" dirty="0" smtClean="0"/>
                        <a:t>1</a:t>
                      </a:r>
                      <a:endParaRPr lang="zh-CN" altLang="en-US" sz="1400" dirty="0"/>
                    </a:p>
                  </a:txBody>
                  <a:tcPr anchor="ctr"/>
                </a:tc>
                <a:tc>
                  <a:txBody>
                    <a:bodyPr/>
                    <a:lstStyle/>
                    <a:p>
                      <a:pPr algn="ctr"/>
                      <a:r>
                        <a:rPr lang="en-AU" altLang="zh-CN" sz="1600" dirty="0" smtClean="0"/>
                        <a:t>Bread, Jelly, Peanut, Butter</a:t>
                      </a:r>
                      <a:endParaRPr lang="zh-CN" altLang="en-US" sz="1600" dirty="0"/>
                    </a:p>
                  </a:txBody>
                  <a:tcPr anchor="ctr"/>
                </a:tc>
              </a:tr>
              <a:tr h="0">
                <a:tc>
                  <a:txBody>
                    <a:bodyPr/>
                    <a:lstStyle/>
                    <a:p>
                      <a:pPr algn="ctr"/>
                      <a:r>
                        <a:rPr lang="en-AU" altLang="zh-CN" sz="1400" dirty="0" smtClean="0"/>
                        <a:t>2</a:t>
                      </a:r>
                      <a:endParaRPr lang="zh-CN" altLang="en-US" sz="1400" dirty="0"/>
                    </a:p>
                  </a:txBody>
                  <a:tcPr anchor="ctr"/>
                </a:tc>
                <a:tc>
                  <a:txBody>
                    <a:bodyPr/>
                    <a:lstStyle/>
                    <a:p>
                      <a:pPr algn="ctr"/>
                      <a:r>
                        <a:rPr lang="en-AU" altLang="zh-CN" sz="1600" dirty="0" smtClean="0"/>
                        <a:t>Bread, Butter</a:t>
                      </a:r>
                      <a:endParaRPr lang="zh-CN" altLang="en-US" sz="1600" dirty="0"/>
                    </a:p>
                  </a:txBody>
                  <a:tcPr anchor="ctr"/>
                </a:tc>
              </a:tr>
              <a:tr h="0">
                <a:tc>
                  <a:txBody>
                    <a:bodyPr/>
                    <a:lstStyle/>
                    <a:p>
                      <a:pPr algn="ctr"/>
                      <a:r>
                        <a:rPr lang="en-AU" altLang="zh-CN" sz="1400" dirty="0" smtClean="0"/>
                        <a:t>3</a:t>
                      </a:r>
                      <a:endParaRPr lang="zh-CN" altLang="en-US" sz="1400" dirty="0"/>
                    </a:p>
                  </a:txBody>
                  <a:tcPr anchor="ctr"/>
                </a:tc>
                <a:tc>
                  <a:txBody>
                    <a:bodyPr/>
                    <a:lstStyle/>
                    <a:p>
                      <a:pPr algn="ctr"/>
                      <a:r>
                        <a:rPr lang="en-AU" altLang="zh-CN" sz="1600" dirty="0" smtClean="0"/>
                        <a:t>Bread, Jelly</a:t>
                      </a:r>
                      <a:endParaRPr lang="zh-CN" altLang="en-US" sz="1600" dirty="0"/>
                    </a:p>
                  </a:txBody>
                  <a:tcPr anchor="ctr"/>
                </a:tc>
              </a:tr>
              <a:tr h="0">
                <a:tc>
                  <a:txBody>
                    <a:bodyPr/>
                    <a:lstStyle/>
                    <a:p>
                      <a:pPr algn="ctr"/>
                      <a:r>
                        <a:rPr lang="en-AU" altLang="zh-CN" sz="1400" dirty="0" smtClean="0"/>
                        <a:t>4</a:t>
                      </a:r>
                      <a:endParaRPr lang="zh-CN" altLang="en-US" sz="1400" dirty="0"/>
                    </a:p>
                  </a:txBody>
                  <a:tcPr anchor="ctr"/>
                </a:tc>
                <a:tc>
                  <a:txBody>
                    <a:bodyPr/>
                    <a:lstStyle/>
                    <a:p>
                      <a:pPr algn="ctr"/>
                      <a:r>
                        <a:rPr lang="en-AU" altLang="zh-CN" sz="1600" dirty="0" smtClean="0"/>
                        <a:t>Bread, Milk, Butter</a:t>
                      </a:r>
                      <a:endParaRPr lang="zh-CN" altLang="en-US" sz="1600" dirty="0"/>
                    </a:p>
                  </a:txBody>
                  <a:tcPr anchor="ctr"/>
                </a:tc>
              </a:tr>
              <a:tr h="0">
                <a:tc>
                  <a:txBody>
                    <a:bodyPr/>
                    <a:lstStyle/>
                    <a:p>
                      <a:pPr algn="ctr"/>
                      <a:r>
                        <a:rPr lang="en-AU" altLang="zh-CN" sz="1400" dirty="0" smtClean="0"/>
                        <a:t>5</a:t>
                      </a:r>
                      <a:endParaRPr lang="zh-CN" altLang="en-US" sz="1400" dirty="0"/>
                    </a:p>
                  </a:txBody>
                  <a:tcPr anchor="ctr"/>
                </a:tc>
                <a:tc>
                  <a:txBody>
                    <a:bodyPr/>
                    <a:lstStyle/>
                    <a:p>
                      <a:pPr algn="ctr"/>
                      <a:r>
                        <a:rPr lang="en-AU" altLang="zh-CN" sz="1600" dirty="0" smtClean="0"/>
                        <a:t>Chips,</a:t>
                      </a:r>
                      <a:r>
                        <a:rPr lang="en-AU" altLang="zh-CN" sz="1600" baseline="0" dirty="0" smtClean="0"/>
                        <a:t> Milk</a:t>
                      </a:r>
                      <a:endParaRPr lang="zh-CN" altLang="en-US" sz="1600" dirty="0"/>
                    </a:p>
                  </a:txBody>
                  <a:tcPr anchor="ctr"/>
                </a:tc>
              </a:tr>
              <a:tr h="0">
                <a:tc>
                  <a:txBody>
                    <a:bodyPr/>
                    <a:lstStyle/>
                    <a:p>
                      <a:pPr algn="ctr"/>
                      <a:r>
                        <a:rPr lang="en-AU" altLang="zh-CN" sz="1400" dirty="0" smtClean="0"/>
                        <a:t>6</a:t>
                      </a:r>
                      <a:endParaRPr lang="zh-CN" altLang="en-US" sz="1400" dirty="0"/>
                    </a:p>
                  </a:txBody>
                  <a:tcPr anchor="ctr"/>
                </a:tc>
                <a:tc>
                  <a:txBody>
                    <a:bodyPr/>
                    <a:lstStyle/>
                    <a:p>
                      <a:pPr algn="ctr"/>
                      <a:r>
                        <a:rPr lang="en-AU" altLang="zh-CN" sz="1600" dirty="0" smtClean="0"/>
                        <a:t>Bread, Chips</a:t>
                      </a:r>
                      <a:endParaRPr lang="zh-CN" altLang="en-US" sz="1600" dirty="0"/>
                    </a:p>
                  </a:txBody>
                  <a:tcPr anchor="ctr"/>
                </a:tc>
              </a:tr>
              <a:tr h="0">
                <a:tc>
                  <a:txBody>
                    <a:bodyPr/>
                    <a:lstStyle/>
                    <a:p>
                      <a:pPr algn="ctr"/>
                      <a:r>
                        <a:rPr lang="en-AU" altLang="zh-CN" sz="1400" dirty="0" smtClean="0"/>
                        <a:t>7</a:t>
                      </a:r>
                      <a:endParaRPr lang="zh-CN" altLang="en-US" sz="1400" dirty="0"/>
                    </a:p>
                  </a:txBody>
                  <a:tcPr anchor="ctr"/>
                </a:tc>
                <a:tc>
                  <a:txBody>
                    <a:bodyPr/>
                    <a:lstStyle/>
                    <a:p>
                      <a:pPr algn="ctr"/>
                      <a:r>
                        <a:rPr lang="en-AU" altLang="zh-CN" sz="1600" dirty="0" smtClean="0"/>
                        <a:t>Bread, Milk</a:t>
                      </a:r>
                      <a:endParaRPr lang="zh-CN" altLang="en-US" sz="1600" dirty="0"/>
                    </a:p>
                  </a:txBody>
                  <a:tcPr anchor="ctr"/>
                </a:tc>
              </a:tr>
              <a:tr h="0">
                <a:tc>
                  <a:txBody>
                    <a:bodyPr/>
                    <a:lstStyle/>
                    <a:p>
                      <a:pPr algn="ctr"/>
                      <a:r>
                        <a:rPr lang="en-AU" altLang="zh-CN" sz="1400" dirty="0" smtClean="0"/>
                        <a:t>8</a:t>
                      </a:r>
                      <a:endParaRPr lang="zh-CN" altLang="en-US" sz="1400" dirty="0"/>
                    </a:p>
                  </a:txBody>
                  <a:tcPr anchor="ctr"/>
                </a:tc>
                <a:tc>
                  <a:txBody>
                    <a:bodyPr/>
                    <a:lstStyle/>
                    <a:p>
                      <a:pPr algn="ctr"/>
                      <a:r>
                        <a:rPr lang="en-AU" altLang="zh-CN" sz="1600" dirty="0" smtClean="0"/>
                        <a:t>Chips, Jelly</a:t>
                      </a:r>
                      <a:endParaRPr lang="zh-CN" altLang="en-US" sz="1600" dirty="0"/>
                    </a:p>
                  </a:txBody>
                  <a:tcPr anchor="ctr"/>
                </a:tc>
              </a:tr>
            </a:tbl>
          </a:graphicData>
        </a:graphic>
      </p:graphicFrame>
    </p:spTree>
    <p:extLst>
      <p:ext uri="{BB962C8B-B14F-4D97-AF65-F5344CB8AC3E}">
        <p14:creationId xmlns:p14="http://schemas.microsoft.com/office/powerpoint/2010/main" val="363553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0" y="122238"/>
            <a:ext cx="7848600" cy="563562"/>
          </a:xfrm>
        </p:spPr>
        <p:txBody>
          <a:bodyPr/>
          <a:lstStyle/>
          <a:p>
            <a:r>
              <a:rPr lang="zh-CN" altLang="en-US" dirty="0"/>
              <a:t>支持</a:t>
            </a:r>
            <a:r>
              <a:rPr lang="zh-CN" altLang="en-US" dirty="0" smtClean="0"/>
              <a:t>度和置信度</a:t>
            </a:r>
            <a:endParaRPr lang="zh-CN" altLang="en-US" sz="3200" dirty="0"/>
          </a:p>
        </p:txBody>
      </p:sp>
      <p:sp>
        <p:nvSpPr>
          <p:cNvPr id="3" name="内容占位符 2"/>
          <p:cNvSpPr>
            <a:spLocks noGrp="1"/>
          </p:cNvSpPr>
          <p:nvPr>
            <p:ph idx="1"/>
          </p:nvPr>
        </p:nvSpPr>
        <p:spPr>
          <a:xfrm>
            <a:off x="609600" y="1228725"/>
            <a:ext cx="8023225" cy="1057275"/>
          </a:xfrm>
        </p:spPr>
        <p:txBody>
          <a:bodyPr>
            <a:normAutofit fontScale="62500" lnSpcReduction="20000"/>
          </a:bodyPr>
          <a:lstStyle/>
          <a:p>
            <a:pPr algn="just"/>
            <a:r>
              <a:rPr lang="en-AU" altLang="zh-CN" dirty="0" smtClean="0">
                <a:solidFill>
                  <a:srgbClr val="FF0000"/>
                </a:solidFill>
              </a:rPr>
              <a:t>Support</a:t>
            </a:r>
            <a:r>
              <a:rPr lang="en-AU" altLang="zh-CN" dirty="0" smtClean="0"/>
              <a:t> measures how often the rule occurs in the dataset.</a:t>
            </a:r>
          </a:p>
          <a:p>
            <a:pPr algn="just"/>
            <a:endParaRPr lang="en-AU" altLang="zh-CN" dirty="0" smtClean="0"/>
          </a:p>
          <a:p>
            <a:pPr algn="just"/>
            <a:r>
              <a:rPr lang="en-AU" altLang="zh-CN" dirty="0" smtClean="0">
                <a:solidFill>
                  <a:srgbClr val="FF0000"/>
                </a:solidFill>
              </a:rPr>
              <a:t>Confidence</a:t>
            </a:r>
            <a:r>
              <a:rPr lang="en-AU" altLang="zh-CN" dirty="0" smtClean="0"/>
              <a:t> measures the strength of the rule.</a:t>
            </a:r>
            <a:endParaRPr lang="zh-CN" altLang="en-US" dirty="0"/>
          </a:p>
        </p:txBody>
      </p:sp>
      <p:sp>
        <p:nvSpPr>
          <p:cNvPr id="4" name="灯片编号占位符 3"/>
          <p:cNvSpPr>
            <a:spLocks noGrp="1"/>
          </p:cNvSpPr>
          <p:nvPr>
            <p:ph type="sldNum" sz="quarter" idx="11"/>
          </p:nvPr>
        </p:nvSpPr>
        <p:spPr/>
        <p:txBody>
          <a:bodyPr/>
          <a:lstStyle/>
          <a:p>
            <a:pPr>
              <a:defRPr/>
            </a:pPr>
            <a:fld id="{2F412C5C-C73A-4010-A543-514F6E608F97}" type="slidenum">
              <a:rPr lang="en-US" altLang="zh-CN" smtClean="0"/>
              <a:pPr>
                <a:defRPr/>
              </a:pPr>
              <a:t>9</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4251672329"/>
              </p:ext>
            </p:extLst>
          </p:nvPr>
        </p:nvGraphicFramePr>
        <p:xfrm>
          <a:off x="685800" y="2514597"/>
          <a:ext cx="5257801" cy="3581406"/>
        </p:xfrm>
        <a:graphic>
          <a:graphicData uri="http://schemas.openxmlformats.org/drawingml/2006/table">
            <a:tbl>
              <a:tblPr firstRow="1" bandRow="1">
                <a:tableStyleId>{5C22544A-7EE6-4342-B048-85BDC9FD1C3A}</a:tableStyleId>
              </a:tblPr>
              <a:tblGrid>
                <a:gridCol w="1774508"/>
                <a:gridCol w="3483293"/>
              </a:tblGrid>
              <a:tr h="397934">
                <a:tc>
                  <a:txBody>
                    <a:bodyPr/>
                    <a:lstStyle/>
                    <a:p>
                      <a:pPr algn="ctr"/>
                      <a:r>
                        <a:rPr lang="en-AU" altLang="zh-CN" sz="1600" dirty="0" smtClean="0"/>
                        <a:t>Transactions</a:t>
                      </a:r>
                      <a:endParaRPr lang="zh-CN" altLang="en-US" sz="1600" dirty="0"/>
                    </a:p>
                  </a:txBody>
                  <a:tcPr anchor="ctr"/>
                </a:tc>
                <a:tc>
                  <a:txBody>
                    <a:bodyPr/>
                    <a:lstStyle/>
                    <a:p>
                      <a:pPr algn="ctr"/>
                      <a:r>
                        <a:rPr lang="en-AU" altLang="zh-CN" sz="1600" dirty="0" smtClean="0"/>
                        <a:t>Items</a:t>
                      </a:r>
                      <a:endParaRPr lang="zh-CN" altLang="en-US" sz="1600" dirty="0"/>
                    </a:p>
                  </a:txBody>
                  <a:tcPr anchor="ctr"/>
                </a:tc>
              </a:tr>
              <a:tr h="397934">
                <a:tc>
                  <a:txBody>
                    <a:bodyPr/>
                    <a:lstStyle/>
                    <a:p>
                      <a:pPr algn="ctr"/>
                      <a:r>
                        <a:rPr lang="en-AU" altLang="zh-CN" sz="1600" dirty="0" smtClean="0"/>
                        <a:t>1</a:t>
                      </a:r>
                      <a:endParaRPr lang="zh-CN" altLang="en-US" sz="1600" dirty="0"/>
                    </a:p>
                  </a:txBody>
                  <a:tcPr anchor="ctr"/>
                </a:tc>
                <a:tc>
                  <a:txBody>
                    <a:bodyPr/>
                    <a:lstStyle/>
                    <a:p>
                      <a:pPr algn="ctr"/>
                      <a:r>
                        <a:rPr lang="en-AU" altLang="zh-CN" sz="1600" dirty="0" smtClean="0"/>
                        <a:t>Bread, Jelly, Peanut, Butter</a:t>
                      </a:r>
                      <a:endParaRPr lang="zh-CN" altLang="en-US" sz="1600" dirty="0"/>
                    </a:p>
                  </a:txBody>
                  <a:tcPr anchor="ctr"/>
                </a:tc>
              </a:tr>
              <a:tr h="397934">
                <a:tc>
                  <a:txBody>
                    <a:bodyPr/>
                    <a:lstStyle/>
                    <a:p>
                      <a:pPr algn="ctr"/>
                      <a:r>
                        <a:rPr lang="en-AU" altLang="zh-CN" sz="1600" dirty="0" smtClean="0"/>
                        <a:t>2</a:t>
                      </a:r>
                      <a:endParaRPr lang="zh-CN" altLang="en-US" sz="1600" dirty="0"/>
                    </a:p>
                  </a:txBody>
                  <a:tcPr anchor="ctr"/>
                </a:tc>
                <a:tc>
                  <a:txBody>
                    <a:bodyPr/>
                    <a:lstStyle/>
                    <a:p>
                      <a:pPr algn="ctr"/>
                      <a:r>
                        <a:rPr lang="en-AU" altLang="zh-CN" sz="1600" dirty="0" smtClean="0"/>
                        <a:t>Bread, Butter</a:t>
                      </a:r>
                      <a:endParaRPr lang="zh-CN" altLang="en-US" sz="1600" dirty="0"/>
                    </a:p>
                  </a:txBody>
                  <a:tcPr anchor="ctr"/>
                </a:tc>
              </a:tr>
              <a:tr h="397934">
                <a:tc>
                  <a:txBody>
                    <a:bodyPr/>
                    <a:lstStyle/>
                    <a:p>
                      <a:pPr algn="ctr"/>
                      <a:r>
                        <a:rPr lang="en-AU" altLang="zh-CN" sz="1600" dirty="0" smtClean="0"/>
                        <a:t>3</a:t>
                      </a:r>
                      <a:endParaRPr lang="zh-CN" altLang="en-US" sz="1600" dirty="0"/>
                    </a:p>
                  </a:txBody>
                  <a:tcPr anchor="ctr"/>
                </a:tc>
                <a:tc>
                  <a:txBody>
                    <a:bodyPr/>
                    <a:lstStyle/>
                    <a:p>
                      <a:pPr algn="ctr"/>
                      <a:r>
                        <a:rPr lang="en-AU" altLang="zh-CN" sz="1600" dirty="0" smtClean="0"/>
                        <a:t>Bread, Jelly</a:t>
                      </a:r>
                      <a:endParaRPr lang="zh-CN" altLang="en-US" sz="1600" dirty="0"/>
                    </a:p>
                  </a:txBody>
                  <a:tcPr anchor="ctr"/>
                </a:tc>
              </a:tr>
              <a:tr h="397934">
                <a:tc>
                  <a:txBody>
                    <a:bodyPr/>
                    <a:lstStyle/>
                    <a:p>
                      <a:pPr algn="ctr"/>
                      <a:r>
                        <a:rPr lang="en-AU" altLang="zh-CN" sz="1600" dirty="0" smtClean="0">
                          <a:solidFill>
                            <a:srgbClr val="FF0000"/>
                          </a:solidFill>
                        </a:rPr>
                        <a:t>4</a:t>
                      </a:r>
                      <a:endParaRPr lang="zh-CN" altLang="en-US" sz="1600" dirty="0">
                        <a:solidFill>
                          <a:srgbClr val="FF0000"/>
                        </a:solidFill>
                      </a:endParaRPr>
                    </a:p>
                  </a:txBody>
                  <a:tcPr anchor="ctr"/>
                </a:tc>
                <a:tc>
                  <a:txBody>
                    <a:bodyPr/>
                    <a:lstStyle/>
                    <a:p>
                      <a:pPr algn="ctr"/>
                      <a:r>
                        <a:rPr lang="en-AU" altLang="zh-CN" sz="1600" dirty="0" smtClean="0"/>
                        <a:t>Bread, Milk, Butter</a:t>
                      </a:r>
                      <a:endParaRPr lang="zh-CN" altLang="en-US" sz="1600" dirty="0"/>
                    </a:p>
                  </a:txBody>
                  <a:tcPr anchor="ctr"/>
                </a:tc>
              </a:tr>
              <a:tr h="397934">
                <a:tc>
                  <a:txBody>
                    <a:bodyPr/>
                    <a:lstStyle/>
                    <a:p>
                      <a:pPr algn="ctr"/>
                      <a:r>
                        <a:rPr lang="en-AU" altLang="zh-CN" sz="1600" dirty="0" smtClean="0"/>
                        <a:t>5</a:t>
                      </a:r>
                      <a:endParaRPr lang="zh-CN" altLang="en-US" sz="1600" dirty="0"/>
                    </a:p>
                  </a:txBody>
                  <a:tcPr anchor="ctr"/>
                </a:tc>
                <a:tc>
                  <a:txBody>
                    <a:bodyPr/>
                    <a:lstStyle/>
                    <a:p>
                      <a:pPr algn="ctr"/>
                      <a:r>
                        <a:rPr lang="en-AU" altLang="zh-CN" sz="1600" dirty="0" smtClean="0"/>
                        <a:t>Chips,</a:t>
                      </a:r>
                      <a:r>
                        <a:rPr lang="en-AU" altLang="zh-CN" sz="1600" baseline="0" dirty="0" smtClean="0"/>
                        <a:t> Milk</a:t>
                      </a:r>
                      <a:endParaRPr lang="zh-CN" altLang="en-US" sz="1600" dirty="0"/>
                    </a:p>
                  </a:txBody>
                  <a:tcPr anchor="ctr"/>
                </a:tc>
              </a:tr>
              <a:tr h="397934">
                <a:tc>
                  <a:txBody>
                    <a:bodyPr/>
                    <a:lstStyle/>
                    <a:p>
                      <a:pPr algn="ctr"/>
                      <a:r>
                        <a:rPr lang="en-AU" altLang="zh-CN" sz="1600" dirty="0" smtClean="0"/>
                        <a:t>6</a:t>
                      </a:r>
                      <a:endParaRPr lang="zh-CN" altLang="en-US" sz="1600" dirty="0"/>
                    </a:p>
                  </a:txBody>
                  <a:tcPr anchor="ctr"/>
                </a:tc>
                <a:tc>
                  <a:txBody>
                    <a:bodyPr/>
                    <a:lstStyle/>
                    <a:p>
                      <a:pPr algn="ctr"/>
                      <a:r>
                        <a:rPr lang="en-AU" altLang="zh-CN" sz="1600" dirty="0" smtClean="0"/>
                        <a:t>Bread, Chips</a:t>
                      </a:r>
                      <a:endParaRPr lang="zh-CN" altLang="en-US" sz="1600" dirty="0"/>
                    </a:p>
                  </a:txBody>
                  <a:tcPr anchor="ctr"/>
                </a:tc>
              </a:tr>
              <a:tr h="397934">
                <a:tc>
                  <a:txBody>
                    <a:bodyPr/>
                    <a:lstStyle/>
                    <a:p>
                      <a:pPr algn="ctr"/>
                      <a:r>
                        <a:rPr lang="en-AU" altLang="zh-CN" sz="1600" dirty="0" smtClean="0">
                          <a:solidFill>
                            <a:srgbClr val="FF0000"/>
                          </a:solidFill>
                        </a:rPr>
                        <a:t>7</a:t>
                      </a:r>
                      <a:endParaRPr lang="zh-CN" altLang="en-US" sz="1600" dirty="0">
                        <a:solidFill>
                          <a:srgbClr val="FF0000"/>
                        </a:solidFill>
                      </a:endParaRPr>
                    </a:p>
                  </a:txBody>
                  <a:tcPr anchor="ctr"/>
                </a:tc>
                <a:tc>
                  <a:txBody>
                    <a:bodyPr/>
                    <a:lstStyle/>
                    <a:p>
                      <a:pPr algn="ctr"/>
                      <a:r>
                        <a:rPr lang="en-AU" altLang="zh-CN" sz="1600" dirty="0" smtClean="0"/>
                        <a:t>Bread, Milk</a:t>
                      </a:r>
                      <a:endParaRPr lang="zh-CN" altLang="en-US" sz="1600" dirty="0"/>
                    </a:p>
                  </a:txBody>
                  <a:tcPr anchor="ctr"/>
                </a:tc>
              </a:tr>
              <a:tr h="397934">
                <a:tc>
                  <a:txBody>
                    <a:bodyPr/>
                    <a:lstStyle/>
                    <a:p>
                      <a:pPr algn="ctr"/>
                      <a:r>
                        <a:rPr lang="en-AU" altLang="zh-CN" sz="1600" dirty="0" smtClean="0"/>
                        <a:t>8</a:t>
                      </a:r>
                      <a:endParaRPr lang="zh-CN" altLang="en-US" sz="1600" dirty="0"/>
                    </a:p>
                  </a:txBody>
                  <a:tcPr anchor="ctr"/>
                </a:tc>
                <a:tc>
                  <a:txBody>
                    <a:bodyPr/>
                    <a:lstStyle/>
                    <a:p>
                      <a:pPr algn="ctr"/>
                      <a:r>
                        <a:rPr lang="en-AU" altLang="zh-CN" sz="1600" dirty="0" smtClean="0"/>
                        <a:t>Chips, Jelly</a:t>
                      </a:r>
                      <a:endParaRPr lang="zh-CN" altLang="en-US" sz="1600" dirty="0"/>
                    </a:p>
                  </a:txBody>
                  <a:tcPr anchor="ctr"/>
                </a:tc>
              </a:tr>
            </a:tbl>
          </a:graphicData>
        </a:graphic>
      </p:graphicFrame>
      <p:sp>
        <p:nvSpPr>
          <p:cNvPr id="6" name="TextBox 5"/>
          <p:cNvSpPr txBox="1"/>
          <p:nvPr/>
        </p:nvSpPr>
        <p:spPr>
          <a:xfrm>
            <a:off x="6172200" y="2590800"/>
            <a:ext cx="1800493" cy="1477328"/>
          </a:xfrm>
          <a:prstGeom prst="rect">
            <a:avLst/>
          </a:prstGeom>
          <a:noFill/>
        </p:spPr>
        <p:txBody>
          <a:bodyPr wrap="none" rtlCol="0">
            <a:spAutoFit/>
          </a:bodyPr>
          <a:lstStyle/>
          <a:p>
            <a:r>
              <a:rPr lang="en-AU" altLang="zh-CN" dirty="0" smtClean="0"/>
              <a:t>Bread </a:t>
            </a:r>
            <a:r>
              <a:rPr lang="en-AU" altLang="zh-CN" dirty="0" smtClean="0">
                <a:sym typeface="Wingdings" pitchFamily="2" charset="2"/>
              </a:rPr>
              <a:t> Milk</a:t>
            </a:r>
          </a:p>
          <a:p>
            <a:endParaRPr lang="en-AU" altLang="zh-CN" dirty="0" smtClean="0">
              <a:sym typeface="Wingdings" pitchFamily="2" charset="2"/>
            </a:endParaRPr>
          </a:p>
          <a:p>
            <a:r>
              <a:rPr lang="en-AU" altLang="zh-CN" dirty="0" smtClean="0">
                <a:solidFill>
                  <a:srgbClr val="FF0000"/>
                </a:solidFill>
                <a:sym typeface="Wingdings" pitchFamily="2" charset="2"/>
              </a:rPr>
              <a:t>Support</a:t>
            </a:r>
            <a:r>
              <a:rPr lang="en-AU" altLang="zh-CN" dirty="0" smtClean="0">
                <a:sym typeface="Wingdings" pitchFamily="2" charset="2"/>
              </a:rPr>
              <a:t>: 2/8</a:t>
            </a:r>
          </a:p>
          <a:p>
            <a:endParaRPr lang="en-AU" altLang="zh-CN" dirty="0" smtClean="0">
              <a:sym typeface="Wingdings" pitchFamily="2" charset="2"/>
            </a:endParaRPr>
          </a:p>
          <a:p>
            <a:r>
              <a:rPr lang="en-AU" altLang="zh-CN" dirty="0" smtClean="0">
                <a:solidFill>
                  <a:srgbClr val="FF0000"/>
                </a:solidFill>
                <a:sym typeface="Wingdings" pitchFamily="2" charset="2"/>
              </a:rPr>
              <a:t>Confidence</a:t>
            </a:r>
            <a:r>
              <a:rPr lang="en-AU" altLang="zh-CN" dirty="0" smtClean="0">
                <a:sym typeface="Wingdings" pitchFamily="2" charset="2"/>
              </a:rPr>
              <a:t>: 1/3</a:t>
            </a:r>
            <a:endParaRPr lang="zh-CN" altLang="en-US" dirty="0"/>
          </a:p>
        </p:txBody>
      </p:sp>
      <p:sp>
        <p:nvSpPr>
          <p:cNvPr id="7" name="TextBox 6"/>
          <p:cNvSpPr txBox="1"/>
          <p:nvPr/>
        </p:nvSpPr>
        <p:spPr>
          <a:xfrm>
            <a:off x="6248400" y="4572000"/>
            <a:ext cx="1800493" cy="1477328"/>
          </a:xfrm>
          <a:prstGeom prst="rect">
            <a:avLst/>
          </a:prstGeom>
          <a:noFill/>
        </p:spPr>
        <p:txBody>
          <a:bodyPr wrap="none" rtlCol="0">
            <a:spAutoFit/>
          </a:bodyPr>
          <a:lstStyle/>
          <a:p>
            <a:r>
              <a:rPr lang="en-AU" altLang="zh-CN" dirty="0" smtClean="0"/>
              <a:t>Milk </a:t>
            </a:r>
            <a:r>
              <a:rPr lang="en-AU" altLang="zh-CN" dirty="0" smtClean="0">
                <a:sym typeface="Wingdings" pitchFamily="2" charset="2"/>
              </a:rPr>
              <a:t> Bread</a:t>
            </a:r>
          </a:p>
          <a:p>
            <a:endParaRPr lang="en-AU" altLang="zh-CN" dirty="0" smtClean="0">
              <a:sym typeface="Wingdings" pitchFamily="2" charset="2"/>
            </a:endParaRPr>
          </a:p>
          <a:p>
            <a:r>
              <a:rPr lang="en-AU" altLang="zh-CN" dirty="0" smtClean="0">
                <a:solidFill>
                  <a:srgbClr val="FF0000"/>
                </a:solidFill>
                <a:sym typeface="Wingdings" pitchFamily="2" charset="2"/>
              </a:rPr>
              <a:t>Support</a:t>
            </a:r>
            <a:r>
              <a:rPr lang="en-AU" altLang="zh-CN" dirty="0" smtClean="0">
                <a:sym typeface="Wingdings" pitchFamily="2" charset="2"/>
              </a:rPr>
              <a:t>: 2/8</a:t>
            </a:r>
          </a:p>
          <a:p>
            <a:endParaRPr lang="en-AU" altLang="zh-CN" dirty="0" smtClean="0">
              <a:sym typeface="Wingdings" pitchFamily="2" charset="2"/>
            </a:endParaRPr>
          </a:p>
          <a:p>
            <a:r>
              <a:rPr lang="en-AU" altLang="zh-CN" dirty="0" smtClean="0">
                <a:solidFill>
                  <a:srgbClr val="FF0000"/>
                </a:solidFill>
                <a:sym typeface="Wingdings" pitchFamily="2" charset="2"/>
              </a:rPr>
              <a:t>Confidence</a:t>
            </a:r>
            <a:r>
              <a:rPr lang="en-AU" altLang="zh-CN" dirty="0" smtClean="0">
                <a:sym typeface="Wingdings" pitchFamily="2" charset="2"/>
              </a:rPr>
              <a:t>: 2/3</a:t>
            </a:r>
            <a:endParaRPr lang="zh-CN" altLang="en-US" dirty="0"/>
          </a:p>
        </p:txBody>
      </p:sp>
    </p:spTree>
    <p:extLst>
      <p:ext uri="{BB962C8B-B14F-4D97-AF65-F5344CB8AC3E}">
        <p14:creationId xmlns:p14="http://schemas.microsoft.com/office/powerpoint/2010/main" val="156787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sample">
  <a:themeElements>
    <a:clrScheme name="sample 2">
      <a:dk1>
        <a:srgbClr val="113F71"/>
      </a:dk1>
      <a:lt1>
        <a:srgbClr val="FFFFFF"/>
      </a:lt1>
      <a:dk2>
        <a:srgbClr val="000000"/>
      </a:dk2>
      <a:lt2>
        <a:srgbClr val="C1D1D3"/>
      </a:lt2>
      <a:accent1>
        <a:srgbClr val="2D7ACF"/>
      </a:accent1>
      <a:accent2>
        <a:srgbClr val="99CC00"/>
      </a:accent2>
      <a:accent3>
        <a:srgbClr val="FFFFFF"/>
      </a:accent3>
      <a:accent4>
        <a:srgbClr val="0D345F"/>
      </a:accent4>
      <a:accent5>
        <a:srgbClr val="ADBEE4"/>
      </a:accent5>
      <a:accent6>
        <a:srgbClr val="8AB900"/>
      </a:accent6>
      <a:hlink>
        <a:srgbClr val="5AABCC"/>
      </a:hlink>
      <a:folHlink>
        <a:srgbClr val="BD9E61"/>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2"/>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sample 1">
        <a:dk1>
          <a:srgbClr val="1F52C0"/>
        </a:dk1>
        <a:lt1>
          <a:srgbClr val="FFFFFF"/>
        </a:lt1>
        <a:dk2>
          <a:srgbClr val="000000"/>
        </a:dk2>
        <a:lt2>
          <a:srgbClr val="D6E1E2"/>
        </a:lt2>
        <a:accent1>
          <a:srgbClr val="E38B55"/>
        </a:accent1>
        <a:accent2>
          <a:srgbClr val="CB81D5"/>
        </a:accent2>
        <a:accent3>
          <a:srgbClr val="FFFFFF"/>
        </a:accent3>
        <a:accent4>
          <a:srgbClr val="1945A4"/>
        </a:accent4>
        <a:accent5>
          <a:srgbClr val="EFC4B4"/>
        </a:accent5>
        <a:accent6>
          <a:srgbClr val="B874C1"/>
        </a:accent6>
        <a:hlink>
          <a:srgbClr val="705FC3"/>
        </a:hlink>
        <a:folHlink>
          <a:srgbClr val="83A6A7"/>
        </a:folHlink>
      </a:clrScheme>
      <a:clrMap bg1="lt1" tx1="dk1" bg2="lt2" tx2="dk2" accent1="accent1" accent2="accent2" accent3="accent3" accent4="accent4" accent5="accent5" accent6="accent6" hlink="hlink" folHlink="folHlink"/>
    </a:extraClrScheme>
    <a:extraClrScheme>
      <a:clrScheme name="sample 2">
        <a:dk1>
          <a:srgbClr val="113F71"/>
        </a:dk1>
        <a:lt1>
          <a:srgbClr val="FFFFFF"/>
        </a:lt1>
        <a:dk2>
          <a:srgbClr val="000000"/>
        </a:dk2>
        <a:lt2>
          <a:srgbClr val="C1D1D3"/>
        </a:lt2>
        <a:accent1>
          <a:srgbClr val="2D7ACF"/>
        </a:accent1>
        <a:accent2>
          <a:srgbClr val="99CC00"/>
        </a:accent2>
        <a:accent3>
          <a:srgbClr val="FFFFFF"/>
        </a:accent3>
        <a:accent4>
          <a:srgbClr val="0D345F"/>
        </a:accent4>
        <a:accent5>
          <a:srgbClr val="ADBEE4"/>
        </a:accent5>
        <a:accent6>
          <a:srgbClr val="8AB900"/>
        </a:accent6>
        <a:hlink>
          <a:srgbClr val="5AABCC"/>
        </a:hlink>
        <a:folHlink>
          <a:srgbClr val="BD9E61"/>
        </a:folHlink>
      </a:clrScheme>
      <a:clrMap bg1="lt1" tx1="dk1" bg2="lt2" tx2="dk2" accent1="accent1" accent2="accent2" accent3="accent3" accent4="accent4" accent5="accent5" accent6="accent6" hlink="hlink" folHlink="folHlink"/>
    </a:extraClrScheme>
    <a:extraClrScheme>
      <a:clrScheme name="sample 3">
        <a:dk1>
          <a:srgbClr val="1F2163"/>
        </a:dk1>
        <a:lt1>
          <a:srgbClr val="FFFFFF"/>
        </a:lt1>
        <a:dk2>
          <a:srgbClr val="000000"/>
        </a:dk2>
        <a:lt2>
          <a:srgbClr val="CCD8DA"/>
        </a:lt2>
        <a:accent1>
          <a:srgbClr val="4067CA"/>
        </a:accent1>
        <a:accent2>
          <a:srgbClr val="00B4B0"/>
        </a:accent2>
        <a:accent3>
          <a:srgbClr val="FFFFFF"/>
        </a:accent3>
        <a:accent4>
          <a:srgbClr val="191B53"/>
        </a:accent4>
        <a:accent5>
          <a:srgbClr val="AFB8E1"/>
        </a:accent5>
        <a:accent6>
          <a:srgbClr val="00A39F"/>
        </a:accent6>
        <a:hlink>
          <a:srgbClr val="6DB1DF"/>
        </a:hlink>
        <a:folHlink>
          <a:srgbClr val="9292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28545</TotalTime>
  <Words>6925</Words>
  <Application>Microsoft Office PowerPoint</Application>
  <PresentationFormat>全屏显示(4:3)</PresentationFormat>
  <Paragraphs>872</Paragraphs>
  <Slides>63</Slides>
  <Notes>25</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63</vt:i4>
      </vt:variant>
    </vt:vector>
  </HeadingPairs>
  <TitlesOfParts>
    <vt:vector size="68" baseType="lpstr">
      <vt:lpstr>sample</vt:lpstr>
      <vt:lpstr>公式</vt:lpstr>
      <vt:lpstr>工作表</vt:lpstr>
      <vt:lpstr>Worksheet</vt:lpstr>
      <vt:lpstr>Equation</vt:lpstr>
      <vt:lpstr>关联规则</vt:lpstr>
      <vt:lpstr>什么是关联规则挖掘？</vt:lpstr>
      <vt:lpstr>购物篮分析</vt:lpstr>
      <vt:lpstr>购物篮分析</vt:lpstr>
      <vt:lpstr>购物篮分析</vt:lpstr>
      <vt:lpstr>PowerPoint 演示文稿</vt:lpstr>
      <vt:lpstr>基本概念</vt:lpstr>
      <vt:lpstr>支持度例子</vt:lpstr>
      <vt:lpstr>支持度和置信度</vt:lpstr>
      <vt:lpstr>基本概念</vt:lpstr>
      <vt:lpstr>规则度量：支持度和置信度</vt:lpstr>
      <vt:lpstr>例子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关联规则挖掘的算法</vt:lpstr>
      <vt:lpstr>关联规则挖掘示例</vt:lpstr>
      <vt:lpstr>关联规则挖掘的两个步骤</vt:lpstr>
      <vt:lpstr>频繁项集的搜索策略</vt:lpstr>
      <vt:lpstr>产生项集</vt:lpstr>
      <vt:lpstr>项集个数</vt:lpstr>
      <vt:lpstr>Apriori算法</vt:lpstr>
      <vt:lpstr>候选剪枝</vt:lpstr>
      <vt:lpstr>Apriori算法</vt:lpstr>
      <vt:lpstr>Apriori 算法</vt:lpstr>
      <vt:lpstr>Apriori的重要细节</vt:lpstr>
      <vt:lpstr>如何产生候选?</vt:lpstr>
      <vt:lpstr>Lk  Ck+1</vt:lpstr>
      <vt:lpstr>Lk  Ck+1</vt:lpstr>
      <vt:lpstr>验证</vt:lpstr>
      <vt:lpstr>Apriori算法示例</vt:lpstr>
      <vt:lpstr>PowerPoint 演示文稿</vt:lpstr>
      <vt:lpstr>PowerPoint 演示文稿</vt:lpstr>
      <vt:lpstr>PowerPoint 演示文稿</vt:lpstr>
      <vt:lpstr>PowerPoint 演示文稿</vt:lpstr>
      <vt:lpstr>PowerPoint 演示文稿</vt:lpstr>
      <vt:lpstr>Apriori算法的瓶颈</vt:lpstr>
      <vt:lpstr>提高Apriori的有效性</vt:lpstr>
      <vt:lpstr>提高Apriori的有效性</vt:lpstr>
      <vt:lpstr>提高Apriori的有效性</vt:lpstr>
      <vt:lpstr>提高Apriori的有效性</vt:lpstr>
      <vt:lpstr>提高Apriori的有效性</vt:lpstr>
      <vt:lpstr>提高Apriori的有效性</vt:lpstr>
      <vt:lpstr>提高Apriori的有效性</vt:lpstr>
      <vt:lpstr>序列数据库和序列模式挖掘</vt:lpstr>
      <vt:lpstr>什么是序列模式挖掘</vt:lpstr>
      <vt:lpstr>序列模式挖掘的挑战</vt:lpstr>
      <vt:lpstr>序列模式的基本性质: Apriori</vt:lpstr>
      <vt:lpstr>序列模式</vt:lpstr>
      <vt:lpstr>序列模式</vt:lpstr>
      <vt:lpstr>序列模式</vt:lpstr>
      <vt:lpstr>序列模式</vt:lpstr>
      <vt:lpstr>对强关联规则的批评</vt:lpstr>
      <vt:lpstr>对强关联规则的批评</vt:lpstr>
    </vt:vector>
  </TitlesOfParts>
  <Company>GuildDesign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ThemeGallery.com</dc:creator>
  <cp:lastModifiedBy>Windows 用户</cp:lastModifiedBy>
  <cp:revision>3401</cp:revision>
  <dcterms:created xsi:type="dcterms:W3CDTF">2004-08-26T06:30:40Z</dcterms:created>
  <dcterms:modified xsi:type="dcterms:W3CDTF">2023-05-09T03:30:38Z</dcterms:modified>
</cp:coreProperties>
</file>