
<file path=[Content_Types].xml><?xml version="1.0" encoding="utf-8"?>
<Types xmlns="http://schemas.openxmlformats.org/package/2006/content-types">
  <Default Extension="gif" ContentType="image/gif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64" r:id="rId4"/>
    <p:sldMasterId id="2147483678" r:id="rId5"/>
    <p:sldMasterId id="2147483692" r:id="rId6"/>
  </p:sldMasterIdLst>
  <p:notesMasterIdLst>
    <p:notesMasterId r:id="rId18"/>
  </p:notesMasterIdLst>
  <p:sldIdLst>
    <p:sldId id="543" r:id="rId7"/>
    <p:sldId id="534" r:id="rId8"/>
    <p:sldId id="535" r:id="rId9"/>
    <p:sldId id="551" r:id="rId10"/>
    <p:sldId id="536" r:id="rId11"/>
    <p:sldId id="538" r:id="rId12"/>
    <p:sldId id="558" r:id="rId13"/>
    <p:sldId id="539" r:id="rId14"/>
    <p:sldId id="541" r:id="rId15"/>
    <p:sldId id="542" r:id="rId16"/>
    <p:sldId id="562" r:id="rId17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g hong" initials="lh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1CC"/>
    <a:srgbClr val="488BC8"/>
    <a:srgbClr val="ADDB7B"/>
    <a:srgbClr val="FDC875"/>
    <a:srgbClr val="AED6E3"/>
    <a:srgbClr val="F0C99C"/>
    <a:srgbClr val="1191D1"/>
    <a:srgbClr val="F0C99B"/>
    <a:srgbClr val="308095"/>
    <a:srgbClr val="9ED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1" autoAdjust="0"/>
    <p:restoredTop sz="95244" autoAdjust="0"/>
  </p:normalViewPr>
  <p:slideViewPr>
    <p:cSldViewPr snapToGrid="0" showGuides="1">
      <p:cViewPr varScale="1">
        <p:scale>
          <a:sx n="86" d="100"/>
          <a:sy n="86" d="100"/>
        </p:scale>
        <p:origin x="797" y="62"/>
      </p:cViewPr>
      <p:guideLst>
        <p:guide orient="horz" pos="2140"/>
        <p:guide pos="3840"/>
      </p:guideLst>
    </p:cSldViewPr>
  </p:slideViewPr>
  <p:outlineViewPr>
    <p:cViewPr>
      <p:scale>
        <a:sx n="33" d="100"/>
        <a:sy n="33" d="100"/>
      </p:scale>
      <p:origin x="0" y="-915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1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gs" Target="tags/tag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FD067-6312-4F48-A0A6-ECDF41A781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06D11-CB4F-4094-BB7A-264834864A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071A54-2D6A-4336-9FCB-6061114630DC}" type="datetime1">
              <a:rPr lang="zh-CN" altLang="en-US"/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DC01766-27FF-4B55-A1D5-61C74914F5EC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44450"/>
            <a:ext cx="3048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44450"/>
            <a:ext cx="8940800" cy="6192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071A54-2D6A-4336-9FCB-6061114630DC}" type="datetime1">
              <a:rPr lang="zh-CN" altLang="en-US"/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8901A4-593A-4E52-BA90-5355CB746121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450"/>
            <a:ext cx="12192000" cy="889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071A54-2D6A-4336-9FCB-6061114630DC}" type="datetime1">
              <a:rPr lang="zh-CN" altLang="en-US"/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76185" y="6237288"/>
            <a:ext cx="4110567" cy="203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9E0197-6E7B-43BD-9442-2806A39A2465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/>
          <a:p>
            <a:fld id="{8735B3F6-C035-4FF5-81E9-BE0328D86E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/>
          <a:p>
            <a:fld id="{371FCCAF-85F7-49CA-8352-C95EA61531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ECB007-C7E0-473C-9BF2-DB22C2527446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EC5D04-2D3F-4843-A4D6-239769918F24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6186" y="1123950"/>
            <a:ext cx="5706533" cy="511333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8918" y="1123950"/>
            <a:ext cx="5708649" cy="511333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13D3C2A-8AD4-43AC-A93D-9DFB96AA7024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8B4841-20CC-45F1-A8CC-7E4FA638086C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Palatino Linotype" panose="02040502050505030304" pitchFamily="18" charset="0"/>
              </a:defRPr>
            </a:lvl1pPr>
            <a:lvl2pPr>
              <a:defRPr baseline="0">
                <a:latin typeface="Palatino Linotype" panose="02040502050505030304" pitchFamily="18" charset="0"/>
              </a:defRPr>
            </a:lvl2pPr>
            <a:lvl3pPr>
              <a:defRPr baseline="0">
                <a:latin typeface="Palatino Linotype" panose="02040502050505030304" pitchFamily="18" charset="0"/>
              </a:defRPr>
            </a:lvl3pPr>
            <a:lvl4pPr>
              <a:defRPr baseline="0">
                <a:latin typeface="Palatino Linotype" panose="02040502050505030304" pitchFamily="18" charset="0"/>
              </a:defRPr>
            </a:lvl4pPr>
            <a:lvl5pPr>
              <a:defRPr baseline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ECB007-C7E0-473C-9BF2-DB22C2527446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5AB903A-BEB8-4782-8FF9-CD66A1A0C402}" type="slidenum">
              <a:rPr lang="zh-CN" altLang="en-US"/>
            </a:fld>
            <a:endParaRPr lang="zh-CN" altLang="en-US" sz="1800"/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>
          <a:xfrm>
            <a:off x="276982" y="1174297"/>
            <a:ext cx="11618382" cy="24996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内容占位符 3"/>
          <p:cNvSpPr>
            <a:spLocks noGrp="1"/>
          </p:cNvSpPr>
          <p:nvPr>
            <p:ph sz="half" idx="13"/>
          </p:nvPr>
        </p:nvSpPr>
        <p:spPr>
          <a:xfrm>
            <a:off x="276982" y="3914776"/>
            <a:ext cx="11618382" cy="19880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071A54-2D6A-4336-9FCB-6061114630DC}" type="datetime1">
              <a:rPr lang="zh-CN" altLang="en-US"/>
            </a:fld>
            <a:endParaRPr lang="zh-CN" altLang="en-US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CB5770-EC0A-4BFD-BE5D-692F07FFCB5A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071A54-2D6A-4336-9FCB-6061114630DC}" type="datetime1">
              <a:rPr lang="zh-CN" altLang="en-US"/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7D1E08A-4556-4DA8-88B3-02F57384B5AE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071A54-2D6A-4336-9FCB-6061114630DC}" type="datetime1">
              <a:rPr lang="zh-CN" altLang="en-US"/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5D73C17-FA0D-4E19-B821-0BB84455BCD5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071A54-2D6A-4336-9FCB-6061114630DC}" type="datetime1">
              <a:rPr lang="zh-CN" altLang="en-US"/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DC01766-27FF-4B55-A1D5-61C74914F5EC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44450"/>
            <a:ext cx="3048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44450"/>
            <a:ext cx="8940800" cy="6192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071A54-2D6A-4336-9FCB-6061114630DC}" type="datetime1">
              <a:rPr lang="zh-CN" altLang="en-US"/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8901A4-593A-4E52-BA90-5355CB746121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450"/>
            <a:ext cx="12192000" cy="889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071A54-2D6A-4336-9FCB-6061114630DC}" type="datetime1">
              <a:rPr lang="zh-CN" altLang="en-US"/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76185" y="6237288"/>
            <a:ext cx="4110567" cy="203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9E0197-6E7B-43BD-9442-2806A39A2465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/>
          <a:p>
            <a:fld id="{8735B3F6-C035-4FF5-81E9-BE0328D86E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/>
          <a:p>
            <a:fld id="{371FCCAF-85F7-49CA-8352-C95EA61531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ECB007-C7E0-473C-9BF2-DB22C2527446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EC5D04-2D3F-4843-A4D6-239769918F24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EC5D04-2D3F-4843-A4D6-239769918F24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6186" y="1123950"/>
            <a:ext cx="5706533" cy="5113338"/>
          </a:xfrm>
        </p:spPr>
        <p:txBody>
          <a:bodyPr/>
          <a:lstStyle>
            <a:lvl1pPr>
              <a:defRPr sz="2400" b="1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8918" y="1123950"/>
            <a:ext cx="5708649" cy="5113338"/>
          </a:xfrm>
        </p:spPr>
        <p:txBody>
          <a:bodyPr/>
          <a:lstStyle>
            <a:lvl1pPr>
              <a:defRPr sz="2400" b="1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13D3C2A-8AD4-43AC-A93D-9DFB96AA7024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8B4841-20CC-45F1-A8CC-7E4FA638086C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5AB903A-BEB8-4782-8FF9-CD66A1A0C402}" type="slidenum">
              <a:rPr lang="zh-CN" altLang="en-US"/>
            </a:fld>
            <a:endParaRPr lang="zh-CN" altLang="en-US" sz="1800"/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>
          <a:xfrm>
            <a:off x="276982" y="1174297"/>
            <a:ext cx="11618382" cy="24996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内容占位符 3"/>
          <p:cNvSpPr>
            <a:spLocks noGrp="1"/>
          </p:cNvSpPr>
          <p:nvPr>
            <p:ph sz="half" idx="13"/>
          </p:nvPr>
        </p:nvSpPr>
        <p:spPr>
          <a:xfrm>
            <a:off x="276982" y="3914776"/>
            <a:ext cx="11618382" cy="19880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071A54-2D6A-4336-9FCB-6061114630DC}" type="datetime1">
              <a:rPr lang="zh-CN" altLang="en-US"/>
            </a:fld>
            <a:endParaRPr lang="zh-CN" altLang="en-US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CB5770-EC0A-4BFD-BE5D-692F07FFCB5A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071A54-2D6A-4336-9FCB-6061114630DC}" type="datetime1">
              <a:rPr lang="zh-CN" altLang="en-US"/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7D1E08A-4556-4DA8-88B3-02F57384B5AE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071A54-2D6A-4336-9FCB-6061114630DC}" type="datetime1">
              <a:rPr lang="zh-CN" altLang="en-US"/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5D73C17-FA0D-4E19-B821-0BB84455BCD5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071A54-2D6A-4336-9FCB-6061114630DC}" type="datetime1">
              <a:rPr lang="zh-CN" altLang="en-US"/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DC01766-27FF-4B55-A1D5-61C74914F5EC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44450"/>
            <a:ext cx="3048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44450"/>
            <a:ext cx="8940800" cy="6192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071A54-2D6A-4336-9FCB-6061114630DC}" type="datetime1">
              <a:rPr lang="zh-CN" altLang="en-US"/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8901A4-593A-4E52-BA90-5355CB746121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450"/>
            <a:ext cx="12192000" cy="889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071A54-2D6A-4336-9FCB-6061114630DC}" type="datetime1">
              <a:rPr lang="zh-CN" altLang="en-US"/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76185" y="6237288"/>
            <a:ext cx="4110567" cy="203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9E0197-6E7B-43BD-9442-2806A39A2465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6186" y="1123950"/>
            <a:ext cx="5706533" cy="511333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8918" y="1123950"/>
            <a:ext cx="5708649" cy="511333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13D3C2A-8AD4-43AC-A93D-9DFB96AA7024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/>
          <a:p>
            <a:fld id="{8735B3F6-C035-4FF5-81E9-BE0328D86E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/>
          <a:p>
            <a:fld id="{371FCCAF-85F7-49CA-8352-C95EA61531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ECB007-C7E0-473C-9BF2-DB22C2527446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EC5D04-2D3F-4843-A4D6-239769918F24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6186" y="1123950"/>
            <a:ext cx="5706533" cy="5113338"/>
          </a:xfrm>
        </p:spPr>
        <p:txBody>
          <a:bodyPr/>
          <a:lstStyle>
            <a:lvl1pPr>
              <a:defRPr sz="2400" b="1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8918" y="1123950"/>
            <a:ext cx="5708649" cy="5113338"/>
          </a:xfrm>
        </p:spPr>
        <p:txBody>
          <a:bodyPr/>
          <a:lstStyle>
            <a:lvl1pPr>
              <a:defRPr sz="2400" b="1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13D3C2A-8AD4-43AC-A93D-9DFB96AA7024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8B4841-20CC-45F1-A8CC-7E4FA638086C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5AB903A-BEB8-4782-8FF9-CD66A1A0C402}" type="slidenum">
              <a:rPr lang="zh-CN" altLang="en-US"/>
            </a:fld>
            <a:endParaRPr lang="zh-CN" altLang="en-US" sz="1800"/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>
          <a:xfrm>
            <a:off x="276982" y="1174297"/>
            <a:ext cx="11618382" cy="24996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内容占位符 3"/>
          <p:cNvSpPr>
            <a:spLocks noGrp="1"/>
          </p:cNvSpPr>
          <p:nvPr>
            <p:ph sz="half" idx="13"/>
          </p:nvPr>
        </p:nvSpPr>
        <p:spPr>
          <a:xfrm>
            <a:off x="276982" y="3914776"/>
            <a:ext cx="11618382" cy="19880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071A54-2D6A-4336-9FCB-6061114630DC}" type="datetime1">
              <a:rPr lang="zh-CN" altLang="en-US"/>
            </a:fld>
            <a:endParaRPr lang="zh-CN" altLang="en-US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CB5770-EC0A-4BFD-BE5D-692F07FFCB5A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071A54-2D6A-4336-9FCB-6061114630DC}" type="datetime1">
              <a:rPr lang="zh-CN" altLang="en-US"/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7D1E08A-4556-4DA8-88B3-02F57384B5AE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071A54-2D6A-4336-9FCB-6061114630DC}" type="datetime1">
              <a:rPr lang="zh-CN" altLang="en-US"/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5D73C17-FA0D-4E19-B821-0BB84455BCD5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8B4841-20CC-45F1-A8CC-7E4FA638086C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071A54-2D6A-4336-9FCB-6061114630DC}" type="datetime1">
              <a:rPr lang="zh-CN" altLang="en-US"/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DC01766-27FF-4B55-A1D5-61C74914F5EC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44450"/>
            <a:ext cx="3048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44450"/>
            <a:ext cx="8940800" cy="6192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071A54-2D6A-4336-9FCB-6061114630DC}" type="datetime1">
              <a:rPr lang="zh-CN" altLang="en-US"/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8901A4-593A-4E52-BA90-5355CB746121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450"/>
            <a:ext cx="12192000" cy="889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071A54-2D6A-4336-9FCB-6061114630DC}" type="datetime1">
              <a:rPr lang="zh-CN" altLang="en-US"/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76185" y="6237288"/>
            <a:ext cx="4110567" cy="203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9E0197-6E7B-43BD-9442-2806A39A2465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/>
          <a:p>
            <a:fld id="{8735B3F6-C035-4FF5-81E9-BE0328D86E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/>
          <a:p>
            <a:fld id="{371FCCAF-85F7-49CA-8352-C95EA61531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5AB903A-BEB8-4782-8FF9-CD66A1A0C402}" type="slidenum">
              <a:rPr lang="zh-CN" altLang="en-US"/>
            </a:fld>
            <a:endParaRPr lang="zh-CN" altLang="en-US" sz="1800"/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>
          <a:xfrm>
            <a:off x="276982" y="1174297"/>
            <a:ext cx="11618382" cy="24996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内容占位符 3"/>
          <p:cNvSpPr>
            <a:spLocks noGrp="1"/>
          </p:cNvSpPr>
          <p:nvPr>
            <p:ph sz="half" idx="13"/>
          </p:nvPr>
        </p:nvSpPr>
        <p:spPr>
          <a:xfrm>
            <a:off x="276982" y="3914776"/>
            <a:ext cx="11618382" cy="19880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071A54-2D6A-4336-9FCB-6061114630DC}" type="datetime1">
              <a:rPr lang="zh-CN" altLang="en-US"/>
            </a:fld>
            <a:endParaRPr lang="zh-CN" altLang="en-US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CB5770-EC0A-4BFD-BE5D-692F07FFCB5A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071A54-2D6A-4336-9FCB-6061114630DC}" type="datetime1">
              <a:rPr lang="zh-CN" altLang="en-US"/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7D1E08A-4556-4DA8-88B3-02F57384B5AE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0167" y="6237288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071A54-2D6A-4336-9FCB-6061114630DC}" type="datetime1">
              <a:rPr lang="zh-CN" altLang="en-US"/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84467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5D73C17-FA0D-4E19-B821-0BB84455BCD5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GIF"/><Relationship Id="rId14" Type="http://schemas.openxmlformats.org/officeDocument/2006/relationships/hyperlink" Target="http://english.pku.edu.cn/index.htm" TargetMode="Externa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.GIF"/><Relationship Id="rId2" Type="http://schemas.openxmlformats.org/officeDocument/2006/relationships/hyperlink" Target="http://english.pku.edu.cn/index.htm" TargetMode="Externa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3.xml"/><Relationship Id="rId15" Type="http://schemas.openxmlformats.org/officeDocument/2006/relationships/image" Target="../media/image1.GIF"/><Relationship Id="rId14" Type="http://schemas.openxmlformats.org/officeDocument/2006/relationships/hyperlink" Target="http://english.pku.edu.cn/index.htm" TargetMode="Externa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4.xml"/><Relationship Id="rId15" Type="http://schemas.openxmlformats.org/officeDocument/2006/relationships/image" Target="../media/image1.GIF"/><Relationship Id="rId14" Type="http://schemas.openxmlformats.org/officeDocument/2006/relationships/hyperlink" Target="http://english.pku.edu.cn/index.htm" TargetMode="Externa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6" Type="http://schemas.openxmlformats.org/officeDocument/2006/relationships/theme" Target="../theme/theme5.xml"/><Relationship Id="rId15" Type="http://schemas.openxmlformats.org/officeDocument/2006/relationships/image" Target="../media/image1.GIF"/><Relationship Id="rId14" Type="http://schemas.openxmlformats.org/officeDocument/2006/relationships/hyperlink" Target="http://english.pku.edu.cn/index.htm" TargetMode="Externa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8"/>
          <p:cNvSpPr>
            <a:spLocks noChangeArrowheads="1"/>
          </p:cNvSpPr>
          <p:nvPr/>
        </p:nvSpPr>
        <p:spPr bwMode="auto">
          <a:xfrm>
            <a:off x="0" y="6440488"/>
            <a:ext cx="12192000" cy="417511"/>
          </a:xfrm>
          <a:prstGeom prst="rect">
            <a:avLst/>
          </a:prstGeom>
          <a:solidFill>
            <a:srgbClr val="95070A"/>
          </a:solidFill>
          <a:ln>
            <a:noFill/>
          </a:ln>
          <a:extLst>
            <a:ext uri="{91240B29-F687-4F45-9708-019B960494DF}">
              <a14:hiddenLine xmlns:a14="http://schemas.microsoft.com/office/drawing/2010/main" w="48000">
                <a:solidFill>
                  <a:srgbClr val="AF7E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3" name="Picture 2" descr="http://english.pku.edu.cn/images/1_01.gif">
            <a:hlinkClick r:id="rId14"/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0"/>
          <a:stretch>
            <a:fillRect/>
          </a:stretch>
        </p:blipFill>
        <p:spPr bwMode="auto">
          <a:xfrm>
            <a:off x="15786" y="6440488"/>
            <a:ext cx="1381538" cy="35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矩形 9"/>
          <p:cNvSpPr>
            <a:spLocks noChangeArrowheads="1"/>
          </p:cNvSpPr>
          <p:nvPr/>
        </p:nvSpPr>
        <p:spPr bwMode="auto">
          <a:xfrm>
            <a:off x="0" y="981076"/>
            <a:ext cx="12192000" cy="73025"/>
          </a:xfrm>
          <a:prstGeom prst="rect">
            <a:avLst/>
          </a:prstGeom>
          <a:gradFill rotWithShape="1">
            <a:gsLst>
              <a:gs pos="0">
                <a:srgbClr val="FE4444"/>
              </a:gs>
              <a:gs pos="100000">
                <a:srgbClr val="832B2B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48000">
                <a:solidFill>
                  <a:schemeClr val="accent1"/>
                </a:solidFill>
                <a:bevel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12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5" y="6237288"/>
            <a:ext cx="411056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0" numCol="1" anchor="b" anchorCtr="0" compatLnSpc="1"/>
          <a:lstStyle>
            <a:lvl1pPr>
              <a:defRPr sz="1200">
                <a:solidFill>
                  <a:srgbClr val="42424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6186" y="1123950"/>
            <a:ext cx="11351382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/>
          <a:lstStyle/>
          <a:p>
            <a:pPr lvl="0"/>
            <a:r>
              <a:rPr lang="zh-CN" altLang="zh-CN" dirty="0">
                <a:sym typeface="Times New Roman" panose="02020603050405020304" pitchFamily="18" charset="0"/>
              </a:rPr>
              <a:t>单击此处编辑母版文本样式</a:t>
            </a:r>
            <a:endParaRPr lang="zh-CN" altLang="zh-CN" dirty="0">
              <a:sym typeface="Times New Roman" panose="02020603050405020304" pitchFamily="18" charset="0"/>
            </a:endParaRPr>
          </a:p>
          <a:p>
            <a:pPr lvl="1"/>
            <a:r>
              <a:rPr lang="zh-CN" altLang="zh-CN" dirty="0">
                <a:sym typeface="Times New Roman" panose="02020603050405020304" pitchFamily="18" charset="0"/>
              </a:rPr>
              <a:t>第二级</a:t>
            </a:r>
            <a:endParaRPr lang="zh-CN" altLang="zh-CN" dirty="0">
              <a:sym typeface="Times New Roman" panose="02020603050405020304" pitchFamily="18" charset="0"/>
            </a:endParaRPr>
          </a:p>
          <a:p>
            <a:pPr lvl="2"/>
            <a:r>
              <a:rPr lang="zh-CN" altLang="zh-CN" dirty="0">
                <a:sym typeface="Times New Roman" panose="02020603050405020304" pitchFamily="18" charset="0"/>
              </a:rPr>
              <a:t>第三级</a:t>
            </a:r>
            <a:endParaRPr lang="zh-CN" altLang="zh-CN" dirty="0">
              <a:sym typeface="Times New Roman" panose="02020603050405020304" pitchFamily="18" charset="0"/>
            </a:endParaRPr>
          </a:p>
          <a:p>
            <a:pPr lvl="3"/>
            <a:r>
              <a:rPr lang="zh-CN" altLang="zh-CN" dirty="0">
                <a:sym typeface="Times New Roman" panose="02020603050405020304" pitchFamily="18" charset="0"/>
              </a:rPr>
              <a:t>第四级</a:t>
            </a:r>
            <a:endParaRPr lang="zh-CN" altLang="zh-CN" dirty="0">
              <a:sym typeface="Times New Roman" panose="02020603050405020304" pitchFamily="18" charset="0"/>
            </a:endParaRPr>
          </a:p>
          <a:p>
            <a:pPr lvl="4"/>
            <a:r>
              <a:rPr lang="zh-CN" altLang="zh-CN" dirty="0">
                <a:sym typeface="Times New Roman" panose="02020603050405020304" pitchFamily="18" charset="0"/>
              </a:rPr>
              <a:t>第五级</a:t>
            </a:r>
            <a:endParaRPr lang="zh-CN" altLang="zh-CN" dirty="0">
              <a:sym typeface="Times New Roman" panose="02020603050405020304" pitchFamily="18" charset="0"/>
            </a:endParaRPr>
          </a:p>
        </p:txBody>
      </p:sp>
      <p:sp>
        <p:nvSpPr>
          <p:cNvPr id="5129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6186" y="44450"/>
            <a:ext cx="11351382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5720" bIns="45720" numCol="1" anchor="ctr" anchorCtr="0" compatLnSpc="1"/>
          <a:lstStyle/>
          <a:p>
            <a:pPr lvl="0"/>
            <a:endParaRPr lang="zh-CN" altLang="zh-CN" dirty="0">
              <a:sym typeface="Times New Roman" panose="02020603050405020304" pitchFamily="18" charset="0"/>
            </a:endParaRPr>
          </a:p>
        </p:txBody>
      </p:sp>
      <p:sp>
        <p:nvSpPr>
          <p:cNvPr id="5130" name="TextBox 14"/>
          <p:cNvSpPr>
            <a:spLocks noChangeArrowheads="1"/>
          </p:cNvSpPr>
          <p:nvPr/>
        </p:nvSpPr>
        <p:spPr bwMode="auto">
          <a:xfrm>
            <a:off x="8515352" y="6487195"/>
            <a:ext cx="3670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400" b="1" i="1" spc="0" baseline="0" dirty="0">
                <a:solidFill>
                  <a:srgbClr val="FFFFFF"/>
                </a:solidFill>
                <a:effectLst/>
                <a:latin typeface="+mn-lt"/>
                <a:ea typeface="+mn-ea"/>
                <a:sym typeface="Meiryo" panose="020B0604030504040204" pitchFamily="2" charset="-128"/>
              </a:rPr>
              <a:t>Key Laboratory of Machine Perception (MOE)</a:t>
            </a:r>
            <a:endParaRPr lang="zh-CN" altLang="en-US" sz="1400" b="1" i="1" spc="0" baseline="0" dirty="0">
              <a:solidFill>
                <a:srgbClr val="FFFFFF"/>
              </a:solidFill>
              <a:effectLst/>
              <a:latin typeface="+mn-lt"/>
              <a:ea typeface="+mn-ea"/>
              <a:sym typeface="Meiryo" panose="020B0604030504040204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  <a:sym typeface="Times New Roman" panose="02020603050405020304" pitchFamily="18" charset="0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462280" indent="-342900" algn="l" defTabSz="0" rtl="0" fontAlgn="base">
        <a:lnSpc>
          <a:spcPct val="150000"/>
        </a:lnSpc>
        <a:spcBef>
          <a:spcPct val="0"/>
        </a:spcBef>
        <a:spcAft>
          <a:spcPct val="0"/>
        </a:spcAft>
        <a:buSzPct val="80000"/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800100" indent="-342900" algn="l" defTabSz="0" rtl="0" fontAlgn="base"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1111250" indent="-342900" algn="l" defTabSz="0" rtl="0" fontAlgn="base"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1319530" indent="-285750" algn="l" defTabSz="0" rtl="0" fontAlgn="base"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1529080" indent="-284480" algn="l" defTabSz="0" rtl="0" fontAlgn="base"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8"/>
          <p:cNvSpPr>
            <a:spLocks noChangeArrowheads="1"/>
          </p:cNvSpPr>
          <p:nvPr/>
        </p:nvSpPr>
        <p:spPr bwMode="auto">
          <a:xfrm>
            <a:off x="0" y="6440488"/>
            <a:ext cx="12192000" cy="417511"/>
          </a:xfrm>
          <a:prstGeom prst="rect">
            <a:avLst/>
          </a:prstGeom>
          <a:solidFill>
            <a:srgbClr val="95070A"/>
          </a:solidFill>
          <a:ln>
            <a:noFill/>
          </a:ln>
          <a:extLst>
            <a:ext uri="{91240B29-F687-4F45-9708-019B960494DF}">
              <a14:hiddenLine xmlns:a14="http://schemas.microsoft.com/office/drawing/2010/main" w="48000">
                <a:solidFill>
                  <a:srgbClr val="AF7E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3" name="Picture 2" descr="http://english.pku.edu.cn/images/1_01.gif">
            <a:hlinkClick r:id="rId2"/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0"/>
          <a:stretch>
            <a:fillRect/>
          </a:stretch>
        </p:blipFill>
        <p:spPr bwMode="auto">
          <a:xfrm>
            <a:off x="15786" y="6440488"/>
            <a:ext cx="1381538" cy="35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5" y="6237288"/>
            <a:ext cx="411056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0" numCol="1" anchor="b" anchorCtr="0" compatLnSpc="1"/>
          <a:lstStyle>
            <a:lvl1pPr>
              <a:defRPr sz="1200">
                <a:solidFill>
                  <a:srgbClr val="42424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6186" y="1123950"/>
            <a:ext cx="11351382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/>
          <a:lstStyle/>
          <a:p>
            <a:pPr lvl="0"/>
            <a:r>
              <a:rPr lang="zh-CN" altLang="zh-CN" dirty="0">
                <a:sym typeface="Times New Roman" panose="02020603050405020304" pitchFamily="18" charset="0"/>
              </a:rPr>
              <a:t>单击此处编辑母版文本样式</a:t>
            </a:r>
            <a:endParaRPr lang="zh-CN" altLang="zh-CN" dirty="0">
              <a:sym typeface="Times New Roman" panose="02020603050405020304" pitchFamily="18" charset="0"/>
            </a:endParaRPr>
          </a:p>
          <a:p>
            <a:pPr lvl="1"/>
            <a:r>
              <a:rPr lang="zh-CN" altLang="zh-CN" dirty="0">
                <a:sym typeface="Times New Roman" panose="02020603050405020304" pitchFamily="18" charset="0"/>
              </a:rPr>
              <a:t>第二级</a:t>
            </a:r>
            <a:endParaRPr lang="zh-CN" altLang="zh-CN" dirty="0">
              <a:sym typeface="Times New Roman" panose="02020603050405020304" pitchFamily="18" charset="0"/>
            </a:endParaRPr>
          </a:p>
          <a:p>
            <a:pPr lvl="2"/>
            <a:r>
              <a:rPr lang="zh-CN" altLang="zh-CN" dirty="0">
                <a:sym typeface="Times New Roman" panose="02020603050405020304" pitchFamily="18" charset="0"/>
              </a:rPr>
              <a:t>第三级</a:t>
            </a:r>
            <a:endParaRPr lang="zh-CN" altLang="zh-CN" dirty="0">
              <a:sym typeface="Times New Roman" panose="02020603050405020304" pitchFamily="18" charset="0"/>
            </a:endParaRPr>
          </a:p>
          <a:p>
            <a:pPr lvl="3"/>
            <a:r>
              <a:rPr lang="zh-CN" altLang="zh-CN" dirty="0">
                <a:sym typeface="Times New Roman" panose="02020603050405020304" pitchFamily="18" charset="0"/>
              </a:rPr>
              <a:t>第四级</a:t>
            </a:r>
            <a:endParaRPr lang="zh-CN" altLang="zh-CN" dirty="0">
              <a:sym typeface="Times New Roman" panose="02020603050405020304" pitchFamily="18" charset="0"/>
            </a:endParaRPr>
          </a:p>
          <a:p>
            <a:pPr lvl="4"/>
            <a:r>
              <a:rPr lang="zh-CN" altLang="zh-CN" dirty="0">
                <a:sym typeface="Times New Roman" panose="02020603050405020304" pitchFamily="18" charset="0"/>
              </a:rPr>
              <a:t>第五级</a:t>
            </a:r>
            <a:endParaRPr lang="zh-CN" altLang="zh-CN" dirty="0">
              <a:sym typeface="Times New Roman" panose="02020603050405020304" pitchFamily="18" charset="0"/>
            </a:endParaRPr>
          </a:p>
        </p:txBody>
      </p:sp>
      <p:sp>
        <p:nvSpPr>
          <p:cNvPr id="5129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6186" y="44450"/>
            <a:ext cx="11351382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5720" bIns="45720" numCol="1" anchor="ctr" anchorCtr="0" compatLnSpc="1"/>
          <a:lstStyle/>
          <a:p>
            <a:pPr lvl="0"/>
            <a:endParaRPr lang="zh-CN" altLang="zh-CN" dirty="0">
              <a:sym typeface="Times New Roman" panose="02020603050405020304" pitchFamily="18" charset="0"/>
            </a:endParaRPr>
          </a:p>
        </p:txBody>
      </p:sp>
      <p:sp>
        <p:nvSpPr>
          <p:cNvPr id="5130" name="TextBox 14"/>
          <p:cNvSpPr>
            <a:spLocks noChangeArrowheads="1"/>
          </p:cNvSpPr>
          <p:nvPr/>
        </p:nvSpPr>
        <p:spPr bwMode="auto">
          <a:xfrm>
            <a:off x="8515352" y="6487195"/>
            <a:ext cx="3670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400" b="1" i="1" spc="0" baseline="0" dirty="0">
                <a:solidFill>
                  <a:srgbClr val="FFFFFF"/>
                </a:solidFill>
                <a:effectLst/>
                <a:latin typeface="+mn-lt"/>
                <a:ea typeface="+mn-ea"/>
                <a:sym typeface="Meiryo" panose="020B0604030504040204" pitchFamily="2" charset="-128"/>
              </a:rPr>
              <a:t>Key Laboratory of Machine Perception (MOE)</a:t>
            </a:r>
            <a:endParaRPr lang="zh-CN" altLang="en-US" sz="1400" b="1" i="1" spc="0" baseline="0" dirty="0">
              <a:solidFill>
                <a:srgbClr val="FFFFFF"/>
              </a:solidFill>
              <a:effectLst/>
              <a:latin typeface="+mn-lt"/>
              <a:ea typeface="+mn-ea"/>
              <a:sym typeface="Meiryo" panose="020B0604030504040204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  <a:sym typeface="Times New Roman" panose="02020603050405020304" pitchFamily="18" charset="0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462280" indent="-342900" algn="l" defTabSz="0" rtl="0" fontAlgn="base">
        <a:lnSpc>
          <a:spcPct val="150000"/>
        </a:lnSpc>
        <a:spcBef>
          <a:spcPct val="0"/>
        </a:spcBef>
        <a:spcAft>
          <a:spcPct val="0"/>
        </a:spcAft>
        <a:buSzPct val="80000"/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800100" indent="-342900" algn="l" defTabSz="0" rtl="0" fontAlgn="base"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1111250" indent="-342900" algn="l" defTabSz="0" rtl="0" fontAlgn="base"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1319530" indent="-285750" algn="l" defTabSz="0" rtl="0" fontAlgn="base"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1529080" indent="-284480" algn="l" defTabSz="0" rtl="0" fontAlgn="base"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8"/>
          <p:cNvSpPr>
            <a:spLocks noChangeArrowheads="1"/>
          </p:cNvSpPr>
          <p:nvPr/>
        </p:nvSpPr>
        <p:spPr bwMode="auto">
          <a:xfrm>
            <a:off x="0" y="6440488"/>
            <a:ext cx="12192000" cy="417511"/>
          </a:xfrm>
          <a:prstGeom prst="rect">
            <a:avLst/>
          </a:prstGeom>
          <a:solidFill>
            <a:srgbClr val="95070A"/>
          </a:solidFill>
          <a:ln>
            <a:noFill/>
          </a:ln>
          <a:extLst>
            <a:ext uri="{91240B29-F687-4F45-9708-019B960494DF}">
              <a14:hiddenLine xmlns:a14="http://schemas.microsoft.com/office/drawing/2010/main" w="48000">
                <a:solidFill>
                  <a:srgbClr val="AF7E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3" name="Picture 2" descr="http://english.pku.edu.cn/images/1_01.gif">
            <a:hlinkClick r:id="rId14"/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0"/>
          <a:stretch>
            <a:fillRect/>
          </a:stretch>
        </p:blipFill>
        <p:spPr bwMode="auto">
          <a:xfrm>
            <a:off x="15786" y="6440488"/>
            <a:ext cx="1381538" cy="35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矩形 9"/>
          <p:cNvSpPr>
            <a:spLocks noChangeArrowheads="1"/>
          </p:cNvSpPr>
          <p:nvPr/>
        </p:nvSpPr>
        <p:spPr bwMode="auto">
          <a:xfrm>
            <a:off x="0" y="981076"/>
            <a:ext cx="12192000" cy="73025"/>
          </a:xfrm>
          <a:prstGeom prst="rect">
            <a:avLst/>
          </a:prstGeom>
          <a:gradFill rotWithShape="1">
            <a:gsLst>
              <a:gs pos="0">
                <a:srgbClr val="FE4444"/>
              </a:gs>
              <a:gs pos="100000">
                <a:srgbClr val="832B2B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48000">
                <a:solidFill>
                  <a:schemeClr val="accent1"/>
                </a:solidFill>
                <a:bevel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12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5" y="6237288"/>
            <a:ext cx="411056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0" numCol="1" anchor="b" anchorCtr="0" compatLnSpc="1"/>
          <a:lstStyle>
            <a:lvl1pPr>
              <a:defRPr sz="1200">
                <a:solidFill>
                  <a:srgbClr val="42424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6186" y="1123950"/>
            <a:ext cx="11351382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/>
          <a:lstStyle/>
          <a:p>
            <a:pPr lvl="0"/>
            <a:r>
              <a:rPr lang="zh-CN" altLang="zh-CN" dirty="0">
                <a:sym typeface="Times New Roman" panose="02020603050405020304" pitchFamily="18" charset="0"/>
              </a:rPr>
              <a:t>单击此处编辑母版文本样式</a:t>
            </a:r>
            <a:endParaRPr lang="zh-CN" altLang="zh-CN" dirty="0">
              <a:sym typeface="Times New Roman" panose="02020603050405020304" pitchFamily="18" charset="0"/>
            </a:endParaRPr>
          </a:p>
          <a:p>
            <a:pPr lvl="1"/>
            <a:r>
              <a:rPr lang="zh-CN" altLang="zh-CN" dirty="0">
                <a:sym typeface="Times New Roman" panose="02020603050405020304" pitchFamily="18" charset="0"/>
              </a:rPr>
              <a:t>第二级</a:t>
            </a:r>
            <a:endParaRPr lang="zh-CN" altLang="zh-CN" dirty="0">
              <a:sym typeface="Times New Roman" panose="02020603050405020304" pitchFamily="18" charset="0"/>
            </a:endParaRPr>
          </a:p>
          <a:p>
            <a:pPr lvl="2"/>
            <a:r>
              <a:rPr lang="zh-CN" altLang="zh-CN" dirty="0">
                <a:sym typeface="Times New Roman" panose="02020603050405020304" pitchFamily="18" charset="0"/>
              </a:rPr>
              <a:t>第三级</a:t>
            </a:r>
            <a:endParaRPr lang="zh-CN" altLang="zh-CN" dirty="0">
              <a:sym typeface="Times New Roman" panose="02020603050405020304" pitchFamily="18" charset="0"/>
            </a:endParaRPr>
          </a:p>
          <a:p>
            <a:pPr lvl="3"/>
            <a:r>
              <a:rPr lang="zh-CN" altLang="zh-CN" dirty="0">
                <a:sym typeface="Times New Roman" panose="02020603050405020304" pitchFamily="18" charset="0"/>
              </a:rPr>
              <a:t>第四级</a:t>
            </a:r>
            <a:endParaRPr lang="zh-CN" altLang="zh-CN" dirty="0">
              <a:sym typeface="Times New Roman" panose="02020603050405020304" pitchFamily="18" charset="0"/>
            </a:endParaRPr>
          </a:p>
          <a:p>
            <a:pPr lvl="4"/>
            <a:r>
              <a:rPr lang="zh-CN" altLang="zh-CN" dirty="0">
                <a:sym typeface="Times New Roman" panose="02020603050405020304" pitchFamily="18" charset="0"/>
              </a:rPr>
              <a:t>第五级</a:t>
            </a:r>
            <a:endParaRPr lang="zh-CN" altLang="zh-CN" dirty="0">
              <a:sym typeface="Times New Roman" panose="02020603050405020304" pitchFamily="18" charset="0"/>
            </a:endParaRPr>
          </a:p>
        </p:txBody>
      </p:sp>
      <p:sp>
        <p:nvSpPr>
          <p:cNvPr id="5129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6186" y="44450"/>
            <a:ext cx="11351382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5720" bIns="45720" numCol="1" anchor="ctr" anchorCtr="0" compatLnSpc="1"/>
          <a:lstStyle/>
          <a:p>
            <a:pPr lvl="0"/>
            <a:endParaRPr lang="zh-CN" altLang="zh-CN" dirty="0">
              <a:sym typeface="Times New Roman" panose="02020603050405020304" pitchFamily="18" charset="0"/>
            </a:endParaRPr>
          </a:p>
        </p:txBody>
      </p:sp>
      <p:sp>
        <p:nvSpPr>
          <p:cNvPr id="5130" name="TextBox 14"/>
          <p:cNvSpPr>
            <a:spLocks noChangeArrowheads="1"/>
          </p:cNvSpPr>
          <p:nvPr/>
        </p:nvSpPr>
        <p:spPr bwMode="auto">
          <a:xfrm>
            <a:off x="8515352" y="6487195"/>
            <a:ext cx="3670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400" b="1" i="1" spc="0" baseline="0" dirty="0">
                <a:solidFill>
                  <a:srgbClr val="FFFFFF"/>
                </a:solidFill>
                <a:effectLst/>
                <a:latin typeface="+mn-lt"/>
                <a:ea typeface="+mn-ea"/>
                <a:sym typeface="Meiryo" panose="020B0604030504040204" pitchFamily="2" charset="-128"/>
              </a:rPr>
              <a:t>Key Laboratory of Machine Perception (MOE)</a:t>
            </a:r>
            <a:endParaRPr lang="zh-CN" altLang="en-US" sz="1400" b="1" i="1" spc="0" baseline="0" dirty="0">
              <a:solidFill>
                <a:srgbClr val="FFFFFF"/>
              </a:solidFill>
              <a:effectLst/>
              <a:latin typeface="+mn-lt"/>
              <a:ea typeface="+mn-ea"/>
              <a:sym typeface="Meiryo" panose="020B0604030504040204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462280" indent="-342900" algn="l" defTabSz="0" rtl="0" fontAlgn="base">
        <a:lnSpc>
          <a:spcPct val="150000"/>
        </a:lnSpc>
        <a:spcBef>
          <a:spcPct val="0"/>
        </a:spcBef>
        <a:spcAft>
          <a:spcPct val="0"/>
        </a:spcAft>
        <a:buSzPct val="80000"/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800100" indent="-342900" algn="l" defTabSz="0" rtl="0" fontAlgn="base"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1111250" indent="-342900" algn="l" defTabSz="0" rtl="0" fontAlgn="base"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1319530" indent="-285750" algn="l" defTabSz="0" rtl="0" fontAlgn="base"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1529080" indent="-284480" algn="l" defTabSz="0" rtl="0" fontAlgn="base"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8"/>
          <p:cNvSpPr>
            <a:spLocks noChangeArrowheads="1"/>
          </p:cNvSpPr>
          <p:nvPr/>
        </p:nvSpPr>
        <p:spPr bwMode="auto">
          <a:xfrm>
            <a:off x="0" y="6440488"/>
            <a:ext cx="12192000" cy="417511"/>
          </a:xfrm>
          <a:prstGeom prst="rect">
            <a:avLst/>
          </a:prstGeom>
          <a:solidFill>
            <a:srgbClr val="95070A"/>
          </a:solidFill>
          <a:ln>
            <a:noFill/>
          </a:ln>
          <a:extLst>
            <a:ext uri="{91240B29-F687-4F45-9708-019B960494DF}">
              <a14:hiddenLine xmlns:a14="http://schemas.microsoft.com/office/drawing/2010/main" w="48000">
                <a:solidFill>
                  <a:srgbClr val="AF7E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3" name="Picture 2" descr="http://english.pku.edu.cn/images/1_01.gif">
            <a:hlinkClick r:id="rId14"/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0"/>
          <a:stretch>
            <a:fillRect/>
          </a:stretch>
        </p:blipFill>
        <p:spPr bwMode="auto">
          <a:xfrm>
            <a:off x="15786" y="6440488"/>
            <a:ext cx="1381538" cy="35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矩形 9"/>
          <p:cNvSpPr>
            <a:spLocks noChangeArrowheads="1"/>
          </p:cNvSpPr>
          <p:nvPr/>
        </p:nvSpPr>
        <p:spPr bwMode="auto">
          <a:xfrm>
            <a:off x="0" y="981076"/>
            <a:ext cx="12192000" cy="73025"/>
          </a:xfrm>
          <a:prstGeom prst="rect">
            <a:avLst/>
          </a:prstGeom>
          <a:gradFill rotWithShape="1">
            <a:gsLst>
              <a:gs pos="0">
                <a:srgbClr val="FE4444"/>
              </a:gs>
              <a:gs pos="100000">
                <a:srgbClr val="832B2B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48000">
                <a:solidFill>
                  <a:schemeClr val="accent1"/>
                </a:solidFill>
                <a:bevel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12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5" y="6237288"/>
            <a:ext cx="411056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0" numCol="1" anchor="b" anchorCtr="0" compatLnSpc="1"/>
          <a:lstStyle>
            <a:lvl1pPr>
              <a:defRPr sz="1200">
                <a:solidFill>
                  <a:srgbClr val="42424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6186" y="1123950"/>
            <a:ext cx="11351382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/>
          <a:lstStyle/>
          <a:p>
            <a:pPr lvl="0"/>
            <a:r>
              <a:rPr lang="zh-CN" altLang="zh-CN" dirty="0">
                <a:sym typeface="Times New Roman" panose="02020603050405020304" pitchFamily="18" charset="0"/>
              </a:rPr>
              <a:t>单击此处编辑母版文本样式</a:t>
            </a:r>
            <a:endParaRPr lang="zh-CN" altLang="zh-CN" dirty="0">
              <a:sym typeface="Times New Roman" panose="02020603050405020304" pitchFamily="18" charset="0"/>
            </a:endParaRPr>
          </a:p>
          <a:p>
            <a:pPr lvl="1"/>
            <a:r>
              <a:rPr lang="zh-CN" altLang="zh-CN" dirty="0">
                <a:sym typeface="Times New Roman" panose="02020603050405020304" pitchFamily="18" charset="0"/>
              </a:rPr>
              <a:t>第二级</a:t>
            </a:r>
            <a:endParaRPr lang="zh-CN" altLang="zh-CN" dirty="0">
              <a:sym typeface="Times New Roman" panose="02020603050405020304" pitchFamily="18" charset="0"/>
            </a:endParaRPr>
          </a:p>
          <a:p>
            <a:pPr lvl="2"/>
            <a:r>
              <a:rPr lang="zh-CN" altLang="zh-CN" dirty="0">
                <a:sym typeface="Times New Roman" panose="02020603050405020304" pitchFamily="18" charset="0"/>
              </a:rPr>
              <a:t>第三级</a:t>
            </a:r>
            <a:endParaRPr lang="zh-CN" altLang="zh-CN" dirty="0">
              <a:sym typeface="Times New Roman" panose="02020603050405020304" pitchFamily="18" charset="0"/>
            </a:endParaRPr>
          </a:p>
          <a:p>
            <a:pPr lvl="3"/>
            <a:r>
              <a:rPr lang="zh-CN" altLang="zh-CN" dirty="0">
                <a:sym typeface="Times New Roman" panose="02020603050405020304" pitchFamily="18" charset="0"/>
              </a:rPr>
              <a:t>第四级</a:t>
            </a:r>
            <a:endParaRPr lang="zh-CN" altLang="zh-CN" dirty="0">
              <a:sym typeface="Times New Roman" panose="02020603050405020304" pitchFamily="18" charset="0"/>
            </a:endParaRPr>
          </a:p>
          <a:p>
            <a:pPr lvl="4"/>
            <a:r>
              <a:rPr lang="zh-CN" altLang="zh-CN" dirty="0">
                <a:sym typeface="Times New Roman" panose="02020603050405020304" pitchFamily="18" charset="0"/>
              </a:rPr>
              <a:t>第五级</a:t>
            </a:r>
            <a:endParaRPr lang="zh-CN" altLang="zh-CN" dirty="0">
              <a:sym typeface="Times New Roman" panose="02020603050405020304" pitchFamily="18" charset="0"/>
            </a:endParaRPr>
          </a:p>
        </p:txBody>
      </p:sp>
      <p:sp>
        <p:nvSpPr>
          <p:cNvPr id="5129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6186" y="44450"/>
            <a:ext cx="11351382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5720" bIns="45720" numCol="1" anchor="ctr" anchorCtr="0" compatLnSpc="1"/>
          <a:lstStyle/>
          <a:p>
            <a:pPr lvl="0"/>
            <a:endParaRPr lang="zh-CN" altLang="zh-CN" dirty="0">
              <a:sym typeface="Times New Roman" panose="02020603050405020304" pitchFamily="18" charset="0"/>
            </a:endParaRPr>
          </a:p>
        </p:txBody>
      </p:sp>
      <p:sp>
        <p:nvSpPr>
          <p:cNvPr id="5130" name="TextBox 14"/>
          <p:cNvSpPr>
            <a:spLocks noChangeArrowheads="1"/>
          </p:cNvSpPr>
          <p:nvPr/>
        </p:nvSpPr>
        <p:spPr bwMode="auto">
          <a:xfrm>
            <a:off x="8515352" y="6487195"/>
            <a:ext cx="3670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400" b="1" i="1" spc="0" baseline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eiryo" panose="020B0604030504040204" pitchFamily="2" charset="-128"/>
              </a:rPr>
              <a:t>Key Laboratory of Machine Perception (MOE)</a:t>
            </a:r>
            <a:endParaRPr lang="zh-CN" altLang="en-US" sz="1400" b="1" i="1" spc="0" baseline="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Meiryo" panose="020B0604030504040204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462280" indent="-342900" algn="l" defTabSz="0" rtl="0" fontAlgn="base">
        <a:lnSpc>
          <a:spcPct val="150000"/>
        </a:lnSpc>
        <a:spcBef>
          <a:spcPct val="0"/>
        </a:spcBef>
        <a:spcAft>
          <a:spcPct val="0"/>
        </a:spcAft>
        <a:buSzPct val="80000"/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800100" indent="-342900" algn="l" defTabSz="0" rtl="0" fontAlgn="base"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1111250" indent="-342900" algn="l" defTabSz="0" rtl="0" fontAlgn="base"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1319530" indent="-285750" algn="l" defTabSz="0" rtl="0" fontAlgn="base"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1529080" indent="-284480" algn="l" defTabSz="0" rtl="0" fontAlgn="base"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8"/>
          <p:cNvSpPr>
            <a:spLocks noChangeArrowheads="1"/>
          </p:cNvSpPr>
          <p:nvPr/>
        </p:nvSpPr>
        <p:spPr bwMode="auto">
          <a:xfrm>
            <a:off x="0" y="6440488"/>
            <a:ext cx="12192000" cy="417511"/>
          </a:xfrm>
          <a:prstGeom prst="rect">
            <a:avLst/>
          </a:prstGeom>
          <a:solidFill>
            <a:srgbClr val="95070A"/>
          </a:solidFill>
          <a:ln>
            <a:noFill/>
          </a:ln>
          <a:extLst>
            <a:ext uri="{91240B29-F687-4F45-9708-019B960494DF}">
              <a14:hiddenLine xmlns:a14="http://schemas.microsoft.com/office/drawing/2010/main" w="48000">
                <a:solidFill>
                  <a:srgbClr val="AF7E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3" name="Picture 2" descr="http://english.pku.edu.cn/images/1_01.gif">
            <a:hlinkClick r:id="rId14"/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0"/>
          <a:stretch>
            <a:fillRect/>
          </a:stretch>
        </p:blipFill>
        <p:spPr bwMode="auto">
          <a:xfrm>
            <a:off x="15786" y="6440488"/>
            <a:ext cx="1381538" cy="35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矩形 9"/>
          <p:cNvSpPr>
            <a:spLocks noChangeArrowheads="1"/>
          </p:cNvSpPr>
          <p:nvPr/>
        </p:nvSpPr>
        <p:spPr bwMode="auto">
          <a:xfrm>
            <a:off x="0" y="981076"/>
            <a:ext cx="12192000" cy="73025"/>
          </a:xfrm>
          <a:prstGeom prst="rect">
            <a:avLst/>
          </a:prstGeom>
          <a:gradFill rotWithShape="1">
            <a:gsLst>
              <a:gs pos="0">
                <a:srgbClr val="FE4444"/>
              </a:gs>
              <a:gs pos="100000">
                <a:srgbClr val="832B2B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48000">
                <a:solidFill>
                  <a:schemeClr val="accent1"/>
                </a:solidFill>
                <a:bevel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12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5" y="6237288"/>
            <a:ext cx="411056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0" numCol="1" anchor="b" anchorCtr="0" compatLnSpc="1"/>
          <a:lstStyle>
            <a:lvl1pPr>
              <a:defRPr sz="1200">
                <a:solidFill>
                  <a:srgbClr val="42424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6186" y="1123950"/>
            <a:ext cx="11351382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/>
          <a:lstStyle/>
          <a:p>
            <a:pPr lvl="0"/>
            <a:r>
              <a:rPr lang="zh-CN" altLang="zh-CN" dirty="0">
                <a:sym typeface="Times New Roman" panose="02020603050405020304" pitchFamily="18" charset="0"/>
              </a:rPr>
              <a:t>单击此处编辑母版文本样式</a:t>
            </a:r>
            <a:endParaRPr lang="zh-CN" altLang="zh-CN" dirty="0">
              <a:sym typeface="Times New Roman" panose="02020603050405020304" pitchFamily="18" charset="0"/>
            </a:endParaRPr>
          </a:p>
          <a:p>
            <a:pPr lvl="1"/>
            <a:r>
              <a:rPr lang="zh-CN" altLang="zh-CN" dirty="0">
                <a:sym typeface="Times New Roman" panose="02020603050405020304" pitchFamily="18" charset="0"/>
              </a:rPr>
              <a:t>第二级</a:t>
            </a:r>
            <a:endParaRPr lang="zh-CN" altLang="zh-CN" dirty="0">
              <a:sym typeface="Times New Roman" panose="02020603050405020304" pitchFamily="18" charset="0"/>
            </a:endParaRPr>
          </a:p>
          <a:p>
            <a:pPr lvl="2"/>
            <a:r>
              <a:rPr lang="zh-CN" altLang="zh-CN" dirty="0">
                <a:sym typeface="Times New Roman" panose="02020603050405020304" pitchFamily="18" charset="0"/>
              </a:rPr>
              <a:t>第三级</a:t>
            </a:r>
            <a:endParaRPr lang="zh-CN" altLang="zh-CN" dirty="0">
              <a:sym typeface="Times New Roman" panose="02020603050405020304" pitchFamily="18" charset="0"/>
            </a:endParaRPr>
          </a:p>
          <a:p>
            <a:pPr lvl="3"/>
            <a:r>
              <a:rPr lang="zh-CN" altLang="zh-CN" dirty="0">
                <a:sym typeface="Times New Roman" panose="02020603050405020304" pitchFamily="18" charset="0"/>
              </a:rPr>
              <a:t>第四级</a:t>
            </a:r>
            <a:endParaRPr lang="zh-CN" altLang="zh-CN" dirty="0">
              <a:sym typeface="Times New Roman" panose="02020603050405020304" pitchFamily="18" charset="0"/>
            </a:endParaRPr>
          </a:p>
          <a:p>
            <a:pPr lvl="4"/>
            <a:r>
              <a:rPr lang="zh-CN" altLang="zh-CN" dirty="0">
                <a:sym typeface="Times New Roman" panose="02020603050405020304" pitchFamily="18" charset="0"/>
              </a:rPr>
              <a:t>第五级</a:t>
            </a:r>
            <a:endParaRPr lang="zh-CN" altLang="zh-CN" dirty="0">
              <a:sym typeface="Times New Roman" panose="02020603050405020304" pitchFamily="18" charset="0"/>
            </a:endParaRPr>
          </a:p>
        </p:txBody>
      </p:sp>
      <p:sp>
        <p:nvSpPr>
          <p:cNvPr id="5129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6186" y="44450"/>
            <a:ext cx="11351382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5720" bIns="45720" numCol="1" anchor="ctr" anchorCtr="0" compatLnSpc="1"/>
          <a:lstStyle/>
          <a:p>
            <a:pPr lvl="0"/>
            <a:endParaRPr lang="zh-CN" altLang="zh-CN" dirty="0">
              <a:sym typeface="Times New Roman" panose="02020603050405020304" pitchFamily="18" charset="0"/>
            </a:endParaRPr>
          </a:p>
        </p:txBody>
      </p:sp>
      <p:sp>
        <p:nvSpPr>
          <p:cNvPr id="5130" name="TextBox 14"/>
          <p:cNvSpPr>
            <a:spLocks noChangeArrowheads="1"/>
          </p:cNvSpPr>
          <p:nvPr/>
        </p:nvSpPr>
        <p:spPr bwMode="auto">
          <a:xfrm>
            <a:off x="8294255" y="6487195"/>
            <a:ext cx="38913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400" b="1" i="1" spc="0" baseline="0" dirty="0">
                <a:solidFill>
                  <a:srgbClr val="FFFFFF"/>
                </a:solidFill>
                <a:effectLst/>
                <a:latin typeface="+mn-lt"/>
                <a:ea typeface="+mn-ea"/>
                <a:sym typeface="Meiryo" panose="020B0604030504040204" pitchFamily="2" charset="-128"/>
              </a:rPr>
              <a:t>Key Laboratory of Machine Perception (MOE)</a:t>
            </a:r>
            <a:endParaRPr lang="zh-CN" altLang="en-US" sz="1400" b="1" i="1" spc="0" baseline="0" dirty="0">
              <a:solidFill>
                <a:srgbClr val="FFFFFF"/>
              </a:solidFill>
              <a:effectLst/>
              <a:latin typeface="+mn-lt"/>
              <a:ea typeface="+mn-ea"/>
              <a:sym typeface="Meiryo" panose="020B0604030504040204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462280" indent="-342900" algn="l" defTabSz="0" rtl="0" fontAlgn="base">
        <a:lnSpc>
          <a:spcPct val="150000"/>
        </a:lnSpc>
        <a:spcBef>
          <a:spcPct val="0"/>
        </a:spcBef>
        <a:spcAft>
          <a:spcPct val="0"/>
        </a:spcAft>
        <a:buSzPct val="80000"/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800100" indent="-342900" algn="l" defTabSz="0" rtl="0" fontAlgn="base"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1111250" indent="-342900" algn="l" defTabSz="0" rtl="0" fontAlgn="base"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1319530" indent="-285750" algn="l" defTabSz="0" rtl="0" fontAlgn="base"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1529080" indent="-284480" algn="l" defTabSz="0" rtl="0" fontAlgn="base"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873693"/>
            <a:ext cx="9144000" cy="1655762"/>
          </a:xfrm>
        </p:spPr>
        <p:txBody>
          <a:bodyPr/>
          <a:p>
            <a:r>
              <a:rPr lang="zh-CN" altLang="en-US" sz="6000"/>
              <a:t>课程群</a:t>
            </a:r>
            <a:r>
              <a:rPr lang="en-US" altLang="zh-CN" sz="6000"/>
              <a:t>→</a:t>
            </a:r>
            <a:endParaRPr lang="en-US" altLang="zh-CN" sz="6000"/>
          </a:p>
          <a:p>
            <a:endParaRPr lang="en-US" altLang="zh-CN" sz="6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5965" y="1156970"/>
            <a:ext cx="3549015" cy="5090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Anaconda</a:t>
            </a:r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的安装与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.ipynb</a:t>
            </a:r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文件的打开方法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下载并安装Anaconda，去清华镜像源下载速度更快：https://mirrors.tuna.tsinghua.edu.cn/anaconda/archive/</a:t>
            </a:r>
            <a:endParaRPr lang="zh-CN" altLang="en-US" sz="2000"/>
          </a:p>
          <a:p>
            <a:r>
              <a:rPr lang="zh-CN" altLang="en-US" sz="2000"/>
              <a:t>进入网页后直接拉到底选择最新版本的Anaconda，注意与计算机的位数、操作系统匹配</a:t>
            </a:r>
            <a:endParaRPr lang="zh-CN" altLang="en-US" sz="2000"/>
          </a:p>
          <a:p>
            <a:r>
              <a:rPr lang="zh-CN" altLang="en-US" sz="2000"/>
              <a:t>下载完成后运行安装，注意，其中一步</a:t>
            </a:r>
            <a:r>
              <a:rPr lang="en-US" altLang="zh-CN" sz="2000"/>
              <a:t>“</a:t>
            </a:r>
            <a:r>
              <a:rPr lang="zh-CN" altLang="en-US" sz="2000"/>
              <a:t>Advanced Options</a:t>
            </a:r>
            <a:r>
              <a:rPr lang="en-US" altLang="zh-CN" sz="2000"/>
              <a:t>”</a:t>
            </a:r>
            <a:r>
              <a:rPr lang="zh-CN" altLang="en-US" sz="2000"/>
              <a:t>建议先将两个选项全部勾选</a:t>
            </a:r>
            <a:endParaRPr lang="zh-CN" altLang="en-US" sz="2000"/>
          </a:p>
          <a:p>
            <a:r>
              <a:rPr lang="zh-CN" altLang="en-US" sz="2000"/>
              <a:t>最后有一步询问是否安装VSCode，此步可skip掉，不会有问题。</a:t>
            </a:r>
            <a:endParaRPr lang="zh-CN" altLang="en-US" sz="2000"/>
          </a:p>
          <a:p>
            <a:r>
              <a:rPr lang="zh-CN" altLang="en-US" sz="2000"/>
              <a:t>安装成功后，参考https://www.cnblogs.com/shuibingyue/p/7193624.html 进行设置</a:t>
            </a:r>
            <a:r>
              <a:rPr lang="zh-CN" altLang="en-US" sz="2000"/>
              <a:t>即可通过双击直接打开.ipynb文件</a:t>
            </a:r>
            <a:endParaRPr lang="zh-CN" altLang="en-US" sz="2000"/>
          </a:p>
          <a:p>
            <a:r>
              <a:rPr lang="zh-CN" altLang="en-US" sz="2000"/>
              <a:t>或在  开始-&gt;Anaconda3-&gt;Jupyter Notebook（初次打开会比较慢），点击右上角的“Upload"上传相应的.ipynb文件，注意选择后还会有个确认upload的按钮，再次点击，上传运行</a:t>
            </a:r>
            <a:endParaRPr lang="zh-CN" altLang="en-US" sz="2000"/>
          </a:p>
          <a:p>
            <a:r>
              <a:rPr lang="zh-CN" altLang="en-US" sz="2000"/>
              <a:t>另：若同学们</a:t>
            </a:r>
            <a:r>
              <a:rPr lang="zh-CN" altLang="en-US" sz="2000"/>
              <a:t>参考了其他只安装了</a:t>
            </a:r>
            <a:r>
              <a:rPr lang="en-US" altLang="zh-CN" sz="2000"/>
              <a:t>Python</a:t>
            </a:r>
            <a:r>
              <a:rPr lang="zh-CN" altLang="en-US" sz="2000"/>
              <a:t>而未安装</a:t>
            </a:r>
            <a:r>
              <a:rPr lang="en-US" altLang="zh-CN" sz="2000"/>
              <a:t>Anaconda</a:t>
            </a:r>
            <a:r>
              <a:rPr lang="zh-CN" altLang="en-US" sz="2000"/>
              <a:t>的教程，其中交互式运行的部分都可通过</a:t>
            </a:r>
            <a:r>
              <a:rPr lang="en-US" altLang="zh-CN" sz="2000"/>
              <a:t>Anaconda Prompt</a:t>
            </a:r>
            <a:r>
              <a:rPr lang="zh-CN" altLang="en-US" sz="2000"/>
              <a:t>运行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3460" y="2194560"/>
            <a:ext cx="2545080" cy="246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Hello world!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Hello world! </a:t>
            </a:r>
            <a:r>
              <a:rPr lang="zh-CN" altLang="en-US">
                <a:sym typeface="+mn-ea"/>
              </a:rPr>
              <a:t>演示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Python</a:t>
            </a:r>
            <a:r>
              <a:rPr kumimoji="1"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简介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095" y="1123950"/>
            <a:ext cx="8308340" cy="5113655"/>
          </a:xfrm>
        </p:spPr>
        <p:txBody>
          <a:bodyPr/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Python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是一种跨平台的计算机程序设计语言。 是一个高层次的结合了解释性、编译性、互动性和面向对象的脚本语言。最初被设计用于编写自动化脚本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(shell)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，随着版本的不断更新和语言新功能的添加，越多被用于独立的、大型项目的开发。</a:t>
            </a:r>
            <a:endParaRPr lang="en-US" altLang="zh-CN" sz="20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Python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的创始人为荷兰人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Guido van Rossum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。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1989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年圣诞节期间，在阿姆斯特丹，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Rossum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为了打发圣诞节的无趣，决心开发一个新的脚本解释程序，作为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ABC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语言的一种继承。之所以选中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Python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（大蟒蛇的意思）作为该编程语言的名字，是取自英国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20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世纪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70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年代首播的电视喜剧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蒙提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·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派森的飞行马戏团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Monty Python's Flying Circus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）。</a:t>
            </a:r>
            <a:endParaRPr lang="zh-CN" altLang="en-US" sz="20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endParaRPr lang="zh-CN" altLang="en-US" sz="2000"/>
          </a:p>
        </p:txBody>
      </p:sp>
      <p:pic>
        <p:nvPicPr>
          <p:cNvPr id="1026" name="Picture 2" descr="https://bkimg.cdn.bcebos.com/pic/42166d224f4a20a44623921916188f22720e0df37a90?x-bce-process=image/watermark,image_d2F0ZXIvYmFpa2UxNTA=,g_7,xp_5,yp_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965" y="97790"/>
            <a:ext cx="1805305" cy="7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kimg.cdn.bcebos.com/pic/b21bb051f81986189e618d9a47ed2e738bd4e68e?x-bce-process=image/resize,m_lfit,w_268,limit_1/format,f_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510" y="1535267"/>
            <a:ext cx="2860572" cy="429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Python</a:t>
            </a:r>
            <a:r>
              <a:rPr kumimoji="1"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特点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095" y="1123950"/>
            <a:ext cx="8239125" cy="5113655"/>
          </a:xfrm>
        </p:spPr>
        <p:txBody>
          <a:bodyPr/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易于学习、易于阅读、易于维护</a:t>
            </a:r>
            <a:endParaRPr lang="zh-CN" altLang="en-US" sz="18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广泛的标准库</a:t>
            </a:r>
            <a:r>
              <a:rPr lang="zh-CN" altLang="en-US" sz="18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18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Python</a:t>
            </a:r>
            <a:r>
              <a:rPr lang="zh-CN" altLang="en-US" sz="18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的最大的优势之一是丰富的、跨平台的库，在</a:t>
            </a:r>
            <a:r>
              <a:rPr lang="en-US" altLang="zh-CN" sz="18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UNIX, </a:t>
            </a:r>
            <a:r>
              <a:rPr lang="en-US" altLang="zh-CN" sz="18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Linux, Windows</a:t>
            </a:r>
            <a:r>
              <a:rPr lang="zh-CN" altLang="en-US" sz="18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18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Mac</a:t>
            </a:r>
            <a:r>
              <a:rPr lang="zh-CN" altLang="en-US" sz="18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兼容很好。</a:t>
            </a:r>
            <a:endParaRPr lang="zh-CN" altLang="en-US" sz="18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可移植、可扩展、可嵌入</a:t>
            </a:r>
            <a:endParaRPr lang="zh-CN" altLang="en-US" sz="18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GUI</a:t>
            </a: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编程</a:t>
            </a:r>
            <a:r>
              <a:rPr lang="zh-CN" altLang="en-US" sz="18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18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Python</a:t>
            </a:r>
            <a:r>
              <a:rPr lang="zh-CN" altLang="en-US" sz="18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支持</a:t>
            </a:r>
            <a:r>
              <a:rPr lang="en-US" altLang="zh-CN" sz="18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GUI</a:t>
            </a:r>
            <a:r>
              <a:rPr lang="zh-CN" altLang="en-US" sz="18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可以创建和移植到许多系统调用。</a:t>
            </a:r>
            <a:endParaRPr lang="zh-CN" altLang="en-US" sz="18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互动模式</a:t>
            </a:r>
            <a:r>
              <a:rPr lang="zh-CN" altLang="en-US" sz="18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：互动模式的支持，您可以从终端输入执行代码并获得结果的语言，互动的测试和调试代码片</a:t>
            </a:r>
            <a:r>
              <a:rPr lang="zh-CN" altLang="en-US" sz="18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段。</a:t>
            </a:r>
            <a:endParaRPr lang="zh-CN" altLang="en-US" sz="1800" dirty="0">
              <a:solidFill>
                <a:prstClr val="black"/>
              </a:solidFill>
              <a:ea typeface="宋体" panose="02010600030101010101" pitchFamily="2" charset="-122"/>
              <a:sym typeface="+mn-ea"/>
            </a:endParaRP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强大的社区支持</a:t>
            </a:r>
            <a:endParaRPr lang="zh-CN" altLang="en-US" sz="18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0" indent="0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		“</a:t>
            </a:r>
            <a:r>
              <a:rPr lang="zh-CN" altLang="en-US" sz="3200" dirty="0">
                <a:solidFill>
                  <a:srgbClr val="FF0000"/>
                </a:solidFill>
                <a:ea typeface="宋体" panose="02010600030101010101" pitchFamily="2" charset="-122"/>
              </a:rPr>
              <a:t>人生苦短，何不学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Python”</a:t>
            </a:r>
            <a:endParaRPr lang="zh-CN" altLang="en-US" sz="32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z="32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49758" b="-1526"/>
          <a:stretch>
            <a:fillRect/>
          </a:stretch>
        </p:blipFill>
        <p:spPr>
          <a:xfrm>
            <a:off x="9178925" y="3364865"/>
            <a:ext cx="2641600" cy="31254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49674" b="309"/>
          <a:stretch>
            <a:fillRect/>
          </a:stretch>
        </p:blipFill>
        <p:spPr>
          <a:xfrm>
            <a:off x="9174480" y="295910"/>
            <a:ext cx="2646045" cy="30689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Python</a:t>
            </a:r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缺点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200">
                <a:solidFill>
                  <a:srgbClr val="FF0000"/>
                </a:solidFill>
              </a:rPr>
              <a:t>运行速度慢</a:t>
            </a:r>
            <a:r>
              <a:rPr lang="en-US" altLang="zh-CN" sz="2200"/>
              <a:t>, </a:t>
            </a:r>
            <a:r>
              <a:rPr lang="zh-CN" altLang="en-US" sz="2200"/>
              <a:t>与</a:t>
            </a:r>
            <a:r>
              <a:rPr lang="en-US" altLang="zh-CN" sz="2200"/>
              <a:t>C</a:t>
            </a:r>
            <a:r>
              <a:rPr lang="zh-CN" altLang="en-US" sz="2200"/>
              <a:t>语言程序相比非常慢。</a:t>
            </a:r>
            <a:r>
              <a:rPr lang="en-US" altLang="zh-CN" sz="2200"/>
              <a:t> </a:t>
            </a:r>
            <a:r>
              <a:rPr lang="zh-CN" altLang="en-US" sz="2200"/>
              <a:t>因为</a:t>
            </a:r>
            <a:r>
              <a:rPr lang="en-US" altLang="zh-CN" sz="2200"/>
              <a:t>Python</a:t>
            </a:r>
            <a:r>
              <a:rPr lang="zh-CN" altLang="en-US" sz="2200"/>
              <a:t>是解释性语言，代码在执行时会一行一行地翻译成</a:t>
            </a:r>
            <a:r>
              <a:rPr lang="en-US" altLang="zh-CN" sz="2200"/>
              <a:t>CPU</a:t>
            </a:r>
            <a:r>
              <a:rPr lang="zh-CN" altLang="en-US" sz="2200"/>
              <a:t>能理解的机器码，这个翻译过程非常耗时，所以很慢。但是大量的应用程序不需要这么快的运行速度，因为</a:t>
            </a:r>
            <a:r>
              <a:rPr lang="zh-CN" altLang="en-US" sz="2200">
                <a:solidFill>
                  <a:srgbClr val="FF0000"/>
                </a:solidFill>
              </a:rPr>
              <a:t>用户根本感觉不出来</a:t>
            </a:r>
            <a:r>
              <a:rPr lang="zh-CN" altLang="en-US" sz="2200"/>
              <a:t>。比如开发一个程序，</a:t>
            </a:r>
            <a:r>
              <a:rPr lang="en-US" altLang="zh-CN" sz="2200"/>
              <a:t>C</a:t>
            </a:r>
            <a:r>
              <a:rPr lang="zh-CN" altLang="en-US" sz="2200"/>
              <a:t>语言运行需要</a:t>
            </a:r>
            <a:r>
              <a:rPr lang="en-US" altLang="zh-CN" sz="2200"/>
              <a:t>0.001</a:t>
            </a:r>
            <a:r>
              <a:rPr lang="zh-CN" altLang="en-US" sz="2200"/>
              <a:t>秒，而</a:t>
            </a:r>
            <a:r>
              <a:rPr lang="en-US" altLang="zh-CN" sz="2200"/>
              <a:t>Python</a:t>
            </a:r>
            <a:r>
              <a:rPr lang="zh-CN" altLang="en-US" sz="2200"/>
              <a:t>语言运行需要</a:t>
            </a:r>
            <a:r>
              <a:rPr lang="en-US" altLang="zh-CN" sz="2200"/>
              <a:t>0.1</a:t>
            </a:r>
            <a:r>
              <a:rPr lang="zh-CN" altLang="en-US" sz="2200"/>
              <a:t>秒，虽然慢了两个数量级，但由于网络更慢，需要等待1秒，用户是感觉不到1.001秒和1.1秒的区别的。</a:t>
            </a:r>
            <a:endParaRPr lang="zh-CN" altLang="en-US" sz="2200"/>
          </a:p>
          <a:p>
            <a:r>
              <a:rPr lang="zh-CN" altLang="en-US" sz="2200">
                <a:solidFill>
                  <a:srgbClr val="FF0000"/>
                </a:solidFill>
              </a:rPr>
              <a:t>代码不能加密</a:t>
            </a:r>
            <a:r>
              <a:rPr lang="zh-CN" altLang="en-US" sz="2200"/>
              <a:t>。如果要发布你的Python程序，实际上就是发布源代码，而C语言不用发布源代码，只需要把编译后的机器码（也就是你在Windows上常见的xxx.exe文件）发布出去，而要从机器码反推出C代码是不可能的。所以，凡是编译型的语言，都没有这个问题，而解释型的语言，则必须把源码发布出去。</a:t>
            </a:r>
            <a:r>
              <a:rPr lang="zh-CN" altLang="en-US" sz="2200">
                <a:solidFill>
                  <a:srgbClr val="FF0000"/>
                </a:solidFill>
              </a:rPr>
              <a:t>这个缺点仅限于你要编写的软件需要卖给别人挣钱的时候。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Python</a:t>
            </a:r>
            <a:r>
              <a:rPr kumimoji="1"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应用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  <a:cs typeface="+mn-lt"/>
                <a:sym typeface="+mn-ea"/>
              </a:rPr>
              <a:t>云计算</a:t>
            </a:r>
            <a:r>
              <a:rPr lang="zh-CN" altLang="en-US" sz="2000" dirty="0">
                <a:ea typeface="宋体" panose="02010600030101010101" pitchFamily="2" charset="-122"/>
                <a:cs typeface="+mn-lt"/>
                <a:sym typeface="+mn-ea"/>
              </a:rPr>
              <a:t>：云计算最热的语言，典型的应用</a:t>
            </a:r>
            <a:r>
              <a:rPr lang="en-US" altLang="zh-CN" sz="2000" dirty="0">
                <a:ea typeface="宋体" panose="02010600030101010101" pitchFamily="2" charset="-122"/>
                <a:cs typeface="+mn-lt"/>
                <a:sym typeface="+mn-ea"/>
              </a:rPr>
              <a:t>OpenStack</a:t>
            </a:r>
            <a:endParaRPr lang="en-US" altLang="zh-CN" sz="2000" dirty="0">
              <a:ea typeface="宋体" panose="02010600030101010101" pitchFamily="2" charset="-122"/>
              <a:cs typeface="+mn-lt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cs typeface="+mn-lt"/>
                <a:sym typeface="+mn-ea"/>
              </a:rPr>
              <a:t>WEB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  <a:cs typeface="+mn-lt"/>
                <a:sym typeface="+mn-ea"/>
              </a:rPr>
              <a:t>开发</a:t>
            </a:r>
            <a:r>
              <a:rPr lang="zh-CN" altLang="en-US" sz="2000" dirty="0">
                <a:ea typeface="宋体" panose="02010600030101010101" pitchFamily="2" charset="-122"/>
                <a:cs typeface="+mn-lt"/>
                <a:sym typeface="+mn-ea"/>
              </a:rPr>
              <a:t>：许多优秀的</a:t>
            </a:r>
            <a:r>
              <a:rPr lang="en-US" altLang="zh-CN" sz="2000" dirty="0">
                <a:ea typeface="宋体" panose="02010600030101010101" pitchFamily="2" charset="-122"/>
                <a:cs typeface="+mn-lt"/>
                <a:sym typeface="+mn-ea"/>
              </a:rPr>
              <a:t>WEB</a:t>
            </a:r>
            <a:r>
              <a:rPr lang="zh-CN" altLang="en-US" sz="2000" dirty="0">
                <a:ea typeface="宋体" panose="02010600030101010101" pitchFamily="2" charset="-122"/>
                <a:cs typeface="+mn-lt"/>
                <a:sym typeface="+mn-ea"/>
              </a:rPr>
              <a:t>框架，许多大型网站是</a:t>
            </a:r>
            <a:r>
              <a:rPr lang="en-US" altLang="zh-CN" sz="2000" dirty="0">
                <a:ea typeface="宋体" panose="02010600030101010101" pitchFamily="2" charset="-122"/>
                <a:cs typeface="+mn-lt"/>
                <a:sym typeface="+mn-ea"/>
              </a:rPr>
              <a:t>Python</a:t>
            </a:r>
            <a:r>
              <a:rPr lang="zh-CN" altLang="en-US" sz="2000" dirty="0">
                <a:ea typeface="宋体" panose="02010600030101010101" pitchFamily="2" charset="-122"/>
                <a:cs typeface="+mn-lt"/>
                <a:sym typeface="+mn-ea"/>
              </a:rPr>
              <a:t>开发、</a:t>
            </a:r>
            <a:r>
              <a:rPr lang="en-US" altLang="zh-CN" sz="2000" dirty="0">
                <a:ea typeface="宋体" panose="02010600030101010101" pitchFamily="2" charset="-122"/>
                <a:cs typeface="+mn-lt"/>
                <a:sym typeface="+mn-ea"/>
              </a:rPr>
              <a:t>YouTube</a:t>
            </a:r>
            <a:r>
              <a:rPr lang="zh-CN" altLang="en-US" sz="2000" dirty="0">
                <a:ea typeface="宋体" panose="02010600030101010101" pitchFamily="2" charset="-122"/>
                <a:cs typeface="+mn-lt"/>
                <a:sym typeface="+mn-ea"/>
              </a:rPr>
              <a:t>、</a:t>
            </a:r>
            <a:r>
              <a:rPr lang="en-US" altLang="zh-CN" sz="2000" dirty="0">
                <a:ea typeface="宋体" panose="02010600030101010101" pitchFamily="2" charset="-122"/>
                <a:cs typeface="+mn-lt"/>
                <a:sym typeface="+mn-ea"/>
              </a:rPr>
              <a:t>Dropbox</a:t>
            </a:r>
            <a:r>
              <a:rPr lang="zh-CN" altLang="en-US" sz="2000" dirty="0">
                <a:ea typeface="宋体" panose="02010600030101010101" pitchFamily="2" charset="-122"/>
                <a:cs typeface="+mn-lt"/>
                <a:sym typeface="+mn-ea"/>
              </a:rPr>
              <a:t>、</a:t>
            </a:r>
            <a:r>
              <a:rPr lang="en-US" altLang="zh-CN" sz="2000" dirty="0" err="1">
                <a:ea typeface="宋体" panose="02010600030101010101" pitchFamily="2" charset="-122"/>
                <a:cs typeface="+mn-lt"/>
                <a:sym typeface="+mn-ea"/>
              </a:rPr>
              <a:t>Douban</a:t>
            </a:r>
            <a:r>
              <a:rPr lang="en-US" altLang="zh-CN" sz="2000" dirty="0">
                <a:ea typeface="宋体" panose="02010600030101010101" pitchFamily="2" charset="-122"/>
                <a:cs typeface="+mn-lt"/>
                <a:sym typeface="+mn-ea"/>
              </a:rPr>
              <a:t>……</a:t>
            </a:r>
            <a:r>
              <a:rPr lang="zh-CN" altLang="en-US" sz="2000" dirty="0">
                <a:ea typeface="宋体" panose="02010600030101010101" pitchFamily="2" charset="-122"/>
                <a:cs typeface="+mn-lt"/>
                <a:sym typeface="+mn-ea"/>
              </a:rPr>
              <a:t>典型的</a:t>
            </a:r>
            <a:r>
              <a:rPr lang="en-US" altLang="zh-CN" sz="2000" dirty="0">
                <a:ea typeface="宋体" panose="02010600030101010101" pitchFamily="2" charset="-122"/>
                <a:cs typeface="+mn-lt"/>
                <a:sym typeface="+mn-ea"/>
              </a:rPr>
              <a:t>Web</a:t>
            </a:r>
            <a:r>
              <a:rPr lang="zh-CN" altLang="en-US" sz="2000" dirty="0">
                <a:ea typeface="宋体" panose="02010600030101010101" pitchFamily="2" charset="-122"/>
                <a:cs typeface="+mn-lt"/>
                <a:sym typeface="+mn-ea"/>
              </a:rPr>
              <a:t>框架包括</a:t>
            </a:r>
            <a:r>
              <a:rPr lang="en-US" altLang="zh-CN" sz="2000" dirty="0">
                <a:ea typeface="宋体" panose="02010600030101010101" pitchFamily="2" charset="-122"/>
                <a:cs typeface="+mn-lt"/>
                <a:sym typeface="+mn-ea"/>
              </a:rPr>
              <a:t>Django</a:t>
            </a:r>
            <a:endParaRPr lang="en-US" altLang="zh-CN" sz="2000" dirty="0">
              <a:ea typeface="宋体" panose="02010600030101010101" pitchFamily="2" charset="-122"/>
              <a:cs typeface="+mn-lt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  <a:cs typeface="+mn-lt"/>
                <a:sym typeface="+mn-ea"/>
              </a:rPr>
              <a:t>科学计算和人工智能</a:t>
            </a:r>
            <a:r>
              <a:rPr lang="zh-CN" altLang="en-US" sz="2000" dirty="0">
                <a:ea typeface="宋体" panose="02010600030101010101" pitchFamily="2" charset="-122"/>
                <a:cs typeface="+mn-lt"/>
                <a:sym typeface="+mn-ea"/>
              </a:rPr>
              <a:t>：</a:t>
            </a:r>
            <a:r>
              <a:rPr lang="en-US" altLang="zh-CN" sz="2000" dirty="0">
                <a:ea typeface="宋体" panose="02010600030101010101" pitchFamily="2" charset="-122"/>
                <a:cs typeface="+mn-lt"/>
                <a:sym typeface="+mn-ea"/>
              </a:rPr>
              <a:t>NumPy</a:t>
            </a:r>
            <a:r>
              <a:rPr lang="zh-CN" altLang="en-US" sz="2000" dirty="0">
                <a:ea typeface="宋体" panose="02010600030101010101" pitchFamily="2" charset="-122"/>
                <a:cs typeface="+mn-lt"/>
                <a:sym typeface="+mn-ea"/>
              </a:rPr>
              <a:t>、</a:t>
            </a:r>
            <a:r>
              <a:rPr lang="en-US" altLang="zh-CN" sz="2000" dirty="0">
                <a:ea typeface="宋体" panose="02010600030101010101" pitchFamily="2" charset="-122"/>
                <a:cs typeface="+mn-lt"/>
                <a:sym typeface="+mn-ea"/>
              </a:rPr>
              <a:t>SciPy</a:t>
            </a:r>
            <a:r>
              <a:rPr lang="zh-CN" altLang="en-US" sz="2000" dirty="0">
                <a:ea typeface="宋体" panose="02010600030101010101" pitchFamily="2" charset="-122"/>
                <a:cs typeface="+mn-lt"/>
                <a:sym typeface="+mn-ea"/>
              </a:rPr>
              <a:t>、</a:t>
            </a:r>
            <a:r>
              <a:rPr lang="en-US" altLang="zh-CN" sz="2000" dirty="0">
                <a:ea typeface="宋体" panose="02010600030101010101" pitchFamily="2" charset="-122"/>
                <a:cs typeface="+mn-lt"/>
                <a:sym typeface="+mn-ea"/>
              </a:rPr>
              <a:t>Matplotlib</a:t>
            </a:r>
            <a:r>
              <a:rPr lang="zh-CN" altLang="en-US" sz="2000" dirty="0">
                <a:ea typeface="宋体" panose="02010600030101010101" pitchFamily="2" charset="-122"/>
                <a:cs typeface="+mn-lt"/>
                <a:sym typeface="+mn-ea"/>
              </a:rPr>
              <a:t>、</a:t>
            </a:r>
            <a:r>
              <a:rPr lang="en-US" altLang="zh-CN" sz="2000" dirty="0">
                <a:ea typeface="宋体" panose="02010600030101010101" pitchFamily="2" charset="-122"/>
                <a:cs typeface="+mn-lt"/>
                <a:sym typeface="+mn-ea"/>
              </a:rPr>
              <a:t>Pandas</a:t>
            </a:r>
            <a:r>
              <a:rPr lang="zh-CN" altLang="en-US" sz="2000" dirty="0">
                <a:ea typeface="宋体" panose="02010600030101010101" pitchFamily="2" charset="-122"/>
                <a:cs typeface="+mn-lt"/>
                <a:sym typeface="+mn-ea"/>
              </a:rPr>
              <a:t>、</a:t>
            </a:r>
            <a:r>
              <a:rPr lang="en-US" altLang="zh-CN" sz="2000" dirty="0">
                <a:ea typeface="宋体" panose="02010600030101010101" pitchFamily="2" charset="-122"/>
                <a:cs typeface="+mn-lt"/>
                <a:sym typeface="+mn-ea"/>
              </a:rPr>
              <a:t>Pytorch</a:t>
            </a:r>
            <a:r>
              <a:rPr lang="zh-CN" altLang="en-US" sz="2000" dirty="0">
                <a:ea typeface="宋体" panose="02010600030101010101" pitchFamily="2" charset="-122"/>
                <a:cs typeface="+mn-lt"/>
                <a:sym typeface="+mn-ea"/>
              </a:rPr>
              <a:t>、</a:t>
            </a:r>
            <a:r>
              <a:rPr lang="en-US" altLang="zh-CN" sz="2000" dirty="0">
                <a:ea typeface="宋体" panose="02010600030101010101" pitchFamily="2" charset="-122"/>
                <a:cs typeface="+mn-lt"/>
                <a:sym typeface="+mn-ea"/>
              </a:rPr>
              <a:t>TensorFlow</a:t>
            </a:r>
            <a:r>
              <a:rPr lang="zh-CN" altLang="en-US" sz="2000" dirty="0">
                <a:ea typeface="宋体" panose="02010600030101010101" pitchFamily="2" charset="-122"/>
                <a:cs typeface="+mn-lt"/>
                <a:sym typeface="+mn-ea"/>
              </a:rPr>
              <a:t>、</a:t>
            </a:r>
            <a:r>
              <a:rPr lang="en-US" altLang="zh-CN" sz="2000" dirty="0">
                <a:ea typeface="宋体" panose="02010600030101010101" pitchFamily="2" charset="-122"/>
                <a:cs typeface="+mn-lt"/>
                <a:sym typeface="+mn-ea"/>
              </a:rPr>
              <a:t>keras</a:t>
            </a:r>
            <a:endParaRPr lang="zh-CN" altLang="en-US" sz="2000" dirty="0">
              <a:ea typeface="宋体" panose="02010600030101010101" pitchFamily="2" charset="-122"/>
              <a:cs typeface="+mn-lt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  <a:cs typeface="+mn-lt"/>
                <a:sym typeface="+mn-ea"/>
              </a:rPr>
              <a:t>系统操作和维护</a:t>
            </a:r>
            <a:r>
              <a:rPr lang="zh-CN" altLang="en-US" sz="2000" dirty="0">
                <a:ea typeface="宋体" panose="02010600030101010101" pitchFamily="2" charset="-122"/>
                <a:cs typeface="+mn-lt"/>
                <a:sym typeface="+mn-ea"/>
              </a:rPr>
              <a:t>：操作和维护人员的基本语言</a:t>
            </a:r>
            <a:endParaRPr lang="zh-CN" altLang="en-US" sz="2000" dirty="0">
              <a:ea typeface="宋体" panose="02010600030101010101" pitchFamily="2" charset="-122"/>
              <a:cs typeface="+mn-lt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  <a:cs typeface="+mn-lt"/>
                <a:sym typeface="+mn-ea"/>
              </a:rPr>
              <a:t>金融</a:t>
            </a:r>
            <a:r>
              <a:rPr lang="zh-CN" altLang="en-US" sz="2000" dirty="0">
                <a:ea typeface="宋体" panose="02010600030101010101" pitchFamily="2" charset="-122"/>
                <a:cs typeface="+mn-lt"/>
                <a:sym typeface="+mn-ea"/>
              </a:rPr>
              <a:t>：定量交易、金融分析，在金融工程领域，</a:t>
            </a:r>
            <a:r>
              <a:rPr lang="en-US" altLang="zh-CN" sz="2000" dirty="0">
                <a:ea typeface="宋体" panose="02010600030101010101" pitchFamily="2" charset="-122"/>
                <a:cs typeface="+mn-lt"/>
                <a:sym typeface="+mn-ea"/>
              </a:rPr>
              <a:t>Python</a:t>
            </a:r>
            <a:r>
              <a:rPr lang="zh-CN" altLang="en-US" sz="2000" dirty="0">
                <a:ea typeface="宋体" panose="02010600030101010101" pitchFamily="2" charset="-122"/>
                <a:cs typeface="+mn-lt"/>
                <a:sym typeface="+mn-ea"/>
              </a:rPr>
              <a:t>使用最多，其重要性逐年增加。</a:t>
            </a:r>
            <a:endParaRPr lang="zh-CN" altLang="en-US" sz="2000" dirty="0">
              <a:ea typeface="宋体" panose="02010600030101010101" pitchFamily="2" charset="-122"/>
              <a:cs typeface="+mn-lt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  <a:cs typeface="+mn-lt"/>
                <a:sym typeface="+mn-ea"/>
              </a:rPr>
              <a:t>图形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cs typeface="+mn-lt"/>
                <a:sym typeface="+mn-ea"/>
              </a:rPr>
              <a:t>GUI</a:t>
            </a:r>
            <a:r>
              <a:rPr lang="zh-CN" altLang="en-US" sz="2000" dirty="0">
                <a:ea typeface="宋体" panose="02010600030101010101" pitchFamily="2" charset="-122"/>
                <a:cs typeface="+mn-lt"/>
                <a:sym typeface="+mn-ea"/>
              </a:rPr>
              <a:t>：</a:t>
            </a:r>
            <a:r>
              <a:rPr lang="en-US" altLang="zh-CN" sz="2000" dirty="0" err="1">
                <a:ea typeface="宋体" panose="02010600030101010101" pitchFamily="2" charset="-122"/>
                <a:cs typeface="+mn-lt"/>
                <a:sym typeface="+mn-ea"/>
              </a:rPr>
              <a:t>PyQT</a:t>
            </a:r>
            <a:r>
              <a:rPr lang="zh-CN" altLang="en-US" sz="2000" dirty="0">
                <a:ea typeface="宋体" panose="02010600030101010101" pitchFamily="2" charset="-122"/>
                <a:cs typeface="+mn-lt"/>
                <a:sym typeface="+mn-ea"/>
              </a:rPr>
              <a:t>，</a:t>
            </a:r>
            <a:r>
              <a:rPr lang="en-US" altLang="zh-CN" sz="2000" dirty="0" err="1">
                <a:ea typeface="宋体" panose="02010600030101010101" pitchFamily="2" charset="-122"/>
                <a:cs typeface="+mn-lt"/>
                <a:sym typeface="+mn-ea"/>
              </a:rPr>
              <a:t>WXPython</a:t>
            </a:r>
            <a:r>
              <a:rPr lang="zh-CN" altLang="en-US" sz="2000" dirty="0">
                <a:ea typeface="宋体" panose="02010600030101010101" pitchFamily="2" charset="-122"/>
                <a:cs typeface="+mn-lt"/>
                <a:sym typeface="+mn-ea"/>
              </a:rPr>
              <a:t>，</a:t>
            </a:r>
            <a:r>
              <a:rPr lang="en-US" altLang="zh-CN" sz="2000" dirty="0" err="1">
                <a:ea typeface="宋体" panose="02010600030101010101" pitchFamily="2" charset="-122"/>
                <a:cs typeface="+mn-lt"/>
                <a:sym typeface="+mn-ea"/>
              </a:rPr>
              <a:t>TkInter</a:t>
            </a:r>
            <a:endParaRPr lang="zh-CN" altLang="en-US" sz="2000" dirty="0">
              <a:solidFill>
                <a:prstClr val="black"/>
              </a:solidFill>
              <a:ea typeface="宋体" panose="02010600030101010101" pitchFamily="2" charset="-122"/>
              <a:cs typeface="+mn-lt"/>
            </a:endParaRPr>
          </a:p>
          <a:p>
            <a:endParaRPr lang="zh-CN" altLang="en-US" sz="2000">
              <a:cs typeface="+mn-lt"/>
            </a:endParaRPr>
          </a:p>
        </p:txBody>
      </p:sp>
      <p:pic>
        <p:nvPicPr>
          <p:cNvPr id="1026" name="Picture 2" descr="https://bkimg.cdn.bcebos.com/pic/42166d224f4a20a44623921916188f22720e0df37a90?x-bce-process=image/watermark,image_d2F0ZXIvYmFpa2UxNTA=,g_7,xp_5,yp_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965" y="97790"/>
            <a:ext cx="1805305" cy="7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IEEE 2022</a:t>
            </a:r>
            <a:endParaRPr lang="en-US" altLang="zh-CN"/>
          </a:p>
          <a:p>
            <a:pPr marL="119380" indent="0">
              <a:buNone/>
            </a:pPr>
            <a:r>
              <a:rPr lang="zh-CN" altLang="en-US"/>
              <a:t>编程语言</a:t>
            </a:r>
            <a:r>
              <a:rPr lang="zh-CN" altLang="en-US"/>
              <a:t>排行榜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5615" y="1150620"/>
            <a:ext cx="6332220" cy="4556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IEEE 2022</a:t>
            </a:r>
            <a:endParaRPr lang="en-US" altLang="zh-CN"/>
          </a:p>
          <a:p>
            <a:pPr marL="119380" indent="0">
              <a:buNone/>
            </a:pPr>
            <a:r>
              <a:rPr lang="zh-CN" altLang="en-US"/>
              <a:t>编程语言</a:t>
            </a:r>
            <a:r>
              <a:rPr lang="zh-CN" altLang="en-US"/>
              <a:t>排行榜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07995" y="1120140"/>
            <a:ext cx="6347460" cy="4617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Python</a:t>
            </a:r>
            <a:r>
              <a:rPr kumimoji="1"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发展历史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1991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年，第一个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Python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编译器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同时也是解释器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诞生。它是用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语言实现的，并能够调用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库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(.so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文件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)</a:t>
            </a:r>
            <a:endParaRPr lang="en-US" altLang="zh-CN" sz="20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Python1.0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版本于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1994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年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月发布，这个版本的主要新功能是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lambda, map, filter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reduce</a:t>
            </a:r>
            <a:endParaRPr lang="en-US" altLang="zh-CN" sz="20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2000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年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10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月份，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Python2.0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发布了。这个版本的主要新功能是内存管理和循环检测垃圾收集器以及对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Unicode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的支持。</a:t>
            </a:r>
            <a:endParaRPr lang="en-US" altLang="zh-CN" sz="20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2008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年的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12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月份，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Python3.0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发布了。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Python3.x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不向后兼容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Python2.x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，这意味着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Python3.x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可能无法运行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Python2.x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的代码。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Python3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代表着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Python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  <a:sym typeface="+mn-ea"/>
              </a:rPr>
              <a:t>语言的未来</a:t>
            </a:r>
            <a:endParaRPr lang="zh-CN" altLang="en-US" sz="2000" dirty="0">
              <a:solidFill>
                <a:prstClr val="black"/>
              </a:solidFill>
              <a:ea typeface="宋体" panose="02010600030101010101" pitchFamily="2" charset="-122"/>
              <a:sym typeface="+mn-ea"/>
            </a:endParaRP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本课程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建议使用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Python 3.x 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版本的语法</a:t>
            </a:r>
            <a:endParaRPr lang="zh-CN" altLang="en-US" sz="2800"/>
          </a:p>
        </p:txBody>
      </p:sp>
      <p:pic>
        <p:nvPicPr>
          <p:cNvPr id="1026" name="Picture 2" descr="https://bkimg.cdn.bcebos.com/pic/42166d224f4a20a44623921916188f22720e0df37a90?x-bce-process=image/watermark,image_d2F0ZXIvYmFpa2UxNTA=,g_7,xp_5,yp_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965" y="97790"/>
            <a:ext cx="1805305" cy="7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Anaconda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Anaconda</a:t>
            </a:r>
            <a:r>
              <a:rPr lang="zh-CN" altLang="en-US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是一个开源的</a:t>
            </a:r>
            <a:r>
              <a:rPr lang="en-US" altLang="zh-CN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Python</a:t>
            </a:r>
            <a:r>
              <a:rPr lang="zh-CN" altLang="en-US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版本，其包含了</a:t>
            </a:r>
            <a:r>
              <a:rPr lang="en-US" altLang="zh-CN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conda</a:t>
            </a:r>
            <a:r>
              <a:rPr lang="zh-CN" altLang="en-US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Python</a:t>
            </a:r>
            <a:r>
              <a:rPr lang="zh-CN" altLang="en-US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及一些安装好的包，如</a:t>
            </a:r>
            <a:r>
              <a:rPr lang="en-US" altLang="zh-CN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Numpy</a:t>
            </a:r>
            <a:r>
              <a:rPr lang="zh-CN" altLang="en-US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Pandas</a:t>
            </a:r>
            <a:r>
              <a:rPr lang="zh-CN" altLang="en-US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等</a:t>
            </a:r>
            <a:endParaRPr lang="zh-CN" altLang="en-US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conda</a:t>
            </a:r>
            <a:r>
              <a:rPr lang="zh-CN" altLang="en-US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是一个开源的包、环境管理器，可以用于在同一个机器上安装不同版本的软件包及其依赖，并能够在不同的环境之间进行切换。</a:t>
            </a:r>
            <a:endParaRPr lang="zh-CN" altLang="en-US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本课程推荐使用</a:t>
            </a:r>
            <a:r>
              <a:rPr lang="en-US" altLang="zh-CN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5.3.0</a:t>
            </a:r>
            <a:r>
              <a:rPr lang="zh-CN" altLang="en-US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及以上版本的</a:t>
            </a:r>
            <a:r>
              <a:rPr lang="en-US" altLang="zh-CN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Anaconda</a:t>
            </a:r>
            <a:endParaRPr lang="en-US" altLang="zh-CN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课程所用代码多用</a:t>
            </a:r>
            <a:r>
              <a:rPr lang="en-US" altLang="zh-CN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Jupyter Notebook</a:t>
            </a:r>
            <a:r>
              <a:rPr lang="zh-CN" altLang="en-US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展示和分享</a:t>
            </a:r>
            <a:endParaRPr lang="zh-CN" altLang="en-US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pPr marL="119380" indent="0">
              <a:buNone/>
            </a:pP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		                             “</a:t>
            </a:r>
            <a:r>
              <a:rPr lang="zh-CN" altLang="en-US" sz="32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人生苦短，何不用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Anaconda”</a:t>
            </a:r>
            <a:endParaRPr lang="zh-CN" altLang="en-US" sz="320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43515" y="22225"/>
            <a:ext cx="1110615" cy="9334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fa16faf0-3d88-4ba7-a7bd-bdf4ff69c9a8"/>
  <p:tag name="COMMONDATA" val="eyJoZGlkIjoiODM4MTUzZmI5YmJhZDgwZWZjZjUxMTU2ZTJmOTU5YjEifQ=="/>
</p:tagLst>
</file>

<file path=ppt/theme/theme1.xml><?xml version="1.0" encoding="utf-8"?>
<a:theme xmlns:a="http://schemas.openxmlformats.org/drawingml/2006/main" name="2_20141124_2014筑波挑战总结">
  <a:themeElements>
    <a:clrScheme name="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FFFFFF"/>
      </a:accent3>
      <a:accent4>
        <a:srgbClr val="000000"/>
      </a:accent4>
      <a:accent5>
        <a:srgbClr val="F6D3AA"/>
      </a:accent5>
      <a:accent6>
        <a:srgbClr val="56A4B9"/>
      </a:accent6>
      <a:hlink>
        <a:srgbClr val="168BBA"/>
      </a:hlink>
      <a:folHlink>
        <a:srgbClr val="680000"/>
      </a:folHlink>
    </a:clrScheme>
    <a:fontScheme name="2_20141124_2014筑波挑战总结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20141124_2014筑波挑战总结">
  <a:themeElements>
    <a:clrScheme name="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FFFFFF"/>
      </a:accent3>
      <a:accent4>
        <a:srgbClr val="000000"/>
      </a:accent4>
      <a:accent5>
        <a:srgbClr val="F6D3AA"/>
      </a:accent5>
      <a:accent6>
        <a:srgbClr val="56A4B9"/>
      </a:accent6>
      <a:hlink>
        <a:srgbClr val="168BBA"/>
      </a:hlink>
      <a:folHlink>
        <a:srgbClr val="680000"/>
      </a:folHlink>
    </a:clrScheme>
    <a:fontScheme name="2_20141124_2014筑波挑战总结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20141124_2014筑波挑战总结">
  <a:themeElements>
    <a:clrScheme name="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FFFFFF"/>
      </a:accent3>
      <a:accent4>
        <a:srgbClr val="000000"/>
      </a:accent4>
      <a:accent5>
        <a:srgbClr val="F6D3AA"/>
      </a:accent5>
      <a:accent6>
        <a:srgbClr val="56A4B9"/>
      </a:accent6>
      <a:hlink>
        <a:srgbClr val="168BBA"/>
      </a:hlink>
      <a:folHlink>
        <a:srgbClr val="680000"/>
      </a:folHlink>
    </a:clrScheme>
    <a:fontScheme name="2_20141124_2014筑波挑战总结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20141124_2014筑波挑战总结">
  <a:themeElements>
    <a:clrScheme name="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FFFFFF"/>
      </a:accent3>
      <a:accent4>
        <a:srgbClr val="000000"/>
      </a:accent4>
      <a:accent5>
        <a:srgbClr val="F6D3AA"/>
      </a:accent5>
      <a:accent6>
        <a:srgbClr val="56A4B9"/>
      </a:accent6>
      <a:hlink>
        <a:srgbClr val="168BBA"/>
      </a:hlink>
      <a:folHlink>
        <a:srgbClr val="680000"/>
      </a:folHlink>
    </a:clrScheme>
    <a:fontScheme name="自定义 8">
      <a:majorFont>
        <a:latin typeface="Arial"/>
        <a:ea typeface="黑体"/>
        <a:cs typeface=""/>
      </a:majorFont>
      <a:minorFont>
        <a:latin typeface="Palatino Linotyp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20141124_2014筑波挑战总结">
  <a:themeElements>
    <a:clrScheme name="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FFFFFF"/>
      </a:accent3>
      <a:accent4>
        <a:srgbClr val="000000"/>
      </a:accent4>
      <a:accent5>
        <a:srgbClr val="F6D3AA"/>
      </a:accent5>
      <a:accent6>
        <a:srgbClr val="56A4B9"/>
      </a:accent6>
      <a:hlink>
        <a:srgbClr val="168BBA"/>
      </a:hlink>
      <a:folHlink>
        <a:srgbClr val="680000"/>
      </a:folHlink>
    </a:clrScheme>
    <a:fontScheme name="自定义 7">
      <a:majorFont>
        <a:latin typeface="Arial"/>
        <a:ea typeface="Arial"/>
        <a:cs typeface=""/>
      </a:majorFont>
      <a:minorFont>
        <a:latin typeface="Palatino Linotype"/>
        <a:ea typeface="Palatino Linotyp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2238</Words>
  <Application>WPS 演示</Application>
  <PresentationFormat>宽屏</PresentationFormat>
  <Paragraphs>71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Meiryo</vt:lpstr>
      <vt:lpstr>Arial Black</vt:lpstr>
      <vt:lpstr>黑体</vt:lpstr>
      <vt:lpstr>Palatino Linotype</vt:lpstr>
      <vt:lpstr>微软雅黑</vt:lpstr>
      <vt:lpstr>Arial Unicode MS</vt:lpstr>
      <vt:lpstr>Calibri</vt:lpstr>
      <vt:lpstr>2_20141124_2014筑波挑战总结</vt:lpstr>
      <vt:lpstr>3_20141124_2014筑波挑战总结</vt:lpstr>
      <vt:lpstr>4_20141124_2014筑波挑战总结</vt:lpstr>
      <vt:lpstr>5_20141124_2014筑波挑战总结</vt:lpstr>
      <vt:lpstr>6_20141124_2014筑波挑战总结</vt:lpstr>
      <vt:lpstr>PowerPoint 演示文稿</vt:lpstr>
      <vt:lpstr>Python简介</vt:lpstr>
      <vt:lpstr>Python特点</vt:lpstr>
      <vt:lpstr>Python缺点</vt:lpstr>
      <vt:lpstr>Python应用</vt:lpstr>
      <vt:lpstr>PowerPoint 演示文稿</vt:lpstr>
      <vt:lpstr>PowerPoint 演示文稿</vt:lpstr>
      <vt:lpstr>Python发展历史</vt:lpstr>
      <vt:lpstr>Anaconda</vt:lpstr>
      <vt:lpstr>Anaconda的安装与.ipynb文件的打开方法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 Fusion</dc:title>
  <dc:creator>xin欣</dc:creator>
  <cp:lastModifiedBy>Mr Chen</cp:lastModifiedBy>
  <cp:revision>4031</cp:revision>
  <dcterms:created xsi:type="dcterms:W3CDTF">2015-12-06T05:36:00Z</dcterms:created>
  <dcterms:modified xsi:type="dcterms:W3CDTF">2023-02-21T08:46:01Z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5FB0369F33BA4995A12BCC7EC71C5783</vt:lpwstr>
  </property>
</Properties>
</file>