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84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81210" autoAdjust="0"/>
  </p:normalViewPr>
  <p:slideViewPr>
    <p:cSldViewPr snapToGrid="0">
      <p:cViewPr>
        <p:scale>
          <a:sx n="70" d="100"/>
          <a:sy n="70" d="100"/>
        </p:scale>
        <p:origin x="-174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png"/><Relationship Id="rId5" Type="http://schemas.openxmlformats.org/officeDocument/2006/relationships/image" Target="../media/image10.wmf"/><Relationship Id="rId4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4" Type="http://schemas.openxmlformats.org/officeDocument/2006/relationships/image" Target="../media/image8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9D6CB-E68E-4C77-B246-9F0110DC8F5A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5C509-1440-415A-BC25-6896574F5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【</a:t>
            </a:r>
            <a:r>
              <a:rPr lang="zh-CN" altLang="en-US" sz="1200" dirty="0" smtClean="0"/>
              <a:t>例</a:t>
            </a:r>
            <a:r>
              <a:rPr lang="en-US" altLang="zh-CN" sz="1200" dirty="0" smtClean="0"/>
              <a:t>】</a:t>
            </a:r>
            <a:r>
              <a:rPr lang="zh-CN" altLang="en-US" sz="1200" dirty="0" smtClean="0"/>
              <a:t>一家大型商业银行在多个地区设有分行，其业务主要是进行基础设施建设、国家重点项目建设、固定资产投资等项目的贷款。近年来，该银行的贷款额平稳增长，但不良贷款额也有较大比例的提高，这给银行业务的发展带来较大压力。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 smtClean="0"/>
              <a:t>为弄清楚不良贷款形成的原因，希望利用银行业务的有关数据做些定量分析，以便找出控制不良贷款的办法。下面是该银行所属的</a:t>
            </a:r>
            <a:r>
              <a:rPr lang="en-US" altLang="zh-CN" sz="1200" dirty="0" smtClean="0"/>
              <a:t>25</a:t>
            </a:r>
            <a:r>
              <a:rPr lang="zh-CN" altLang="en-US" sz="1200" dirty="0" smtClean="0"/>
              <a:t>家分行的有关业务数据。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5C509-1440-415A-BC25-6896574F5F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4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卡尔</a:t>
            </a:r>
            <a:r>
              <a:rPr lang="en-US" altLang="zh-CN" dirty="0" smtClean="0"/>
              <a:t>·</a:t>
            </a:r>
            <a:r>
              <a:rPr lang="zh-CN" altLang="en-US" dirty="0" smtClean="0"/>
              <a:t>皮尔逊（</a:t>
            </a:r>
            <a:r>
              <a:rPr lang="en-US" altLang="zh-CN" dirty="0" smtClean="0"/>
              <a:t>Karl Pearson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1857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日～</a:t>
            </a:r>
            <a:r>
              <a:rPr lang="en-US" altLang="zh-CN" dirty="0" smtClean="0"/>
              <a:t>1936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）是英国数学家，生物统计学家，数理统计学的创立者，自由思想者，对生物统计学、气象学、社会达尔文主义理论和优生学做出了重大贡献。他被公认是旧派理学派和描述统计学派的代表人物，并被誉为现代统计科学的创立者。是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世纪科学革命和哲学革命的先驱，“批判学派”代表人物之一。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5C509-1440-415A-BC25-6896574F5F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2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9F651-D1DE-4742-94A3-B17961190DA1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407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7055C-8B15-415A-8992-4794CA279F50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409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9F219-A457-4902-81A3-296D07F563FC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411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F3F1A-76AE-4C28-A9A6-680C2FF8E48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kumimoji="1" lang="en-US" altLang="zh-CN" sz="1000" i="1">
                <a:latin typeface="Times New Roman" pitchFamily="18" charset="0"/>
              </a:rPr>
              <a:t>12</a:t>
            </a:r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41370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20CCAB-47C0-4DAA-AE99-DF2002422E66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417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1037B-6C3A-4058-8632-66A90AF3A7CA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421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C74A43D-34E9-4266-A674-E871AA519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B74DF8B-47A2-4957-A55D-6BE110CDE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C1BE8FF-41DE-4534-9ACD-6E89094A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8F-7D64-4D4B-A156-C7A89A20A326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8E198AD-6EA0-4437-8933-936F99A8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DDED112-BDD7-4D52-905A-D4A7A554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C3E-CFEC-43BA-9EBD-BF588C33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9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6A784A-5C77-4CE1-9A82-9EF774B1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C72A0CB-1F4D-4A12-84E7-72C9B2AB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42A9A2E-50B0-4046-AC2F-9057A234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8F-7D64-4D4B-A156-C7A89A20A326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848FB87-9F38-41BE-80F7-5411B86F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77FA37-C299-4AC5-9865-6C4EA1D2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C3E-CFEC-43BA-9EBD-BF588C33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7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A4FE8320-B0E7-45FF-854A-C5745EB36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3EAB0F3-E1E6-4F76-BFE9-C48F2A1BA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B5E432F-E4DA-4BB9-A198-865E47E7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8F-7D64-4D4B-A156-C7A89A20A326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56B5D35-3250-4F11-B566-C7F9B9A7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9395BFC-1D54-4514-BA73-88FD02A7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C3E-CFEC-43BA-9EBD-BF588C33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6C87C33-BC96-43BA-9BEB-9062DD7B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972A31A-8690-4102-A51A-C888B096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F4882F7-A444-485E-9BD7-B06E410E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8F-7D64-4D4B-A156-C7A89A20A326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9337D6B-57E3-4272-B5B6-EEDAE457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785A78B-0DED-4983-BD5E-82E3C8AE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C3E-CFEC-43BA-9EBD-BF588C33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8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2D89128-2608-4AD8-98B8-C0DBFAD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EFEFAFC-CCD4-4809-BC90-F9A71D09B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3A8A46F-5204-43B4-B461-BF6A7832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8F-7D64-4D4B-A156-C7A89A20A326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B582C05-5113-450D-8752-22C02E14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FE7E9AA-5C15-497B-8AF7-460E6DE0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C3E-CFEC-43BA-9EBD-BF588C33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71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C25CB98-A6FA-4923-9332-F753D406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C8E51D9-77B5-44A6-8FFC-61BA76634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60EBB08-86F3-44D0-9532-B1726ED76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9DB699F-8CED-4AA1-9D40-689958DD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8F-7D64-4D4B-A156-C7A89A20A326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7959741-4984-4E1F-842B-F6955B4F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36A1318E-D531-4CCB-AE86-6D4A1D46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C3E-CFEC-43BA-9EBD-BF588C33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4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B0600FA-EC7C-4814-929F-30DC6D9D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B562A32-6025-44AF-96DE-2F2F94AA1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5F7AF38-AFEA-4CF8-8400-6275DEFDE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6752776F-FBF7-4752-8324-929811EE6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386F0821-5425-4260-87F2-B084A1948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3F301511-4999-45D3-AA28-1ED90C9E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8F-7D64-4D4B-A156-C7A89A20A326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9614FFA0-67CF-4761-A241-E58BA282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0B17021-2F01-4332-9D7D-BEE678F0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C3E-CFEC-43BA-9EBD-BF588C33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9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4526651-7E85-4257-883A-F1AE59E3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2438B05-5AE9-4D6E-8AB0-620DB88F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8F-7D64-4D4B-A156-C7A89A20A326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EEFAA56-9890-416F-928A-5314AF26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DE23CD4-DD37-4C28-A330-283EA70B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C3E-CFEC-43BA-9EBD-BF588C33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8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3FE92F0-D26D-4747-9BEC-B29520EC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8F-7D64-4D4B-A156-C7A89A20A326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9309234C-DEC3-4FD7-A887-A65DC577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85C2A3D-8766-43C2-AA78-86D96F0F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C3E-CFEC-43BA-9EBD-BF588C33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D47F2FF-8D82-4A3C-9C8A-8802A377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8EFCA80-5E49-44A1-AE8F-92FDFC9D4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12A0E27-A43F-4CF0-9547-5BC74C438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E231469-CFAA-487F-8DB6-1A9A959F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8F-7D64-4D4B-A156-C7A89A20A326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15E1962-06CF-42D9-910C-FF605993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64E6C8D-AD21-4D0B-B7C1-7E475D1E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C3E-CFEC-43BA-9EBD-BF588C33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0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D780D7-F1FC-45F0-9BAA-BE78DF98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7E2D85BE-F595-4076-A0D1-A2DA559BD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C8600A6-26C5-406E-8932-AFC2C034C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77F96FB-5859-4D7F-894B-E05F06BE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8F-7D64-4D4B-A156-C7A89A20A326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C5ADC92-8B9E-4595-98C3-C21770F7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32A7D00-117A-4B21-8485-C08A1777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C3E-CFEC-43BA-9EBD-BF588C33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4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1D78AAEF-3B50-4877-9F3E-EDBEEEC0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73D28A2-EB52-4733-B507-1AE3255DE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C47C2E6-C792-4B2B-8B65-5BF69482A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1A8F-7D64-4D4B-A156-C7A89A20A326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1371035-2C5D-4159-B2FC-19476841F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FB29840-E8BD-4674-874A-F4C0225F2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0BC3E-CFEC-43BA-9EBD-BF588C33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5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Microsoft_Excel_97-2003_Worksheet3.xls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Microsoft_Excel_97-2003_Worksheet1.xls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Microsoft_Excel_97-2003_Worksheet4.xls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emf"/><Relationship Id="rId5" Type="http://schemas.openxmlformats.org/officeDocument/2006/relationships/image" Target="../media/image6.png"/><Relationship Id="rId15" Type="http://schemas.openxmlformats.org/officeDocument/2006/relationships/oleObject" Target="../embeddings/oleObject5.bin"/><Relationship Id="rId10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45.emf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44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62.png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61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5.emf"/><Relationship Id="rId4" Type="http://schemas.openxmlformats.org/officeDocument/2006/relationships/oleObject" Target="../embeddings/oleObject3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6.emf"/><Relationship Id="rId4" Type="http://schemas.openxmlformats.org/officeDocument/2006/relationships/oleObject" Target="../embeddings/oleObject3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67.emf"/><Relationship Id="rId4" Type="http://schemas.openxmlformats.org/officeDocument/2006/relationships/oleObject" Target="../embeddings/oleObject3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69.emf"/><Relationship Id="rId4" Type="http://schemas.openxmlformats.org/officeDocument/2006/relationships/oleObject" Target="../embeddings/oleObject36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75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2.e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7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74.emf"/><Relationship Id="rId5" Type="http://schemas.openxmlformats.org/officeDocument/2006/relationships/image" Target="../media/image71.emf"/><Relationship Id="rId15" Type="http://schemas.openxmlformats.org/officeDocument/2006/relationships/image" Target="../media/image76.e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73.emf"/><Relationship Id="rId14" Type="http://schemas.openxmlformats.org/officeDocument/2006/relationships/oleObject" Target="../embeddings/oleObject43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81.emf"/><Relationship Id="rId5" Type="http://schemas.openxmlformats.org/officeDocument/2006/relationships/image" Target="../media/image78.e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8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7AE251-BAAF-4472-8E88-1DC640907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>
                <a:solidFill>
                  <a:schemeClr val="accent1"/>
                </a:solidFill>
              </a:rPr>
              <a:t>线性回归 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BF9BD5-0DE5-4455-8C3D-322EEB7D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707571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相关图（散点图）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D21B507-A978-4288-ABE4-DFC37A32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976539"/>
            <a:ext cx="8806543" cy="4351338"/>
          </a:xfrm>
        </p:spPr>
        <p:txBody>
          <a:bodyPr/>
          <a:lstStyle/>
          <a:p>
            <a:r>
              <a:rPr lang="zh-CN" altLang="en-US" sz="2400" dirty="0"/>
              <a:t>为弄清楚不良贷款形成的原因，希望利用银行业务的有关数据做些定量分析，以便找出控制不良贷款的办法。下面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某</a:t>
            </a:r>
            <a:r>
              <a:rPr lang="zh-CN" altLang="en-US" sz="2400" dirty="0" smtClean="0"/>
              <a:t>银行</a:t>
            </a:r>
            <a:r>
              <a:rPr lang="zh-CN" altLang="en-US" sz="2400" dirty="0"/>
              <a:t>所属的</a:t>
            </a:r>
            <a:r>
              <a:rPr lang="en-US" altLang="zh-CN" sz="2400" dirty="0"/>
              <a:t>25</a:t>
            </a:r>
            <a:r>
              <a:rPr lang="zh-CN" altLang="en-US" sz="2400" dirty="0"/>
              <a:t>家分行的有关业务</a:t>
            </a:r>
            <a:r>
              <a:rPr lang="zh-CN" altLang="en-US" sz="2400" dirty="0" smtClean="0"/>
              <a:t>数据</a:t>
            </a:r>
            <a:endParaRPr lang="zh-CN" altLang="en-US" sz="2400" dirty="0"/>
          </a:p>
          <a:p>
            <a:endParaRPr lang="zh-CN" altLang="en-US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="" xmlns:a16="http://schemas.microsoft.com/office/drawing/2014/main" id="{CCCE138B-AEE9-4E88-82B0-A4FE8AB8B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69535"/>
              </p:ext>
            </p:extLst>
          </p:nvPr>
        </p:nvGraphicFramePr>
        <p:xfrm>
          <a:off x="228515" y="2177149"/>
          <a:ext cx="3667913" cy="4480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8" name="BMP 图像" r:id="rId4" imgW="4847619" imgH="3828571" progId="Paint.Picture">
                  <p:embed/>
                </p:oleObj>
              </mc:Choice>
              <mc:Fallback>
                <p:oleObj name="BMP 图像" r:id="rId4" imgW="4847619" imgH="3828571" progId="Paint.Picture">
                  <p:embed/>
                  <p:pic>
                    <p:nvPicPr>
                      <p:cNvPr id="427011" name="Object 3">
                        <a:extLst>
                          <a:ext uri="{FF2B5EF4-FFF2-40B4-BE49-F238E27FC236}">
                            <a16:creationId xmlns="" xmlns:a16="http://schemas.microsoft.com/office/drawing/2014/main" id="{50C90802-6309-4188-856C-234908ACDB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15" y="2177149"/>
                        <a:ext cx="3667913" cy="44807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475078"/>
              </p:ext>
            </p:extLst>
          </p:nvPr>
        </p:nvGraphicFramePr>
        <p:xfrm>
          <a:off x="3935111" y="2089278"/>
          <a:ext cx="2731192" cy="244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9" name="Chart" r:id="rId7" imgW="2391013" imgH="2105263" progId="Excel.Chart.8">
                  <p:embed/>
                </p:oleObj>
              </mc:Choice>
              <mc:Fallback>
                <p:oleObj name="Chart" r:id="rId7" imgW="2391013" imgH="2105263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111" y="2089278"/>
                        <a:ext cx="2731192" cy="2448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528317"/>
              </p:ext>
            </p:extLst>
          </p:nvPr>
        </p:nvGraphicFramePr>
        <p:xfrm>
          <a:off x="3932161" y="4375217"/>
          <a:ext cx="2731192" cy="2537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0" name="Chart" r:id="rId10" imgW="2391013" imgH="2190988" progId="Excel.Chart.8">
                  <p:embed/>
                </p:oleObj>
              </mc:Choice>
              <mc:Fallback>
                <p:oleObj name="Chart" r:id="rId10" imgW="2391013" imgH="2190988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161" y="4375217"/>
                        <a:ext cx="2731192" cy="2537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730009"/>
              </p:ext>
            </p:extLst>
          </p:nvPr>
        </p:nvGraphicFramePr>
        <p:xfrm>
          <a:off x="6502896" y="4371550"/>
          <a:ext cx="2675394" cy="2537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1" name="Chart" r:id="rId13" imgW="2391013" imgH="2200513" progId="Excel.Chart.8">
                  <p:embed/>
                </p:oleObj>
              </mc:Choice>
              <mc:Fallback>
                <p:oleObj name="Chart" r:id="rId13" imgW="2391013" imgH="2200513" progId="Excel.Char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896" y="4371550"/>
                        <a:ext cx="2675394" cy="2537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240943"/>
              </p:ext>
            </p:extLst>
          </p:nvPr>
        </p:nvGraphicFramePr>
        <p:xfrm>
          <a:off x="6489869" y="2090206"/>
          <a:ext cx="2675393" cy="2467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" r:id="rId16" imgW="2390775" imgH="2114550" progId="Excel.Chart.8">
                  <p:embed/>
                </p:oleObj>
              </mc:Choice>
              <mc:Fallback>
                <p:oleObj r:id="rId16" imgW="2390775" imgH="2114550" progId="Excel.Char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869" y="2090206"/>
                        <a:ext cx="2675393" cy="2467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79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8A94860-865C-43A3-AD7B-7F0F1F05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相关系数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21309FE-7521-4901-8921-7B433404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度量两个变量之间线性关系强度的</a:t>
            </a:r>
            <a:r>
              <a:rPr lang="zh-CN" altLang="en-US" dirty="0" smtClean="0"/>
              <a:t>统计量</a:t>
            </a:r>
            <a:endParaRPr lang="en-US" altLang="zh-CN" dirty="0"/>
          </a:p>
          <a:p>
            <a:r>
              <a:rPr lang="zh-CN" altLang="en-US" dirty="0"/>
              <a:t>对两个变量之间线性相关程度的度量称为</a:t>
            </a:r>
            <a:r>
              <a:rPr lang="zh-CN" altLang="en-US" dirty="0">
                <a:solidFill>
                  <a:srgbClr val="FF0000"/>
                </a:solidFill>
              </a:rPr>
              <a:t>简单</a:t>
            </a:r>
            <a:r>
              <a:rPr lang="zh-CN" altLang="en-US" dirty="0" smtClean="0">
                <a:solidFill>
                  <a:srgbClr val="FF0000"/>
                </a:solidFill>
              </a:rPr>
              <a:t>相关系数</a:t>
            </a:r>
            <a:endParaRPr lang="en-US" altLang="zh-CN" dirty="0"/>
          </a:p>
          <a:p>
            <a:r>
              <a:rPr lang="zh-CN" altLang="en-US" dirty="0"/>
              <a:t>若相关系数是根据总体全部数据计算的，称为</a:t>
            </a:r>
            <a:r>
              <a:rPr lang="zh-CN" altLang="en-US" dirty="0">
                <a:solidFill>
                  <a:srgbClr val="FF0000"/>
                </a:solidFill>
              </a:rPr>
              <a:t>总体相关系数</a:t>
            </a:r>
            <a:r>
              <a:rPr lang="zh-CN" altLang="en-US" dirty="0"/>
              <a:t>，记为</a:t>
            </a:r>
            <a:r>
              <a:rPr lang="el-GR" altLang="zh-CN" i="1" dirty="0"/>
              <a:t>ρ</a:t>
            </a:r>
            <a:endParaRPr lang="en-US" altLang="zh-CN" i="1" dirty="0"/>
          </a:p>
          <a:p>
            <a:r>
              <a:rPr lang="zh-CN" altLang="en-US" dirty="0" smtClean="0"/>
              <a:t>总体</a:t>
            </a:r>
            <a:r>
              <a:rPr lang="zh-CN" altLang="en-US" dirty="0"/>
              <a:t>相关系数计算公式：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A6BBC825-7305-48C4-A7E1-C54A9D804EBD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18EFC685-1C8C-4A5D-B073-C473A35C4870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F0E0C16-D8F9-4902-AD15-6320B3FB7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94" y="4876800"/>
            <a:ext cx="6019812" cy="148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7526093-5017-419B-A718-64CABA4C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相关系数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3144115-5E70-43A4-A4DE-9659C3A18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25" y="1825625"/>
            <a:ext cx="8148025" cy="4351338"/>
          </a:xfrm>
        </p:spPr>
        <p:txBody>
          <a:bodyPr/>
          <a:lstStyle/>
          <a:p>
            <a:r>
              <a:rPr lang="zh-CN" altLang="en-US" sz="3200" dirty="0"/>
              <a:t>若相关系数是根据样本数据计算的，则称为</a:t>
            </a:r>
            <a:r>
              <a:rPr lang="zh-CN" altLang="en-US" sz="3200" dirty="0">
                <a:solidFill>
                  <a:srgbClr val="FF0000"/>
                </a:solidFill>
              </a:rPr>
              <a:t>样本相关系数</a:t>
            </a:r>
            <a:r>
              <a:rPr lang="zh-CN" altLang="en-US" sz="3200" dirty="0"/>
              <a:t>，简称为相关系数，记为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lvl="1"/>
            <a:r>
              <a:rPr lang="zh-CN" altLang="en-US" sz="2800" dirty="0"/>
              <a:t>也称为线性相关系数</a:t>
            </a:r>
            <a:endParaRPr lang="en-US" altLang="zh-CN" sz="2800" dirty="0"/>
          </a:p>
          <a:p>
            <a:pPr lvl="1"/>
            <a:r>
              <a:rPr lang="zh-CN" altLang="en-US" sz="2800" dirty="0"/>
              <a:t>或称为</a:t>
            </a:r>
            <a:r>
              <a:rPr lang="en-US" altLang="zh-CN" sz="2800" dirty="0"/>
              <a:t>Pearson</a:t>
            </a:r>
            <a:r>
              <a:rPr lang="zh-CN" altLang="en-US" sz="2800" dirty="0"/>
              <a:t>相关系数</a:t>
            </a:r>
            <a:endParaRPr lang="en-US" altLang="zh-CN" sz="2800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2F35A10-4C80-463C-A2C6-960639B246EB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88195B0B-BCBE-4705-8286-9F495E7F55FB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1C9850-210C-43D3-A365-FF2E62242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18" r="7913"/>
          <a:stretch/>
        </p:blipFill>
        <p:spPr>
          <a:xfrm>
            <a:off x="367326" y="3806417"/>
            <a:ext cx="4105934" cy="2225992"/>
          </a:xfrm>
          <a:prstGeom prst="rect">
            <a:avLst/>
          </a:prstGeom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260" y="3806413"/>
            <a:ext cx="2057400" cy="222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6530660" y="2941140"/>
            <a:ext cx="25806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卡尔</a:t>
            </a:r>
            <a:r>
              <a:rPr lang="en-US" altLang="zh-CN" sz="2000" dirty="0"/>
              <a:t>·</a:t>
            </a:r>
            <a:r>
              <a:rPr lang="zh-CN" altLang="en-US" sz="2000" dirty="0"/>
              <a:t>皮尔逊（</a:t>
            </a:r>
            <a:r>
              <a:rPr lang="en-US" altLang="zh-CN" sz="2000" dirty="0"/>
              <a:t>Karl Pearson</a:t>
            </a:r>
            <a:r>
              <a:rPr lang="zh-CN" altLang="en-US" sz="2000" dirty="0"/>
              <a:t>，</a:t>
            </a:r>
            <a:r>
              <a:rPr lang="en-US" altLang="zh-CN" sz="2000" dirty="0"/>
              <a:t>1857</a:t>
            </a:r>
            <a:r>
              <a:rPr lang="zh-CN" altLang="en-US" sz="2000" dirty="0"/>
              <a:t>年</a:t>
            </a:r>
            <a:r>
              <a:rPr lang="en-US" altLang="zh-CN" sz="2000" dirty="0"/>
              <a:t>3</a:t>
            </a:r>
            <a:r>
              <a:rPr lang="zh-CN" altLang="en-US" sz="2000" dirty="0"/>
              <a:t>月</a:t>
            </a:r>
            <a:r>
              <a:rPr lang="en-US" altLang="zh-CN" sz="2000" dirty="0"/>
              <a:t>27</a:t>
            </a:r>
            <a:r>
              <a:rPr lang="zh-CN" altLang="en-US" sz="2000" dirty="0"/>
              <a:t>日～</a:t>
            </a:r>
            <a:r>
              <a:rPr lang="en-US" altLang="zh-CN" sz="2000" dirty="0"/>
              <a:t>1936</a:t>
            </a:r>
            <a:r>
              <a:rPr lang="zh-CN" altLang="en-US" sz="2000" dirty="0"/>
              <a:t>年</a:t>
            </a:r>
            <a:r>
              <a:rPr lang="en-US" altLang="zh-CN" sz="2000" dirty="0"/>
              <a:t>4</a:t>
            </a:r>
            <a:r>
              <a:rPr lang="zh-CN" altLang="en-US" sz="2000" dirty="0"/>
              <a:t>月</a:t>
            </a:r>
            <a:r>
              <a:rPr lang="en-US" altLang="zh-CN" sz="2000" dirty="0"/>
              <a:t>27</a:t>
            </a:r>
            <a:r>
              <a:rPr lang="zh-CN" altLang="en-US" sz="2000" dirty="0"/>
              <a:t>日）是英国数学家，生物统计学家，数理统计学的创立者，自由思想者，对生物统计学、气象学、社会达尔文主义理论和优生学做出了重大贡献</a:t>
            </a:r>
            <a:r>
              <a:rPr lang="zh-CN" altLang="en-US" sz="2000" dirty="0" smtClean="0"/>
              <a:t>。被</a:t>
            </a:r>
            <a:r>
              <a:rPr lang="zh-CN" altLang="en-US" sz="2000" dirty="0"/>
              <a:t>誉为</a:t>
            </a:r>
            <a:r>
              <a:rPr lang="zh-CN" altLang="en-US" sz="2000" dirty="0">
                <a:solidFill>
                  <a:srgbClr val="FF0000"/>
                </a:solidFill>
              </a:rPr>
              <a:t>现代统计科学的创立</a:t>
            </a:r>
            <a:r>
              <a:rPr lang="zh-CN" altLang="en-US" sz="2000" dirty="0" smtClean="0">
                <a:solidFill>
                  <a:srgbClr val="FF0000"/>
                </a:solidFill>
              </a:rPr>
              <a:t>者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D754B9-1FD8-45EE-AE08-9497A9B3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相关系数的性质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BC92301-9A1B-49F8-B0F5-D19E75FA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56121" cy="460783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：取值范围是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2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，为正线性相关；若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，为负线性相关；当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时，说明二者之间不存在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相关关系相关。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完全正线性相关；若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，为完全负线性相关。显然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的取值完全依赖于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，二者之间为函数关系。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越趋于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表示关系越密切；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越趋于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表示关系越不密切。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对称性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之间的相关系数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之间的相关系数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相等。即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23A136F4-A87E-454B-8069-DC5DFBFCA726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C78E5B81-6D16-4E75-A2D4-7F77D71F969D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421993-8D91-4306-801E-F16D3871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相关系数的性质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68BF685-A907-4D4A-8545-846E33D2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16689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：与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的原点及尺度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无关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的数据原点及计量尺度，并不改变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数值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大小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：只测量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线性关系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只表示两个变量之间不存在线性相关关系，并不说明变量之间没有任何关系，它们之间可能存在非线性相关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虽然是两个变量之间线性关系的一个度量，却不意味着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一定有因果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EC0BC3CB-2B2E-4D56-A55C-53BE50981653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C97F878C-873C-4168-9A63-5A7ECA58EEF8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EAC128C-AF14-4E1D-9285-F1A464AD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相关关系的图示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2655AA17-5257-4EFA-AC85-77C695758940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386AE4A4-19DC-4A76-809A-324CA81DC609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" name="Group 3">
            <a:extLst>
              <a:ext uri="{FF2B5EF4-FFF2-40B4-BE49-F238E27FC236}">
                <a16:creationId xmlns="" xmlns:a16="http://schemas.microsoft.com/office/drawing/2014/main" id="{E54B9348-1F12-4E47-94A0-44C82D13602A}"/>
              </a:ext>
            </a:extLst>
          </p:cNvPr>
          <p:cNvGrpSpPr>
            <a:grpSpLocks/>
          </p:cNvGrpSpPr>
          <p:nvPr/>
        </p:nvGrpSpPr>
        <p:grpSpPr bwMode="auto">
          <a:xfrm>
            <a:off x="4914900" y="4235451"/>
            <a:ext cx="2000250" cy="2133600"/>
            <a:chOff x="3744" y="2640"/>
            <a:chExt cx="1680" cy="1344"/>
          </a:xfrm>
        </p:grpSpPr>
        <p:sp>
          <p:nvSpPr>
            <p:cNvPr id="7" name="Rectangle 4">
              <a:extLst>
                <a:ext uri="{FF2B5EF4-FFF2-40B4-BE49-F238E27FC236}">
                  <a16:creationId xmlns="" xmlns:a16="http://schemas.microsoft.com/office/drawing/2014/main" id="{852C529E-97D5-4656-9480-8825965B2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40"/>
              <a:ext cx="1680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5">
              <a:extLst>
                <a:ext uri="{FF2B5EF4-FFF2-40B4-BE49-F238E27FC236}">
                  <a16:creationId xmlns="" xmlns:a16="http://schemas.microsoft.com/office/drawing/2014/main" id="{FE0590EA-BDDD-4CAD-9E99-AAAE58D7F0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688"/>
              <a:ext cx="1392" cy="1287"/>
              <a:chOff x="3984" y="2592"/>
              <a:chExt cx="1392" cy="1287"/>
            </a:xfrm>
          </p:grpSpPr>
          <p:grpSp>
            <p:nvGrpSpPr>
              <p:cNvPr id="9" name="Group 6">
                <a:extLst>
                  <a:ext uri="{FF2B5EF4-FFF2-40B4-BE49-F238E27FC236}">
                    <a16:creationId xmlns="" xmlns:a16="http://schemas.microsoft.com/office/drawing/2014/main" id="{839FE5E8-C058-43CB-AE87-E948CDF3B2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2592"/>
                <a:ext cx="1392" cy="1056"/>
                <a:chOff x="3984" y="2592"/>
                <a:chExt cx="1392" cy="1056"/>
              </a:xfrm>
            </p:grpSpPr>
            <p:sp>
              <p:nvSpPr>
                <p:cNvPr id="11" name="Line 7">
                  <a:extLst>
                    <a:ext uri="{FF2B5EF4-FFF2-40B4-BE49-F238E27FC236}">
                      <a16:creationId xmlns="" xmlns:a16="http://schemas.microsoft.com/office/drawing/2014/main" id="{AB512F3C-9850-4C39-839C-A7D1B8349B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2592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Line 8">
                  <a:extLst>
                    <a:ext uri="{FF2B5EF4-FFF2-40B4-BE49-F238E27FC236}">
                      <a16:creationId xmlns="" xmlns:a16="http://schemas.microsoft.com/office/drawing/2014/main" id="{FF02D3D4-3E8F-4D00-B513-5DC8BA5F54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3648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Text Box 9">
                  <a:extLst>
                    <a:ext uri="{FF2B5EF4-FFF2-40B4-BE49-F238E27FC236}">
                      <a16:creationId xmlns="" xmlns:a16="http://schemas.microsoft.com/office/drawing/2014/main" id="{8F500BD3-C405-4881-B5E7-0F40F9EAC1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8" y="3312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14" name="Text Box 10">
                  <a:extLst>
                    <a:ext uri="{FF2B5EF4-FFF2-40B4-BE49-F238E27FC236}">
                      <a16:creationId xmlns="" xmlns:a16="http://schemas.microsoft.com/office/drawing/2014/main" id="{C47DCBA1-FA83-49EE-AE81-6F45F07FC8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0" y="3168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15" name="Text Box 11">
                  <a:extLst>
                    <a:ext uri="{FF2B5EF4-FFF2-40B4-BE49-F238E27FC236}">
                      <a16:creationId xmlns="" xmlns:a16="http://schemas.microsoft.com/office/drawing/2014/main" id="{8F49294A-916E-4015-A553-100A0D9960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04" y="2688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16" name="Text Box 12">
                  <a:extLst>
                    <a:ext uri="{FF2B5EF4-FFF2-40B4-BE49-F238E27FC236}">
                      <a16:creationId xmlns="" xmlns:a16="http://schemas.microsoft.com/office/drawing/2014/main" id="{D4EBC95A-68B0-4D64-A421-5CBF1B6E7E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44" y="2736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17" name="Text Box 13">
                  <a:extLst>
                    <a:ext uri="{FF2B5EF4-FFF2-40B4-BE49-F238E27FC236}">
                      <a16:creationId xmlns="" xmlns:a16="http://schemas.microsoft.com/office/drawing/2014/main" id="{19BF012B-E963-4C9E-B054-FB77AEB9EC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2640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18" name="Text Box 14">
                  <a:extLst>
                    <a:ext uri="{FF2B5EF4-FFF2-40B4-BE49-F238E27FC236}">
                      <a16:creationId xmlns="" xmlns:a16="http://schemas.microsoft.com/office/drawing/2014/main" id="{04A26B77-FB27-4D96-AE95-A5BA517655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4" y="3024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19" name="Text Box 15">
                  <a:extLst>
                    <a:ext uri="{FF2B5EF4-FFF2-40B4-BE49-F238E27FC236}">
                      <a16:creationId xmlns="" xmlns:a16="http://schemas.microsoft.com/office/drawing/2014/main" id="{0CCE7BB4-D1A3-4420-9EC8-A97051F9D1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0" y="2928"/>
                  <a:ext cx="256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20" name="Text Box 16">
                  <a:extLst>
                    <a:ext uri="{FF2B5EF4-FFF2-40B4-BE49-F238E27FC236}">
                      <a16:creationId xmlns="" xmlns:a16="http://schemas.microsoft.com/office/drawing/2014/main" id="{3252B195-5EE6-42CC-BCFF-6EDA909B03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76" y="3216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21" name="Text Box 17">
                  <a:extLst>
                    <a:ext uri="{FF2B5EF4-FFF2-40B4-BE49-F238E27FC236}">
                      <a16:creationId xmlns="" xmlns:a16="http://schemas.microsoft.com/office/drawing/2014/main" id="{02EA3FDB-8645-4B0B-AACB-6E5B90B525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76" y="3024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22" name="Text Box 18">
                  <a:extLst>
                    <a:ext uri="{FF2B5EF4-FFF2-40B4-BE49-F238E27FC236}">
                      <a16:creationId xmlns="" xmlns:a16="http://schemas.microsoft.com/office/drawing/2014/main" id="{E9F04368-AABF-4A94-A7E9-C250C5DA06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52" y="2928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23" name="Text Box 19">
                  <a:extLst>
                    <a:ext uri="{FF2B5EF4-FFF2-40B4-BE49-F238E27FC236}">
                      <a16:creationId xmlns="" xmlns:a16="http://schemas.microsoft.com/office/drawing/2014/main" id="{43CFDE92-AA32-45F8-9E73-C59091DB6A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44" y="3168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24" name="Text Box 20">
                  <a:extLst>
                    <a:ext uri="{FF2B5EF4-FFF2-40B4-BE49-F238E27FC236}">
                      <a16:creationId xmlns="" xmlns:a16="http://schemas.microsoft.com/office/drawing/2014/main" id="{81E05249-9CA8-4334-B58C-4D003C3B45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72" y="2784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</p:grpSp>
          <p:sp>
            <p:nvSpPr>
              <p:cNvPr id="10" name="Text Box 21">
                <a:extLst>
                  <a:ext uri="{FF2B5EF4-FFF2-40B4-BE49-F238E27FC236}">
                    <a16:creationId xmlns="" xmlns:a16="http://schemas.microsoft.com/office/drawing/2014/main" id="{86A9A5B5-9243-4346-BF2D-B60C5959F4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3648"/>
                <a:ext cx="1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zh-CN" altLang="en-US" b="1" dirty="0" smtClean="0"/>
                  <a:t>   不相关</a:t>
                </a:r>
                <a:endParaRPr kumimoji="1" lang="zh-CN" altLang="en-US" b="1" dirty="0"/>
              </a:p>
            </p:txBody>
          </p:sp>
        </p:grpSp>
      </p:grpSp>
      <p:grpSp>
        <p:nvGrpSpPr>
          <p:cNvPr id="25" name="Group 22">
            <a:extLst>
              <a:ext uri="{FF2B5EF4-FFF2-40B4-BE49-F238E27FC236}">
                <a16:creationId xmlns="" xmlns:a16="http://schemas.microsoft.com/office/drawing/2014/main" id="{99057375-99DB-4806-B3D5-75B37C97BF90}"/>
              </a:ext>
            </a:extLst>
          </p:cNvPr>
          <p:cNvGrpSpPr>
            <a:grpSpLocks/>
          </p:cNvGrpSpPr>
          <p:nvPr/>
        </p:nvGrpSpPr>
        <p:grpSpPr bwMode="auto">
          <a:xfrm>
            <a:off x="2800350" y="4235451"/>
            <a:ext cx="2000250" cy="2133600"/>
            <a:chOff x="2064" y="2544"/>
            <a:chExt cx="1680" cy="1344"/>
          </a:xfrm>
        </p:grpSpPr>
        <p:sp>
          <p:nvSpPr>
            <p:cNvPr id="26" name="Rectangle 23">
              <a:extLst>
                <a:ext uri="{FF2B5EF4-FFF2-40B4-BE49-F238E27FC236}">
                  <a16:creationId xmlns="" xmlns:a16="http://schemas.microsoft.com/office/drawing/2014/main" id="{3D401C40-45EE-4C56-824B-D31C38943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544"/>
              <a:ext cx="1680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="" xmlns:a16="http://schemas.microsoft.com/office/drawing/2014/main" id="{F43850AD-CA48-4034-A506-20529CD7B2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592"/>
              <a:ext cx="1392" cy="1287"/>
              <a:chOff x="2208" y="2640"/>
              <a:chExt cx="1392" cy="1287"/>
            </a:xfrm>
          </p:grpSpPr>
          <p:grpSp>
            <p:nvGrpSpPr>
              <p:cNvPr id="28" name="Group 25">
                <a:extLst>
                  <a:ext uri="{FF2B5EF4-FFF2-40B4-BE49-F238E27FC236}">
                    <a16:creationId xmlns="" xmlns:a16="http://schemas.microsoft.com/office/drawing/2014/main" id="{11337DCC-DEAC-49F4-9173-B8154F2E9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40"/>
                <a:ext cx="1392" cy="1056"/>
                <a:chOff x="2208" y="2640"/>
                <a:chExt cx="1392" cy="1056"/>
              </a:xfrm>
            </p:grpSpPr>
            <p:sp>
              <p:nvSpPr>
                <p:cNvPr id="30" name="Line 26">
                  <a:extLst>
                    <a:ext uri="{FF2B5EF4-FFF2-40B4-BE49-F238E27FC236}">
                      <a16:creationId xmlns="" xmlns:a16="http://schemas.microsoft.com/office/drawing/2014/main" id="{8B013D36-0E1F-4B7A-B7FE-3096DE1AF5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27">
                  <a:extLst>
                    <a:ext uri="{FF2B5EF4-FFF2-40B4-BE49-F238E27FC236}">
                      <a16:creationId xmlns="" xmlns:a16="http://schemas.microsoft.com/office/drawing/2014/main" id="{7231814F-DC74-4B14-A019-A8584192F7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3696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Text Box 28">
                  <a:extLst>
                    <a:ext uri="{FF2B5EF4-FFF2-40B4-BE49-F238E27FC236}">
                      <a16:creationId xmlns="" xmlns:a16="http://schemas.microsoft.com/office/drawing/2014/main" id="{BE284300-D7E8-47A5-9329-6089BD7DFD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8" y="3312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33" name="Text Box 29">
                  <a:extLst>
                    <a:ext uri="{FF2B5EF4-FFF2-40B4-BE49-F238E27FC236}">
                      <a16:creationId xmlns="" xmlns:a16="http://schemas.microsoft.com/office/drawing/2014/main" id="{DB23BA96-D84C-4681-A4F8-65A7550877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6" y="3360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34" name="Text Box 30">
                  <a:extLst>
                    <a:ext uri="{FF2B5EF4-FFF2-40B4-BE49-F238E27FC236}">
                      <a16:creationId xmlns="" xmlns:a16="http://schemas.microsoft.com/office/drawing/2014/main" id="{0F6D7FD2-DE29-4971-8873-E7F6970F02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3168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35" name="Text Box 31">
                  <a:extLst>
                    <a:ext uri="{FF2B5EF4-FFF2-40B4-BE49-F238E27FC236}">
                      <a16:creationId xmlns="" xmlns:a16="http://schemas.microsoft.com/office/drawing/2014/main" id="{B37C18BC-BEB5-4741-966B-58EA1F172D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3120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36" name="Text Box 32">
                  <a:extLst>
                    <a:ext uri="{FF2B5EF4-FFF2-40B4-BE49-F238E27FC236}">
                      <a16:creationId xmlns="" xmlns:a16="http://schemas.microsoft.com/office/drawing/2014/main" id="{F7A81E69-C719-4E2F-B29F-E8EE865FCF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2" y="3024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37" name="Text Box 33">
                  <a:extLst>
                    <a:ext uri="{FF2B5EF4-FFF2-40B4-BE49-F238E27FC236}">
                      <a16:creationId xmlns="" xmlns:a16="http://schemas.microsoft.com/office/drawing/2014/main" id="{67336929-BFF9-4880-ABAD-F64A17792E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8" y="3079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38" name="Text Box 34">
                  <a:extLst>
                    <a:ext uri="{FF2B5EF4-FFF2-40B4-BE49-F238E27FC236}">
                      <a16:creationId xmlns="" xmlns:a16="http://schemas.microsoft.com/office/drawing/2014/main" id="{14D898A8-0C28-42E5-92DF-3A0638788C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2976"/>
                  <a:ext cx="256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39" name="Text Box 35">
                  <a:extLst>
                    <a:ext uri="{FF2B5EF4-FFF2-40B4-BE49-F238E27FC236}">
                      <a16:creationId xmlns="" xmlns:a16="http://schemas.microsoft.com/office/drawing/2014/main" id="{1247A809-EA56-4F19-AFA8-60B9E94841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6" y="2832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40" name="Text Box 36">
                  <a:extLst>
                    <a:ext uri="{FF2B5EF4-FFF2-40B4-BE49-F238E27FC236}">
                      <a16:creationId xmlns="" xmlns:a16="http://schemas.microsoft.com/office/drawing/2014/main" id="{FD5D513B-C815-45F0-846C-F62D3922D7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2832"/>
                  <a:ext cx="240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41" name="Line 37">
                  <a:extLst>
                    <a:ext uri="{FF2B5EF4-FFF2-40B4-BE49-F238E27FC236}">
                      <a16:creationId xmlns="" xmlns:a16="http://schemas.microsoft.com/office/drawing/2014/main" id="{E0318183-1DC7-431D-893C-2B1ED90966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832"/>
                  <a:ext cx="1152" cy="76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>
                  <a:outerShdw dist="12700" dir="108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" name="Text Box 38">
                <a:extLst>
                  <a:ext uri="{FF2B5EF4-FFF2-40B4-BE49-F238E27FC236}">
                    <a16:creationId xmlns="" xmlns:a16="http://schemas.microsoft.com/office/drawing/2014/main" id="{A6BEAC18-BF42-48F7-97D5-8B9660CAC1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696"/>
                <a:ext cx="1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zh-CN" altLang="en-US" b="1" dirty="0" smtClean="0"/>
                  <a:t> 负</a:t>
                </a:r>
                <a:r>
                  <a:rPr kumimoji="1" lang="zh-CN" altLang="en-US" b="1" dirty="0"/>
                  <a:t>线性相关</a:t>
                </a:r>
              </a:p>
            </p:txBody>
          </p:sp>
        </p:grpSp>
      </p:grpSp>
      <p:grpSp>
        <p:nvGrpSpPr>
          <p:cNvPr id="42" name="Group 39">
            <a:extLst>
              <a:ext uri="{FF2B5EF4-FFF2-40B4-BE49-F238E27FC236}">
                <a16:creationId xmlns="" xmlns:a16="http://schemas.microsoft.com/office/drawing/2014/main" id="{8E7BDC64-1983-42DD-8410-20AF97006334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4235451"/>
            <a:ext cx="2000250" cy="2133600"/>
            <a:chOff x="144" y="2640"/>
            <a:chExt cx="1680" cy="1344"/>
          </a:xfrm>
        </p:grpSpPr>
        <p:sp>
          <p:nvSpPr>
            <p:cNvPr id="43" name="Rectangle 40">
              <a:extLst>
                <a:ext uri="{FF2B5EF4-FFF2-40B4-BE49-F238E27FC236}">
                  <a16:creationId xmlns="" xmlns:a16="http://schemas.microsoft.com/office/drawing/2014/main" id="{310F806D-FE18-4FD8-AF17-FD09FDD13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640"/>
              <a:ext cx="1680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" name="Group 41">
              <a:extLst>
                <a:ext uri="{FF2B5EF4-FFF2-40B4-BE49-F238E27FC236}">
                  <a16:creationId xmlns="" xmlns:a16="http://schemas.microsoft.com/office/drawing/2014/main" id="{2B4B7745-010E-46C4-BFA8-6E71F11A2E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688"/>
              <a:ext cx="1392" cy="1287"/>
              <a:chOff x="384" y="2592"/>
              <a:chExt cx="1392" cy="1287"/>
            </a:xfrm>
          </p:grpSpPr>
          <p:grpSp>
            <p:nvGrpSpPr>
              <p:cNvPr id="45" name="Group 42">
                <a:extLst>
                  <a:ext uri="{FF2B5EF4-FFF2-40B4-BE49-F238E27FC236}">
                    <a16:creationId xmlns="" xmlns:a16="http://schemas.microsoft.com/office/drawing/2014/main" id="{39169783-A643-4774-A42F-9E8C0DE429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2592"/>
                <a:ext cx="1392" cy="1056"/>
                <a:chOff x="3936" y="1248"/>
                <a:chExt cx="1392" cy="1056"/>
              </a:xfrm>
            </p:grpSpPr>
            <p:sp>
              <p:nvSpPr>
                <p:cNvPr id="47" name="Line 43">
                  <a:extLst>
                    <a:ext uri="{FF2B5EF4-FFF2-40B4-BE49-F238E27FC236}">
                      <a16:creationId xmlns="" xmlns:a16="http://schemas.microsoft.com/office/drawing/2014/main" id="{2D8289C5-4CAD-4921-AEE7-36B02D0209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248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44">
                  <a:extLst>
                    <a:ext uri="{FF2B5EF4-FFF2-40B4-BE49-F238E27FC236}">
                      <a16:creationId xmlns="" xmlns:a16="http://schemas.microsoft.com/office/drawing/2014/main" id="{A648A4BE-40D0-462E-9312-0811D5F7B3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2304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Text Box 45">
                  <a:extLst>
                    <a:ext uri="{FF2B5EF4-FFF2-40B4-BE49-F238E27FC236}">
                      <a16:creationId xmlns="" xmlns:a16="http://schemas.microsoft.com/office/drawing/2014/main" id="{8DDC71C7-1232-4ED7-A1BE-3FF7656FB3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71" y="1962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50" name="Text Box 46">
                  <a:extLst>
                    <a:ext uri="{FF2B5EF4-FFF2-40B4-BE49-F238E27FC236}">
                      <a16:creationId xmlns="" xmlns:a16="http://schemas.microsoft.com/office/drawing/2014/main" id="{1C379EE6-D0B6-498B-9A8D-C472F11942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01" y="1414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51" name="Text Box 47">
                  <a:extLst>
                    <a:ext uri="{FF2B5EF4-FFF2-40B4-BE49-F238E27FC236}">
                      <a16:creationId xmlns="" xmlns:a16="http://schemas.microsoft.com/office/drawing/2014/main" id="{DF48C2EB-2729-4AF6-B043-68812CA73A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6" y="1612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52" name="Text Box 48">
                  <a:extLst>
                    <a:ext uri="{FF2B5EF4-FFF2-40B4-BE49-F238E27FC236}">
                      <a16:creationId xmlns="" xmlns:a16="http://schemas.microsoft.com/office/drawing/2014/main" id="{154037EA-D781-4CB5-9FD9-B8048217DB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48" y="1392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53" name="Text Box 49">
                  <a:extLst>
                    <a:ext uri="{FF2B5EF4-FFF2-40B4-BE49-F238E27FC236}">
                      <a16:creationId xmlns="" xmlns:a16="http://schemas.microsoft.com/office/drawing/2014/main" id="{B3FAA858-1780-41DE-B42D-2FDC24C033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62" y="1512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54" name="Text Box 50">
                  <a:extLst>
                    <a:ext uri="{FF2B5EF4-FFF2-40B4-BE49-F238E27FC236}">
                      <a16:creationId xmlns="" xmlns:a16="http://schemas.microsoft.com/office/drawing/2014/main" id="{2EC0F530-4BE9-4BDA-8CA3-C3924DB230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86" y="1687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55" name="Text Box 51">
                  <a:extLst>
                    <a:ext uri="{FF2B5EF4-FFF2-40B4-BE49-F238E27FC236}">
                      <a16:creationId xmlns="" xmlns:a16="http://schemas.microsoft.com/office/drawing/2014/main" id="{AD701D4D-4F47-4DD2-B6F2-56A11BF8BE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72" y="1584"/>
                  <a:ext cx="256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56" name="Text Box 52">
                  <a:extLst>
                    <a:ext uri="{FF2B5EF4-FFF2-40B4-BE49-F238E27FC236}">
                      <a16:creationId xmlns="" xmlns:a16="http://schemas.microsoft.com/office/drawing/2014/main" id="{3432B29D-3006-4306-8A52-5C3904FABC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76" y="1842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57" name="Text Box 53">
                  <a:extLst>
                    <a:ext uri="{FF2B5EF4-FFF2-40B4-BE49-F238E27FC236}">
                      <a16:creationId xmlns="" xmlns:a16="http://schemas.microsoft.com/office/drawing/2014/main" id="{83117676-9F60-480F-8ACC-1971AE3DA1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14" y="1908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58" name="Line 54">
                  <a:extLst>
                    <a:ext uri="{FF2B5EF4-FFF2-40B4-BE49-F238E27FC236}">
                      <a16:creationId xmlns="" xmlns:a16="http://schemas.microsoft.com/office/drawing/2014/main" id="{10C7D9B1-FFC6-4885-80F4-6BD35CB8E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36" y="1446"/>
                  <a:ext cx="1245" cy="651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2700" dir="108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" name="Text Box 55">
                <a:extLst>
                  <a:ext uri="{FF2B5EF4-FFF2-40B4-BE49-F238E27FC236}">
                    <a16:creationId xmlns="" xmlns:a16="http://schemas.microsoft.com/office/drawing/2014/main" id="{F3BD8FB0-6A46-4308-82ED-41E1C9E6B8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" y="3648"/>
                <a:ext cx="1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zh-CN" altLang="en-US" b="1" dirty="0"/>
                  <a:t>正线性相关</a:t>
                </a:r>
              </a:p>
            </p:txBody>
          </p:sp>
        </p:grpSp>
      </p:grpSp>
      <p:grpSp>
        <p:nvGrpSpPr>
          <p:cNvPr id="59" name="Group 56">
            <a:extLst>
              <a:ext uri="{FF2B5EF4-FFF2-40B4-BE49-F238E27FC236}">
                <a16:creationId xmlns="" xmlns:a16="http://schemas.microsoft.com/office/drawing/2014/main" id="{25EE6723-8DD8-41CE-AE1D-3E391AB0CC1E}"/>
              </a:ext>
            </a:extLst>
          </p:cNvPr>
          <p:cNvGrpSpPr>
            <a:grpSpLocks/>
          </p:cNvGrpSpPr>
          <p:nvPr/>
        </p:nvGrpSpPr>
        <p:grpSpPr bwMode="auto">
          <a:xfrm>
            <a:off x="4914900" y="1949451"/>
            <a:ext cx="2000250" cy="2133600"/>
            <a:chOff x="3744" y="1200"/>
            <a:chExt cx="1680" cy="1344"/>
          </a:xfrm>
        </p:grpSpPr>
        <p:sp>
          <p:nvSpPr>
            <p:cNvPr id="60" name="Rectangle 57">
              <a:extLst>
                <a:ext uri="{FF2B5EF4-FFF2-40B4-BE49-F238E27FC236}">
                  <a16:creationId xmlns="" xmlns:a16="http://schemas.microsoft.com/office/drawing/2014/main" id="{9EE20B9E-1472-4B39-A356-89AF8CCA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200"/>
              <a:ext cx="1680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" name="Group 58">
              <a:extLst>
                <a:ext uri="{FF2B5EF4-FFF2-40B4-BE49-F238E27FC236}">
                  <a16:creationId xmlns="" xmlns:a16="http://schemas.microsoft.com/office/drawing/2014/main" id="{1BC04FDF-A3D0-4985-B8D4-5EC98BA97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248"/>
              <a:ext cx="1458" cy="1287"/>
              <a:chOff x="3936" y="1248"/>
              <a:chExt cx="1458" cy="1287"/>
            </a:xfrm>
          </p:grpSpPr>
          <p:grpSp>
            <p:nvGrpSpPr>
              <p:cNvPr id="62" name="Group 59">
                <a:extLst>
                  <a:ext uri="{FF2B5EF4-FFF2-40B4-BE49-F238E27FC236}">
                    <a16:creationId xmlns="" xmlns:a16="http://schemas.microsoft.com/office/drawing/2014/main" id="{E3CB1809-305B-4FE1-A81C-E86FBEA3C9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1248"/>
                <a:ext cx="1458" cy="1056"/>
                <a:chOff x="3936" y="1248"/>
                <a:chExt cx="1458" cy="1056"/>
              </a:xfrm>
            </p:grpSpPr>
            <p:sp>
              <p:nvSpPr>
                <p:cNvPr id="64" name="Line 60">
                  <a:extLst>
                    <a:ext uri="{FF2B5EF4-FFF2-40B4-BE49-F238E27FC236}">
                      <a16:creationId xmlns="" xmlns:a16="http://schemas.microsoft.com/office/drawing/2014/main" id="{A5A7DEC1-B7EF-4789-A939-72CCC7EC08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248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Line 61">
                  <a:extLst>
                    <a:ext uri="{FF2B5EF4-FFF2-40B4-BE49-F238E27FC236}">
                      <a16:creationId xmlns="" xmlns:a16="http://schemas.microsoft.com/office/drawing/2014/main" id="{B5E119DF-FDA9-43CB-A95F-F7995A3090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2304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Text Box 62">
                  <a:extLst>
                    <a:ext uri="{FF2B5EF4-FFF2-40B4-BE49-F238E27FC236}">
                      <a16:creationId xmlns="" xmlns:a16="http://schemas.microsoft.com/office/drawing/2014/main" id="{4D349958-01D4-4533-AF4E-C81D2505DF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71" y="1962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67" name="Text Box 63">
                  <a:extLst>
                    <a:ext uri="{FF2B5EF4-FFF2-40B4-BE49-F238E27FC236}">
                      <a16:creationId xmlns="" xmlns:a16="http://schemas.microsoft.com/office/drawing/2014/main" id="{C213059B-A5C5-48A8-90D7-6DC9EE6E48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2" y="1632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68" name="Text Box 64">
                  <a:extLst>
                    <a:ext uri="{FF2B5EF4-FFF2-40B4-BE49-F238E27FC236}">
                      <a16:creationId xmlns="" xmlns:a16="http://schemas.microsoft.com/office/drawing/2014/main" id="{B72ACACA-A5FE-4334-92FC-11AA3AF8D0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56" y="1344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69" name="Text Box 65">
                  <a:extLst>
                    <a:ext uri="{FF2B5EF4-FFF2-40B4-BE49-F238E27FC236}">
                      <a16:creationId xmlns="" xmlns:a16="http://schemas.microsoft.com/office/drawing/2014/main" id="{25F097CA-63A5-488D-BC19-8B53DE5B0A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1392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70" name="Text Box 66">
                  <a:extLst>
                    <a:ext uri="{FF2B5EF4-FFF2-40B4-BE49-F238E27FC236}">
                      <a16:creationId xmlns="" xmlns:a16="http://schemas.microsoft.com/office/drawing/2014/main" id="{88C2E08D-975D-49AA-8311-44F0A5BDCA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4" y="1296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71" name="Text Box 67">
                  <a:extLst>
                    <a:ext uri="{FF2B5EF4-FFF2-40B4-BE49-F238E27FC236}">
                      <a16:creationId xmlns="" xmlns:a16="http://schemas.microsoft.com/office/drawing/2014/main" id="{DE731505-B892-4FDE-916B-99F48BF499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6" y="1440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72" name="Text Box 68">
                  <a:extLst>
                    <a:ext uri="{FF2B5EF4-FFF2-40B4-BE49-F238E27FC236}">
                      <a16:creationId xmlns="" xmlns:a16="http://schemas.microsoft.com/office/drawing/2014/main" id="{5C10FE75-F244-4A61-B64F-56CB388556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72" y="1584"/>
                  <a:ext cx="256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73" name="Text Box 69">
                  <a:extLst>
                    <a:ext uri="{FF2B5EF4-FFF2-40B4-BE49-F238E27FC236}">
                      <a16:creationId xmlns="" xmlns:a16="http://schemas.microsoft.com/office/drawing/2014/main" id="{67AE63FE-CD4B-4560-8207-786BD857C7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8" y="1872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74" name="Text Box 70">
                  <a:extLst>
                    <a:ext uri="{FF2B5EF4-FFF2-40B4-BE49-F238E27FC236}">
                      <a16:creationId xmlns="" xmlns:a16="http://schemas.microsoft.com/office/drawing/2014/main" id="{FC002C30-A807-4824-8CC3-90B2D9ED21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8" y="1680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75" name="Freeform 71">
                  <a:extLst>
                    <a:ext uri="{FF2B5EF4-FFF2-40B4-BE49-F238E27FC236}">
                      <a16:creationId xmlns="" xmlns:a16="http://schemas.microsoft.com/office/drawing/2014/main" id="{6AB0683D-72C3-4F26-B53E-155DDF1AD7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1440"/>
                  <a:ext cx="1248" cy="768"/>
                </a:xfrm>
                <a:custGeom>
                  <a:avLst/>
                  <a:gdLst>
                    <a:gd name="T0" fmla="*/ 0 w 1488"/>
                    <a:gd name="T1" fmla="*/ 728 h 728"/>
                    <a:gd name="T2" fmla="*/ 192 w 1488"/>
                    <a:gd name="T3" fmla="*/ 536 h 728"/>
                    <a:gd name="T4" fmla="*/ 384 w 1488"/>
                    <a:gd name="T5" fmla="*/ 296 h 728"/>
                    <a:gd name="T6" fmla="*/ 528 w 1488"/>
                    <a:gd name="T7" fmla="*/ 104 h 728"/>
                    <a:gd name="T8" fmla="*/ 720 w 1488"/>
                    <a:gd name="T9" fmla="*/ 8 h 728"/>
                    <a:gd name="T10" fmla="*/ 1056 w 1488"/>
                    <a:gd name="T11" fmla="*/ 56 h 728"/>
                    <a:gd name="T12" fmla="*/ 1488 w 1488"/>
                    <a:gd name="T13" fmla="*/ 344 h 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88" h="728">
                      <a:moveTo>
                        <a:pt x="0" y="728"/>
                      </a:moveTo>
                      <a:cubicBezTo>
                        <a:pt x="64" y="668"/>
                        <a:pt x="128" y="608"/>
                        <a:pt x="192" y="536"/>
                      </a:cubicBezTo>
                      <a:cubicBezTo>
                        <a:pt x="256" y="464"/>
                        <a:pt x="328" y="368"/>
                        <a:pt x="384" y="296"/>
                      </a:cubicBezTo>
                      <a:cubicBezTo>
                        <a:pt x="440" y="224"/>
                        <a:pt x="472" y="152"/>
                        <a:pt x="528" y="104"/>
                      </a:cubicBezTo>
                      <a:cubicBezTo>
                        <a:pt x="584" y="56"/>
                        <a:pt x="632" y="16"/>
                        <a:pt x="720" y="8"/>
                      </a:cubicBezTo>
                      <a:cubicBezTo>
                        <a:pt x="808" y="0"/>
                        <a:pt x="928" y="0"/>
                        <a:pt x="1056" y="56"/>
                      </a:cubicBezTo>
                      <a:cubicBezTo>
                        <a:pt x="1184" y="112"/>
                        <a:pt x="1336" y="228"/>
                        <a:pt x="1488" y="34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27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Text Box 72">
                  <a:extLst>
                    <a:ext uri="{FF2B5EF4-FFF2-40B4-BE49-F238E27FC236}">
                      <a16:creationId xmlns="" xmlns:a16="http://schemas.microsoft.com/office/drawing/2014/main" id="{0AA4A3FD-1651-4ABB-82FD-83DE3FF3CC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48" y="1488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77" name="Text Box 73">
                  <a:extLst>
                    <a:ext uri="{FF2B5EF4-FFF2-40B4-BE49-F238E27FC236}">
                      <a16:creationId xmlns="" xmlns:a16="http://schemas.microsoft.com/office/drawing/2014/main" id="{F59187FD-1D24-4102-AE0B-63607ACE27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6" y="1632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78" name="Text Box 74">
                  <a:extLst>
                    <a:ext uri="{FF2B5EF4-FFF2-40B4-BE49-F238E27FC236}">
                      <a16:creationId xmlns="" xmlns:a16="http://schemas.microsoft.com/office/drawing/2014/main" id="{3B39D1BE-3054-4879-A348-3FFA2E9E2B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4" y="1440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</p:grpSp>
          <p:sp>
            <p:nvSpPr>
              <p:cNvPr id="63" name="Text Box 75">
                <a:extLst>
                  <a:ext uri="{FF2B5EF4-FFF2-40B4-BE49-F238E27FC236}">
                    <a16:creationId xmlns="" xmlns:a16="http://schemas.microsoft.com/office/drawing/2014/main" id="{7A47DCCD-2C6C-420C-8D19-328CC1D549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304"/>
                <a:ext cx="1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zh-CN" altLang="en-US" b="1"/>
                  <a:t>非线性相关</a:t>
                </a:r>
              </a:p>
            </p:txBody>
          </p:sp>
        </p:grpSp>
      </p:grpSp>
      <p:grpSp>
        <p:nvGrpSpPr>
          <p:cNvPr id="79" name="Group 76">
            <a:extLst>
              <a:ext uri="{FF2B5EF4-FFF2-40B4-BE49-F238E27FC236}">
                <a16:creationId xmlns="" xmlns:a16="http://schemas.microsoft.com/office/drawing/2014/main" id="{70160818-05E4-441E-9922-F8E58FABB075}"/>
              </a:ext>
            </a:extLst>
          </p:cNvPr>
          <p:cNvGrpSpPr>
            <a:grpSpLocks/>
          </p:cNvGrpSpPr>
          <p:nvPr/>
        </p:nvGrpSpPr>
        <p:grpSpPr bwMode="auto">
          <a:xfrm>
            <a:off x="2800350" y="1949451"/>
            <a:ext cx="2190750" cy="2133600"/>
            <a:chOff x="1968" y="1200"/>
            <a:chExt cx="1840" cy="1344"/>
          </a:xfrm>
        </p:grpSpPr>
        <p:sp>
          <p:nvSpPr>
            <p:cNvPr id="80" name="Rectangle 77">
              <a:extLst>
                <a:ext uri="{FF2B5EF4-FFF2-40B4-BE49-F238E27FC236}">
                  <a16:creationId xmlns="" xmlns:a16="http://schemas.microsoft.com/office/drawing/2014/main" id="{89EB9260-F3FC-476A-A53A-CAE59E0E7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00"/>
              <a:ext cx="1680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1" name="Group 78">
              <a:extLst>
                <a:ext uri="{FF2B5EF4-FFF2-40B4-BE49-F238E27FC236}">
                  <a16:creationId xmlns="" xmlns:a16="http://schemas.microsoft.com/office/drawing/2014/main" id="{849CB029-691D-4067-84F1-B72469F75F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8" y="1248"/>
              <a:ext cx="1680" cy="1289"/>
              <a:chOff x="2128" y="1200"/>
              <a:chExt cx="1680" cy="1289"/>
            </a:xfrm>
          </p:grpSpPr>
          <p:grpSp>
            <p:nvGrpSpPr>
              <p:cNvPr id="82" name="Group 79">
                <a:extLst>
                  <a:ext uri="{FF2B5EF4-FFF2-40B4-BE49-F238E27FC236}">
                    <a16:creationId xmlns="" xmlns:a16="http://schemas.microsoft.com/office/drawing/2014/main" id="{8AE00F65-50EC-4EC3-AF81-E90B7E8DE6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1200"/>
                <a:ext cx="1392" cy="1056"/>
                <a:chOff x="2160" y="1200"/>
                <a:chExt cx="1392" cy="1056"/>
              </a:xfrm>
            </p:grpSpPr>
            <p:sp>
              <p:nvSpPr>
                <p:cNvPr id="84" name="Line 80">
                  <a:extLst>
                    <a:ext uri="{FF2B5EF4-FFF2-40B4-BE49-F238E27FC236}">
                      <a16:creationId xmlns="" xmlns:a16="http://schemas.microsoft.com/office/drawing/2014/main" id="{0EC4E6BB-D5D0-4C3E-87F9-E29F7C3CF1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1200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81">
                  <a:extLst>
                    <a:ext uri="{FF2B5EF4-FFF2-40B4-BE49-F238E27FC236}">
                      <a16:creationId xmlns="" xmlns:a16="http://schemas.microsoft.com/office/drawing/2014/main" id="{B3141C9C-62B1-483E-836B-5F35DDEBD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2256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Text Box 82">
                  <a:extLst>
                    <a:ext uri="{FF2B5EF4-FFF2-40B4-BE49-F238E27FC236}">
                      <a16:creationId xmlns="" xmlns:a16="http://schemas.microsoft.com/office/drawing/2014/main" id="{88B43242-28F3-45B9-B2AC-0223CD8150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68" y="1968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87" name="Text Box 83">
                  <a:extLst>
                    <a:ext uri="{FF2B5EF4-FFF2-40B4-BE49-F238E27FC236}">
                      <a16:creationId xmlns="" xmlns:a16="http://schemas.microsoft.com/office/drawing/2014/main" id="{21E32E9B-9656-4864-9EFE-55D1234922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0" y="1776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88" name="Text Box 84">
                  <a:extLst>
                    <a:ext uri="{FF2B5EF4-FFF2-40B4-BE49-F238E27FC236}">
                      <a16:creationId xmlns="" xmlns:a16="http://schemas.microsoft.com/office/drawing/2014/main" id="{27EA8490-4BAB-4DF7-91B6-6C5D54FBD8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4" y="1872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89" name="Text Box 85">
                  <a:extLst>
                    <a:ext uri="{FF2B5EF4-FFF2-40B4-BE49-F238E27FC236}">
                      <a16:creationId xmlns="" xmlns:a16="http://schemas.microsoft.com/office/drawing/2014/main" id="{80F528D4-5677-4600-8D47-3C6D09AA1C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36" y="1680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90" name="Text Box 86">
                  <a:extLst>
                    <a:ext uri="{FF2B5EF4-FFF2-40B4-BE49-F238E27FC236}">
                      <a16:creationId xmlns="" xmlns:a16="http://schemas.microsoft.com/office/drawing/2014/main" id="{7FA4FF8E-FA5B-4B2D-A3B8-4A85C856BE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256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91" name="Text Box 87">
                  <a:extLst>
                    <a:ext uri="{FF2B5EF4-FFF2-40B4-BE49-F238E27FC236}">
                      <a16:creationId xmlns="" xmlns:a16="http://schemas.microsoft.com/office/drawing/2014/main" id="{1A20EF69-7DE9-4951-99C9-3ED1874953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2" y="1584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92" name="Text Box 88">
                  <a:extLst>
                    <a:ext uri="{FF2B5EF4-FFF2-40B4-BE49-F238E27FC236}">
                      <a16:creationId xmlns="" xmlns:a16="http://schemas.microsoft.com/office/drawing/2014/main" id="{AE8094E8-6061-45EB-B724-7B7ACF0718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8" y="1488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93" name="Line 89">
                  <a:extLst>
                    <a:ext uri="{FF2B5EF4-FFF2-40B4-BE49-F238E27FC236}">
                      <a16:creationId xmlns="" xmlns:a16="http://schemas.microsoft.com/office/drawing/2014/main" id="{132A0D24-4B25-42D4-8906-A469A95BFC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1440"/>
                  <a:ext cx="1152" cy="72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>
                  <a:outerShdw dist="12700" dir="108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3" name="Text Box 90">
                <a:extLst>
                  <a:ext uri="{FF2B5EF4-FFF2-40B4-BE49-F238E27FC236}">
                    <a16:creationId xmlns="" xmlns:a16="http://schemas.microsoft.com/office/drawing/2014/main" id="{072B83FB-DB73-43C2-AA29-4BCD8D97E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8" y="2256"/>
                <a:ext cx="168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zh-CN" altLang="en-US" b="1" dirty="0"/>
                  <a:t>完全负线性相关</a:t>
                </a:r>
              </a:p>
            </p:txBody>
          </p:sp>
        </p:grpSp>
      </p:grpSp>
      <p:grpSp>
        <p:nvGrpSpPr>
          <p:cNvPr id="94" name="Group 91">
            <a:extLst>
              <a:ext uri="{FF2B5EF4-FFF2-40B4-BE49-F238E27FC236}">
                <a16:creationId xmlns="" xmlns:a16="http://schemas.microsoft.com/office/drawing/2014/main" id="{A0138214-2A3A-470F-B961-F343B842C9A9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1949451"/>
            <a:ext cx="2070502" cy="2133600"/>
            <a:chOff x="144" y="1200"/>
            <a:chExt cx="1739" cy="1344"/>
          </a:xfrm>
        </p:grpSpPr>
        <p:sp>
          <p:nvSpPr>
            <p:cNvPr id="95" name="Rectangle 92">
              <a:extLst>
                <a:ext uri="{FF2B5EF4-FFF2-40B4-BE49-F238E27FC236}">
                  <a16:creationId xmlns="" xmlns:a16="http://schemas.microsoft.com/office/drawing/2014/main" id="{0C1930EC-3FF0-42E6-82DD-2F29CBD87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00"/>
              <a:ext cx="1680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6" name="Group 93">
              <a:extLst>
                <a:ext uri="{FF2B5EF4-FFF2-40B4-BE49-F238E27FC236}">
                  <a16:creationId xmlns="" xmlns:a16="http://schemas.microsoft.com/office/drawing/2014/main" id="{DD0A40CD-173E-4B80-96BE-83FDDF01D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" y="1248"/>
              <a:ext cx="1680" cy="1289"/>
              <a:chOff x="299" y="1152"/>
              <a:chExt cx="1680" cy="1289"/>
            </a:xfrm>
          </p:grpSpPr>
          <p:sp>
            <p:nvSpPr>
              <p:cNvPr id="97" name="Text Box 94">
                <a:extLst>
                  <a:ext uri="{FF2B5EF4-FFF2-40B4-BE49-F238E27FC236}">
                    <a16:creationId xmlns="" xmlns:a16="http://schemas.microsoft.com/office/drawing/2014/main" id="{9B454547-6AC1-4746-8063-E5E5EE68E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" y="2208"/>
                <a:ext cx="168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zh-CN" altLang="en-US" b="1" dirty="0"/>
                  <a:t>完全正线性相关</a:t>
                </a:r>
              </a:p>
            </p:txBody>
          </p:sp>
          <p:grpSp>
            <p:nvGrpSpPr>
              <p:cNvPr id="98" name="Group 95">
                <a:extLst>
                  <a:ext uri="{FF2B5EF4-FFF2-40B4-BE49-F238E27FC236}">
                    <a16:creationId xmlns="" xmlns:a16="http://schemas.microsoft.com/office/drawing/2014/main" id="{926222EE-A6E7-40AC-91BC-BAAC4EF3AF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1152"/>
                <a:ext cx="1392" cy="1056"/>
                <a:chOff x="384" y="1152"/>
                <a:chExt cx="1392" cy="1056"/>
              </a:xfrm>
            </p:grpSpPr>
            <p:sp>
              <p:nvSpPr>
                <p:cNvPr id="99" name="Line 96">
                  <a:extLst>
                    <a:ext uri="{FF2B5EF4-FFF2-40B4-BE49-F238E27FC236}">
                      <a16:creationId xmlns="" xmlns:a16="http://schemas.microsoft.com/office/drawing/2014/main" id="{D115C551-E5C1-4BF9-BE70-726E8491E7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1152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" name="Line 97">
                  <a:extLst>
                    <a:ext uri="{FF2B5EF4-FFF2-40B4-BE49-F238E27FC236}">
                      <a16:creationId xmlns="" xmlns:a16="http://schemas.microsoft.com/office/drawing/2014/main" id="{B86B7860-9E6E-4999-AF3E-DF8E445F52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2208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" name="Text Box 98">
                  <a:extLst>
                    <a:ext uri="{FF2B5EF4-FFF2-40B4-BE49-F238E27FC236}">
                      <a16:creationId xmlns="" xmlns:a16="http://schemas.microsoft.com/office/drawing/2014/main" id="{B9827EFE-CEC9-4735-B59F-326A590944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" y="1866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102" name="Text Box 99">
                  <a:extLst>
                    <a:ext uri="{FF2B5EF4-FFF2-40B4-BE49-F238E27FC236}">
                      <a16:creationId xmlns="" xmlns:a16="http://schemas.microsoft.com/office/drawing/2014/main" id="{E6C265C3-5F40-436D-8F80-352639C5DE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9" y="1318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kumimoji="1" lang="en-US" altLang="zh-CN" sz="22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grpSp>
              <p:nvGrpSpPr>
                <p:cNvPr id="103" name="Group 100">
                  <a:extLst>
                    <a:ext uri="{FF2B5EF4-FFF2-40B4-BE49-F238E27FC236}">
                      <a16:creationId xmlns="" xmlns:a16="http://schemas.microsoft.com/office/drawing/2014/main" id="{ABDC5A09-A409-4233-B3D8-03668DA170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" y="1386"/>
                  <a:ext cx="1029" cy="679"/>
                  <a:chOff x="3744" y="2544"/>
                  <a:chExt cx="1152" cy="952"/>
                </a:xfrm>
              </p:grpSpPr>
              <p:sp>
                <p:nvSpPr>
                  <p:cNvPr id="105" name="Text Box 101">
                    <a:extLst>
                      <a:ext uri="{FF2B5EF4-FFF2-40B4-BE49-F238E27FC236}">
                        <a16:creationId xmlns="" xmlns:a16="http://schemas.microsoft.com/office/drawing/2014/main" id="{63A41400-49C1-47D6-8A91-40A3C89877C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2639"/>
                    <a:ext cx="288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 eaLnBrk="0" hangingPunct="0">
                      <a:spcBef>
                        <a:spcPct val="50000"/>
                      </a:spcBef>
                    </a:pPr>
                    <a:r>
                      <a:rPr kumimoji="1" lang="en-US" altLang="zh-CN" sz="220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sym typeface="Wingdings 2" panose="05020102010507070707" pitchFamily="18" charset="2"/>
                      </a:rPr>
                      <a:t></a:t>
                    </a:r>
                  </a:p>
                </p:txBody>
              </p:sp>
              <p:sp>
                <p:nvSpPr>
                  <p:cNvPr id="106" name="Text Box 102">
                    <a:extLst>
                      <a:ext uri="{FF2B5EF4-FFF2-40B4-BE49-F238E27FC236}">
                        <a16:creationId xmlns="" xmlns:a16="http://schemas.microsoft.com/office/drawing/2014/main" id="{9385CDA1-8477-4019-83B9-E8840FD0483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08" y="2544"/>
                    <a:ext cx="288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 eaLnBrk="0" hangingPunct="0">
                      <a:spcBef>
                        <a:spcPct val="50000"/>
                      </a:spcBef>
                    </a:pPr>
                    <a:r>
                      <a:rPr kumimoji="1" lang="en-US" altLang="zh-CN" sz="220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sym typeface="Wingdings 2" panose="05020102010507070707" pitchFamily="18" charset="2"/>
                      </a:rPr>
                      <a:t></a:t>
                    </a:r>
                  </a:p>
                </p:txBody>
              </p:sp>
              <p:sp>
                <p:nvSpPr>
                  <p:cNvPr id="107" name="Text Box 103">
                    <a:extLst>
                      <a:ext uri="{FF2B5EF4-FFF2-40B4-BE49-F238E27FC236}">
                        <a16:creationId xmlns="" xmlns:a16="http://schemas.microsoft.com/office/drawing/2014/main" id="{7CE33D8E-A37E-4298-ACDE-1C43C4A740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2737"/>
                    <a:ext cx="288" cy="38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 eaLnBrk="0" hangingPunct="0">
                      <a:spcBef>
                        <a:spcPct val="50000"/>
                      </a:spcBef>
                    </a:pPr>
                    <a:r>
                      <a:rPr kumimoji="1" lang="en-US" altLang="zh-CN" sz="220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sym typeface="Wingdings 2" panose="05020102010507070707" pitchFamily="18" charset="2"/>
                      </a:rPr>
                      <a:t></a:t>
                    </a:r>
                  </a:p>
                </p:txBody>
              </p:sp>
              <p:sp>
                <p:nvSpPr>
                  <p:cNvPr id="108" name="Text Box 104">
                    <a:extLst>
                      <a:ext uri="{FF2B5EF4-FFF2-40B4-BE49-F238E27FC236}">
                        <a16:creationId xmlns="" xmlns:a16="http://schemas.microsoft.com/office/drawing/2014/main" id="{F76453DB-E796-40B3-BD84-880BFF737A5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2832"/>
                    <a:ext cx="288" cy="37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 eaLnBrk="0" hangingPunct="0">
                      <a:spcBef>
                        <a:spcPct val="50000"/>
                      </a:spcBef>
                    </a:pPr>
                    <a:r>
                      <a:rPr kumimoji="1" lang="en-US" altLang="zh-CN" sz="220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sym typeface="Wingdings 2" panose="05020102010507070707" pitchFamily="18" charset="2"/>
                      </a:rPr>
                      <a:t></a:t>
                    </a:r>
                  </a:p>
                </p:txBody>
              </p:sp>
              <p:sp>
                <p:nvSpPr>
                  <p:cNvPr id="109" name="Text Box 105">
                    <a:extLst>
                      <a:ext uri="{FF2B5EF4-FFF2-40B4-BE49-F238E27FC236}">
                        <a16:creationId xmlns="" xmlns:a16="http://schemas.microsoft.com/office/drawing/2014/main" id="{BC7FD535-4315-4399-8E2D-9B5DC8F3ECE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3" y="2928"/>
                    <a:ext cx="287" cy="37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 eaLnBrk="0" hangingPunct="0">
                      <a:spcBef>
                        <a:spcPct val="50000"/>
                      </a:spcBef>
                    </a:pPr>
                    <a:r>
                      <a:rPr kumimoji="1" lang="en-US" altLang="zh-CN" sz="220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sym typeface="Wingdings 2" panose="05020102010507070707" pitchFamily="18" charset="2"/>
                      </a:rPr>
                      <a:t></a:t>
                    </a:r>
                  </a:p>
                </p:txBody>
              </p:sp>
              <p:sp>
                <p:nvSpPr>
                  <p:cNvPr id="110" name="Text Box 106">
                    <a:extLst>
                      <a:ext uri="{FF2B5EF4-FFF2-40B4-BE49-F238E27FC236}">
                        <a16:creationId xmlns="" xmlns:a16="http://schemas.microsoft.com/office/drawing/2014/main" id="{07CDA551-1E04-41E3-8AA0-72167C8FE0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3119"/>
                    <a:ext cx="289" cy="37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 eaLnBrk="0" hangingPunct="0">
                      <a:spcBef>
                        <a:spcPct val="50000"/>
                      </a:spcBef>
                    </a:pPr>
                    <a:r>
                      <a:rPr kumimoji="1" lang="en-US" altLang="zh-CN" sz="220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sym typeface="Wingdings 2" panose="05020102010507070707" pitchFamily="18" charset="2"/>
                      </a:rPr>
                      <a:t></a:t>
                    </a:r>
                  </a:p>
                </p:txBody>
              </p:sp>
              <p:sp>
                <p:nvSpPr>
                  <p:cNvPr id="111" name="Text Box 107">
                    <a:extLst>
                      <a:ext uri="{FF2B5EF4-FFF2-40B4-BE49-F238E27FC236}">
                        <a16:creationId xmlns="" xmlns:a16="http://schemas.microsoft.com/office/drawing/2014/main" id="{E0C635C9-A505-4157-8837-A17B45C4F6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3024"/>
                    <a:ext cx="288" cy="38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 eaLnBrk="0" hangingPunct="0">
                      <a:spcBef>
                        <a:spcPct val="50000"/>
                      </a:spcBef>
                    </a:pPr>
                    <a:r>
                      <a:rPr kumimoji="1" lang="en-US" altLang="zh-CN" sz="220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sym typeface="Wingdings 2" panose="05020102010507070707" pitchFamily="18" charset="2"/>
                      </a:rPr>
                      <a:t></a:t>
                    </a:r>
                  </a:p>
                </p:txBody>
              </p:sp>
            </p:grpSp>
            <p:sp>
              <p:nvSpPr>
                <p:cNvPr id="104" name="Line 108">
                  <a:extLst>
                    <a:ext uri="{FF2B5EF4-FFF2-40B4-BE49-F238E27FC236}">
                      <a16:creationId xmlns="" xmlns:a16="http://schemas.microsoft.com/office/drawing/2014/main" id="{F099B808-EB81-4F65-AAF1-640718BE32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2" y="1392"/>
                  <a:ext cx="1245" cy="651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2700" dir="108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923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62D2225-3716-425B-B88B-03B8C47B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相关关系的图示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645DF30-A547-4215-91C7-E308E918F0A4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9586B894-953B-443C-85AE-0FFFD18C99BA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79EB79F-8A81-464A-94DE-9F36291DE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05468"/>
            <a:ext cx="7423928" cy="41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44B612D-E5B5-4769-83CE-C118F98F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5D634A9-152D-48C2-A81B-464BACCC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17" y="2778112"/>
            <a:ext cx="8440766" cy="3611802"/>
          </a:xfrm>
        </p:spPr>
        <p:txBody>
          <a:bodyPr>
            <a:normAutofit lnSpcReduction="10000"/>
          </a:bodyPr>
          <a:lstStyle/>
          <a:p>
            <a:pPr marL="357188" indent="-357188" algn="just">
              <a:lnSpc>
                <a:spcPct val="130000"/>
              </a:lnSpc>
              <a:spcBef>
                <a:spcPct val="1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对于一个具体的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取值，根据经验可将相关称度分为以下几种情况：</a:t>
            </a:r>
          </a:p>
          <a:p>
            <a:pPr lvl="1" algn="just">
              <a:lnSpc>
                <a:spcPct val="130000"/>
              </a:lnSpc>
              <a:spcBef>
                <a:spcPct val="10000"/>
              </a:spcBef>
              <a:buSzPct val="60000"/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|≥0.8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时，极强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相关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  <a:spcBef>
                <a:spcPct val="10000"/>
              </a:spcBef>
              <a:buSzPct val="60000"/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|&lt;0.8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相关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  <a:spcBef>
                <a:spcPct val="10000"/>
              </a:spcBef>
              <a:buSzPct val="60000"/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|&lt;0.6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时，中等程度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相关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  <a:spcBef>
                <a:spcPct val="10000"/>
              </a:spcBef>
              <a:buSzPct val="60000"/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|&lt;0.4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时，弱相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  <a:spcBef>
                <a:spcPct val="10000"/>
              </a:spcBef>
              <a:buSzPct val="60000"/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|&lt;0.2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时，极弱相关或无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相关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D62902AB-D872-4DD0-9580-DD8D37214E55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C5E0C5EC-A778-44E4-9040-04D52CC83599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1B540476-DF12-4D47-951B-332866AA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58" y="298502"/>
            <a:ext cx="5711070" cy="2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D8B2487-E2F5-49EE-8545-4C55904A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计算相关系数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DD1398EA-A405-4663-ACA7-D24D70831ECF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67889799-123A-41AF-8B89-6E600CB3DA49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7" name="Object 4">
            <a:extLst>
              <a:ext uri="{FF2B5EF4-FFF2-40B4-BE49-F238E27FC236}">
                <a16:creationId xmlns="" xmlns:a16="http://schemas.microsoft.com/office/drawing/2014/main" id="{267D89B0-2AF7-4D05-B370-1DCEFF347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225024"/>
              </p:ext>
            </p:extLst>
          </p:nvPr>
        </p:nvGraphicFramePr>
        <p:xfrm>
          <a:off x="700768" y="2285999"/>
          <a:ext cx="7742464" cy="3178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0" r:id="rId3" imgW="4247619" imgH="1448002" progId="Paint.Picture">
                  <p:embed/>
                </p:oleObj>
              </mc:Choice>
              <mc:Fallback>
                <p:oleObj r:id="rId3" imgW="4247619" imgH="1448002" progId="Paint.Picture">
                  <p:embed/>
                  <p:pic>
                    <p:nvPicPr>
                      <p:cNvPr id="438276" name="Object 4">
                        <a:extLst>
                          <a:ext uri="{FF2B5EF4-FFF2-40B4-BE49-F238E27FC236}">
                            <a16:creationId xmlns="" xmlns:a16="http://schemas.microsoft.com/office/drawing/2014/main" id="{CF28FCF0-2CD7-4D1A-9ED8-1CB88309C6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68" y="2285999"/>
                        <a:ext cx="7742464" cy="31786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2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10C0FE8-554E-488D-BC48-7089C9A0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latin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</a:rPr>
              <a:t>相</a:t>
            </a:r>
            <a:r>
              <a:rPr lang="zh-CN" altLang="en-US" b="1" dirty="0">
                <a:solidFill>
                  <a:schemeClr val="accent1"/>
                </a:solidFill>
              </a:rPr>
              <a:t>关系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</a:rPr>
              <a:t>数的显著性检验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3DE3598-75B6-46F6-BB25-0CE6D7DE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的抽样分布随总体相关系数和样本容量的大小而变化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当样本数据来自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正态总体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时，随着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的增大，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的抽样分布趋于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正态分布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在总体相关系数</a:t>
            </a:r>
            <a:r>
              <a:rPr lang="el-GR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很小或接近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时，趋于正态分布的趋势非常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明显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而当</a:t>
            </a:r>
            <a:r>
              <a:rPr lang="el-GR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远离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时，除非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非常大，否则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的抽样分布呈现一定的偏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态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357188" fontAlgn="base">
              <a:spcBef>
                <a:spcPct val="20000"/>
              </a:spcBef>
              <a:spcAft>
                <a:spcPct val="0"/>
              </a:spcAft>
              <a:buNone/>
            </a:pP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E691A6E0-338D-4BA5-AC15-201E5D6133B4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F7F6F059-231D-4F6A-8E8E-2D689589119C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D36ED85-9A9F-4D9A-B3D7-B88762BA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</a:rPr>
              <a:t>1. </a:t>
            </a:r>
            <a:r>
              <a:rPr lang="zh-CN" altLang="en-US" b="1" dirty="0">
                <a:solidFill>
                  <a:schemeClr val="accent1"/>
                </a:solidFill>
              </a:rPr>
              <a:t>变量间的关系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24BB6D7-6938-4519-A4BF-5AE15B39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04597"/>
            <a:ext cx="7886700" cy="2630261"/>
          </a:xfrm>
        </p:spPr>
        <p:txBody>
          <a:bodyPr/>
          <a:lstStyle/>
          <a:p>
            <a:r>
              <a:rPr lang="zh-CN" altLang="en-US" dirty="0"/>
              <a:t>函数关系</a:t>
            </a:r>
            <a:endParaRPr lang="en-US" altLang="zh-CN" dirty="0"/>
          </a:p>
          <a:p>
            <a:r>
              <a:rPr lang="zh-CN" altLang="en-US" dirty="0"/>
              <a:t>相关关系</a:t>
            </a:r>
            <a:endParaRPr lang="en-US" altLang="zh-CN" dirty="0"/>
          </a:p>
          <a:p>
            <a:r>
              <a:rPr lang="zh-CN" altLang="en-US" dirty="0"/>
              <a:t>因果关系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70A20A17-533F-45C1-ADCA-DEC4FD3FAEAA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51255CC2-BE1D-4F07-B8DB-17B0B03DE3DA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12B664-87A7-47CA-A2D4-E0C6B31D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相关关系的显著性检验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F4DFA47-A8D1-4CFA-B45C-14342637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5"/>
            <a:ext cx="8134349" cy="4351338"/>
          </a:xfrm>
        </p:spPr>
        <p:txBody>
          <a:bodyPr/>
          <a:lstStyle/>
          <a:p>
            <a:pPr marL="357188" indent="-357188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由于对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的正态性假定具有很大的风险，故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R.A.Fisher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费希尔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提出的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357188" lvl="0" indent="-357188" fontAlgn="base">
              <a:spcBef>
                <a:spcPct val="20000"/>
              </a:spcBef>
              <a:spcAft>
                <a:spcPct val="0"/>
              </a:spcAft>
              <a:buNone/>
            </a:pPr>
            <a:endParaRPr lang="en-US" altLang="zh-CN" b="1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357188" lvl="0" indent="-357188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宋体"/>
              </a:rPr>
              <a:t>检验的步骤：</a:t>
            </a:r>
          </a:p>
          <a:p>
            <a:pPr marL="357188" lvl="0" indent="-357188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宋体"/>
              </a:rPr>
              <a:t>提出假设：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H</a:t>
            </a:r>
            <a:r>
              <a:rPr lang="en-US" altLang="zh-CN" baseline="-25000" dirty="0">
                <a:solidFill>
                  <a:srgbClr val="000000"/>
                </a:solidFill>
                <a:latin typeface="Arial"/>
                <a:ea typeface="宋体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宋体"/>
              </a:rPr>
              <a:t>：</a:t>
            </a:r>
            <a:r>
              <a:rPr lang="zh-CN" altLang="en-US" i="1" dirty="0">
                <a:solidFill>
                  <a:srgbClr val="000000"/>
                </a:solidFill>
                <a:latin typeface="Arial"/>
                <a:ea typeface="宋体"/>
                <a:sym typeface="Symbol" panose="05050102010706020507" pitchFamily="18" charset="2"/>
              </a:rPr>
              <a:t>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宋体"/>
                <a:sym typeface="Symbol" panose="05050102010706020507" pitchFamily="18" charset="2"/>
              </a:rPr>
              <a:t>   ；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H</a:t>
            </a:r>
            <a:r>
              <a:rPr lang="en-US" altLang="zh-CN" baseline="-25000" dirty="0">
                <a:solidFill>
                  <a:srgbClr val="000000"/>
                </a:solidFill>
                <a:latin typeface="Arial"/>
                <a:ea typeface="宋体"/>
                <a:sym typeface="Symbol" panose="05050102010706020507" pitchFamily="18" charset="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宋体"/>
                <a:sym typeface="Symbol" panose="05050102010706020507" pitchFamily="18" charset="2"/>
              </a:rPr>
              <a:t>： </a:t>
            </a:r>
            <a:r>
              <a:rPr lang="zh-CN" altLang="en-US" i="1" dirty="0">
                <a:solidFill>
                  <a:srgbClr val="000000"/>
                </a:solidFill>
                <a:latin typeface="Arial"/>
                <a:ea typeface="宋体"/>
                <a:sym typeface="Symbol" panose="05050102010706020507" pitchFamily="18" charset="2"/>
              </a:rPr>
              <a:t>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宋体"/>
                <a:sym typeface="Symbol" panose="05050102010706020507" pitchFamily="18" charset="2"/>
              </a:rPr>
              <a:t>  </a:t>
            </a:r>
            <a:endParaRPr lang="en-US" altLang="zh-CN" dirty="0">
              <a:solidFill>
                <a:srgbClr val="000000"/>
              </a:solidFill>
              <a:latin typeface="Arial"/>
              <a:ea typeface="宋体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5556C9B6-4EDB-4B48-84EA-C967525F72D9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D0669FE7-2669-482A-9136-B70E7EACCF57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="" xmlns:a16="http://schemas.microsoft.com/office/drawing/2014/main" id="{28108DE2-0EDD-490C-A039-08B561B8A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167272"/>
              </p:ext>
            </p:extLst>
          </p:nvPr>
        </p:nvGraphicFramePr>
        <p:xfrm>
          <a:off x="3886201" y="4187829"/>
          <a:ext cx="332014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6" name="公式" r:id="rId3" imgW="1422360" imgH="444240" progId="Equation.3">
                  <p:embed/>
                </p:oleObj>
              </mc:Choice>
              <mc:Fallback>
                <p:oleObj name="公式" r:id="rId3" imgW="1422360" imgH="444240" progId="Equation.3">
                  <p:embed/>
                  <p:pic>
                    <p:nvPicPr>
                      <p:cNvPr id="444421" name="Object 5">
                        <a:hlinkClick r:id="" action="ppaction://ole?verb=0"/>
                        <a:extLst>
                          <a:ext uri="{FF2B5EF4-FFF2-40B4-BE49-F238E27FC236}">
                            <a16:creationId xmlns="" xmlns:a16="http://schemas.microsoft.com/office/drawing/2014/main" id="{D725F4B5-F284-4F85-8AEB-AE9D4A418FA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4187829"/>
                        <a:ext cx="332014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22FCE2EE-4EF0-4ABE-8258-167355EC7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32" y="5192488"/>
            <a:ext cx="729615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确定显著性水平</a:t>
            </a:r>
            <a:r>
              <a:rPr kumimoji="1"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，并作出决策：</a:t>
            </a:r>
          </a:p>
          <a:p>
            <a:pPr lvl="1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若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&gt;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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，拒绝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kumimoji="1"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；若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&lt;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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，不拒绝</a:t>
            </a:r>
            <a:r>
              <a:rPr kumimoji="1"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kumimoji="1"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F8D2D040-8239-4A5C-9D2F-237E4D86F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94" y="4419605"/>
            <a:ext cx="314692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/>
                </a:solidFill>
                <a:latin typeface="Arial"/>
                <a:ea typeface="宋体"/>
                <a:sym typeface="Symbol" panose="05050102010706020507" pitchFamily="18" charset="2"/>
              </a:rPr>
              <a:t>计算检验的统计量：</a:t>
            </a:r>
          </a:p>
        </p:txBody>
      </p:sp>
    </p:spTree>
    <p:extLst>
      <p:ext uri="{BB962C8B-B14F-4D97-AF65-F5344CB8AC3E}">
        <p14:creationId xmlns:p14="http://schemas.microsoft.com/office/powerpoint/2010/main" val="19801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D64F9A2-DA40-4CCA-A54C-AA000AFF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相关关系的显著性检验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8AF2A625-60BD-44A1-B521-DDA11E5B2EDB}"/>
              </a:ext>
            </a:extLst>
          </p:cNvPr>
          <p:cNvSpPr txBox="1">
            <a:spLocks noChangeArrowheads="1"/>
          </p:cNvSpPr>
          <p:nvPr/>
        </p:nvSpPr>
        <p:spPr>
          <a:xfrm>
            <a:off x="400049" y="1863382"/>
            <a:ext cx="8406494" cy="19812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【</a:t>
            </a:r>
            <a:r>
              <a:rPr lang="zh-CN" altLang="en-US" b="1" dirty="0"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</a:rPr>
              <a:t>】</a:t>
            </a:r>
            <a:r>
              <a:rPr lang="zh-CN" altLang="en-US" b="1" dirty="0">
                <a:latin typeface="Times New Roman" panose="02020603050405020304" pitchFamily="18" charset="0"/>
              </a:rPr>
              <a:t>根据上表计算的相关数据，检验不良贷款与贷款余额之间的相关系数是否显著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0.05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  <a:p>
            <a:pPr marL="609600" indent="-609600">
              <a:buFontTx/>
              <a:buNone/>
            </a:pPr>
            <a:r>
              <a:rPr lang="zh-CN" altLang="en-US" b="1" dirty="0"/>
              <a:t>解：</a:t>
            </a:r>
            <a:r>
              <a:rPr lang="zh-CN" altLang="en-US" dirty="0"/>
              <a:t>提</a:t>
            </a:r>
            <a:r>
              <a:rPr lang="zh-CN" altLang="en-US" dirty="0">
                <a:latin typeface="Times New Roman" panose="02020603050405020304" pitchFamily="18" charset="0"/>
              </a:rPr>
              <a:t>出假设：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  ；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：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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marL="609600" indent="-609600"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</a:t>
            </a:r>
            <a:r>
              <a:rPr lang="zh-CN" altLang="en-US" dirty="0">
                <a:sym typeface="Symbol" panose="05050102010706020507" pitchFamily="18" charset="2"/>
              </a:rPr>
              <a:t>计算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检验的统计量</a:t>
            </a:r>
          </a:p>
        </p:txBody>
      </p:sp>
      <p:graphicFrame>
        <p:nvGraphicFramePr>
          <p:cNvPr id="7" name="Object 4">
            <a:hlinkClick r:id="" action="ppaction://ole?verb=0"/>
            <a:extLst>
              <a:ext uri="{FF2B5EF4-FFF2-40B4-BE49-F238E27FC236}">
                <a16:creationId xmlns="" xmlns:a16="http://schemas.microsoft.com/office/drawing/2014/main" id="{5DCB1990-48A1-427A-A888-634C46BC6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640989"/>
              </p:ext>
            </p:extLst>
          </p:nvPr>
        </p:nvGraphicFramePr>
        <p:xfrm>
          <a:off x="1257300" y="3692183"/>
          <a:ext cx="4327071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" name="Equation" r:id="rId3" imgW="2120760" imgH="444240" progId="Equation.3">
                  <p:embed/>
                </p:oleObj>
              </mc:Choice>
              <mc:Fallback>
                <p:oleObj name="Equation" r:id="rId3" imgW="2120760" imgH="444240" progId="Equation.3">
                  <p:embed/>
                  <p:pic>
                    <p:nvPicPr>
                      <p:cNvPr id="446468" name="Object 4">
                        <a:hlinkClick r:id="" action="ppaction://ole?verb=0"/>
                        <a:extLst>
                          <a:ext uri="{FF2B5EF4-FFF2-40B4-BE49-F238E27FC236}">
                            <a16:creationId xmlns="" xmlns:a16="http://schemas.microsoft.com/office/drawing/2014/main" id="{F5C6229A-707F-4CA9-AEDD-BE20A1F2627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692183"/>
                        <a:ext cx="4327071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F8933C4E-6502-4CEB-A14B-CA79C89D5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03" y="4604995"/>
            <a:ext cx="8384721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根据显著性水平＝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0.05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，查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分布表得 </a:t>
            </a:r>
            <a:endParaRPr kumimoji="1"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1"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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-2)=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2.0687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由于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=7.5344&gt;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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(25-2)=2.0687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，拒绝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kumimoji="1"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，不良贷款与贷款余额之间存在着显著的正线性相关关系 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A264C929-2CE4-4629-9A77-832586FA0A08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82F456EC-CD0C-4669-868F-3D41115494FE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3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A64B54-A46C-4C60-B0D4-3D91FCFC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相关关系的显著性检验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B49217A-1805-47E5-AAD9-FFA303D5F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825625"/>
            <a:ext cx="86323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即使统计检验表明相关系数在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统计上是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显著的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并不一定意味着两个变量之间就存在重要的相关性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在大样本的情况下，几乎总是导致相关系数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比如，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，在大样本的情况下，也可能使得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检验，但实际上，一个变量取值的差异能由另一个变量的取值来解释的比例有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这实际上很难说明两个变量之间就有实际意义上的显著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8EB8FB0-9D91-4777-86B8-ABBFE824DC6B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EA5A3E8D-90AE-43C9-8DB0-04B1376CE8AC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6" name="对象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703903"/>
              </p:ext>
            </p:extLst>
          </p:nvPr>
        </p:nvGraphicFramePr>
        <p:xfrm>
          <a:off x="5377543" y="5355771"/>
          <a:ext cx="3137807" cy="98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公式" r:id="rId3" imgW="1438200" imgH="446040" progId="Equation.3">
                  <p:embed/>
                </p:oleObj>
              </mc:Choice>
              <mc:Fallback>
                <p:oleObj name="公式" r:id="rId3" imgW="1438200" imgH="44604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7543" y="5355771"/>
                        <a:ext cx="3137807" cy="981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050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11C622-E302-4C5F-973F-B932D00E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6307E82-8E65-4CD1-B084-151B6AF2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9D0EF0BA-ED6E-40DD-8023-64301331A491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18B3E8DF-9586-4F40-A610-6CF4BA61AB1B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D0A0133-6EFE-4BE0-B3F0-00BFF75A8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10" y="370114"/>
            <a:ext cx="7121980" cy="6069480"/>
          </a:xfrm>
          <a:prstGeom prst="rect">
            <a:avLst/>
          </a:prstGeom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2" y="6427344"/>
            <a:ext cx="3277506" cy="34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3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4D1E8A6-A0D0-4076-819C-243E0CB65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F1F56AEB-8CB8-453A-BB03-AE83A283541C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352BDDBB-7D51-4FD8-BD19-ECEB1AACCA50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AAEA449-10EF-45F8-A2A4-0DA5F79E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70" y="533401"/>
            <a:ext cx="7672387" cy="56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3C71CDF-1504-4E66-A403-80391A65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4. </a:t>
            </a:r>
            <a:r>
              <a:rPr lang="zh-CN" altLang="en-US" b="1" dirty="0" smtClean="0">
                <a:solidFill>
                  <a:schemeClr val="accent1"/>
                </a:solidFill>
              </a:rPr>
              <a:t>一</a:t>
            </a:r>
            <a:r>
              <a:rPr lang="zh-CN" altLang="en-US" b="1" dirty="0">
                <a:solidFill>
                  <a:schemeClr val="accent1"/>
                </a:solidFill>
              </a:rPr>
              <a:t>元线性回归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D4558A01-3DC5-4055-AA27-1515E6561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125776"/>
            <a:ext cx="5479071" cy="3436824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976DD140-33A0-48B6-9FD6-35764C3B9D8A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3C5D4792-7623-4B23-99DF-53C441F357DD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89714" y="2038068"/>
            <a:ext cx="1502229" cy="29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4F54334-6EB8-4CA3-A675-325DA598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一元线性回归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CB8BB71-1A19-44AD-A6CB-0296F0D9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3989894-2B73-4387-8F14-C13AB58E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46" y="1844450"/>
            <a:ext cx="7469825" cy="4351338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A730C88C-B785-41DD-B64E-59F5D1F1EF2A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7A8B8FB5-1B45-4953-A805-12E401944459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4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E6AAD9-633A-453A-ABE8-78E479AC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一元线性回归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FBA6CCC-A55E-4038-83F4-28A9E903C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Cor(Y,X)=0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无关？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错误。不是线性相关，但可能是非线性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受异常值的影响：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FD645AD5-E885-4AA7-883E-B7CD2E050C45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D5856A75-A9B0-4546-A2D7-485509F86F81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F1C3006-4F85-42F1-BB67-0A48FA7E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228175"/>
            <a:ext cx="5802086" cy="34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A3D6870-D392-4E00-8566-72428E07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一元线性回归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DB27890-4A8D-4527-AFB0-B19212CFC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10917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相关系数不能做什么？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不能做预测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只有两个变量，而不是一个响应和更多的预测变量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A1094D7-90BC-43A5-AB6B-712B2A7CCDF2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E09A5845-E58E-4786-B042-93ACDA38263D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2" y="2932509"/>
            <a:ext cx="7959844" cy="384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5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22E8254-DAAF-452C-A240-B32B174F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相关分析与回归分析的区别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8348E8E-8BBA-482F-A9A3-F98426AB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187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相关分析中，变量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处于平等的地位；回归分析中，变量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称为因变量，处在被解释的地位，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称为自变量，用于预测因变量的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变化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相关分析中所涉及的变量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都是随机变量；回归分析中，因变量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是随机变量，自变量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可以是随机变量，也可以是非随机的确定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相关分析主要是描述两个变量之间线性关系的密切程度；回归分析不仅可以揭示变量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对变量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的影响大小，还可以由回归方程进行预测和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ACDD7960-B800-47B9-A88D-026CBC9AD5BC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7AB5C097-DF69-4FE8-AAE0-04A344B631E1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99A0D66-CC3B-47E9-AC94-DBFE995F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函数关系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C8037A9-15C4-42D7-9E05-7C647422D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2111829"/>
            <a:ext cx="8360229" cy="40059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60000"/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函数关系是一一对应的确定关系</a:t>
            </a:r>
          </a:p>
          <a:p>
            <a:pPr>
              <a:lnSpc>
                <a:spcPct val="100000"/>
              </a:lnSpc>
              <a:buSzPct val="60000"/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设有两个变量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，变量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随变量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一起变化，并完全依赖于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，当变量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取某个数值时，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依确定的关系取相应的值，则称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的函数，记为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称为自变量，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称为因变量</a:t>
            </a:r>
          </a:p>
          <a:p>
            <a:pPr>
              <a:lnSpc>
                <a:spcPct val="100000"/>
              </a:lnSpc>
              <a:buSzPct val="60000"/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变量之间是线性关系时：各观测点落在一条线上 </a:t>
            </a:r>
          </a:p>
          <a:p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44888389-8A91-432A-B208-3207445694EB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C03CC2E0-1B63-4C2A-9607-FE90B2DF5FF4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4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0E2315-D5F7-4FCD-90EF-0D1A1269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回归模型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415E2B67-17B8-48F0-94D4-192233A88C3A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3C475442-7469-4B35-9F7A-838F2CDD9881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725CDFC1-9D69-45AD-BC69-89294FCC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32" y="2481943"/>
            <a:ext cx="6500133" cy="24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9B6090C-56AC-48CC-88D3-1A261B41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一元线性回归模型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3AD3BB8-C709-4958-93CA-6DA64C8E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确定关系与确定模型：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在</a:t>
            </a:r>
            <a:r>
              <a:rPr lang="en-US" altLang="zh-CN" dirty="0"/>
              <a:t>Y=f(X)</a:t>
            </a:r>
            <a:r>
              <a:rPr lang="zh-CN" altLang="en-US" dirty="0"/>
              <a:t>的函数关系中，若每一个</a:t>
            </a:r>
            <a:r>
              <a:rPr lang="en-US" altLang="zh-CN" dirty="0"/>
              <a:t>x</a:t>
            </a:r>
            <a:r>
              <a:rPr lang="zh-CN" altLang="en-US" dirty="0"/>
              <a:t>值仅对应单一的</a:t>
            </a:r>
            <a:r>
              <a:rPr lang="en-US" altLang="zh-CN" dirty="0"/>
              <a:t>y</a:t>
            </a:r>
            <a:r>
              <a:rPr lang="zh-CN" altLang="en-US" dirty="0"/>
              <a:t>值，则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之间的关系为完全确定的函数关系，称为确定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59D4468E-7A50-405F-8F05-6C882572D3A7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32D2D14D-05D6-4640-B214-FE924987C75B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28" y="3293460"/>
            <a:ext cx="4708744" cy="348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1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481553C-212E-4B63-B1A5-33978D31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随机关系与回归模型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CB486D5-E3FE-4332-9AB9-8499DFA73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825625"/>
            <a:ext cx="847997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(Stochastic Relationships)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值不确定，而是服从某一概率分布，则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之间的函数关系称为概率模型或者回归模型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(Regression model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为每家庭的月收入，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为每个家庭消费支出。对于某个特定的值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而言，我们无法准确地预测岀对应于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的单一值，因为除了收入外，还有很多其它因素会影响消费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但是知道一个家庭的月收入有助于我们预测消费支出，第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个家庭的消费支出</a:t>
            </a:r>
            <a:r>
              <a:rPr lang="zh-CN" altLang="en-US" dirty="0"/>
              <a:t>可以用下列概率模型表达</a:t>
            </a:r>
            <a:r>
              <a:rPr lang="en-US" altLang="zh-CN" dirty="0"/>
              <a:t>: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D6C51415-6E98-4EEC-9DDF-6A07A30C0FE6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9F1D09C9-B593-48A2-9C3B-B5F7F80641D6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31AFD57-855D-47A3-98E2-A010CA4B6EFA}"/>
              </a:ext>
            </a:extLst>
          </p:cNvPr>
          <p:cNvSpPr/>
          <p:nvPr/>
        </p:nvSpPr>
        <p:spPr>
          <a:xfrm>
            <a:off x="2733507" y="6087954"/>
            <a:ext cx="2689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6575" lvl="0" indent="-536575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Y</a:t>
            </a:r>
            <a:r>
              <a:rPr lang="en-US" altLang="zh-CN" sz="2800" b="1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= </a:t>
            </a:r>
            <a:r>
              <a:rPr lang="en-US" altLang="zh-CN" sz="2800" b="1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+ </a:t>
            </a:r>
            <a:r>
              <a:rPr lang="en-US" altLang="zh-CN" sz="2800" b="1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1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x</a:t>
            </a:r>
            <a:r>
              <a:rPr lang="en-US" altLang="zh-CN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+ 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e</a:t>
            </a:r>
            <a:r>
              <a:rPr lang="en-US" altLang="zh-CN" sz="28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endParaRPr lang="en-US" altLang="zh-CN" sz="2800" b="1" i="1" dirty="0">
              <a:solidFill>
                <a:srgbClr val="000000"/>
              </a:solidFill>
              <a:latin typeface="Symbol" panose="05050102010706020507" pitchFamily="18" charset="2"/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20482" y="614951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一</a:t>
            </a:r>
            <a:r>
              <a:rPr lang="zh-CN" altLang="en-US" sz="2400" dirty="0" smtClean="0">
                <a:solidFill>
                  <a:srgbClr val="FF0000"/>
                </a:solidFill>
              </a:rPr>
              <a:t>元线性回归</a:t>
            </a:r>
            <a:r>
              <a:rPr lang="zh-CN" altLang="en-US" sz="2400" dirty="0">
                <a:solidFill>
                  <a:srgbClr val="FF0000"/>
                </a:solidFill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40630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623DFAE-FA3F-4BBB-B595-33CE86DA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一元线性回归模型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359A71D-F23D-4746-9D1C-30C22689A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  <a:buSzPct val="60000"/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回归中只涉及一个自变量的回归，称为一元回归，若因变量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y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与自变量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x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之间为线性关系时则称为一元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线性回归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宋体"/>
            </a:endParaRPr>
          </a:p>
          <a:p>
            <a:pPr>
              <a:lnSpc>
                <a:spcPct val="100000"/>
              </a:lnSpc>
              <a:spcAft>
                <a:spcPts val="1200"/>
              </a:spcAft>
              <a:buSzPct val="60000"/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对于具有线性关系的两个变量，可以用一个线性方程来表示它们之间的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关系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/>
            </a:endParaRPr>
          </a:p>
          <a:p>
            <a:pPr>
              <a:lnSpc>
                <a:spcPct val="100000"/>
              </a:lnSpc>
              <a:spcAft>
                <a:spcPts val="1200"/>
              </a:spcAft>
              <a:buSzPct val="60000"/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0000"/>
                </a:solidFill>
                <a:latin typeface="Arial"/>
                <a:ea typeface="宋体"/>
              </a:rPr>
              <a:t>描述因变量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y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如何依赖于自变量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x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和</a:t>
            </a:r>
            <a:r>
              <a:rPr lang="zh-CN" altLang="en-US" sz="3200" dirty="0">
                <a:solidFill>
                  <a:srgbClr val="000000"/>
                </a:solidFill>
                <a:latin typeface="Arial"/>
                <a:ea typeface="宋体"/>
              </a:rPr>
              <a:t>误差项</a:t>
            </a:r>
            <a:r>
              <a:rPr lang="zh-CN" altLang="en-US" sz="3200" i="1" dirty="0">
                <a:solidFill>
                  <a:srgbClr val="000000"/>
                </a:solidFill>
                <a:latin typeface="Arial"/>
                <a:ea typeface="宋体"/>
                <a:sym typeface="Symbol" panose="05050102010706020507" pitchFamily="18" charset="2"/>
              </a:rPr>
              <a:t></a:t>
            </a:r>
            <a:r>
              <a:rPr lang="zh-CN" altLang="en-US" sz="3200" dirty="0">
                <a:solidFill>
                  <a:srgbClr val="000000"/>
                </a:solidFill>
                <a:latin typeface="Arial"/>
                <a:ea typeface="宋体"/>
              </a:rPr>
              <a:t>的方程称为</a:t>
            </a:r>
            <a:r>
              <a:rPr lang="zh-CN" altLang="en-US" sz="3200" dirty="0">
                <a:solidFill>
                  <a:srgbClr val="0000FF"/>
                </a:solidFill>
                <a:latin typeface="Arial"/>
                <a:ea typeface="宋体"/>
              </a:rPr>
              <a:t>回归</a:t>
            </a:r>
            <a:r>
              <a:rPr lang="zh-CN" altLang="en-US" sz="3200" dirty="0" smtClean="0">
                <a:solidFill>
                  <a:srgbClr val="0000FF"/>
                </a:solidFill>
                <a:latin typeface="Arial"/>
                <a:ea typeface="宋体"/>
              </a:rPr>
              <a:t>模型</a:t>
            </a:r>
            <a:endParaRPr lang="en-US" altLang="zh-CN" sz="320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536575" lvl="0" indent="-536575" algn="just" fontAlgn="base">
              <a:spcBef>
                <a:spcPct val="20000"/>
              </a:spcBef>
              <a:spcAft>
                <a:spcPct val="0"/>
              </a:spcAft>
              <a:buNone/>
            </a:pPr>
            <a:endParaRPr lang="zh-CN" altLang="en-US" b="1" i="1" dirty="0">
              <a:solidFill>
                <a:srgbClr val="000000"/>
              </a:solidFill>
              <a:latin typeface="Arial"/>
              <a:ea typeface="宋体"/>
            </a:endParaRPr>
          </a:p>
          <a:p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8261D6BB-CD6A-4D6F-A14D-97BE8F89BD91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A75B7A2F-6943-4E85-B67D-3EDEF6982522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31AFD57-855D-47A3-98E2-A010CA4B6EFA}"/>
              </a:ext>
            </a:extLst>
          </p:cNvPr>
          <p:cNvSpPr/>
          <p:nvPr/>
        </p:nvSpPr>
        <p:spPr>
          <a:xfrm>
            <a:off x="3278654" y="5903446"/>
            <a:ext cx="2815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6575" lvl="0" indent="-536575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y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= </a:t>
            </a:r>
            <a:r>
              <a:rPr lang="en-US" altLang="zh-CN" sz="3200" b="1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b</a:t>
            </a:r>
            <a:r>
              <a:rPr lang="en-US" altLang="zh-CN" sz="3200" b="1" baseline="-25000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0 </a:t>
            </a:r>
            <a:r>
              <a:rPr lang="en-US" altLang="zh-CN" sz="3200" b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+ </a:t>
            </a:r>
            <a:r>
              <a:rPr lang="en-US" altLang="zh-CN" sz="3200" b="1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b</a:t>
            </a:r>
            <a:r>
              <a:rPr lang="en-US" altLang="zh-CN" sz="3200" b="1" baseline="-25000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1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x </a:t>
            </a:r>
            <a:r>
              <a:rPr lang="en-US" altLang="zh-CN" sz="3200" b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+ </a:t>
            </a:r>
            <a:r>
              <a:rPr lang="en-US" altLang="zh-CN" sz="3200" b="1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368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9CDEB5-22A4-43BD-8E48-106E7940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一元线性回归模型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88E82D7-C162-4E9C-9CCB-F23D3F5D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47265" cy="4847318"/>
          </a:xfrm>
        </p:spPr>
        <p:txBody>
          <a:bodyPr>
            <a:normAutofit/>
          </a:bodyPr>
          <a:lstStyle/>
          <a:p>
            <a:pPr marL="536575" lvl="0" indent="-536575" algn="just" fontAlgn="base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None/>
            </a:pPr>
            <a:r>
              <a:rPr lang="zh-CN" altLang="en-US" sz="3200" dirty="0">
                <a:solidFill>
                  <a:srgbClr val="000000"/>
                </a:solidFill>
                <a:latin typeface="Arial"/>
                <a:ea typeface="宋体"/>
              </a:rPr>
              <a:t>一元线性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回归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模型：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y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= </a:t>
            </a:r>
            <a:r>
              <a:rPr lang="en-US" altLang="zh-CN" sz="3200" b="1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b</a:t>
            </a:r>
            <a:r>
              <a:rPr lang="en-US" altLang="zh-CN" sz="3200" b="1" baseline="-25000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0 </a:t>
            </a:r>
            <a:r>
              <a:rPr lang="en-US" altLang="zh-CN" sz="3200" b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+ </a:t>
            </a:r>
            <a:r>
              <a:rPr lang="en-US" altLang="zh-CN" sz="3200" b="1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b</a:t>
            </a:r>
            <a:r>
              <a:rPr lang="en-US" altLang="zh-CN" sz="3200" b="1" baseline="-25000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1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x </a:t>
            </a:r>
            <a:r>
              <a:rPr lang="en-US" altLang="zh-CN" sz="3200" b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+ </a:t>
            </a:r>
            <a:r>
              <a:rPr lang="en-US" altLang="zh-CN" sz="3200" b="1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e</a:t>
            </a:r>
          </a:p>
          <a:p>
            <a:pPr lvl="1" algn="just" fontAlgn="base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y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是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的线性函数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部分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加上误差项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/>
            </a:endParaRPr>
          </a:p>
          <a:p>
            <a:pPr lvl="1" algn="just" fontAlgn="base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线性部分反映了由于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的变化而引起的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y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的变化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/>
            </a:endParaRPr>
          </a:p>
          <a:p>
            <a:pPr lvl="1" algn="just" fontAlgn="base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</a:rPr>
              <a:t>误差项</a:t>
            </a:r>
            <a:r>
              <a: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</a:rPr>
              <a:t>是随机变量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，反映了除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和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y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之间的线性关系之外的随机因素对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y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的影响，是不能由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和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y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之间的线性关系所解释的变异性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/>
            </a:endParaRPr>
          </a:p>
          <a:p>
            <a:pPr lvl="1" algn="just" fontAlgn="base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</a:pPr>
            <a:r>
              <a:rPr lang="zh-CN" altLang="en-US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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0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和 </a:t>
            </a:r>
            <a:r>
              <a: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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1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称为模型的参数</a:t>
            </a:r>
          </a:p>
          <a:p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4939A9F9-65A9-4D04-9BB7-D751E68453FE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8BC4172D-7317-4E2A-811B-1C1FBE5D6E08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7A70413-0E4E-4A27-B816-6A78138A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一元线性回归模型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04A7CF44-5A65-40B9-A56D-4B5F58F48B6F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9" y="1858735"/>
            <a:ext cx="7698921" cy="367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7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DC13CF-6439-4CB9-9FE5-EFF11A98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理论</a:t>
            </a:r>
            <a:r>
              <a:rPr lang="zh-CN" altLang="en-US" b="1" dirty="0" smtClean="0">
                <a:solidFill>
                  <a:schemeClr val="accent1"/>
                </a:solidFill>
              </a:rPr>
              <a:t>回归</a:t>
            </a:r>
            <a:r>
              <a:rPr lang="zh-CN" altLang="en-US" b="1" dirty="0">
                <a:solidFill>
                  <a:schemeClr val="accent1"/>
                </a:solidFill>
              </a:rPr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3744707-40FE-4FBC-8945-F6AD96D4C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775280"/>
            <a:ext cx="8273142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基本假定：</a:t>
            </a:r>
            <a:endParaRPr lang="en-US" altLang="zh-CN" sz="3200" dirty="0">
              <a:solidFill>
                <a:srgbClr val="C0000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609600" indent="-609600" algn="just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因变量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与自变量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之间具有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线性关系</a:t>
            </a:r>
            <a:endParaRPr lang="en-US" altLang="zh-C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609600" indent="-609600" algn="just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在重复抽样中，自变量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的取值是固定的，即假定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是非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just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误差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b="1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一个期望值为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的随机变量，即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)=0</a:t>
            </a:r>
            <a:endParaRPr lang="en-US" altLang="zh-C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609600" indent="-609600" algn="just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对于所有的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i="1" dirty="0" smtClean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的方差</a:t>
            </a:r>
            <a:r>
              <a:rPr lang="el-GR" altLang="zh-CN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相同</a:t>
            </a:r>
          </a:p>
          <a:p>
            <a:pPr marL="609600" indent="-609600" algn="just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误差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b="1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一个服从正态分布的随机变量，且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相互独立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b="1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e </a:t>
            </a:r>
            <a:r>
              <a:rPr lang="en-US" altLang="zh-CN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(0,</a:t>
            </a:r>
            <a:r>
              <a:rPr lang="el-GR" altLang="zh-CN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buSzPct val="60000"/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独立性意味着对于一个特定的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值，它所对应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1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值所对应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1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不相关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，对于一个特定的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值，它所对应的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值与其他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所对应的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值也不相关</a:t>
            </a:r>
          </a:p>
          <a:p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5CB28F86-246B-48DB-85ED-D95EDBF707C6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10982063-E7DA-4862-B026-4F65221A9E29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CAF32230-09CA-458D-9300-54B0CCF4F4B3}"/>
              </a:ext>
            </a:extLst>
          </p:cNvPr>
          <p:cNvSpPr/>
          <p:nvPr/>
        </p:nvSpPr>
        <p:spPr>
          <a:xfrm>
            <a:off x="5012502" y="897444"/>
            <a:ext cx="2815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6575" lvl="0" indent="-536575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y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= </a:t>
            </a:r>
            <a:r>
              <a:rPr lang="en-US" altLang="zh-CN" sz="3200" b="1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b</a:t>
            </a:r>
            <a:r>
              <a:rPr lang="en-US" altLang="zh-CN" sz="3200" b="1" baseline="-25000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0 </a:t>
            </a:r>
            <a:r>
              <a:rPr lang="en-US" altLang="zh-CN" sz="3200" b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+ </a:t>
            </a:r>
            <a:r>
              <a:rPr lang="en-US" altLang="zh-CN" sz="3200" b="1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b</a:t>
            </a:r>
            <a:r>
              <a:rPr lang="en-US" altLang="zh-CN" sz="3200" b="1" baseline="-25000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1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x </a:t>
            </a:r>
            <a:r>
              <a:rPr lang="en-US" altLang="zh-CN" sz="3200" b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+ </a:t>
            </a:r>
            <a:r>
              <a:rPr lang="en-US" altLang="zh-CN" sz="3200" b="1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218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9532434-2B0E-4828-9CEE-6B7B41DC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一元线性回归模型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D269DF38-B2F9-440A-804C-575CF4DB829F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A7651AAA-C13A-4D76-8803-E55DCCBB70BB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4C926FD-CCAD-4026-9D44-6F1121954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19"/>
          <a:stretch/>
        </p:blipFill>
        <p:spPr>
          <a:xfrm>
            <a:off x="472780" y="2295468"/>
            <a:ext cx="7785566" cy="45189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075C8C6-0204-4800-932D-6686C382A0AA}"/>
              </a:ext>
            </a:extLst>
          </p:cNvPr>
          <p:cNvSpPr/>
          <p:nvPr/>
        </p:nvSpPr>
        <p:spPr>
          <a:xfrm>
            <a:off x="713140" y="1785361"/>
            <a:ext cx="3031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y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= </a:t>
            </a:r>
            <a:r>
              <a:rPr lang="en-US" altLang="zh-CN" sz="3200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b</a:t>
            </a:r>
            <a:r>
              <a:rPr lang="en-US" altLang="zh-CN" sz="3200" baseline="-25000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0 </a:t>
            </a:r>
            <a:r>
              <a:rPr lang="en-US" altLang="zh-CN" sz="3200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+ </a:t>
            </a:r>
            <a:r>
              <a:rPr lang="en-US" altLang="zh-CN" sz="3200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b</a:t>
            </a:r>
            <a:r>
              <a:rPr lang="en-US" altLang="zh-CN" sz="3200" baseline="-25000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1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x </a:t>
            </a:r>
            <a:r>
              <a:rPr lang="en-US" altLang="zh-CN" sz="3200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+ </a:t>
            </a:r>
            <a:r>
              <a:rPr lang="en-US" altLang="zh-CN" sz="3200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e</a:t>
            </a:r>
          </a:p>
        </p:txBody>
      </p:sp>
      <p:sp>
        <p:nvSpPr>
          <p:cNvPr id="3" name="矩形 2"/>
          <p:cNvSpPr/>
          <p:nvPr/>
        </p:nvSpPr>
        <p:spPr>
          <a:xfrm>
            <a:off x="824961" y="3059667"/>
            <a:ext cx="2299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的方差为</a:t>
            </a:r>
            <a:r>
              <a:rPr lang="el-GR" altLang="zh-CN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52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0F7DB1-D0A1-4FCE-8A70-DCB5F332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总体回归方程（函数）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B8530FC-01FD-4759-813D-45045BF0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将总体因变量</a:t>
            </a:r>
            <a:r>
              <a:rPr lang="en-US" altLang="zh-CN" dirty="0"/>
              <a:t>Y</a:t>
            </a:r>
            <a:r>
              <a:rPr lang="zh-CN" altLang="en-US" dirty="0"/>
              <a:t>的条件均值表现为自变量</a:t>
            </a:r>
            <a:r>
              <a:rPr lang="en-US" altLang="zh-CN" dirty="0"/>
              <a:t>X</a:t>
            </a:r>
            <a:r>
              <a:rPr lang="zh-CN" altLang="en-US" dirty="0"/>
              <a:t>的某种函数，这个函数称为</a:t>
            </a:r>
            <a:r>
              <a:rPr lang="zh-CN" altLang="en-US" dirty="0">
                <a:solidFill>
                  <a:srgbClr val="C00000"/>
                </a:solidFill>
              </a:rPr>
              <a:t>总体回归函数</a:t>
            </a:r>
            <a:r>
              <a:rPr lang="zh-CN" altLang="en-US" dirty="0"/>
              <a:t>（简记为</a:t>
            </a:r>
            <a:r>
              <a:rPr lang="en-US" altLang="zh-CN" dirty="0"/>
              <a:t>PRF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CA30463E-8686-46CA-B375-25C0679D1253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810B66ED-7CAC-4A99-9E26-AE269859DC7E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B48EFDA-9F51-4BC9-B304-41719FD9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15" y="2792641"/>
            <a:ext cx="2334800" cy="5143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D5A7969-87A0-42C5-9A01-7885B4932AC9}"/>
              </a:ext>
            </a:extLst>
          </p:cNvPr>
          <p:cNvSpPr/>
          <p:nvPr/>
        </p:nvSpPr>
        <p:spPr>
          <a:xfrm>
            <a:off x="863315" y="3349980"/>
            <a:ext cx="2718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</a:rPr>
              <a:t>)=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A7DD203-61C4-4DE5-8478-25068740AC5D}"/>
              </a:ext>
            </a:extLst>
          </p:cNvPr>
          <p:cNvSpPr/>
          <p:nvPr/>
        </p:nvSpPr>
        <p:spPr>
          <a:xfrm>
            <a:off x="402771" y="3992687"/>
            <a:ext cx="8599716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一元线性回归方程方程的图示是一条直线，也称为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直线回归方程</a:t>
            </a:r>
          </a:p>
          <a:p>
            <a:pPr marL="457200" indent="-457200" algn="just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0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是回归直线在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轴上的截距，是当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=0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时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的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期望值</a:t>
            </a:r>
          </a:p>
          <a:p>
            <a:pPr marL="457200" indent="-457200" algn="just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是直线的斜率，称为回归系数，表示当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每变动一个单位时，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的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平均变动值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D5A7969-87A0-42C5-9A01-7885B4932AC9}"/>
              </a:ext>
            </a:extLst>
          </p:cNvPr>
          <p:cNvSpPr/>
          <p:nvPr/>
        </p:nvSpPr>
        <p:spPr>
          <a:xfrm>
            <a:off x="863315" y="2822124"/>
            <a:ext cx="3218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|x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=x</a:t>
            </a:r>
            <a:r>
              <a:rPr lang="en-US" altLang="zh-CN" sz="28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)=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-25000" dirty="0" smtClean="0">
                <a:latin typeface="Times New Roman" panose="02020603050405020304" pitchFamily="18" charset="0"/>
              </a:rPr>
              <a:t>i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84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3769448"/>
            <a:ext cx="7598483" cy="174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012C9F-2481-4FAD-9127-AB55BC89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样本回归方程（函数）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3101F2B-9640-47B7-B03E-69DC12914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68" y="2041884"/>
            <a:ext cx="8341178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总体回归参数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0 </a:t>
            </a:r>
            <a:r>
              <a:rPr lang="zh-CN" altLang="en-US" dirty="0"/>
              <a:t>和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1</a:t>
            </a:r>
            <a:r>
              <a:rPr lang="zh-CN" altLang="en-US" dirty="0"/>
              <a:t>是未知的，必须利用样本数据去估计。用样本统计量   和   代替回归方程中的未知参数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0 </a:t>
            </a:r>
            <a:r>
              <a:rPr lang="zh-CN" altLang="en-US" dirty="0"/>
              <a:t>和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Symbol" panose="05050102010706020507" pitchFamily="18" charset="2"/>
                <a:ea typeface="宋体"/>
              </a:rPr>
              <a:t>1 </a:t>
            </a:r>
            <a:r>
              <a:rPr lang="zh-CN" altLang="en-US" dirty="0"/>
              <a:t>，就得到了样本的回归方程（简记为</a:t>
            </a:r>
            <a:r>
              <a:rPr lang="en-US" altLang="zh-CN" dirty="0"/>
              <a:t>SRF</a:t>
            </a:r>
            <a:r>
              <a:rPr lang="zh-CN" altLang="en-US" dirty="0"/>
              <a:t>）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8E2C5AA2-554C-4759-A496-4F34388A7986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7D7F7A89-BBA6-459A-84FB-34C16FAFFFB3}"/>
              </a:ext>
            </a:extLst>
          </p:cNvPr>
          <p:cNvCxnSpPr/>
          <p:nvPr/>
        </p:nvCxnSpPr>
        <p:spPr>
          <a:xfrm>
            <a:off x="628650" y="1825625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 Box 15">
            <a:extLst>
              <a:ext uri="{FF2B5EF4-FFF2-40B4-BE49-F238E27FC236}">
                <a16:creationId xmlns="" xmlns:a16="http://schemas.microsoft.com/office/drawing/2014/main" id="{FD022A41-883A-4B84-AB68-7CB9C3D0F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41" y="3507838"/>
            <a:ext cx="67954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+mn-ea"/>
                <a:ea typeface="+mn-ea"/>
              </a:rPr>
              <a:t>对于一元线性回归，估计的回归方程为</a:t>
            </a:r>
            <a:r>
              <a:rPr kumimoji="1" lang="zh-CN" altLang="en-US" sz="2800" dirty="0">
                <a:latin typeface="宋体" panose="02010600030101010101" pitchFamily="2" charset="-122"/>
              </a:rPr>
              <a:t>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47BB4767-6326-41A4-AB58-3ACFF2724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5514807"/>
            <a:ext cx="515617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04EBF980-D3EE-4F7C-A406-A08C8BA2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5965840"/>
            <a:ext cx="8534399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7E4EDBA9-D362-42FC-B333-8F66FEA6E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29" y="2475132"/>
            <a:ext cx="390525" cy="5397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7B68A948-47F6-4CF4-9C48-857CDC836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915" y="2475132"/>
            <a:ext cx="366713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DF6CAF-C788-4BFC-87A5-E20AF28F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相关关系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45078F5-C7BD-461C-9AD3-EB1C656FF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1825625"/>
            <a:ext cx="8654141" cy="48037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60000"/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变量间关系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用函数关系精确表达</a:t>
            </a:r>
          </a:p>
          <a:p>
            <a:pPr>
              <a:lnSpc>
                <a:spcPct val="100000"/>
              </a:lnSpc>
              <a:buSzPct val="60000"/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一个变量的取值不能由另一个变量唯一确定</a:t>
            </a:r>
          </a:p>
          <a:p>
            <a:pPr>
              <a:lnSpc>
                <a:spcPct val="100000"/>
              </a:lnSpc>
              <a:buSzPct val="60000"/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当变量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取某个值时，变量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的取值可能有几个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子女身高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与其父母的身高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之间的关系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一个人的收入水平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与受教育程度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之间的关系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农作物的单位面积产量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与施肥量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、降雨量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、温度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之间的关系</a:t>
            </a:r>
          </a:p>
          <a:p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D930EC12-FD7D-46A8-A4B9-17409C0E4E9B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0967FC70-5766-4044-937B-9C1D1BC3BFFC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6174A15-908F-4C07-AEBC-6E57D0D7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样本回归线与总体回归线之间的关系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F287F24-C6E2-4DB8-8390-1889D761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总体回归线未知且只有一条，样本回归线会随样本数据的不同而有多</a:t>
            </a:r>
            <a:r>
              <a:rPr lang="zh-CN" altLang="en-US" sz="3200" dirty="0" smtClean="0"/>
              <a:t>条</a:t>
            </a:r>
            <a:endParaRPr lang="zh-CN" altLang="en-US" sz="3200" dirty="0"/>
          </a:p>
          <a:p>
            <a:r>
              <a:rPr lang="zh-CN" altLang="en-US" sz="3200" dirty="0"/>
              <a:t>总体回归中的系数是未知常数，但样本中的系数是</a:t>
            </a:r>
            <a:r>
              <a:rPr lang="zh-CN" altLang="en-US" sz="3200" dirty="0" smtClean="0"/>
              <a:t>随机变量</a:t>
            </a:r>
            <a:endParaRPr lang="zh-CN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E7B942B7-91D2-41BE-BA8F-D70F5FC6814D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9987451C-45D8-4482-8538-907DAF908E96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1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853049F-EEAD-4437-AD4C-76642148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F51B2C1-B4DD-442A-A196-23C8AC7A5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9742DB2-B84A-4F01-A969-05B7FA0F7268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67B0D75D-23D5-405C-B7D3-A4856C3F9ED7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75B90DE5-4443-4D09-A2E1-A56F602B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6" y="481350"/>
            <a:ext cx="8722179" cy="549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EAF7840-3BCF-46F1-A814-D404BC83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6EB85A9D-B100-4058-857A-094199666C22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A9DA21FE-F28A-4E28-ACC6-6DF76A4F3CC1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7BAD5DD7-6912-43C3-B9E8-4AFE4989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40" y="1690688"/>
            <a:ext cx="6295931" cy="471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443752-1954-4023-B964-37C3E59F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EF551637-46FA-48B2-96ED-4425A4CCE3CF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9E70EB06-5CCA-417B-937C-794FD42376F8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793753B-2E19-45A1-9A7C-328E560AC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865540"/>
            <a:ext cx="7339693" cy="46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BFCF47C-B880-462D-ADC8-FDA6C0E3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7" y="365126"/>
            <a:ext cx="8920163" cy="13255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参数的</a:t>
            </a:r>
            <a:r>
              <a:rPr lang="zh-CN" altLang="en-US" b="1" dirty="0" smtClean="0">
                <a:solidFill>
                  <a:schemeClr val="accent1"/>
                </a:solidFill>
              </a:rPr>
              <a:t>最小二乘估计</a:t>
            </a:r>
            <a:r>
              <a:rPr lang="en-US" altLang="zh-CN" b="1" dirty="0" smtClean="0">
                <a:solidFill>
                  <a:schemeClr val="accent1"/>
                </a:solidFill>
              </a:rPr>
              <a:t>(Least Squares)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B61C2D7-3BD1-4076-A689-58FDBB97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193" y="4317552"/>
            <a:ext cx="3907035" cy="1290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找出最适合样本数据的一条直线，使得预测值与观察值的差异</a:t>
            </a:r>
            <a:r>
              <a:rPr lang="zh-CN" altLang="en-US" sz="2400" dirty="0" smtClean="0"/>
              <a:t>最小</a:t>
            </a:r>
            <a:endParaRPr lang="zh-CN" altLang="en-US" sz="2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21BB684D-5FE1-4118-B553-64DC9B84D380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605F5D43-2647-4343-9707-3883BEC0D84B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9" name="Group 49">
            <a:extLst>
              <a:ext uri="{FF2B5EF4-FFF2-40B4-BE49-F238E27FC236}">
                <a16:creationId xmlns="" xmlns:a16="http://schemas.microsoft.com/office/drawing/2014/main" id="{76C330F3-41EE-464F-8A83-42175ECB405E}"/>
              </a:ext>
            </a:extLst>
          </p:cNvPr>
          <p:cNvGrpSpPr>
            <a:grpSpLocks/>
          </p:cNvGrpSpPr>
          <p:nvPr/>
        </p:nvGrpSpPr>
        <p:grpSpPr bwMode="auto">
          <a:xfrm>
            <a:off x="223837" y="2097792"/>
            <a:ext cx="6291263" cy="4455405"/>
            <a:chOff x="159" y="1122"/>
            <a:chExt cx="5284" cy="3125"/>
          </a:xfrm>
        </p:grpSpPr>
        <p:grpSp>
          <p:nvGrpSpPr>
            <p:cNvPr id="40" name="Group 7">
              <a:extLst>
                <a:ext uri="{FF2B5EF4-FFF2-40B4-BE49-F238E27FC236}">
                  <a16:creationId xmlns="" xmlns:a16="http://schemas.microsoft.com/office/drawing/2014/main" id="{EA8F6F41-E544-4D32-AFA1-F396BE1A6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9" y="1236"/>
              <a:ext cx="4597" cy="2855"/>
              <a:chOff x="672" y="1248"/>
              <a:chExt cx="4176" cy="2400"/>
            </a:xfrm>
          </p:grpSpPr>
          <p:sp>
            <p:nvSpPr>
              <p:cNvPr id="70" name="Line 8">
                <a:extLst>
                  <a:ext uri="{FF2B5EF4-FFF2-40B4-BE49-F238E27FC236}">
                    <a16:creationId xmlns="" xmlns:a16="http://schemas.microsoft.com/office/drawing/2014/main" id="{D6C59399-C806-4FF6-B3A0-16B2282BF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248"/>
                <a:ext cx="0" cy="24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Line 9">
                <a:extLst>
                  <a:ext uri="{FF2B5EF4-FFF2-40B4-BE49-F238E27FC236}">
                    <a16:creationId xmlns="" xmlns:a16="http://schemas.microsoft.com/office/drawing/2014/main" id="{38011A69-91EA-45D2-B89B-C1C466B0C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648"/>
                <a:ext cx="41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1" name="Text Box 10">
              <a:extLst>
                <a:ext uri="{FF2B5EF4-FFF2-40B4-BE49-F238E27FC236}">
                  <a16:creationId xmlns="" xmlns:a16="http://schemas.microsoft.com/office/drawing/2014/main" id="{EEEF8EAF-71A7-485C-AF4B-B80D23D71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" y="3920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2" name="Text Box 11">
              <a:extLst>
                <a:ext uri="{FF2B5EF4-FFF2-40B4-BE49-F238E27FC236}">
                  <a16:creationId xmlns="" xmlns:a16="http://schemas.microsoft.com/office/drawing/2014/main" id="{D2D6C170-8C72-44D9-BDE5-1A9CC1942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" y="1122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43" name="Line 15">
              <a:extLst>
                <a:ext uri="{FF2B5EF4-FFF2-40B4-BE49-F238E27FC236}">
                  <a16:creationId xmlns="" xmlns:a16="http://schemas.microsoft.com/office/drawing/2014/main" id="{3F9AA4C9-0262-407F-95F1-189E77E16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" y="1864"/>
              <a:ext cx="3857" cy="17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16">
              <a:extLst>
                <a:ext uri="{FF2B5EF4-FFF2-40B4-BE49-F238E27FC236}">
                  <a16:creationId xmlns="" xmlns:a16="http://schemas.microsoft.com/office/drawing/2014/main" id="{E9036707-700C-4744-A9E3-82F088145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3576"/>
              <a:ext cx="31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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 Box 17">
              <a:extLst>
                <a:ext uri="{FF2B5EF4-FFF2-40B4-BE49-F238E27FC236}">
                  <a16:creationId xmlns="" xmlns:a16="http://schemas.microsoft.com/office/drawing/2014/main" id="{93709F0F-E57A-4C17-9270-FAE7A1387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118"/>
              <a:ext cx="31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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 Box 18">
              <a:extLst>
                <a:ext uri="{FF2B5EF4-FFF2-40B4-BE49-F238E27FC236}">
                  <a16:creationId xmlns="" xmlns:a16="http://schemas.microsoft.com/office/drawing/2014/main" id="{06807C08-B6E5-4A8A-BB1F-B0D5FC5C1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" y="2835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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Text Box 19">
              <a:extLst>
                <a:ext uri="{FF2B5EF4-FFF2-40B4-BE49-F238E27FC236}">
                  <a16:creationId xmlns="" xmlns:a16="http://schemas.microsoft.com/office/drawing/2014/main" id="{F9819A96-E978-4C9C-B7DB-5517137B3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" y="2264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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Text Box 20">
              <a:extLst>
                <a:ext uri="{FF2B5EF4-FFF2-40B4-BE49-F238E27FC236}">
                  <a16:creationId xmlns="" xmlns:a16="http://schemas.microsoft.com/office/drawing/2014/main" id="{3BDB119B-E6CB-421A-BE7F-04372FB3E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7" y="3292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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 Box 21">
              <a:extLst>
                <a:ext uri="{FF2B5EF4-FFF2-40B4-BE49-F238E27FC236}">
                  <a16:creationId xmlns="" xmlns:a16="http://schemas.microsoft.com/office/drawing/2014/main" id="{01CB4A1B-2FB4-4A95-8C8C-A9A232156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" y="2664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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Text Box 22">
              <a:extLst>
                <a:ext uri="{FF2B5EF4-FFF2-40B4-BE49-F238E27FC236}">
                  <a16:creationId xmlns="" xmlns:a16="http://schemas.microsoft.com/office/drawing/2014/main" id="{6A52C101-0710-45B3-AD93-4004F5573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1" y="2036"/>
              <a:ext cx="3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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Text Box 23">
              <a:extLst>
                <a:ext uri="{FF2B5EF4-FFF2-40B4-BE49-F238E27FC236}">
                  <a16:creationId xmlns="" xmlns:a16="http://schemas.microsoft.com/office/drawing/2014/main" id="{1F324F5E-6983-49E4-A5CD-D46EEA503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36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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Text Box 24">
              <a:extLst>
                <a:ext uri="{FF2B5EF4-FFF2-40B4-BE49-F238E27FC236}">
                  <a16:creationId xmlns="" xmlns:a16="http://schemas.microsoft.com/office/drawing/2014/main" id="{0EFFB0D4-CEC6-4ED9-955E-EB457838C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5" y="2491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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Line 25">
              <a:extLst>
                <a:ext uri="{FF2B5EF4-FFF2-40B4-BE49-F238E27FC236}">
                  <a16:creationId xmlns="" xmlns:a16="http://schemas.microsoft.com/office/drawing/2014/main" id="{AA36BC0C-A2BD-4FAB-B464-A988B2D68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5" y="3406"/>
              <a:ext cx="0" cy="2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Line 26">
              <a:extLst>
                <a:ext uri="{FF2B5EF4-FFF2-40B4-BE49-F238E27FC236}">
                  <a16:creationId xmlns="" xmlns:a16="http://schemas.microsoft.com/office/drawing/2014/main" id="{6F404385-1461-4F9F-8B89-5527B53C6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2" y="3063"/>
              <a:ext cx="0" cy="1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Line 27">
              <a:extLst>
                <a:ext uri="{FF2B5EF4-FFF2-40B4-BE49-F238E27FC236}">
                  <a16:creationId xmlns="" xmlns:a16="http://schemas.microsoft.com/office/drawing/2014/main" id="{19BCBD78-B930-4259-9C53-273162040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3063"/>
              <a:ext cx="0" cy="1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Line 28">
              <a:extLst>
                <a:ext uri="{FF2B5EF4-FFF2-40B4-BE49-F238E27FC236}">
                  <a16:creationId xmlns="" xmlns:a16="http://schemas.microsoft.com/office/drawing/2014/main" id="{866646E7-1DB6-4752-896A-B34BDA549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2492"/>
              <a:ext cx="0" cy="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Line 29">
              <a:extLst>
                <a:ext uri="{FF2B5EF4-FFF2-40B4-BE49-F238E27FC236}">
                  <a16:creationId xmlns="" xmlns:a16="http://schemas.microsoft.com/office/drawing/2014/main" id="{F7BC4D10-A64C-4775-AD06-532C6E082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6" y="2835"/>
              <a:ext cx="0" cy="5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Line 30">
              <a:extLst>
                <a:ext uri="{FF2B5EF4-FFF2-40B4-BE49-F238E27FC236}">
                  <a16:creationId xmlns="" xmlns:a16="http://schemas.microsoft.com/office/drawing/2014/main" id="{96D61F42-643E-4863-807C-5849A0EF2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1" y="2607"/>
              <a:ext cx="0" cy="1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31">
              <a:extLst>
                <a:ext uri="{FF2B5EF4-FFF2-40B4-BE49-F238E27FC236}">
                  <a16:creationId xmlns="" xmlns:a16="http://schemas.microsoft.com/office/drawing/2014/main" id="{AEFA287B-C304-4259-A6EE-5E2634B7F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8" y="2264"/>
              <a:ext cx="0" cy="1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32">
              <a:extLst>
                <a:ext uri="{FF2B5EF4-FFF2-40B4-BE49-F238E27FC236}">
                  <a16:creationId xmlns="" xmlns:a16="http://schemas.microsoft.com/office/drawing/2014/main" id="{C6F9F6B1-6F62-4EBD-A3B6-405187144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" y="2264"/>
              <a:ext cx="0" cy="3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Line 33">
              <a:extLst>
                <a:ext uri="{FF2B5EF4-FFF2-40B4-BE49-F238E27FC236}">
                  <a16:creationId xmlns="" xmlns:a16="http://schemas.microsoft.com/office/drawing/2014/main" id="{67A75AC0-D1C1-4EBF-88A2-E0CBBD203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5" y="1864"/>
              <a:ext cx="0" cy="2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Freeform 40">
              <a:extLst>
                <a:ext uri="{FF2B5EF4-FFF2-40B4-BE49-F238E27FC236}">
                  <a16:creationId xmlns="" xmlns:a16="http://schemas.microsoft.com/office/drawing/2014/main" id="{4E26CAA3-8B4D-4D32-8135-6A3B31FB5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" y="1974"/>
              <a:ext cx="433" cy="234"/>
            </a:xfrm>
            <a:custGeom>
              <a:avLst/>
              <a:gdLst>
                <a:gd name="T0" fmla="*/ 275 w 275"/>
                <a:gd name="T1" fmla="*/ 122 h 122"/>
                <a:gd name="T2" fmla="*/ 184 w 275"/>
                <a:gd name="T3" fmla="*/ 96 h 122"/>
                <a:gd name="T4" fmla="*/ 118 w 275"/>
                <a:gd name="T5" fmla="*/ 30 h 122"/>
                <a:gd name="T6" fmla="*/ 0 w 275"/>
                <a:gd name="T7" fmla="*/ 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122">
                  <a:moveTo>
                    <a:pt x="275" y="122"/>
                  </a:moveTo>
                  <a:cubicBezTo>
                    <a:pt x="271" y="121"/>
                    <a:pt x="193" y="103"/>
                    <a:pt x="184" y="96"/>
                  </a:cubicBezTo>
                  <a:cubicBezTo>
                    <a:pt x="159" y="77"/>
                    <a:pt x="148" y="40"/>
                    <a:pt x="118" y="30"/>
                  </a:cubicBezTo>
                  <a:cubicBezTo>
                    <a:pt x="27" y="0"/>
                    <a:pt x="67" y="4"/>
                    <a:pt x="0" y="4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3" name="Object 41">
              <a:extLst>
                <a:ext uri="{FF2B5EF4-FFF2-40B4-BE49-F238E27FC236}">
                  <a16:creationId xmlns="" xmlns:a16="http://schemas.microsoft.com/office/drawing/2014/main" id="{78CEDEC5-ABC1-4A1F-A96A-899542DE8D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1" y="2150"/>
            <a:ext cx="1162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6" name="Equation" r:id="rId3" imgW="799920" imgH="253800" progId="Equation.3">
                    <p:embed/>
                  </p:oleObj>
                </mc:Choice>
                <mc:Fallback>
                  <p:oleObj name="Equation" r:id="rId3" imgW="799920" imgH="253800" progId="Equation.3">
                    <p:embed/>
                    <p:pic>
                      <p:nvPicPr>
                        <p:cNvPr id="477225" name="Object 41">
                          <a:extLst>
                            <a:ext uri="{FF2B5EF4-FFF2-40B4-BE49-F238E27FC236}">
                              <a16:creationId xmlns="" xmlns:a16="http://schemas.microsoft.com/office/drawing/2014/main" id="{FA4E9D3A-4A41-4308-8D69-839AC6498C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1" y="2150"/>
                          <a:ext cx="1162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AutoShape 42">
              <a:extLst>
                <a:ext uri="{FF2B5EF4-FFF2-40B4-BE49-F238E27FC236}">
                  <a16:creationId xmlns="" xmlns:a16="http://schemas.microsoft.com/office/drawing/2014/main" id="{84051B65-38B5-44CF-B995-16D5B4749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2880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5" name="Object 43">
              <a:extLst>
                <a:ext uri="{FF2B5EF4-FFF2-40B4-BE49-F238E27FC236}">
                  <a16:creationId xmlns="" xmlns:a16="http://schemas.microsoft.com/office/drawing/2014/main" id="{8F8E2E08-3079-4AFE-BDD3-C8A166A216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928"/>
            <a:ext cx="996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7" name="公式" r:id="rId5" imgW="685800" imgH="228600" progId="Equation.3">
                    <p:embed/>
                  </p:oleObj>
                </mc:Choice>
                <mc:Fallback>
                  <p:oleObj name="公式" r:id="rId5" imgW="685800" imgH="228600" progId="Equation.3">
                    <p:embed/>
                    <p:pic>
                      <p:nvPicPr>
                        <p:cNvPr id="477227" name="Object 43">
                          <a:extLst>
                            <a:ext uri="{FF2B5EF4-FFF2-40B4-BE49-F238E27FC236}">
                              <a16:creationId xmlns="" xmlns:a16="http://schemas.microsoft.com/office/drawing/2014/main" id="{920E7A57-DD2A-48B3-8124-54AF733848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928"/>
                          <a:ext cx="996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44">
              <a:extLst>
                <a:ext uri="{FF2B5EF4-FFF2-40B4-BE49-F238E27FC236}">
                  <a16:creationId xmlns="" xmlns:a16="http://schemas.microsoft.com/office/drawing/2014/main" id="{A822F910-F60C-46F5-83ED-830C565A6E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456"/>
            <a:ext cx="73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8" name="公式" r:id="rId7" imgW="507960" imgH="228600" progId="Equation.3">
                    <p:embed/>
                  </p:oleObj>
                </mc:Choice>
                <mc:Fallback>
                  <p:oleObj name="公式" r:id="rId7" imgW="507960" imgH="228600" progId="Equation.3">
                    <p:embed/>
                    <p:pic>
                      <p:nvPicPr>
                        <p:cNvPr id="477228" name="Object 44">
                          <a:extLst>
                            <a:ext uri="{FF2B5EF4-FFF2-40B4-BE49-F238E27FC236}">
                              <a16:creationId xmlns="" xmlns:a16="http://schemas.microsoft.com/office/drawing/2014/main" id="{9E5B6880-6522-4CBD-8301-169F06DF46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456"/>
                          <a:ext cx="73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46">
              <a:extLst>
                <a:ext uri="{FF2B5EF4-FFF2-40B4-BE49-F238E27FC236}">
                  <a16:creationId xmlns="" xmlns:a16="http://schemas.microsoft.com/office/drawing/2014/main" id="{5BCC1F55-3636-4154-B358-11C788FEB5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3" y="1296"/>
            <a:ext cx="81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9" name="公式" r:id="rId9" imgW="558720" imgH="228600" progId="Equation.3">
                    <p:embed/>
                  </p:oleObj>
                </mc:Choice>
                <mc:Fallback>
                  <p:oleObj name="公式" r:id="rId9" imgW="558720" imgH="228600" progId="Equation.3">
                    <p:embed/>
                    <p:pic>
                      <p:nvPicPr>
                        <p:cNvPr id="477230" name="Object 46">
                          <a:extLst>
                            <a:ext uri="{FF2B5EF4-FFF2-40B4-BE49-F238E27FC236}">
                              <a16:creationId xmlns="" xmlns:a16="http://schemas.microsoft.com/office/drawing/2014/main" id="{12667682-7249-4FA0-99CB-BEF5984977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3" y="1296"/>
                          <a:ext cx="81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47">
              <a:extLst>
                <a:ext uri="{FF2B5EF4-FFF2-40B4-BE49-F238E27FC236}">
                  <a16:creationId xmlns="" xmlns:a16="http://schemas.microsoft.com/office/drawing/2014/main" id="{2DA8B1B5-4FB7-4158-A58F-65651EBEDB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4" y="2589"/>
            <a:ext cx="794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0" name="公式" r:id="rId11" imgW="545760" imgH="215640" progId="Equation.3">
                    <p:embed/>
                  </p:oleObj>
                </mc:Choice>
                <mc:Fallback>
                  <p:oleObj name="公式" r:id="rId11" imgW="545760" imgH="215640" progId="Equation.3">
                    <p:embed/>
                    <p:pic>
                      <p:nvPicPr>
                        <p:cNvPr id="477231" name="Object 47">
                          <a:extLst>
                            <a:ext uri="{FF2B5EF4-FFF2-40B4-BE49-F238E27FC236}">
                              <a16:creationId xmlns="" xmlns:a16="http://schemas.microsoft.com/office/drawing/2014/main" id="{1CBE23BE-A98B-471D-B7E0-00A608EDFD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2589"/>
                          <a:ext cx="794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48">
              <a:extLst>
                <a:ext uri="{FF2B5EF4-FFF2-40B4-BE49-F238E27FC236}">
                  <a16:creationId xmlns="" xmlns:a16="http://schemas.microsoft.com/office/drawing/2014/main" id="{CA7D67DD-1878-44FD-B327-3246F70C46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3693"/>
            <a:ext cx="75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1" name="公式" r:id="rId13" imgW="520560" imgH="215640" progId="Equation.3">
                    <p:embed/>
                  </p:oleObj>
                </mc:Choice>
                <mc:Fallback>
                  <p:oleObj name="公式" r:id="rId13" imgW="520560" imgH="215640" progId="Equation.3">
                    <p:embed/>
                    <p:pic>
                      <p:nvPicPr>
                        <p:cNvPr id="477232" name="Object 48">
                          <a:extLst>
                            <a:ext uri="{FF2B5EF4-FFF2-40B4-BE49-F238E27FC236}">
                              <a16:creationId xmlns="" xmlns:a16="http://schemas.microsoft.com/office/drawing/2014/main" id="{A1E10910-3133-4881-BCDC-062CD40A50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693"/>
                          <a:ext cx="75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2" name="图片 71">
            <a:extLst>
              <a:ext uri="{FF2B5EF4-FFF2-40B4-BE49-F238E27FC236}">
                <a16:creationId xmlns="" xmlns:a16="http://schemas.microsoft.com/office/drawing/2014/main" id="{B0FB6F78-581E-4A28-8C8F-08A193549F2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80381" y="5405410"/>
            <a:ext cx="4830961" cy="8350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16685" y="5596732"/>
            <a:ext cx="261257" cy="589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1370" y="5617884"/>
            <a:ext cx="7965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</a:rPr>
              <a:t>SSE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41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78C7E1-FD88-4A73-AD19-325E7901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参数的最小二乘估计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48A29E83-6B50-4267-8EAB-AC4C19E5D26A}"/>
              </a:ext>
            </a:extLst>
          </p:cNvPr>
          <p:cNvSpPr txBox="1">
            <a:spLocks noChangeArrowheads="1"/>
          </p:cNvSpPr>
          <p:nvPr/>
        </p:nvSpPr>
        <p:spPr>
          <a:xfrm>
            <a:off x="493235" y="1688650"/>
            <a:ext cx="5646308" cy="50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b="1" dirty="0"/>
              <a:t>根据最小二乘法使下式最小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B824DAF-6226-4B77-8196-7FA734288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35" y="2906714"/>
            <a:ext cx="58372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800" b="1" dirty="0">
                <a:latin typeface="Times New Roman" panose="02020603050405020304" pitchFamily="18" charset="0"/>
              </a:rPr>
              <a:t>由微积分多元函数极值原理，可知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A479384-7FF3-4E5D-B298-7C754F41795D}"/>
              </a:ext>
            </a:extLst>
          </p:cNvPr>
          <p:cNvGrpSpPr>
            <a:grpSpLocks/>
          </p:cNvGrpSpPr>
          <p:nvPr/>
        </p:nvGrpSpPr>
        <p:grpSpPr bwMode="auto">
          <a:xfrm>
            <a:off x="3633138" y="3683343"/>
            <a:ext cx="4182803" cy="1314450"/>
            <a:chOff x="2018" y="1639"/>
            <a:chExt cx="2843" cy="828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50E02E72-6D5E-429E-9F12-626B1A0F1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933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800">
                  <a:latin typeface="Times New Roman" panose="02020603050405020304" pitchFamily="18" charset="0"/>
                </a:rPr>
                <a:t>即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5895209C-3132-474D-B108-9FFCEDF990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1" y="1639"/>
              <a:ext cx="2480" cy="828"/>
              <a:chOff x="2381" y="1866"/>
              <a:chExt cx="2480" cy="828"/>
            </a:xfrm>
          </p:grpSpPr>
          <p:sp>
            <p:nvSpPr>
              <p:cNvPr id="10" name="AutoShape 9">
                <a:extLst>
                  <a:ext uri="{FF2B5EF4-FFF2-40B4-BE49-F238E27FC236}">
                    <a16:creationId xmlns="" xmlns:a16="http://schemas.microsoft.com/office/drawing/2014/main" id="{97B5F717-4AEE-4DE5-BA5B-3130E3D5D8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1" y="2024"/>
                <a:ext cx="91" cy="635"/>
              </a:xfrm>
              <a:prstGeom prst="leftBrace">
                <a:avLst>
                  <a:gd name="adj1" fmla="val 5815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" name="Object 10">
                <a:extLst>
                  <a:ext uri="{FF2B5EF4-FFF2-40B4-BE49-F238E27FC236}">
                    <a16:creationId xmlns="" xmlns:a16="http://schemas.microsoft.com/office/drawing/2014/main" id="{74DF303E-DF0A-485A-90FD-AB42320B742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43" y="1866"/>
              <a:ext cx="2160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82" name="公式" r:id="rId3" imgW="1549080" imgH="266400" progId="Equation.3">
                      <p:embed/>
                    </p:oleObj>
                  </mc:Choice>
                  <mc:Fallback>
                    <p:oleObj name="公式" r:id="rId3" imgW="1549080" imgH="266400" progId="Equation.3">
                      <p:embed/>
                      <p:pic>
                        <p:nvPicPr>
                          <p:cNvPr id="609290" name="Object 10">
                            <a:extLst>
                              <a:ext uri="{FF2B5EF4-FFF2-40B4-BE49-F238E27FC236}">
                                <a16:creationId xmlns="" xmlns:a16="http://schemas.microsoft.com/office/drawing/2014/main" id="{4872C6A9-C16C-42D1-B495-7F9917D1F3F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3" y="1866"/>
                            <a:ext cx="2160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1">
                <a:extLst>
                  <a:ext uri="{FF2B5EF4-FFF2-40B4-BE49-F238E27FC236}">
                    <a16:creationId xmlns="" xmlns:a16="http://schemas.microsoft.com/office/drawing/2014/main" id="{47022851-71EC-428A-B39C-AAD16D752D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8866008"/>
                  </p:ext>
                </p:extLst>
              </p:nvPr>
            </p:nvGraphicFramePr>
            <p:xfrm>
              <a:off x="2542" y="2323"/>
              <a:ext cx="2319" cy="3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83" name="公式" r:id="rId5" imgW="1663560" imgH="266400" progId="Equation.3">
                      <p:embed/>
                    </p:oleObj>
                  </mc:Choice>
                  <mc:Fallback>
                    <p:oleObj name="公式" r:id="rId5" imgW="1663560" imgH="266400" progId="Equation.3">
                      <p:embed/>
                      <p:pic>
                        <p:nvPicPr>
                          <p:cNvPr id="609291" name="Object 11">
                            <a:extLst>
                              <a:ext uri="{FF2B5EF4-FFF2-40B4-BE49-F238E27FC236}">
                                <a16:creationId xmlns="" xmlns:a16="http://schemas.microsoft.com/office/drawing/2014/main" id="{44F09E96-7962-4C2E-9FFF-586AB1BEE64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2" y="2323"/>
                            <a:ext cx="2319" cy="3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" name="Group 18">
            <a:extLst>
              <a:ext uri="{FF2B5EF4-FFF2-40B4-BE49-F238E27FC236}">
                <a16:creationId xmlns="" xmlns:a16="http://schemas.microsoft.com/office/drawing/2014/main" id="{B44227AE-9CA7-4C64-BA96-0497D1478761}"/>
              </a:ext>
            </a:extLst>
          </p:cNvPr>
          <p:cNvGrpSpPr>
            <a:grpSpLocks/>
          </p:cNvGrpSpPr>
          <p:nvPr/>
        </p:nvGrpSpPr>
        <p:grpSpPr bwMode="auto">
          <a:xfrm>
            <a:off x="752042" y="3429934"/>
            <a:ext cx="2787581" cy="1991091"/>
            <a:chOff x="385" y="1632"/>
            <a:chExt cx="1128" cy="992"/>
          </a:xfrm>
        </p:grpSpPr>
        <p:graphicFrame>
          <p:nvGraphicFramePr>
            <p:cNvPr id="14" name="Object 19">
              <a:extLst>
                <a:ext uri="{FF2B5EF4-FFF2-40B4-BE49-F238E27FC236}">
                  <a16:creationId xmlns="" xmlns:a16="http://schemas.microsoft.com/office/drawing/2014/main" id="{D14954F3-713B-482B-A9A8-400D4E266E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6504918"/>
                </p:ext>
              </p:extLst>
            </p:nvPr>
          </p:nvGraphicFramePr>
          <p:xfrm>
            <a:off x="470" y="1632"/>
            <a:ext cx="1043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4" name="公式" r:id="rId7" imgW="939600" imgH="482400" progId="Equation.3">
                    <p:embed/>
                  </p:oleObj>
                </mc:Choice>
                <mc:Fallback>
                  <p:oleObj name="公式" r:id="rId7" imgW="939600" imgH="482400" progId="Equation.3">
                    <p:embed/>
                    <p:pic>
                      <p:nvPicPr>
                        <p:cNvPr id="609299" name="Object 19">
                          <a:extLst>
                            <a:ext uri="{FF2B5EF4-FFF2-40B4-BE49-F238E27FC236}">
                              <a16:creationId xmlns="" xmlns:a16="http://schemas.microsoft.com/office/drawing/2014/main" id="{29572F3B-F497-4367-8562-7DCEAF3275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1632"/>
                          <a:ext cx="1043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AutoShape 20">
              <a:extLst>
                <a:ext uri="{FF2B5EF4-FFF2-40B4-BE49-F238E27FC236}">
                  <a16:creationId xmlns="" xmlns:a16="http://schemas.microsoft.com/office/drawing/2014/main" id="{DE28D7A4-E5B7-44EB-833A-E3971F573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1797"/>
              <a:ext cx="91" cy="726"/>
            </a:xfrm>
            <a:prstGeom prst="leftBrace">
              <a:avLst>
                <a:gd name="adj1" fmla="val 664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21">
              <a:extLst>
                <a:ext uri="{FF2B5EF4-FFF2-40B4-BE49-F238E27FC236}">
                  <a16:creationId xmlns="" xmlns:a16="http://schemas.microsoft.com/office/drawing/2014/main" id="{3C18526A-89F6-4B9D-B1A4-A528A9F5BB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6355157"/>
                </p:ext>
              </p:extLst>
            </p:nvPr>
          </p:nvGraphicFramePr>
          <p:xfrm>
            <a:off x="470" y="2090"/>
            <a:ext cx="1043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5" name="公式" r:id="rId9" imgW="939600" imgH="482400" progId="Equation.3">
                    <p:embed/>
                  </p:oleObj>
                </mc:Choice>
                <mc:Fallback>
                  <p:oleObj name="公式" r:id="rId9" imgW="939600" imgH="482400" progId="Equation.3">
                    <p:embed/>
                    <p:pic>
                      <p:nvPicPr>
                        <p:cNvPr id="609301" name="Object 21">
                          <a:extLst>
                            <a:ext uri="{FF2B5EF4-FFF2-40B4-BE49-F238E27FC236}">
                              <a16:creationId xmlns="" xmlns:a16="http://schemas.microsoft.com/office/drawing/2014/main" id="{69532AEC-19C8-48A2-9172-A7220AA670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2090"/>
                          <a:ext cx="1043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28">
            <a:extLst>
              <a:ext uri="{FF2B5EF4-FFF2-40B4-BE49-F238E27FC236}">
                <a16:creationId xmlns="" xmlns:a16="http://schemas.microsoft.com/office/drawing/2014/main" id="{56D1CAB2-25B1-4C48-9E0A-9C48D1DCC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236499"/>
              </p:ext>
            </p:extLst>
          </p:nvPr>
        </p:nvGraphicFramePr>
        <p:xfrm>
          <a:off x="571500" y="2220914"/>
          <a:ext cx="3333551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6" name="公式" r:id="rId11" imgW="1511280" imgH="266400" progId="Equation.3">
                  <p:embed/>
                </p:oleObj>
              </mc:Choice>
              <mc:Fallback>
                <p:oleObj name="公式" r:id="rId11" imgW="1511280" imgH="266400" progId="Equation.3">
                  <p:embed/>
                  <p:pic>
                    <p:nvPicPr>
                      <p:cNvPr id="609308" name="Object 28">
                        <a:extLst>
                          <a:ext uri="{FF2B5EF4-FFF2-40B4-BE49-F238E27FC236}">
                            <a16:creationId xmlns="" xmlns:a16="http://schemas.microsoft.com/office/drawing/2014/main" id="{3612D672-7A7B-4317-AF2B-826E27E80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220914"/>
                        <a:ext cx="3333551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9">
            <a:extLst>
              <a:ext uri="{FF2B5EF4-FFF2-40B4-BE49-F238E27FC236}">
                <a16:creationId xmlns="" xmlns:a16="http://schemas.microsoft.com/office/drawing/2014/main" id="{5D5B82E1-9171-49A5-A471-42B2DD09AD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292722"/>
              </p:ext>
            </p:extLst>
          </p:nvPr>
        </p:nvGraphicFramePr>
        <p:xfrm>
          <a:off x="3940226" y="2202774"/>
          <a:ext cx="28089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7" name="公式" r:id="rId13" imgW="1320480" imgH="266400" progId="Equation.3">
                  <p:embed/>
                </p:oleObj>
              </mc:Choice>
              <mc:Fallback>
                <p:oleObj name="公式" r:id="rId13" imgW="1320480" imgH="266400" progId="Equation.3">
                  <p:embed/>
                  <p:pic>
                    <p:nvPicPr>
                      <p:cNvPr id="609309" name="Object 29">
                        <a:extLst>
                          <a:ext uri="{FF2B5EF4-FFF2-40B4-BE49-F238E27FC236}">
                            <a16:creationId xmlns="" xmlns:a16="http://schemas.microsoft.com/office/drawing/2014/main" id="{CCD1E49F-B628-47B1-943D-6F54D64C67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226" y="2202774"/>
                        <a:ext cx="280891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22">
            <a:extLst>
              <a:ext uri="{FF2B5EF4-FFF2-40B4-BE49-F238E27FC236}">
                <a16:creationId xmlns="" xmlns:a16="http://schemas.microsoft.com/office/drawing/2014/main" id="{9688FC0A-E77D-4B20-8104-676ED419A893}"/>
              </a:ext>
            </a:extLst>
          </p:cNvPr>
          <p:cNvGrpSpPr>
            <a:grpSpLocks/>
          </p:cNvGrpSpPr>
          <p:nvPr/>
        </p:nvGrpSpPr>
        <p:grpSpPr bwMode="auto">
          <a:xfrm>
            <a:off x="56022" y="5420676"/>
            <a:ext cx="4545402" cy="1178512"/>
            <a:chOff x="-68" y="2868"/>
            <a:chExt cx="2652" cy="765"/>
          </a:xfrm>
        </p:grpSpPr>
        <p:sp>
          <p:nvSpPr>
            <p:cNvPr id="20" name="Rectangle 23">
              <a:extLst>
                <a:ext uri="{FF2B5EF4-FFF2-40B4-BE49-F238E27FC236}">
                  <a16:creationId xmlns="" xmlns:a16="http://schemas.microsoft.com/office/drawing/2014/main" id="{F19FB1A1-CC74-4DB6-A5DB-631C4FDC1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8" y="3158"/>
              <a:ext cx="7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800" dirty="0">
                  <a:latin typeface="Times New Roman" panose="02020603050405020304" pitchFamily="18" charset="0"/>
                </a:rPr>
                <a:t>所以</a:t>
              </a:r>
            </a:p>
          </p:txBody>
        </p:sp>
        <p:grpSp>
          <p:nvGrpSpPr>
            <p:cNvPr id="21" name="Group 24">
              <a:extLst>
                <a:ext uri="{FF2B5EF4-FFF2-40B4-BE49-F238E27FC236}">
                  <a16:creationId xmlns="" xmlns:a16="http://schemas.microsoft.com/office/drawing/2014/main" id="{5F87ABB7-F6CC-462C-9D2D-889B5C20B1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2868"/>
              <a:ext cx="2153" cy="765"/>
              <a:chOff x="2381" y="1894"/>
              <a:chExt cx="2153" cy="765"/>
            </a:xfrm>
          </p:grpSpPr>
          <p:sp>
            <p:nvSpPr>
              <p:cNvPr id="22" name="AutoShape 25">
                <a:extLst>
                  <a:ext uri="{FF2B5EF4-FFF2-40B4-BE49-F238E27FC236}">
                    <a16:creationId xmlns="" xmlns:a16="http://schemas.microsoft.com/office/drawing/2014/main" id="{8B81D16D-F904-49E6-98BB-A19A0AF44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1" y="2024"/>
                <a:ext cx="91" cy="635"/>
              </a:xfrm>
              <a:prstGeom prst="leftBrace">
                <a:avLst>
                  <a:gd name="adj1" fmla="val 5815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" name="Object 26">
                <a:extLst>
                  <a:ext uri="{FF2B5EF4-FFF2-40B4-BE49-F238E27FC236}">
                    <a16:creationId xmlns="" xmlns:a16="http://schemas.microsoft.com/office/drawing/2014/main" id="{226C259F-2D5D-4FF7-BEFB-68D419858D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6790387"/>
                  </p:ext>
                </p:extLst>
              </p:nvPr>
            </p:nvGraphicFramePr>
            <p:xfrm>
              <a:off x="2480" y="1894"/>
              <a:ext cx="1894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88" name="公式" r:id="rId15" imgW="1358640" imgH="266400" progId="Equation.3">
                      <p:embed/>
                    </p:oleObj>
                  </mc:Choice>
                  <mc:Fallback>
                    <p:oleObj name="公式" r:id="rId15" imgW="1358640" imgH="266400" progId="Equation.3">
                      <p:embed/>
                      <p:pic>
                        <p:nvPicPr>
                          <p:cNvPr id="609306" name="Object 26">
                            <a:extLst>
                              <a:ext uri="{FF2B5EF4-FFF2-40B4-BE49-F238E27FC236}">
                                <a16:creationId xmlns="" xmlns:a16="http://schemas.microsoft.com/office/drawing/2014/main" id="{4B3AC52D-AB93-4E27-B66E-41D0951F666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0" y="1894"/>
                            <a:ext cx="1894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27">
                <a:extLst>
                  <a:ext uri="{FF2B5EF4-FFF2-40B4-BE49-F238E27FC236}">
                    <a16:creationId xmlns="" xmlns:a16="http://schemas.microsoft.com/office/drawing/2014/main" id="{096E76F6-8B1A-481B-9058-3664D1F478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3377500"/>
                  </p:ext>
                </p:extLst>
              </p:nvPr>
            </p:nvGraphicFramePr>
            <p:xfrm>
              <a:off x="2480" y="2288"/>
              <a:ext cx="2054" cy="3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89" name="公式" r:id="rId17" imgW="1473120" imgH="266400" progId="Equation.3">
                      <p:embed/>
                    </p:oleObj>
                  </mc:Choice>
                  <mc:Fallback>
                    <p:oleObj name="公式" r:id="rId17" imgW="1473120" imgH="266400" progId="Equation.3">
                      <p:embed/>
                      <p:pic>
                        <p:nvPicPr>
                          <p:cNvPr id="609307" name="Object 27">
                            <a:extLst>
                              <a:ext uri="{FF2B5EF4-FFF2-40B4-BE49-F238E27FC236}">
                                <a16:creationId xmlns="" xmlns:a16="http://schemas.microsoft.com/office/drawing/2014/main" id="{E217BB14-C21D-420B-941C-D0D68ED95BD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0" y="2288"/>
                            <a:ext cx="2054" cy="3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5" name="Group 12">
            <a:extLst>
              <a:ext uri="{FF2B5EF4-FFF2-40B4-BE49-F238E27FC236}">
                <a16:creationId xmlns="" xmlns:a16="http://schemas.microsoft.com/office/drawing/2014/main" id="{C2252D1E-8C43-4BAB-9B3E-23D0A36DA9B9}"/>
              </a:ext>
            </a:extLst>
          </p:cNvPr>
          <p:cNvGrpSpPr>
            <a:grpSpLocks/>
          </p:cNvGrpSpPr>
          <p:nvPr/>
        </p:nvGrpSpPr>
        <p:grpSpPr bwMode="auto">
          <a:xfrm>
            <a:off x="4718495" y="5437080"/>
            <a:ext cx="4089040" cy="1209675"/>
            <a:chOff x="2789" y="3085"/>
            <a:chExt cx="2763" cy="762"/>
          </a:xfrm>
        </p:grpSpPr>
        <p:sp>
          <p:nvSpPr>
            <p:cNvPr id="26" name="Rectangle 13">
              <a:extLst>
                <a:ext uri="{FF2B5EF4-FFF2-40B4-BE49-F238E27FC236}">
                  <a16:creationId xmlns="" xmlns:a16="http://schemas.microsoft.com/office/drawing/2014/main" id="{2CEE2483-66D1-46D3-B4A5-2AF24D30E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294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800">
                  <a:latin typeface="Times New Roman" panose="02020603050405020304" pitchFamily="18" charset="0"/>
                </a:rPr>
                <a:t>即</a:t>
              </a:r>
            </a:p>
          </p:txBody>
        </p:sp>
        <p:sp>
          <p:nvSpPr>
            <p:cNvPr id="27" name="AutoShape 14">
              <a:extLst>
                <a:ext uri="{FF2B5EF4-FFF2-40B4-BE49-F238E27FC236}">
                  <a16:creationId xmlns="" xmlns:a16="http://schemas.microsoft.com/office/drawing/2014/main" id="{0105C2B6-62FC-4D11-B9C5-F3B4AF752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3158"/>
              <a:ext cx="91" cy="635"/>
            </a:xfrm>
            <a:prstGeom prst="leftBrace">
              <a:avLst>
                <a:gd name="adj1" fmla="val 581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" name="Object 15">
              <a:extLst>
                <a:ext uri="{FF2B5EF4-FFF2-40B4-BE49-F238E27FC236}">
                  <a16:creationId xmlns="" xmlns:a16="http://schemas.microsoft.com/office/drawing/2014/main" id="{2958B208-8B5B-4668-9567-75BD3327F6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1230553"/>
                </p:ext>
              </p:extLst>
            </p:nvPr>
          </p:nvGraphicFramePr>
          <p:xfrm>
            <a:off x="3267" y="3085"/>
            <a:ext cx="1842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0" name="公式" r:id="rId19" imgW="1320480" imgH="266400" progId="Equation.3">
                    <p:embed/>
                  </p:oleObj>
                </mc:Choice>
                <mc:Fallback>
                  <p:oleObj name="公式" r:id="rId19" imgW="1320480" imgH="266400" progId="Equation.3">
                    <p:embed/>
                    <p:pic>
                      <p:nvPicPr>
                        <p:cNvPr id="609295" name="Object 15">
                          <a:extLst>
                            <a:ext uri="{FF2B5EF4-FFF2-40B4-BE49-F238E27FC236}">
                              <a16:creationId xmlns="" xmlns:a16="http://schemas.microsoft.com/office/drawing/2014/main" id="{EF1F9EA7-0BCF-4653-B2C0-A23DFAD2AC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7" y="3085"/>
                          <a:ext cx="1842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6">
              <a:extLst>
                <a:ext uri="{FF2B5EF4-FFF2-40B4-BE49-F238E27FC236}">
                  <a16:creationId xmlns="" xmlns:a16="http://schemas.microsoft.com/office/drawing/2014/main" id="{5809946E-BD4A-4CAC-8B45-EF6A612EA3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5292218"/>
                </p:ext>
              </p:extLst>
            </p:nvPr>
          </p:nvGraphicFramePr>
          <p:xfrm>
            <a:off x="3213" y="3476"/>
            <a:ext cx="2339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1" name="公式" r:id="rId21" imgW="1676160" imgH="266400" progId="Equation.3">
                    <p:embed/>
                  </p:oleObj>
                </mc:Choice>
                <mc:Fallback>
                  <p:oleObj name="公式" r:id="rId21" imgW="1676160" imgH="266400" progId="Equation.3">
                    <p:embed/>
                    <p:pic>
                      <p:nvPicPr>
                        <p:cNvPr id="609296" name="Object 16">
                          <a:extLst>
                            <a:ext uri="{FF2B5EF4-FFF2-40B4-BE49-F238E27FC236}">
                              <a16:creationId xmlns="" xmlns:a16="http://schemas.microsoft.com/office/drawing/2014/main" id="{5B20865B-8B29-4CB5-BBDA-AFACBCBAFD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" y="3476"/>
                          <a:ext cx="2339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0" name="直接连接符 29">
            <a:extLst>
              <a:ext uri="{FF2B5EF4-FFF2-40B4-BE49-F238E27FC236}">
                <a16:creationId xmlns="" xmlns:a16="http://schemas.microsoft.com/office/drawing/2014/main" id="{47838C38-D949-4DF5-9FCD-6E299EAD76F9}"/>
              </a:ext>
            </a:extLst>
          </p:cNvPr>
          <p:cNvCxnSpPr>
            <a:cxnSpLocks/>
          </p:cNvCxnSpPr>
          <p:nvPr/>
        </p:nvCxnSpPr>
        <p:spPr>
          <a:xfrm>
            <a:off x="620316" y="1482870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10C3534A-D8B6-4AD3-9981-30AD55A6535E}"/>
              </a:ext>
            </a:extLst>
          </p:cNvPr>
          <p:cNvCxnSpPr/>
          <p:nvPr/>
        </p:nvCxnSpPr>
        <p:spPr>
          <a:xfrm>
            <a:off x="620316" y="1559751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7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5A80705-5C80-4120-8CFD-3CE065E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参数的最小二乘估计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8F5D6A5F-5082-4E7D-8AD5-482ADF8B1B77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058B11E2-F9B9-45A9-BF71-C55F6412D4D2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A815294-6532-4FC2-900F-E5DE9D06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98" y="2614613"/>
            <a:ext cx="280749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dirty="0">
                <a:latin typeface="Times New Roman" panose="02020603050405020304" pitchFamily="18" charset="0"/>
              </a:rPr>
              <a:t>求解方程组得：</a:t>
            </a:r>
          </a:p>
        </p:txBody>
      </p:sp>
      <p:grpSp>
        <p:nvGrpSpPr>
          <p:cNvPr id="7" name="Group 28">
            <a:extLst>
              <a:ext uri="{FF2B5EF4-FFF2-40B4-BE49-F238E27FC236}">
                <a16:creationId xmlns="" xmlns:a16="http://schemas.microsoft.com/office/drawing/2014/main" id="{CD424389-7084-4DFA-B482-5F7B19F1BF0A}"/>
              </a:ext>
            </a:extLst>
          </p:cNvPr>
          <p:cNvGrpSpPr>
            <a:grpSpLocks/>
          </p:cNvGrpSpPr>
          <p:nvPr/>
        </p:nvGrpSpPr>
        <p:grpSpPr bwMode="auto">
          <a:xfrm>
            <a:off x="3339210" y="1853345"/>
            <a:ext cx="3790933" cy="2011363"/>
            <a:chOff x="2165" y="864"/>
            <a:chExt cx="2388" cy="1267"/>
          </a:xfrm>
        </p:grpSpPr>
        <p:sp>
          <p:nvSpPr>
            <p:cNvPr id="8" name="AutoShape 13">
              <a:extLst>
                <a:ext uri="{FF2B5EF4-FFF2-40B4-BE49-F238E27FC236}">
                  <a16:creationId xmlns="" xmlns:a16="http://schemas.microsoft.com/office/drawing/2014/main" id="{28648616-801A-4011-A9E8-BD4206569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" y="1104"/>
              <a:ext cx="91" cy="912"/>
            </a:xfrm>
            <a:prstGeom prst="leftBrace">
              <a:avLst>
                <a:gd name="adj1" fmla="val 8351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" name="Object 14">
              <a:extLst>
                <a:ext uri="{FF2B5EF4-FFF2-40B4-BE49-F238E27FC236}">
                  <a16:creationId xmlns="" xmlns:a16="http://schemas.microsoft.com/office/drawing/2014/main" id="{6C08A75F-20DB-4928-93EA-2332677344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864"/>
            <a:ext cx="2249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96" name="公式" r:id="rId3" imgW="1612800" imgH="507960" progId="Equation.3">
                    <p:embed/>
                  </p:oleObj>
                </mc:Choice>
                <mc:Fallback>
                  <p:oleObj name="公式" r:id="rId3" imgW="1612800" imgH="507960" progId="Equation.3">
                    <p:embed/>
                    <p:pic>
                      <p:nvPicPr>
                        <p:cNvPr id="610318" name="Object 14">
                          <a:extLst>
                            <a:ext uri="{FF2B5EF4-FFF2-40B4-BE49-F238E27FC236}">
                              <a16:creationId xmlns="" xmlns:a16="http://schemas.microsoft.com/office/drawing/2014/main" id="{43D646A1-B1C3-46B3-B76E-E3EE15E113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864"/>
                          <a:ext cx="2249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5">
              <a:extLst>
                <a:ext uri="{FF2B5EF4-FFF2-40B4-BE49-F238E27FC236}">
                  <a16:creationId xmlns="" xmlns:a16="http://schemas.microsoft.com/office/drawing/2014/main" id="{DF63AEDE-613B-44C8-889C-21F95987E2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2812767"/>
                </p:ext>
              </p:extLst>
            </p:nvPr>
          </p:nvGraphicFramePr>
          <p:xfrm>
            <a:off x="2352" y="1584"/>
            <a:ext cx="2001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97" name="公式" r:id="rId5" imgW="1434960" imgH="393480" progId="Equation.3">
                    <p:embed/>
                  </p:oleObj>
                </mc:Choice>
                <mc:Fallback>
                  <p:oleObj name="公式" r:id="rId5" imgW="1434960" imgH="393480" progId="Equation.3">
                    <p:embed/>
                    <p:pic>
                      <p:nvPicPr>
                        <p:cNvPr id="610319" name="Object 15">
                          <a:extLst>
                            <a:ext uri="{FF2B5EF4-FFF2-40B4-BE49-F238E27FC236}">
                              <a16:creationId xmlns="" xmlns:a16="http://schemas.microsoft.com/office/drawing/2014/main" id="{EE25CF8B-B5C1-4064-B02E-C9A51564DD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584"/>
                          <a:ext cx="2001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2">
            <a:extLst>
              <a:ext uri="{FF2B5EF4-FFF2-40B4-BE49-F238E27FC236}">
                <a16:creationId xmlns="" xmlns:a16="http://schemas.microsoft.com/office/drawing/2014/main" id="{23D50763-6C97-4433-A3D4-DC7348A115F6}"/>
              </a:ext>
            </a:extLst>
          </p:cNvPr>
          <p:cNvGrpSpPr>
            <a:grpSpLocks/>
          </p:cNvGrpSpPr>
          <p:nvPr/>
        </p:nvGrpSpPr>
        <p:grpSpPr bwMode="auto">
          <a:xfrm>
            <a:off x="738187" y="4342520"/>
            <a:ext cx="3681413" cy="869951"/>
            <a:chOff x="192" y="2269"/>
            <a:chExt cx="2357" cy="548"/>
          </a:xfrm>
        </p:grpSpPr>
        <p:sp>
          <p:nvSpPr>
            <p:cNvPr id="12" name="Rectangle 30">
              <a:extLst>
                <a:ext uri="{FF2B5EF4-FFF2-40B4-BE49-F238E27FC236}">
                  <a16:creationId xmlns="" xmlns:a16="http://schemas.microsoft.com/office/drawing/2014/main" id="{2538B180-88B2-479E-85F2-8D04CA429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361"/>
              <a:ext cx="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800" dirty="0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13" name="Object 31">
              <a:extLst>
                <a:ext uri="{FF2B5EF4-FFF2-40B4-BE49-F238E27FC236}">
                  <a16:creationId xmlns="" xmlns:a16="http://schemas.microsoft.com/office/drawing/2014/main" id="{D42D56B1-48D1-4770-B09B-CF4FDEBE3B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083927"/>
                </p:ext>
              </p:extLst>
            </p:nvPr>
          </p:nvGraphicFramePr>
          <p:xfrm>
            <a:off x="517" y="2269"/>
            <a:ext cx="992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98" name="公式" r:id="rId7" imgW="711000" imgH="393480" progId="Equation.3">
                    <p:embed/>
                  </p:oleObj>
                </mc:Choice>
                <mc:Fallback>
                  <p:oleObj name="公式" r:id="rId7" imgW="711000" imgH="393480" progId="Equation.3">
                    <p:embed/>
                    <p:pic>
                      <p:nvPicPr>
                        <p:cNvPr id="610335" name="Object 31">
                          <a:extLst>
                            <a:ext uri="{FF2B5EF4-FFF2-40B4-BE49-F238E27FC236}">
                              <a16:creationId xmlns="" xmlns:a16="http://schemas.microsoft.com/office/drawing/2014/main" id="{B4533C7A-A96C-4C7A-8F72-EC24599FBC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" y="2269"/>
                          <a:ext cx="992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2">
              <a:extLst>
                <a:ext uri="{FF2B5EF4-FFF2-40B4-BE49-F238E27FC236}">
                  <a16:creationId xmlns="" xmlns:a16="http://schemas.microsoft.com/office/drawing/2014/main" id="{83C60457-8FF1-4CEF-A22A-4C0A9ECB43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2867970"/>
                </p:ext>
              </p:extLst>
            </p:nvPr>
          </p:nvGraphicFramePr>
          <p:xfrm>
            <a:off x="1539" y="2269"/>
            <a:ext cx="1010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99" name="公式" r:id="rId9" imgW="723600" imgH="393480" progId="Equation.3">
                    <p:embed/>
                  </p:oleObj>
                </mc:Choice>
                <mc:Fallback>
                  <p:oleObj name="公式" r:id="rId9" imgW="723600" imgH="393480" progId="Equation.3">
                    <p:embed/>
                    <p:pic>
                      <p:nvPicPr>
                        <p:cNvPr id="610336" name="Object 32">
                          <a:extLst>
                            <a:ext uri="{FF2B5EF4-FFF2-40B4-BE49-F238E27FC236}">
                              <a16:creationId xmlns="" xmlns:a16="http://schemas.microsoft.com/office/drawing/2014/main" id="{C4485895-AD47-492B-82DF-DCA82237AA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9" y="2269"/>
                          <a:ext cx="1010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43">
            <a:extLst>
              <a:ext uri="{FF2B5EF4-FFF2-40B4-BE49-F238E27FC236}">
                <a16:creationId xmlns="" xmlns:a16="http://schemas.microsoft.com/office/drawing/2014/main" id="{A3A19654-263A-4815-B52A-A982EBF3326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270855"/>
            <a:ext cx="3617274" cy="1606551"/>
            <a:chOff x="384" y="3037"/>
            <a:chExt cx="2529" cy="1012"/>
          </a:xfrm>
        </p:grpSpPr>
        <p:sp>
          <p:nvSpPr>
            <p:cNvPr id="16" name="AutoShape 37">
              <a:extLst>
                <a:ext uri="{FF2B5EF4-FFF2-40B4-BE49-F238E27FC236}">
                  <a16:creationId xmlns="" xmlns:a16="http://schemas.microsoft.com/office/drawing/2014/main" id="{EB2B2BFA-FF13-4A0A-9AC3-93277FB35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" y="3072"/>
              <a:ext cx="69" cy="797"/>
            </a:xfrm>
            <a:prstGeom prst="leftBrace">
              <a:avLst>
                <a:gd name="adj1" fmla="val 962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" name="Object 38">
              <a:extLst>
                <a:ext uri="{FF2B5EF4-FFF2-40B4-BE49-F238E27FC236}">
                  <a16:creationId xmlns="" xmlns:a16="http://schemas.microsoft.com/office/drawing/2014/main" id="{81CF199E-E063-47B8-A89A-6B2BCBA913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8389834"/>
                </p:ext>
              </p:extLst>
            </p:nvPr>
          </p:nvGraphicFramePr>
          <p:xfrm>
            <a:off x="892" y="3377"/>
            <a:ext cx="2021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00" name="公式" r:id="rId11" imgW="1447560" imgH="482400" progId="Equation.3">
                    <p:embed/>
                  </p:oleObj>
                </mc:Choice>
                <mc:Fallback>
                  <p:oleObj name="公式" r:id="rId11" imgW="1447560" imgH="482400" progId="Equation.3">
                    <p:embed/>
                    <p:pic>
                      <p:nvPicPr>
                        <p:cNvPr id="610342" name="Object 38">
                          <a:extLst>
                            <a:ext uri="{FF2B5EF4-FFF2-40B4-BE49-F238E27FC236}">
                              <a16:creationId xmlns="" xmlns:a16="http://schemas.microsoft.com/office/drawing/2014/main" id="{AD1900CA-40E4-4A87-B5D4-D259F87296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3377"/>
                          <a:ext cx="2021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39">
              <a:extLst>
                <a:ext uri="{FF2B5EF4-FFF2-40B4-BE49-F238E27FC236}">
                  <a16:creationId xmlns="" xmlns:a16="http://schemas.microsoft.com/office/drawing/2014/main" id="{C4D1FB1C-00EC-4256-B2B2-D6E9B13C69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3714133"/>
                </p:ext>
              </p:extLst>
            </p:nvPr>
          </p:nvGraphicFramePr>
          <p:xfrm>
            <a:off x="927" y="3037"/>
            <a:ext cx="111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01" name="公式" r:id="rId13" imgW="799920" imgH="253800" progId="Equation.3">
                    <p:embed/>
                  </p:oleObj>
                </mc:Choice>
                <mc:Fallback>
                  <p:oleObj name="公式" r:id="rId13" imgW="799920" imgH="253800" progId="Equation.3">
                    <p:embed/>
                    <p:pic>
                      <p:nvPicPr>
                        <p:cNvPr id="610343" name="Object 39">
                          <a:extLst>
                            <a:ext uri="{FF2B5EF4-FFF2-40B4-BE49-F238E27FC236}">
                              <a16:creationId xmlns="" xmlns:a16="http://schemas.microsoft.com/office/drawing/2014/main" id="{0D0888EC-8F9A-42A5-84B0-A5B71C9258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3037"/>
                          <a:ext cx="1116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41">
              <a:extLst>
                <a:ext uri="{FF2B5EF4-FFF2-40B4-BE49-F238E27FC236}">
                  <a16:creationId xmlns="" xmlns:a16="http://schemas.microsoft.com/office/drawing/2014/main" id="{E1974DA5-5FF9-4837-8CC3-981A38935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188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800">
                  <a:latin typeface="Times New Roman" panose="02020603050405020304" pitchFamily="18" charset="0"/>
                </a:rPr>
                <a:t>则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629327" y="6041958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线性回归直线的重要特征是</a:t>
            </a:r>
            <a:r>
              <a:rPr lang="zh-CN" altLang="en-US" sz="2800" dirty="0"/>
              <a:t>直线</a:t>
            </a:r>
            <a:r>
              <a:rPr lang="zh-CN" altLang="en-US" sz="2800" dirty="0" smtClean="0"/>
              <a:t>过点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395865" y="6031463"/>
                <a:ext cx="9695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zh-CN" altLang="en-US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800" dirty="0" smtClean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zh-CN" sz="2800" b="0" i="0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65" y="6031463"/>
                <a:ext cx="969561" cy="523220"/>
              </a:xfrm>
              <a:prstGeom prst="rect">
                <a:avLst/>
              </a:prstGeom>
              <a:blipFill rotWithShape="1">
                <a:blip r:embed="rId1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5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F5EA3-7F91-47D7-977B-626FFA5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最小二乘估计量的性质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3CB9CD3-E963-482C-BCEF-3917398C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99664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高斯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马尔可夫定理</a:t>
            </a:r>
            <a:r>
              <a:rPr lang="en-US" altLang="zh-CN" dirty="0"/>
              <a:t>(Gauss-Markov theory):</a:t>
            </a:r>
          </a:p>
          <a:p>
            <a:r>
              <a:rPr lang="zh-CN" altLang="en-US" dirty="0"/>
              <a:t>在给定经典线性回归的假定下，最小二乘估计量是具有最小方差的线性无偏估计量的这一</a:t>
            </a:r>
            <a:r>
              <a:rPr lang="zh-CN" altLang="en-US" dirty="0" smtClean="0"/>
              <a:t>性质</a:t>
            </a:r>
            <a:endParaRPr lang="en-US" altLang="zh-CN" dirty="0"/>
          </a:p>
          <a:p>
            <a:r>
              <a:rPr lang="en-US" altLang="zh-CN" dirty="0"/>
              <a:t>OLS</a:t>
            </a:r>
            <a:r>
              <a:rPr lang="zh-CN" altLang="en-US" dirty="0"/>
              <a:t>估计量是</a:t>
            </a:r>
            <a:r>
              <a:rPr lang="en-US" altLang="zh-CN" dirty="0">
                <a:solidFill>
                  <a:srgbClr val="FF0000"/>
                </a:solidFill>
              </a:rPr>
              <a:t>BLUE</a:t>
            </a:r>
            <a:r>
              <a:rPr lang="en-US" altLang="zh-CN" dirty="0"/>
              <a:t>(Best Linear Unbiased Estimator)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02EDE9B3-538B-465D-A58D-3745B1A964E0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367CF7E2-65DC-4885-8AA0-AEF49BF1B74E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6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C1FC59-BA6C-4CBF-ABA7-E2E416FB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最小二乘估计量的性质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DDB24FEB-7271-401C-90A9-7E25405CB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73836" cy="47711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3200" dirty="0" smtClean="0">
                    <a:solidFill>
                      <a:srgbClr val="C00000"/>
                    </a:solidFill>
                  </a:rPr>
                  <a:t>重要结论</a:t>
                </a:r>
                <a:r>
                  <a:rPr lang="zh-CN" altLang="en-US" sz="3200" dirty="0"/>
                  <a:t>：在满足经典假设的条件下，且误差项服从正态分布，则有</a:t>
                </a:r>
                <a:r>
                  <a:rPr lang="zh-CN" altLang="en-US" sz="3200" dirty="0" smtClean="0"/>
                  <a:t>：</a:t>
                </a:r>
                <a:endParaRPr lang="en-US" altLang="zh-CN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zh-CN" altLang="en-US" sz="32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32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zh-CN" sz="3200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zh-CN" sz="32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200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3200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32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32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3200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d>
                  </m:oMath>
                </a14:m>
                <a:r>
                  <a:rPr lang="zh-CN" altLang="en-US" sz="3200" dirty="0" smtClean="0"/>
                  <a:t>      </a:t>
                </a:r>
                <a:endParaRPr lang="en-US" altLang="zh-CN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zh-CN" altLang="en-US" sz="32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zh-CN" sz="3200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zh-CN" sz="3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320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32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sz="32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320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3200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sz="32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32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3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32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3200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32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3200" i="1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32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3200" dirty="0" smtClean="0"/>
                  <a:t>       </a:t>
                </a:r>
                <a:endParaRPr lang="en-US" altLang="zh-CN" sz="3200" dirty="0" smtClean="0"/>
              </a:p>
              <a:p>
                <a:pPr marL="0" indent="0">
                  <a:spcBef>
                    <a:spcPts val="2400"/>
                  </a:spcBef>
                  <a:spcAft>
                    <a:spcPts val="24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32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sz="3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200" dirty="0" smtClean="0"/>
                  <a:t> 未知数可以用样本信息替代</a:t>
                </a:r>
                <a:endParaRPr lang="en-US" altLang="zh-CN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3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zh-CN" altLang="en-US" sz="3200" i="1">
                                  <a:latin typeface="Cambria Math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altLang="zh-CN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32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B24FEB-7271-401C-90A9-7E25405CB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73836" cy="4771118"/>
              </a:xfrm>
              <a:blipFill rotWithShape="1">
                <a:blip r:embed="rId2"/>
                <a:stretch>
                  <a:fillRect l="-1820" t="-2682" r="-1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796B2BD1-AF5B-4435-912C-B4E3BEE0CCF5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FC6D0F1F-0D53-4A10-B404-3AF227C9C5FE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5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64" y="859971"/>
            <a:ext cx="8518215" cy="544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9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493743D-F7A4-4082-AD3E-3BB69EB8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latin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</a:rPr>
              <a:t>相关关系的描述与测度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1D41958-245C-41ED-83D9-E667EFD3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5086350" cy="456428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  <a:buSzPct val="60000"/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相关和回归这个术语是由英国著名统计学家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Francis Galton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世纪末期研究孩子及他们的父母的身高时提出来的。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Galton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发现身材高的父母，他们的孩子也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  <a:buSzPct val="60000"/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但这些孩子平均起来并不像他们的父母那样高。对于比较矮的父母情形也类似：他们的孩子比较矮，但这些孩子的平均身高要比他们的父母的平均身高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7723D2A6-DAC2-444A-B227-5E8D740AA102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B769A4D9-F6CB-4F47-B9F5-F243DC3166FA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94079152-403D-46EB-B34E-60CDC282B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11" y="1701574"/>
            <a:ext cx="2993645" cy="49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6200"/>
            <a:ext cx="8058149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>
            <a:normAutofit/>
          </a:bodyPr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5 </a:t>
            </a:r>
            <a:r>
              <a:rPr lang="zh-CN" altLang="en-US" b="1" dirty="0" smtClean="0">
                <a:solidFill>
                  <a:schemeClr val="accent1"/>
                </a:solidFill>
              </a:rPr>
              <a:t>多元</a:t>
            </a:r>
            <a:r>
              <a:rPr lang="zh-CN" altLang="en-US" b="1" dirty="0">
                <a:solidFill>
                  <a:schemeClr val="accent1"/>
                </a:solidFill>
              </a:rPr>
              <a:t>线性回归模型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88566"/>
            <a:ext cx="8458200" cy="2971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zh-CN" altLang="en-US" b="1" dirty="0"/>
              <a:t>一个因变量与两个及两个以上自变量的回归问题就是</a:t>
            </a:r>
            <a:r>
              <a:rPr lang="zh-CN" altLang="en-US" b="1" dirty="0" smtClean="0"/>
              <a:t>多元回归</a:t>
            </a:r>
            <a:endParaRPr lang="zh-CN" altLang="en-US" b="1" dirty="0"/>
          </a:p>
          <a:p>
            <a:pPr marL="609600" indent="-609600" algn="just">
              <a:lnSpc>
                <a:spcPct val="90000"/>
              </a:lnSpc>
            </a:pPr>
            <a:r>
              <a:rPr lang="zh-CN" altLang="en-US" b="1" dirty="0" smtClean="0"/>
              <a:t>多元回归</a:t>
            </a:r>
            <a:r>
              <a:rPr lang="zh-CN" altLang="en-US" b="1" dirty="0"/>
              <a:t>模型与回归方程</a:t>
            </a:r>
          </a:p>
          <a:p>
            <a:pPr marL="609600" indent="-609600" algn="just">
              <a:lnSpc>
                <a:spcPct val="90000"/>
              </a:lnSpc>
            </a:pPr>
            <a:r>
              <a:rPr lang="zh-CN" altLang="en-US" b="1" dirty="0"/>
              <a:t>设因</a:t>
            </a:r>
            <a:r>
              <a:rPr lang="zh-CN" altLang="en-US" b="1" dirty="0">
                <a:latin typeface="Times New Roman" pitchFamily="18" charset="0"/>
              </a:rPr>
              <a:t>变量</a:t>
            </a:r>
            <a:r>
              <a:rPr lang="en-US" altLang="zh-CN" b="1" i="1" dirty="0">
                <a:latin typeface="Times New Roman" pitchFamily="18" charset="0"/>
              </a:rPr>
              <a:t>y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i="1" dirty="0">
                <a:latin typeface="Times New Roman" pitchFamily="18" charset="0"/>
              </a:rPr>
              <a:t>k</a:t>
            </a:r>
            <a:r>
              <a:rPr lang="zh-CN" altLang="en-US" b="1" dirty="0">
                <a:latin typeface="Times New Roman" pitchFamily="18" charset="0"/>
              </a:rPr>
              <a:t>个自变量分别为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Arial"/>
                <a:cs typeface="Times New Roman" pitchFamily="18" charset="0"/>
              </a:rPr>
              <a:t>…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i="1" baseline="-25000" dirty="0" err="1">
                <a:latin typeface="Times New Roman" pitchFamily="18" charset="0"/>
              </a:rPr>
              <a:t>k</a:t>
            </a:r>
            <a:r>
              <a:rPr lang="zh-CN" altLang="en-US" b="1" dirty="0">
                <a:latin typeface="Times New Roman" pitchFamily="18" charset="0"/>
              </a:rPr>
              <a:t>，描述因变量</a:t>
            </a:r>
            <a:r>
              <a:rPr lang="en-US" altLang="zh-CN" b="1" i="1" dirty="0">
                <a:latin typeface="Times New Roman" pitchFamily="18" charset="0"/>
              </a:rPr>
              <a:t>y</a:t>
            </a:r>
            <a:r>
              <a:rPr lang="zh-CN" altLang="en-US" b="1" dirty="0">
                <a:latin typeface="Times New Roman" pitchFamily="18" charset="0"/>
              </a:rPr>
              <a:t>如何依赖自变量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Arial"/>
                <a:cs typeface="Times New Roman" pitchFamily="18" charset="0"/>
              </a:rPr>
              <a:t>…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i="1" baseline="-25000" dirty="0" err="1">
                <a:latin typeface="Times New Roman" pitchFamily="18" charset="0"/>
              </a:rPr>
              <a:t>k</a:t>
            </a:r>
            <a:r>
              <a:rPr lang="zh-CN" altLang="en-US" b="1" dirty="0">
                <a:latin typeface="Times New Roman" pitchFamily="18" charset="0"/>
              </a:rPr>
              <a:t>和误差项 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的方程，称为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多元回归模型</a:t>
            </a:r>
            <a:r>
              <a:rPr lang="en-US" altLang="zh-CN" b="1" dirty="0">
                <a:latin typeface="Times New Roman" pitchFamily="18" charset="0"/>
              </a:rPr>
              <a:t>(multiple regression model)</a:t>
            </a:r>
            <a:r>
              <a:rPr lang="zh-CN" altLang="en-US" b="1" dirty="0">
                <a:latin typeface="Times New Roman" pitchFamily="18" charset="0"/>
              </a:rPr>
              <a:t>。多元回归模型一般形式为：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838200" y="4423904"/>
            <a:ext cx="78486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Clr>
                <a:schemeClr val="hlink"/>
              </a:buClr>
              <a:buFont typeface="Wingdings" pitchFamily="2" charset="2"/>
              <a:buNone/>
            </a:pPr>
            <a:r>
              <a:rPr kumimoji="1" lang="zh-CN" altLang="en-US" sz="2800" b="1" dirty="0">
                <a:latin typeface="Symbol" pitchFamily="18" charset="2"/>
              </a:rPr>
              <a:t>其中，</a:t>
            </a:r>
            <a:r>
              <a:rPr kumimoji="1" lang="en-US" altLang="zh-CN" sz="2800" b="1" i="1" dirty="0">
                <a:latin typeface="Symbol" pitchFamily="18" charset="2"/>
              </a:rPr>
              <a:t>b</a:t>
            </a:r>
            <a:r>
              <a:rPr kumimoji="1" lang="en-US" altLang="zh-CN" sz="2800" b="1" baseline="-25000" dirty="0">
                <a:latin typeface="Times New Roman" pitchFamily="18" charset="0"/>
              </a:rPr>
              <a:t>0</a:t>
            </a:r>
            <a:r>
              <a:rPr kumimoji="1" lang="en-US" altLang="zh-CN" sz="2800" b="1" baseline="-25000" dirty="0">
                <a:latin typeface="Symbol" pitchFamily="18" charset="2"/>
              </a:rPr>
              <a:t> </a:t>
            </a:r>
            <a:r>
              <a:rPr kumimoji="1" lang="zh-CN" altLang="en-US" sz="2800" b="1" dirty="0">
                <a:latin typeface="Symbol" pitchFamily="18" charset="2"/>
              </a:rPr>
              <a:t>，</a:t>
            </a:r>
            <a:r>
              <a:rPr kumimoji="1" lang="en-US" altLang="zh-CN" sz="2800" b="1" i="1" dirty="0">
                <a:latin typeface="Symbol" pitchFamily="18" charset="2"/>
              </a:rPr>
              <a:t>b</a:t>
            </a:r>
            <a:r>
              <a:rPr kumimoji="1" lang="en-US" altLang="zh-CN" sz="2800" b="1" baseline="-25000" dirty="0">
                <a:latin typeface="Symbol" pitchFamily="18" charset="2"/>
              </a:rPr>
              <a:t>1</a:t>
            </a:r>
            <a:r>
              <a:rPr kumimoji="1" lang="zh-CN" altLang="en-US" sz="2800" b="1" dirty="0"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latin typeface="Symbol" pitchFamily="18" charset="2"/>
              </a:rPr>
              <a:t>b</a:t>
            </a:r>
            <a:r>
              <a:rPr kumimoji="1" lang="en-US" altLang="zh-CN" sz="2800" b="1" baseline="-25000" dirty="0">
                <a:latin typeface="Symbol" pitchFamily="18" charset="2"/>
              </a:rPr>
              <a:t>2</a:t>
            </a:r>
            <a:r>
              <a:rPr kumimoji="1" lang="en-US" altLang="zh-CN" sz="2800" b="1" i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Symbol" pitchFamily="18" charset="2"/>
              </a:rPr>
              <a:t>，</a:t>
            </a:r>
            <a:r>
              <a:rPr kumimoji="1" lang="zh-CN" altLang="en-US" sz="2800" b="1" dirty="0">
                <a:latin typeface="Symbol" pitchFamily="18" charset="2"/>
                <a:sym typeface="Symbol" pitchFamily="18" charset="2"/>
              </a:rPr>
              <a:t>，</a:t>
            </a:r>
            <a:r>
              <a:rPr kumimoji="1" lang="en-US" altLang="zh-CN" sz="2800" b="1" i="1" dirty="0" err="1">
                <a:latin typeface="Symbol" pitchFamily="18" charset="2"/>
              </a:rPr>
              <a:t>b</a:t>
            </a:r>
            <a:r>
              <a:rPr kumimoji="1" lang="en-US" altLang="zh-CN" sz="2800" b="1" i="1" baseline="-25000" dirty="0" err="1">
                <a:latin typeface="Times New Roman" pitchFamily="18" charset="0"/>
              </a:rPr>
              <a:t>k</a:t>
            </a:r>
            <a:r>
              <a:rPr kumimoji="1" lang="zh-CN" altLang="en-US" sz="2800" b="1" dirty="0">
                <a:latin typeface="Times New Roman" pitchFamily="18" charset="0"/>
              </a:rPr>
              <a:t>是参数</a:t>
            </a:r>
          </a:p>
          <a:p>
            <a:pPr algn="just">
              <a:buClr>
                <a:schemeClr val="hlink"/>
              </a:buClr>
              <a:buFont typeface="Wingdings" pitchFamily="2" charset="2"/>
              <a:buNone/>
            </a:pPr>
            <a:r>
              <a:rPr kumimoji="1" lang="zh-CN" altLang="en-US" sz="2800" b="1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zh-CN" altLang="en-US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是被称为误差项的随机变量</a:t>
            </a:r>
          </a:p>
          <a:p>
            <a:pPr algn="just">
              <a:buClr>
                <a:schemeClr val="hlink"/>
              </a:buClr>
              <a:buFont typeface="Wingdings" pitchFamily="2" charset="2"/>
              <a:buNone/>
            </a:pPr>
            <a:r>
              <a:rPr kumimoji="1" lang="en-US" altLang="zh-CN" sz="2800" b="1" i="1" dirty="0">
                <a:latin typeface="Times New Roman" pitchFamily="18" charset="0"/>
              </a:rPr>
              <a:t>y </a:t>
            </a:r>
            <a:r>
              <a:rPr kumimoji="1" lang="zh-CN" altLang="en-US" sz="2800" b="1" dirty="0">
                <a:latin typeface="Times New Roman" pitchFamily="18" charset="0"/>
              </a:rPr>
              <a:t>是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latin typeface="Times New Roman" pitchFamily="18" charset="0"/>
              </a:rPr>
              <a:t>1,</a:t>
            </a:r>
            <a:r>
              <a:rPr kumimoji="1" lang="zh-CN" altLang="en-US" sz="2800" b="1" dirty="0"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latin typeface="Times New Roman" pitchFamily="18" charset="0"/>
              </a:rPr>
              <a:t>2</a:t>
            </a:r>
            <a:r>
              <a:rPr kumimoji="1" lang="en-US" altLang="zh-CN" sz="2800" b="1" baseline="-25000" dirty="0">
                <a:latin typeface="Symbol" pitchFamily="18" charset="2"/>
              </a:rPr>
              <a:t> </a:t>
            </a:r>
            <a:r>
              <a:rPr kumimoji="1" lang="zh-CN" altLang="en-US" sz="2800" b="1" dirty="0">
                <a:latin typeface="Symbol" pitchFamily="18" charset="2"/>
              </a:rPr>
              <a:t>，</a:t>
            </a:r>
            <a:r>
              <a:rPr kumimoji="1" lang="zh-CN" altLang="en-US" sz="2800" b="1" dirty="0">
                <a:latin typeface="Symbol" pitchFamily="18" charset="2"/>
                <a:sym typeface="Symbol" pitchFamily="18" charset="2"/>
              </a:rPr>
              <a:t></a:t>
            </a:r>
            <a:r>
              <a:rPr kumimoji="1" lang="zh-CN" altLang="en-US" sz="2800" b="1" dirty="0">
                <a:latin typeface="Symbol" pitchFamily="18" charset="2"/>
              </a:rPr>
              <a:t> ，</a:t>
            </a:r>
            <a:r>
              <a:rPr kumimoji="1" lang="en-US" altLang="zh-CN" sz="2800" b="1" i="1" dirty="0" err="1">
                <a:latin typeface="Times New Roman" pitchFamily="18" charset="0"/>
              </a:rPr>
              <a:t>x</a:t>
            </a:r>
            <a:r>
              <a:rPr kumimoji="1" lang="en-US" altLang="zh-CN" sz="2800" b="1" i="1" baseline="-25000" dirty="0" err="1">
                <a:latin typeface="Times New Roman" pitchFamily="18" charset="0"/>
              </a:rPr>
              <a:t>k</a:t>
            </a:r>
            <a:r>
              <a:rPr kumimoji="1" lang="en-US" altLang="zh-CN" sz="2800" b="1" i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的线性函数加上误差项</a:t>
            </a:r>
            <a:r>
              <a:rPr kumimoji="1" lang="zh-CN" altLang="en-US" sz="2800" b="1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zh-CN" altLang="en-US" sz="2800" b="1" i="1" dirty="0">
                <a:latin typeface="Times New Roman" pitchFamily="18" charset="0"/>
              </a:rPr>
              <a:t> </a:t>
            </a:r>
          </a:p>
          <a:p>
            <a:pPr algn="just">
              <a:buClr>
                <a:schemeClr val="hlink"/>
              </a:buClr>
              <a:buFont typeface="Wingdings" pitchFamily="2" charset="2"/>
              <a:buNone/>
            </a:pPr>
            <a:r>
              <a:rPr kumimoji="1" lang="zh-CN" altLang="en-US" sz="2800" b="1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zh-CN" altLang="en-US" sz="2800" b="1" dirty="0">
                <a:latin typeface="Times New Roman" pitchFamily="18" charset="0"/>
              </a:rPr>
              <a:t>包含在</a:t>
            </a:r>
            <a:r>
              <a:rPr kumimoji="1" lang="en-US" altLang="zh-CN" sz="2800" b="1" i="1" dirty="0">
                <a:latin typeface="Times New Roman" pitchFamily="18" charset="0"/>
              </a:rPr>
              <a:t>y</a:t>
            </a:r>
            <a:r>
              <a:rPr kumimoji="1" lang="zh-CN" altLang="en-US" sz="2800" b="1" dirty="0">
                <a:latin typeface="Times New Roman" pitchFamily="18" charset="0"/>
              </a:rPr>
              <a:t>里面但不能被</a:t>
            </a:r>
            <a:r>
              <a:rPr kumimoji="1" lang="en-US" altLang="zh-CN" sz="2800" b="1" i="1" dirty="0">
                <a:latin typeface="Times New Roman" pitchFamily="18" charset="0"/>
              </a:rPr>
              <a:t>k</a:t>
            </a:r>
            <a:r>
              <a:rPr kumimoji="1" lang="zh-CN" altLang="en-US" sz="2800" b="1" dirty="0">
                <a:latin typeface="Times New Roman" pitchFamily="18" charset="0"/>
              </a:rPr>
              <a:t>个自变量的线性关系所解释的变异性</a:t>
            </a:r>
          </a:p>
        </p:txBody>
      </p:sp>
      <p:graphicFrame>
        <p:nvGraphicFramePr>
          <p:cNvPr id="406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651713"/>
              </p:ext>
            </p:extLst>
          </p:nvPr>
        </p:nvGraphicFramePr>
        <p:xfrm>
          <a:off x="2030413" y="3886192"/>
          <a:ext cx="53308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公式" r:id="rId4" imgW="2158920" imgH="228600" progId="Equation.3">
                  <p:embed/>
                </p:oleObj>
              </mc:Choice>
              <mc:Fallback>
                <p:oleObj name="公式" r:id="rId4" imgW="2158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3886192"/>
                        <a:ext cx="53308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2700" dir="108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796B2BD1-AF5B-4435-912C-B4E3BEE0CCF5}"/>
              </a:ext>
            </a:extLst>
          </p:cNvPr>
          <p:cNvCxnSpPr>
            <a:cxnSpLocks/>
          </p:cNvCxnSpPr>
          <p:nvPr/>
        </p:nvCxnSpPr>
        <p:spPr>
          <a:xfrm>
            <a:off x="628650" y="961326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FC6D0F1F-0D53-4A10-B404-3AF227C9C5FE}"/>
              </a:ext>
            </a:extLst>
          </p:cNvPr>
          <p:cNvCxnSpPr/>
          <p:nvPr/>
        </p:nvCxnSpPr>
        <p:spPr>
          <a:xfrm>
            <a:off x="628650" y="1038207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1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7086"/>
            <a:ext cx="7010400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多元回归模型与回归方程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799"/>
            <a:ext cx="8229600" cy="529045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marL="609600" indent="-609600" algn="just">
              <a:lnSpc>
                <a:spcPct val="100000"/>
              </a:lnSpc>
            </a:pPr>
            <a:r>
              <a:rPr lang="zh-CN" altLang="en-US" b="1" dirty="0" smtClean="0">
                <a:latin typeface="宋体" pitchFamily="2" charset="-122"/>
              </a:rPr>
              <a:t>误差</a:t>
            </a:r>
            <a:r>
              <a:rPr lang="zh-CN" altLang="en-US" b="1" dirty="0">
                <a:latin typeface="Times New Roman" pitchFamily="18" charset="0"/>
              </a:rPr>
              <a:t>项</a:t>
            </a:r>
            <a:r>
              <a:rPr lang="en-US" altLang="zh-CN" b="1" i="1" dirty="0">
                <a:latin typeface="Times New Roman" pitchFamily="18" charset="0"/>
              </a:rPr>
              <a:t>ε</a:t>
            </a:r>
            <a:r>
              <a:rPr lang="zh-CN" altLang="en-US" b="1" dirty="0">
                <a:latin typeface="Times New Roman" pitchFamily="18" charset="0"/>
              </a:rPr>
              <a:t>是一个期望值为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b="1" dirty="0">
                <a:latin typeface="Times New Roman" pitchFamily="18" charset="0"/>
              </a:rPr>
              <a:t>的随机变量，</a:t>
            </a:r>
            <a:r>
              <a:rPr lang="zh-CN" altLang="en-US" b="1" dirty="0"/>
              <a:t>即</a:t>
            </a:r>
            <a:r>
              <a:rPr lang="en-US" altLang="zh-CN" b="1" i="1" dirty="0">
                <a:latin typeface="Times New Roman" pitchFamily="18" charset="0"/>
              </a:rPr>
              <a:t>E</a:t>
            </a:r>
            <a:r>
              <a:rPr lang="en-US" altLang="zh-CN" b="1" dirty="0"/>
              <a:t>(</a:t>
            </a:r>
            <a:r>
              <a:rPr lang="en-US" altLang="zh-CN" b="1" i="1" dirty="0">
                <a:sym typeface="Symbol" pitchFamily="18" charset="2"/>
              </a:rPr>
              <a:t></a:t>
            </a:r>
            <a:r>
              <a:rPr lang="en-US" altLang="zh-CN" b="1" dirty="0"/>
              <a:t>)=0</a:t>
            </a:r>
            <a:r>
              <a:rPr lang="zh-CN" altLang="en-US" b="1" dirty="0"/>
              <a:t>。即：</a:t>
            </a:r>
          </a:p>
          <a:p>
            <a:pPr marL="609600" indent="-609600" algn="just">
              <a:lnSpc>
                <a:spcPct val="100000"/>
              </a:lnSpc>
            </a:pPr>
            <a:r>
              <a:rPr lang="zh-CN" altLang="en-US" b="1" dirty="0" smtClean="0">
                <a:latin typeface="宋体" pitchFamily="2" charset="-122"/>
              </a:rPr>
              <a:t>对于</a:t>
            </a:r>
            <a:r>
              <a:rPr lang="zh-CN" altLang="en-US" b="1" dirty="0">
                <a:latin typeface="Times New Roman" pitchFamily="18" charset="0"/>
              </a:rPr>
              <a:t>自变量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Arial"/>
                <a:cs typeface="Times New Roman" pitchFamily="18" charset="0"/>
              </a:rPr>
              <a:t>…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baseline="-25000" dirty="0" err="1">
                <a:latin typeface="Times New Roman" pitchFamily="18" charset="0"/>
              </a:rPr>
              <a:t>k</a:t>
            </a:r>
            <a:r>
              <a:rPr lang="zh-CN" altLang="en-US" b="1" dirty="0">
                <a:latin typeface="Times New Roman" pitchFamily="18" charset="0"/>
              </a:rPr>
              <a:t>的所有值，</a:t>
            </a:r>
            <a:r>
              <a:rPr lang="zh-CN" altLang="en-US" b="1" i="1" dirty="0">
                <a:sym typeface="Symbol" pitchFamily="18" charset="2"/>
              </a:rPr>
              <a:t></a:t>
            </a:r>
            <a:r>
              <a:rPr lang="zh-CN" altLang="en-US" b="1" dirty="0">
                <a:sym typeface="Symbol" pitchFamily="18" charset="2"/>
              </a:rPr>
              <a:t>的方差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30000" dirty="0">
                <a:latin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</a:rPr>
              <a:t>都相同</a:t>
            </a:r>
          </a:p>
          <a:p>
            <a:pPr marL="609600" indent="-609600" algn="just">
              <a:lnSpc>
                <a:spcPct val="100000"/>
              </a:lnSpc>
            </a:pPr>
            <a:r>
              <a:rPr lang="zh-CN" altLang="en-US" b="1" dirty="0" smtClean="0">
                <a:latin typeface="宋体" pitchFamily="2" charset="-122"/>
              </a:rPr>
              <a:t>误差</a:t>
            </a:r>
            <a:r>
              <a:rPr lang="zh-CN" altLang="en-US" b="1" dirty="0">
                <a:latin typeface="Times New Roman" pitchFamily="18" charset="0"/>
              </a:rPr>
              <a:t>项</a:t>
            </a:r>
            <a:r>
              <a:rPr lang="en-US" altLang="zh-CN" b="1" i="1" dirty="0">
                <a:latin typeface="Times New Roman" pitchFamily="18" charset="0"/>
              </a:rPr>
              <a:t>ε</a:t>
            </a:r>
            <a:r>
              <a:rPr lang="zh-CN" altLang="en-US" b="1" dirty="0">
                <a:latin typeface="Times New Roman" pitchFamily="18" charset="0"/>
              </a:rPr>
              <a:t>是一个服从正态分布的随机变量，即</a:t>
            </a:r>
            <a:r>
              <a:rPr lang="en-US" altLang="zh-CN" b="1" i="1" dirty="0" err="1">
                <a:latin typeface="Times New Roman" pitchFamily="18" charset="0"/>
              </a:rPr>
              <a:t>ε</a:t>
            </a:r>
            <a:r>
              <a:rPr lang="en-US" altLang="zh-CN" b="1" dirty="0" err="1">
                <a:latin typeface="Times New Roman" pitchFamily="18" charset="0"/>
              </a:rPr>
              <a:t>~</a:t>
            </a:r>
            <a:r>
              <a:rPr lang="en-US" altLang="zh-CN" b="1" i="1" dirty="0" err="1">
                <a:latin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</a:rPr>
              <a:t>(0,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30000" dirty="0">
                <a:latin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zh-CN" altLang="en-US" b="1" dirty="0">
                <a:latin typeface="Times New Roman" pitchFamily="18" charset="0"/>
              </a:rPr>
              <a:t>，且相互独立。独立性意味着对于自变量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Arial"/>
                <a:cs typeface="Times New Roman" pitchFamily="18" charset="0"/>
              </a:rPr>
              <a:t>…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baseline="-25000" dirty="0" err="1">
                <a:latin typeface="Times New Roman" pitchFamily="18" charset="0"/>
              </a:rPr>
              <a:t>k</a:t>
            </a:r>
            <a:r>
              <a:rPr lang="zh-CN" altLang="en-US" b="1" dirty="0">
                <a:latin typeface="Times New Roman" pitchFamily="18" charset="0"/>
              </a:rPr>
              <a:t>的一组特定值所对应的</a:t>
            </a:r>
            <a:r>
              <a:rPr lang="en-US" altLang="zh-CN" b="1" i="1" dirty="0">
                <a:latin typeface="Times New Roman" pitchFamily="18" charset="0"/>
              </a:rPr>
              <a:t>ε</a:t>
            </a:r>
            <a:r>
              <a:rPr lang="zh-CN" altLang="en-US" b="1" dirty="0">
                <a:latin typeface="Times New Roman" pitchFamily="18" charset="0"/>
              </a:rPr>
              <a:t>与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Arial"/>
                <a:cs typeface="Times New Roman" pitchFamily="18" charset="0"/>
              </a:rPr>
              <a:t>…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baseline="-25000" dirty="0" err="1">
                <a:latin typeface="Times New Roman" pitchFamily="18" charset="0"/>
              </a:rPr>
              <a:t>k</a:t>
            </a:r>
            <a:r>
              <a:rPr lang="zh-CN" altLang="en-US" b="1" dirty="0">
                <a:latin typeface="Times New Roman" pitchFamily="18" charset="0"/>
              </a:rPr>
              <a:t>任意一组其他值所对应的</a:t>
            </a:r>
            <a:r>
              <a:rPr lang="en-US" altLang="zh-CN" b="1" i="1" dirty="0">
                <a:latin typeface="Times New Roman" pitchFamily="18" charset="0"/>
              </a:rPr>
              <a:t>ε</a:t>
            </a:r>
            <a:r>
              <a:rPr lang="zh-CN" altLang="en-US" b="1" dirty="0">
                <a:latin typeface="Times New Roman" pitchFamily="18" charset="0"/>
              </a:rPr>
              <a:t>不相关。正态性意味着对于给定的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Arial"/>
                <a:cs typeface="Times New Roman" pitchFamily="18" charset="0"/>
              </a:rPr>
              <a:t>…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baseline="-25000" dirty="0" err="1">
                <a:latin typeface="Times New Roman" pitchFamily="18" charset="0"/>
              </a:rPr>
              <a:t>k</a:t>
            </a:r>
            <a:r>
              <a:rPr lang="zh-CN" altLang="en-US" b="1" dirty="0">
                <a:latin typeface="Times New Roman" pitchFamily="18" charset="0"/>
              </a:rPr>
              <a:t>的值，因变量</a:t>
            </a:r>
            <a:r>
              <a:rPr lang="en-US" altLang="zh-CN" b="1" i="1" dirty="0">
                <a:latin typeface="Times New Roman" pitchFamily="18" charset="0"/>
              </a:rPr>
              <a:t>y</a:t>
            </a:r>
            <a:r>
              <a:rPr lang="zh-CN" altLang="en-US" b="1" dirty="0">
                <a:latin typeface="Times New Roman" pitchFamily="18" charset="0"/>
              </a:rPr>
              <a:t>也是一个服从正态分布的</a:t>
            </a:r>
            <a:r>
              <a:rPr lang="zh-CN" altLang="en-US" b="1" dirty="0" smtClean="0">
                <a:latin typeface="Times New Roman" pitchFamily="18" charset="0"/>
              </a:rPr>
              <a:t>随机变量</a:t>
            </a:r>
            <a:endParaRPr lang="zh-CN" altLang="en-US" b="1" i="1" dirty="0">
              <a:latin typeface="Times New Roman" pitchFamily="18" charset="0"/>
            </a:endParaRPr>
          </a:p>
        </p:txBody>
      </p:sp>
      <p:graphicFrame>
        <p:nvGraphicFramePr>
          <p:cNvPr id="408580" name="Object 4"/>
          <p:cNvGraphicFramePr>
            <a:graphicFrameLocks noChangeAspect="1"/>
          </p:cNvGraphicFramePr>
          <p:nvPr/>
        </p:nvGraphicFramePr>
        <p:xfrm>
          <a:off x="2971800" y="1905000"/>
          <a:ext cx="53006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公式" r:id="rId4" imgW="2145960" imgH="228600" progId="Equation.3">
                  <p:embed/>
                </p:oleObj>
              </mc:Choice>
              <mc:Fallback>
                <p:oleObj name="公式" r:id="rId4" imgW="2145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05000"/>
                        <a:ext cx="530066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2700" dir="108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796B2BD1-AF5B-4435-912C-B4E3BEE0CCF5}"/>
              </a:ext>
            </a:extLst>
          </p:cNvPr>
          <p:cNvCxnSpPr>
            <a:cxnSpLocks/>
          </p:cNvCxnSpPr>
          <p:nvPr/>
        </p:nvCxnSpPr>
        <p:spPr>
          <a:xfrm>
            <a:off x="628650" y="961326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FC6D0F1F-0D53-4A10-B404-3AF227C9C5FE}"/>
              </a:ext>
            </a:extLst>
          </p:cNvPr>
          <p:cNvCxnSpPr/>
          <p:nvPr/>
        </p:nvCxnSpPr>
        <p:spPr>
          <a:xfrm>
            <a:off x="628650" y="1038207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07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487" y="21772"/>
            <a:ext cx="7010400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多元回归模型与回归方程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11086"/>
            <a:ext cx="8534400" cy="212271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609600" indent="-609600" algn="just">
              <a:lnSpc>
                <a:spcPct val="100000"/>
              </a:lnSpc>
            </a:pPr>
            <a:r>
              <a:rPr lang="zh-CN" altLang="en-US" b="1" dirty="0"/>
              <a:t>根据回归模型的假定有</a:t>
            </a:r>
            <a:r>
              <a:rPr lang="en-US" altLang="zh-CN" b="1" i="1" dirty="0">
                <a:latin typeface="Times New Roman" pitchFamily="18" charset="0"/>
              </a:rPr>
              <a:t>E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y</a:t>
            </a:r>
            <a:r>
              <a:rPr lang="en-US" altLang="zh-CN" b="1" dirty="0">
                <a:latin typeface="Times New Roman" pitchFamily="18" charset="0"/>
              </a:rPr>
              <a:t>)=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zh-CN" b="1" baseline="-25000" dirty="0">
                <a:latin typeface="Times New Roman" pitchFamily="18" charset="0"/>
              </a:rPr>
              <a:t>0</a:t>
            </a:r>
            <a:r>
              <a:rPr lang="en-US" altLang="zh-CN" b="1" dirty="0">
                <a:latin typeface="Times New Roman" pitchFamily="18" charset="0"/>
              </a:rPr>
              <a:t>+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zh-CN" b="1" baseline="-25000" dirty="0">
                <a:latin typeface="Times New Roman" pitchFamily="18" charset="0"/>
              </a:rPr>
              <a:t>1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</a:rPr>
              <a:t>+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zh-CN" b="1" baseline="-25000" dirty="0">
                <a:latin typeface="Times New Roman" pitchFamily="18" charset="0"/>
              </a:rPr>
              <a:t>2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</a:rPr>
              <a:t>+</a:t>
            </a:r>
            <a:r>
              <a:rPr lang="en-US" altLang="zh-CN" b="1" dirty="0">
                <a:latin typeface="Arial"/>
                <a:cs typeface="Times New Roman" pitchFamily="18" charset="0"/>
              </a:rPr>
              <a:t>…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zh-CN" b="1" baseline="-25000" dirty="0">
                <a:latin typeface="Times New Roman" pitchFamily="18" charset="0"/>
              </a:rPr>
              <a:t>k 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baseline="-25000" dirty="0" err="1">
                <a:latin typeface="Times New Roman" pitchFamily="18" charset="0"/>
              </a:rPr>
              <a:t>k</a:t>
            </a:r>
            <a:r>
              <a:rPr lang="zh-CN" altLang="en-US" b="1" dirty="0">
                <a:latin typeface="Times New Roman" pitchFamily="18" charset="0"/>
              </a:rPr>
              <a:t>，上式称为多元回归方程</a:t>
            </a:r>
            <a:r>
              <a:rPr lang="en-US" altLang="zh-CN" b="1" dirty="0">
                <a:latin typeface="Times New Roman" pitchFamily="18" charset="0"/>
              </a:rPr>
              <a:t>(multiple regression equation)</a:t>
            </a:r>
            <a:r>
              <a:rPr lang="zh-CN" altLang="en-US" b="1" dirty="0">
                <a:latin typeface="Times New Roman" pitchFamily="18" charset="0"/>
              </a:rPr>
              <a:t>，它描述了因变量</a:t>
            </a:r>
            <a:r>
              <a:rPr lang="en-US" altLang="zh-CN" b="1" i="1" dirty="0">
                <a:latin typeface="Times New Roman" pitchFamily="18" charset="0"/>
              </a:rPr>
              <a:t>y</a:t>
            </a:r>
            <a:r>
              <a:rPr lang="zh-CN" altLang="en-US" b="1" dirty="0">
                <a:latin typeface="Times New Roman" pitchFamily="18" charset="0"/>
              </a:rPr>
              <a:t>的期望值与自变量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baseline="30000" dirty="0">
                <a:latin typeface="Times New Roman" pitchFamily="18" charset="0"/>
              </a:rPr>
              <a:t>...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i="1" baseline="-25000" dirty="0" err="1">
                <a:latin typeface="Times New Roman" pitchFamily="18" charset="0"/>
              </a:rPr>
              <a:t>k</a:t>
            </a:r>
            <a:r>
              <a:rPr lang="zh-CN" altLang="en-US" b="1" dirty="0">
                <a:latin typeface="Times New Roman" pitchFamily="18" charset="0"/>
              </a:rPr>
              <a:t>之间的</a:t>
            </a:r>
            <a:r>
              <a:rPr lang="zh-CN" altLang="en-US" b="1" dirty="0" smtClean="0">
                <a:latin typeface="Times New Roman" pitchFamily="18" charset="0"/>
              </a:rPr>
              <a:t>关系</a:t>
            </a:r>
            <a:endParaRPr kumimoji="1" lang="zh-CN" altLang="en-US" b="1" dirty="0"/>
          </a:p>
        </p:txBody>
      </p:sp>
      <p:graphicFrame>
        <p:nvGraphicFramePr>
          <p:cNvPr id="410629" name="Object 5"/>
          <p:cNvGraphicFramePr>
            <a:graphicFrameLocks noChangeAspect="1"/>
          </p:cNvGraphicFramePr>
          <p:nvPr/>
        </p:nvGraphicFramePr>
        <p:xfrm>
          <a:off x="838200" y="3733800"/>
          <a:ext cx="56753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0" name="公式" r:id="rId4" imgW="2298600" imgH="228600" progId="Equation.3">
                  <p:embed/>
                </p:oleObj>
              </mc:Choice>
              <mc:Fallback>
                <p:oleObj name="公式" r:id="rId4" imgW="229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56753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2700" dir="108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0" name="Object 6"/>
          <p:cNvGraphicFramePr>
            <a:graphicFrameLocks noChangeAspect="1"/>
          </p:cNvGraphicFramePr>
          <p:nvPr/>
        </p:nvGraphicFramePr>
        <p:xfrm>
          <a:off x="914400" y="4419600"/>
          <a:ext cx="53006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1" name="公式" r:id="rId6" imgW="2145960" imgH="228600" progId="Equation.3">
                  <p:embed/>
                </p:oleObj>
              </mc:Choice>
              <mc:Fallback>
                <p:oleObj name="公式" r:id="rId6" imgW="2145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530066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2700" dir="108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796B2BD1-AF5B-4435-912C-B4E3BEE0CCF5}"/>
              </a:ext>
            </a:extLst>
          </p:cNvPr>
          <p:cNvCxnSpPr>
            <a:cxnSpLocks/>
          </p:cNvCxnSpPr>
          <p:nvPr/>
        </p:nvCxnSpPr>
        <p:spPr>
          <a:xfrm>
            <a:off x="628650" y="961326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FC6D0F1F-0D53-4A10-B404-3AF227C9C5FE}"/>
              </a:ext>
            </a:extLst>
          </p:cNvPr>
          <p:cNvCxnSpPr/>
          <p:nvPr/>
        </p:nvCxnSpPr>
        <p:spPr>
          <a:xfrm>
            <a:off x="628650" y="1038207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9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8" y="0"/>
            <a:ext cx="70104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多元回归模型与回归方程</a:t>
            </a: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2676" name="Group 4"/>
          <p:cNvGrpSpPr>
            <a:grpSpLocks/>
          </p:cNvGrpSpPr>
          <p:nvPr/>
        </p:nvGrpSpPr>
        <p:grpSpPr bwMode="auto">
          <a:xfrm>
            <a:off x="304800" y="1752600"/>
            <a:ext cx="8153400" cy="4392613"/>
            <a:chOff x="192" y="1121"/>
            <a:chExt cx="5136" cy="2767"/>
          </a:xfrm>
        </p:grpSpPr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192" y="1121"/>
              <a:ext cx="170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400" b="1" dirty="0"/>
                <a:t>二元线性回归模型</a:t>
              </a:r>
            </a:p>
          </p:txBody>
        </p:sp>
        <p:graphicFrame>
          <p:nvGraphicFramePr>
            <p:cNvPr id="412678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823" y="1344"/>
            <a:ext cx="18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4" name="Equation" r:id="rId4" imgW="1473120" imgH="228600" progId="Equation.3">
                    <p:embed/>
                  </p:oleObj>
                </mc:Choice>
                <mc:Fallback>
                  <p:oleObj name="Equation" r:id="rId4" imgW="1473120" imgH="2286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3" y="1344"/>
                          <a:ext cx="184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2679" name="Group 7"/>
            <p:cNvGrpSpPr>
              <a:grpSpLocks/>
            </p:cNvGrpSpPr>
            <p:nvPr/>
          </p:nvGrpSpPr>
          <p:grpSpPr bwMode="auto">
            <a:xfrm>
              <a:off x="600" y="1579"/>
              <a:ext cx="4370" cy="2186"/>
              <a:chOff x="600" y="1579"/>
              <a:chExt cx="4370" cy="2186"/>
            </a:xfrm>
          </p:grpSpPr>
          <p:sp>
            <p:nvSpPr>
              <p:cNvPr id="412680" name="Freeform 8"/>
              <p:cNvSpPr>
                <a:spLocks/>
              </p:cNvSpPr>
              <p:nvPr/>
            </p:nvSpPr>
            <p:spPr bwMode="auto">
              <a:xfrm>
                <a:off x="2725" y="3260"/>
                <a:ext cx="291" cy="167"/>
              </a:xfrm>
              <a:custGeom>
                <a:avLst/>
                <a:gdLst>
                  <a:gd name="T0" fmla="*/ 0 w 291"/>
                  <a:gd name="T1" fmla="*/ 82 h 167"/>
                  <a:gd name="T2" fmla="*/ 4 w 291"/>
                  <a:gd name="T3" fmla="*/ 58 h 167"/>
                  <a:gd name="T4" fmla="*/ 27 w 291"/>
                  <a:gd name="T5" fmla="*/ 35 h 167"/>
                  <a:gd name="T6" fmla="*/ 58 w 291"/>
                  <a:gd name="T7" fmla="*/ 16 h 167"/>
                  <a:gd name="T8" fmla="*/ 97 w 291"/>
                  <a:gd name="T9" fmla="*/ 4 h 167"/>
                  <a:gd name="T10" fmla="*/ 144 w 291"/>
                  <a:gd name="T11" fmla="*/ 0 h 167"/>
                  <a:gd name="T12" fmla="*/ 190 w 291"/>
                  <a:gd name="T13" fmla="*/ 4 h 167"/>
                  <a:gd name="T14" fmla="*/ 229 w 291"/>
                  <a:gd name="T15" fmla="*/ 16 h 167"/>
                  <a:gd name="T16" fmla="*/ 260 w 291"/>
                  <a:gd name="T17" fmla="*/ 35 h 167"/>
                  <a:gd name="T18" fmla="*/ 284 w 291"/>
                  <a:gd name="T19" fmla="*/ 58 h 167"/>
                  <a:gd name="T20" fmla="*/ 291 w 291"/>
                  <a:gd name="T21" fmla="*/ 82 h 167"/>
                  <a:gd name="T22" fmla="*/ 284 w 291"/>
                  <a:gd name="T23" fmla="*/ 109 h 167"/>
                  <a:gd name="T24" fmla="*/ 260 w 291"/>
                  <a:gd name="T25" fmla="*/ 132 h 167"/>
                  <a:gd name="T26" fmla="*/ 229 w 291"/>
                  <a:gd name="T27" fmla="*/ 151 h 167"/>
                  <a:gd name="T28" fmla="*/ 190 w 291"/>
                  <a:gd name="T29" fmla="*/ 163 h 167"/>
                  <a:gd name="T30" fmla="*/ 144 w 291"/>
                  <a:gd name="T31" fmla="*/ 167 h 167"/>
                  <a:gd name="T32" fmla="*/ 97 w 291"/>
                  <a:gd name="T33" fmla="*/ 163 h 167"/>
                  <a:gd name="T34" fmla="*/ 58 w 291"/>
                  <a:gd name="T35" fmla="*/ 151 h 167"/>
                  <a:gd name="T36" fmla="*/ 27 w 291"/>
                  <a:gd name="T37" fmla="*/ 132 h 167"/>
                  <a:gd name="T38" fmla="*/ 4 w 291"/>
                  <a:gd name="T39" fmla="*/ 109 h 167"/>
                  <a:gd name="T40" fmla="*/ 0 w 291"/>
                  <a:gd name="T41" fmla="*/ 8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1" h="167">
                    <a:moveTo>
                      <a:pt x="0" y="82"/>
                    </a:moveTo>
                    <a:lnTo>
                      <a:pt x="4" y="58"/>
                    </a:lnTo>
                    <a:lnTo>
                      <a:pt x="27" y="35"/>
                    </a:lnTo>
                    <a:lnTo>
                      <a:pt x="58" y="16"/>
                    </a:lnTo>
                    <a:lnTo>
                      <a:pt x="97" y="4"/>
                    </a:lnTo>
                    <a:lnTo>
                      <a:pt x="144" y="0"/>
                    </a:lnTo>
                    <a:lnTo>
                      <a:pt x="190" y="4"/>
                    </a:lnTo>
                    <a:lnTo>
                      <a:pt x="229" y="16"/>
                    </a:lnTo>
                    <a:lnTo>
                      <a:pt x="260" y="35"/>
                    </a:lnTo>
                    <a:lnTo>
                      <a:pt x="284" y="58"/>
                    </a:lnTo>
                    <a:lnTo>
                      <a:pt x="291" y="82"/>
                    </a:lnTo>
                    <a:lnTo>
                      <a:pt x="284" y="109"/>
                    </a:lnTo>
                    <a:lnTo>
                      <a:pt x="260" y="132"/>
                    </a:lnTo>
                    <a:lnTo>
                      <a:pt x="229" y="151"/>
                    </a:lnTo>
                    <a:lnTo>
                      <a:pt x="190" y="163"/>
                    </a:lnTo>
                    <a:lnTo>
                      <a:pt x="144" y="167"/>
                    </a:lnTo>
                    <a:lnTo>
                      <a:pt x="97" y="163"/>
                    </a:lnTo>
                    <a:lnTo>
                      <a:pt x="58" y="151"/>
                    </a:lnTo>
                    <a:lnTo>
                      <a:pt x="27" y="132"/>
                    </a:lnTo>
                    <a:lnTo>
                      <a:pt x="4" y="109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rgbClr val="F0F0F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81" name="Line 9"/>
              <p:cNvSpPr>
                <a:spLocks noChangeShapeType="1"/>
              </p:cNvSpPr>
              <p:nvPr/>
            </p:nvSpPr>
            <p:spPr bwMode="auto">
              <a:xfrm>
                <a:off x="2869" y="2624"/>
                <a:ext cx="1" cy="729"/>
              </a:xfrm>
              <a:prstGeom prst="line">
                <a:avLst/>
              </a:prstGeom>
              <a:noFill/>
              <a:ln w="30163">
                <a:solidFill>
                  <a:srgbClr val="F0F0F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82" name="Freeform 10"/>
              <p:cNvSpPr>
                <a:spLocks/>
              </p:cNvSpPr>
              <p:nvPr/>
            </p:nvSpPr>
            <p:spPr bwMode="auto">
              <a:xfrm>
                <a:off x="3416" y="1750"/>
                <a:ext cx="1166" cy="1821"/>
              </a:xfrm>
              <a:custGeom>
                <a:avLst/>
                <a:gdLst>
                  <a:gd name="T0" fmla="*/ 1166 w 1166"/>
                  <a:gd name="T1" fmla="*/ 0 h 1821"/>
                  <a:gd name="T2" fmla="*/ 1166 w 1166"/>
                  <a:gd name="T3" fmla="*/ 1165 h 1821"/>
                  <a:gd name="T4" fmla="*/ 0 w 1166"/>
                  <a:gd name="T5" fmla="*/ 1821 h 1821"/>
                  <a:gd name="T6" fmla="*/ 0 w 1166"/>
                  <a:gd name="T7" fmla="*/ 1165 h 1821"/>
                  <a:gd name="T8" fmla="*/ 1166 w 1166"/>
                  <a:gd name="T9" fmla="*/ 0 h 1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6" h="1821">
                    <a:moveTo>
                      <a:pt x="1166" y="0"/>
                    </a:moveTo>
                    <a:lnTo>
                      <a:pt x="1166" y="1165"/>
                    </a:lnTo>
                    <a:lnTo>
                      <a:pt x="0" y="1821"/>
                    </a:lnTo>
                    <a:lnTo>
                      <a:pt x="0" y="1165"/>
                    </a:lnTo>
                    <a:lnTo>
                      <a:pt x="1166" y="0"/>
                    </a:lnTo>
                  </a:path>
                </a:pathLst>
              </a:custGeom>
              <a:noFill/>
              <a:ln w="30226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83" name="Line 11"/>
              <p:cNvSpPr>
                <a:spLocks noChangeShapeType="1"/>
              </p:cNvSpPr>
              <p:nvPr/>
            </p:nvSpPr>
            <p:spPr bwMode="auto">
              <a:xfrm flipH="1" flipV="1">
                <a:off x="600" y="3753"/>
                <a:ext cx="23" cy="12"/>
              </a:xfrm>
              <a:prstGeom prst="line">
                <a:avLst/>
              </a:prstGeom>
              <a:noFill/>
              <a:ln w="30163">
                <a:solidFill>
                  <a:srgbClr val="F0F0F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84" name="Line 12"/>
              <p:cNvSpPr>
                <a:spLocks noChangeShapeType="1"/>
              </p:cNvSpPr>
              <p:nvPr/>
            </p:nvSpPr>
            <p:spPr bwMode="auto">
              <a:xfrm flipH="1" flipV="1">
                <a:off x="1264" y="3415"/>
                <a:ext cx="24" cy="12"/>
              </a:xfrm>
              <a:prstGeom prst="line">
                <a:avLst/>
              </a:prstGeom>
              <a:noFill/>
              <a:ln w="30163">
                <a:solidFill>
                  <a:srgbClr val="F0F0F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85" name="Line 13"/>
              <p:cNvSpPr>
                <a:spLocks noChangeShapeType="1"/>
              </p:cNvSpPr>
              <p:nvPr/>
            </p:nvSpPr>
            <p:spPr bwMode="auto">
              <a:xfrm flipH="1" flipV="1">
                <a:off x="1431" y="3330"/>
                <a:ext cx="24" cy="12"/>
              </a:xfrm>
              <a:prstGeom prst="line">
                <a:avLst/>
              </a:prstGeom>
              <a:noFill/>
              <a:ln w="30163">
                <a:solidFill>
                  <a:srgbClr val="F0F0F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86" name="Line 14"/>
              <p:cNvSpPr>
                <a:spLocks noChangeShapeType="1"/>
              </p:cNvSpPr>
              <p:nvPr/>
            </p:nvSpPr>
            <p:spPr bwMode="auto">
              <a:xfrm flipH="1" flipV="1">
                <a:off x="1598" y="3245"/>
                <a:ext cx="24" cy="11"/>
              </a:xfrm>
              <a:prstGeom prst="line">
                <a:avLst/>
              </a:prstGeom>
              <a:noFill/>
              <a:ln w="30163">
                <a:solidFill>
                  <a:srgbClr val="F0F0F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2687" name="Group 15"/>
              <p:cNvGrpSpPr>
                <a:grpSpLocks/>
              </p:cNvGrpSpPr>
              <p:nvPr/>
            </p:nvGrpSpPr>
            <p:grpSpPr bwMode="auto">
              <a:xfrm>
                <a:off x="623" y="1579"/>
                <a:ext cx="4347" cy="2186"/>
                <a:chOff x="623" y="1579"/>
                <a:chExt cx="4347" cy="2186"/>
              </a:xfrm>
            </p:grpSpPr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623" y="2922"/>
                  <a:ext cx="1655" cy="843"/>
                </a:xfrm>
                <a:prstGeom prst="line">
                  <a:avLst/>
                </a:prstGeom>
                <a:noFill/>
                <a:ln w="30226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689" name="Freeform 17"/>
                <p:cNvSpPr>
                  <a:spLocks/>
                </p:cNvSpPr>
                <p:nvPr/>
              </p:nvSpPr>
              <p:spPr bwMode="auto">
                <a:xfrm>
                  <a:off x="2282" y="1579"/>
                  <a:ext cx="2688" cy="1343"/>
                </a:xfrm>
                <a:custGeom>
                  <a:avLst/>
                  <a:gdLst>
                    <a:gd name="T0" fmla="*/ 0 w 2688"/>
                    <a:gd name="T1" fmla="*/ 0 h 1343"/>
                    <a:gd name="T2" fmla="*/ 0 w 2688"/>
                    <a:gd name="T3" fmla="*/ 1343 h 1343"/>
                    <a:gd name="T4" fmla="*/ 2688 w 2688"/>
                    <a:gd name="T5" fmla="*/ 1343 h 1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88" h="1343">
                      <a:moveTo>
                        <a:pt x="0" y="0"/>
                      </a:moveTo>
                      <a:lnTo>
                        <a:pt x="0" y="1343"/>
                      </a:lnTo>
                      <a:lnTo>
                        <a:pt x="2688" y="1343"/>
                      </a:lnTo>
                    </a:path>
                  </a:pathLst>
                </a:custGeom>
                <a:noFill/>
                <a:ln w="30226">
                  <a:solidFill>
                    <a:srgbClr val="000000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2690" name="Line 18"/>
              <p:cNvSpPr>
                <a:spLocks noChangeShapeType="1"/>
              </p:cNvSpPr>
              <p:nvPr/>
            </p:nvSpPr>
            <p:spPr bwMode="auto">
              <a:xfrm>
                <a:off x="2247" y="2790"/>
                <a:ext cx="35" cy="1"/>
              </a:xfrm>
              <a:prstGeom prst="line">
                <a:avLst/>
              </a:prstGeom>
              <a:noFill/>
              <a:ln w="30163">
                <a:solidFill>
                  <a:srgbClr val="F0F0F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91" name="Line 19"/>
              <p:cNvSpPr>
                <a:spLocks noChangeShapeType="1"/>
              </p:cNvSpPr>
              <p:nvPr/>
            </p:nvSpPr>
            <p:spPr bwMode="auto">
              <a:xfrm>
                <a:off x="4162" y="2922"/>
                <a:ext cx="1" cy="16"/>
              </a:xfrm>
              <a:prstGeom prst="line">
                <a:avLst/>
              </a:prstGeom>
              <a:noFill/>
              <a:ln w="30163">
                <a:solidFill>
                  <a:srgbClr val="F0F0F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92" name="Line 20"/>
              <p:cNvSpPr>
                <a:spLocks noChangeShapeType="1"/>
              </p:cNvSpPr>
              <p:nvPr/>
            </p:nvSpPr>
            <p:spPr bwMode="auto">
              <a:xfrm>
                <a:off x="3894" y="2922"/>
                <a:ext cx="1" cy="16"/>
              </a:xfrm>
              <a:prstGeom prst="line">
                <a:avLst/>
              </a:prstGeom>
              <a:noFill/>
              <a:ln w="30163">
                <a:solidFill>
                  <a:srgbClr val="F0F0F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93" name="Line 21"/>
              <p:cNvSpPr>
                <a:spLocks noChangeShapeType="1"/>
              </p:cNvSpPr>
              <p:nvPr/>
            </p:nvSpPr>
            <p:spPr bwMode="auto">
              <a:xfrm>
                <a:off x="3626" y="2922"/>
                <a:ext cx="1" cy="16"/>
              </a:xfrm>
              <a:prstGeom prst="line">
                <a:avLst/>
              </a:prstGeom>
              <a:noFill/>
              <a:ln w="30163">
                <a:solidFill>
                  <a:srgbClr val="F0F0F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94" name="Line 22"/>
              <p:cNvSpPr>
                <a:spLocks noChangeShapeType="1"/>
              </p:cNvSpPr>
              <p:nvPr/>
            </p:nvSpPr>
            <p:spPr bwMode="auto">
              <a:xfrm>
                <a:off x="3358" y="2922"/>
                <a:ext cx="1" cy="16"/>
              </a:xfrm>
              <a:prstGeom prst="line">
                <a:avLst/>
              </a:prstGeom>
              <a:noFill/>
              <a:ln w="30163">
                <a:solidFill>
                  <a:srgbClr val="F0F0F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95" name="Line 23"/>
              <p:cNvSpPr>
                <a:spLocks noChangeShapeType="1"/>
              </p:cNvSpPr>
              <p:nvPr/>
            </p:nvSpPr>
            <p:spPr bwMode="auto">
              <a:xfrm>
                <a:off x="3086" y="2922"/>
                <a:ext cx="1" cy="16"/>
              </a:xfrm>
              <a:prstGeom prst="line">
                <a:avLst/>
              </a:prstGeom>
              <a:noFill/>
              <a:ln w="30163">
                <a:solidFill>
                  <a:srgbClr val="F0F0F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96" name="Line 24"/>
              <p:cNvSpPr>
                <a:spLocks noChangeShapeType="1"/>
              </p:cNvSpPr>
              <p:nvPr/>
            </p:nvSpPr>
            <p:spPr bwMode="auto">
              <a:xfrm>
                <a:off x="2818" y="2922"/>
                <a:ext cx="1" cy="16"/>
              </a:xfrm>
              <a:prstGeom prst="line">
                <a:avLst/>
              </a:prstGeom>
              <a:noFill/>
              <a:ln w="30163">
                <a:solidFill>
                  <a:srgbClr val="F0F0F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97" name="Line 25"/>
              <p:cNvSpPr>
                <a:spLocks noChangeShapeType="1"/>
              </p:cNvSpPr>
              <p:nvPr/>
            </p:nvSpPr>
            <p:spPr bwMode="auto">
              <a:xfrm>
                <a:off x="2550" y="2922"/>
                <a:ext cx="1" cy="16"/>
              </a:xfrm>
              <a:prstGeom prst="line">
                <a:avLst/>
              </a:prstGeom>
              <a:noFill/>
              <a:ln w="30163">
                <a:solidFill>
                  <a:srgbClr val="F0F0F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98" name="Freeform 26"/>
              <p:cNvSpPr>
                <a:spLocks/>
              </p:cNvSpPr>
              <p:nvPr/>
            </p:nvSpPr>
            <p:spPr bwMode="auto">
              <a:xfrm>
                <a:off x="1086" y="2915"/>
                <a:ext cx="2330" cy="656"/>
              </a:xfrm>
              <a:custGeom>
                <a:avLst/>
                <a:gdLst>
                  <a:gd name="T0" fmla="*/ 2330 w 2330"/>
                  <a:gd name="T1" fmla="*/ 656 h 656"/>
                  <a:gd name="T2" fmla="*/ 0 w 2330"/>
                  <a:gd name="T3" fmla="*/ 656 h 656"/>
                  <a:gd name="T4" fmla="*/ 0 w 2330"/>
                  <a:gd name="T5" fmla="*/ 438 h 656"/>
                  <a:gd name="T6" fmla="*/ 2330 w 2330"/>
                  <a:gd name="T7" fmla="*/ 0 h 656"/>
                  <a:gd name="T8" fmla="*/ 2330 w 2330"/>
                  <a:gd name="T9" fmla="*/ 656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0" h="656">
                    <a:moveTo>
                      <a:pt x="2330" y="656"/>
                    </a:moveTo>
                    <a:lnTo>
                      <a:pt x="0" y="656"/>
                    </a:lnTo>
                    <a:lnTo>
                      <a:pt x="0" y="438"/>
                    </a:lnTo>
                    <a:lnTo>
                      <a:pt x="2330" y="0"/>
                    </a:lnTo>
                    <a:lnTo>
                      <a:pt x="2330" y="656"/>
                    </a:lnTo>
                  </a:path>
                </a:pathLst>
              </a:custGeom>
              <a:noFill/>
              <a:ln w="30226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1593903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99" name="Freeform 27"/>
              <p:cNvSpPr>
                <a:spLocks/>
              </p:cNvSpPr>
              <p:nvPr/>
            </p:nvSpPr>
            <p:spPr bwMode="auto">
              <a:xfrm>
                <a:off x="1104" y="1728"/>
                <a:ext cx="3496" cy="1632"/>
              </a:xfrm>
              <a:custGeom>
                <a:avLst/>
                <a:gdLst>
                  <a:gd name="T0" fmla="*/ 1165 w 3496"/>
                  <a:gd name="T1" fmla="*/ 656 h 1603"/>
                  <a:gd name="T2" fmla="*/ 3496 w 3496"/>
                  <a:gd name="T3" fmla="*/ 0 h 1603"/>
                  <a:gd name="T4" fmla="*/ 2330 w 3496"/>
                  <a:gd name="T5" fmla="*/ 1165 h 1603"/>
                  <a:gd name="T6" fmla="*/ 0 w 3496"/>
                  <a:gd name="T7" fmla="*/ 1603 h 1603"/>
                  <a:gd name="T8" fmla="*/ 1165 w 3496"/>
                  <a:gd name="T9" fmla="*/ 656 h 1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6" h="1603">
                    <a:moveTo>
                      <a:pt x="1165" y="656"/>
                    </a:moveTo>
                    <a:lnTo>
                      <a:pt x="3496" y="0"/>
                    </a:lnTo>
                    <a:lnTo>
                      <a:pt x="2330" y="1165"/>
                    </a:lnTo>
                    <a:lnTo>
                      <a:pt x="0" y="1603"/>
                    </a:lnTo>
                    <a:lnTo>
                      <a:pt x="1165" y="656"/>
                    </a:lnTo>
                    <a:close/>
                  </a:path>
                </a:pathLst>
              </a:custGeom>
              <a:solidFill>
                <a:srgbClr val="FF99CC"/>
              </a:solidFill>
              <a:ln w="19050">
                <a:solidFill>
                  <a:srgbClr val="F0F0F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700" name="Freeform 28"/>
              <p:cNvSpPr>
                <a:spLocks/>
              </p:cNvSpPr>
              <p:nvPr/>
            </p:nvSpPr>
            <p:spPr bwMode="auto">
              <a:xfrm>
                <a:off x="2729" y="2526"/>
                <a:ext cx="280" cy="175"/>
              </a:xfrm>
              <a:custGeom>
                <a:avLst/>
                <a:gdLst>
                  <a:gd name="T0" fmla="*/ 0 w 280"/>
                  <a:gd name="T1" fmla="*/ 125 h 175"/>
                  <a:gd name="T2" fmla="*/ 0 w 280"/>
                  <a:gd name="T3" fmla="*/ 98 h 175"/>
                  <a:gd name="T4" fmla="*/ 15 w 280"/>
                  <a:gd name="T5" fmla="*/ 70 h 175"/>
                  <a:gd name="T6" fmla="*/ 39 w 280"/>
                  <a:gd name="T7" fmla="*/ 47 h 175"/>
                  <a:gd name="T8" fmla="*/ 77 w 280"/>
                  <a:gd name="T9" fmla="*/ 24 h 175"/>
                  <a:gd name="T10" fmla="*/ 120 w 280"/>
                  <a:gd name="T11" fmla="*/ 8 h 175"/>
                  <a:gd name="T12" fmla="*/ 163 w 280"/>
                  <a:gd name="T13" fmla="*/ 0 h 175"/>
                  <a:gd name="T14" fmla="*/ 206 w 280"/>
                  <a:gd name="T15" fmla="*/ 0 h 175"/>
                  <a:gd name="T16" fmla="*/ 241 w 280"/>
                  <a:gd name="T17" fmla="*/ 12 h 175"/>
                  <a:gd name="T18" fmla="*/ 268 w 280"/>
                  <a:gd name="T19" fmla="*/ 28 h 175"/>
                  <a:gd name="T20" fmla="*/ 280 w 280"/>
                  <a:gd name="T21" fmla="*/ 51 h 175"/>
                  <a:gd name="T22" fmla="*/ 280 w 280"/>
                  <a:gd name="T23" fmla="*/ 78 h 175"/>
                  <a:gd name="T24" fmla="*/ 268 w 280"/>
                  <a:gd name="T25" fmla="*/ 105 h 175"/>
                  <a:gd name="T26" fmla="*/ 241 w 280"/>
                  <a:gd name="T27" fmla="*/ 132 h 175"/>
                  <a:gd name="T28" fmla="*/ 206 w 280"/>
                  <a:gd name="T29" fmla="*/ 152 h 175"/>
                  <a:gd name="T30" fmla="*/ 163 w 280"/>
                  <a:gd name="T31" fmla="*/ 167 h 175"/>
                  <a:gd name="T32" fmla="*/ 116 w 280"/>
                  <a:gd name="T33" fmla="*/ 175 h 175"/>
                  <a:gd name="T34" fmla="*/ 74 w 280"/>
                  <a:gd name="T35" fmla="*/ 175 h 175"/>
                  <a:gd name="T36" fmla="*/ 39 w 280"/>
                  <a:gd name="T37" fmla="*/ 167 h 175"/>
                  <a:gd name="T38" fmla="*/ 11 w 280"/>
                  <a:gd name="T39" fmla="*/ 148 h 175"/>
                  <a:gd name="T40" fmla="*/ 0 w 280"/>
                  <a:gd name="T41" fmla="*/ 12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0" h="175">
                    <a:moveTo>
                      <a:pt x="0" y="125"/>
                    </a:moveTo>
                    <a:lnTo>
                      <a:pt x="0" y="98"/>
                    </a:lnTo>
                    <a:lnTo>
                      <a:pt x="15" y="70"/>
                    </a:lnTo>
                    <a:lnTo>
                      <a:pt x="39" y="47"/>
                    </a:lnTo>
                    <a:lnTo>
                      <a:pt x="77" y="24"/>
                    </a:lnTo>
                    <a:lnTo>
                      <a:pt x="120" y="8"/>
                    </a:lnTo>
                    <a:lnTo>
                      <a:pt x="163" y="0"/>
                    </a:lnTo>
                    <a:lnTo>
                      <a:pt x="206" y="0"/>
                    </a:lnTo>
                    <a:lnTo>
                      <a:pt x="241" y="12"/>
                    </a:lnTo>
                    <a:lnTo>
                      <a:pt x="268" y="28"/>
                    </a:lnTo>
                    <a:lnTo>
                      <a:pt x="280" y="51"/>
                    </a:lnTo>
                    <a:lnTo>
                      <a:pt x="280" y="78"/>
                    </a:lnTo>
                    <a:lnTo>
                      <a:pt x="268" y="105"/>
                    </a:lnTo>
                    <a:lnTo>
                      <a:pt x="241" y="132"/>
                    </a:lnTo>
                    <a:lnTo>
                      <a:pt x="206" y="152"/>
                    </a:lnTo>
                    <a:lnTo>
                      <a:pt x="163" y="167"/>
                    </a:lnTo>
                    <a:lnTo>
                      <a:pt x="116" y="175"/>
                    </a:lnTo>
                    <a:lnTo>
                      <a:pt x="74" y="175"/>
                    </a:lnTo>
                    <a:lnTo>
                      <a:pt x="39" y="167"/>
                    </a:lnTo>
                    <a:lnTo>
                      <a:pt x="11" y="148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FF00FF"/>
              </a:solidFill>
              <a:ln w="19050">
                <a:solidFill>
                  <a:srgbClr val="F0F0F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701" name="Line 29"/>
              <p:cNvSpPr>
                <a:spLocks noChangeShapeType="1"/>
              </p:cNvSpPr>
              <p:nvPr/>
            </p:nvSpPr>
            <p:spPr bwMode="auto">
              <a:xfrm>
                <a:off x="2869" y="1898"/>
                <a:ext cx="1" cy="726"/>
              </a:xfrm>
              <a:prstGeom prst="line">
                <a:avLst/>
              </a:prstGeom>
              <a:noFill/>
              <a:ln w="30163">
                <a:solidFill>
                  <a:srgbClr val="F0F0F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5400" dir="54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702" name="Line 30"/>
              <p:cNvSpPr>
                <a:spLocks noChangeShapeType="1"/>
              </p:cNvSpPr>
              <p:nvPr/>
            </p:nvSpPr>
            <p:spPr bwMode="auto">
              <a:xfrm>
                <a:off x="3792" y="2592"/>
                <a:ext cx="536" cy="873"/>
              </a:xfrm>
              <a:prstGeom prst="line">
                <a:avLst/>
              </a:prstGeom>
              <a:noFill/>
              <a:ln w="30226">
                <a:solidFill>
                  <a:srgbClr val="0000FF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703" name="Freeform 31"/>
              <p:cNvSpPr>
                <a:spLocks/>
              </p:cNvSpPr>
              <p:nvPr/>
            </p:nvSpPr>
            <p:spPr bwMode="auto">
              <a:xfrm>
                <a:off x="2736" y="1728"/>
                <a:ext cx="291" cy="240"/>
              </a:xfrm>
              <a:custGeom>
                <a:avLst/>
                <a:gdLst>
                  <a:gd name="T0" fmla="*/ 0 w 291"/>
                  <a:gd name="T1" fmla="*/ 82 h 167"/>
                  <a:gd name="T2" fmla="*/ 4 w 291"/>
                  <a:gd name="T3" fmla="*/ 58 h 167"/>
                  <a:gd name="T4" fmla="*/ 27 w 291"/>
                  <a:gd name="T5" fmla="*/ 35 h 167"/>
                  <a:gd name="T6" fmla="*/ 58 w 291"/>
                  <a:gd name="T7" fmla="*/ 16 h 167"/>
                  <a:gd name="T8" fmla="*/ 97 w 291"/>
                  <a:gd name="T9" fmla="*/ 4 h 167"/>
                  <a:gd name="T10" fmla="*/ 144 w 291"/>
                  <a:gd name="T11" fmla="*/ 0 h 167"/>
                  <a:gd name="T12" fmla="*/ 190 w 291"/>
                  <a:gd name="T13" fmla="*/ 4 h 167"/>
                  <a:gd name="T14" fmla="*/ 229 w 291"/>
                  <a:gd name="T15" fmla="*/ 16 h 167"/>
                  <a:gd name="T16" fmla="*/ 260 w 291"/>
                  <a:gd name="T17" fmla="*/ 35 h 167"/>
                  <a:gd name="T18" fmla="*/ 284 w 291"/>
                  <a:gd name="T19" fmla="*/ 58 h 167"/>
                  <a:gd name="T20" fmla="*/ 291 w 291"/>
                  <a:gd name="T21" fmla="*/ 82 h 167"/>
                  <a:gd name="T22" fmla="*/ 284 w 291"/>
                  <a:gd name="T23" fmla="*/ 109 h 167"/>
                  <a:gd name="T24" fmla="*/ 260 w 291"/>
                  <a:gd name="T25" fmla="*/ 132 h 167"/>
                  <a:gd name="T26" fmla="*/ 229 w 291"/>
                  <a:gd name="T27" fmla="*/ 151 h 167"/>
                  <a:gd name="T28" fmla="*/ 190 w 291"/>
                  <a:gd name="T29" fmla="*/ 163 h 167"/>
                  <a:gd name="T30" fmla="*/ 144 w 291"/>
                  <a:gd name="T31" fmla="*/ 167 h 167"/>
                  <a:gd name="T32" fmla="*/ 97 w 291"/>
                  <a:gd name="T33" fmla="*/ 163 h 167"/>
                  <a:gd name="T34" fmla="*/ 58 w 291"/>
                  <a:gd name="T35" fmla="*/ 151 h 167"/>
                  <a:gd name="T36" fmla="*/ 27 w 291"/>
                  <a:gd name="T37" fmla="*/ 132 h 167"/>
                  <a:gd name="T38" fmla="*/ 4 w 291"/>
                  <a:gd name="T39" fmla="*/ 109 h 167"/>
                  <a:gd name="T40" fmla="*/ 0 w 291"/>
                  <a:gd name="T41" fmla="*/ 8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1" h="167">
                    <a:moveTo>
                      <a:pt x="0" y="82"/>
                    </a:moveTo>
                    <a:lnTo>
                      <a:pt x="4" y="58"/>
                    </a:lnTo>
                    <a:lnTo>
                      <a:pt x="27" y="35"/>
                    </a:lnTo>
                    <a:lnTo>
                      <a:pt x="58" y="16"/>
                    </a:lnTo>
                    <a:lnTo>
                      <a:pt x="97" y="4"/>
                    </a:lnTo>
                    <a:lnTo>
                      <a:pt x="144" y="0"/>
                    </a:lnTo>
                    <a:lnTo>
                      <a:pt x="190" y="4"/>
                    </a:lnTo>
                    <a:lnTo>
                      <a:pt x="229" y="16"/>
                    </a:lnTo>
                    <a:lnTo>
                      <a:pt x="260" y="35"/>
                    </a:lnTo>
                    <a:lnTo>
                      <a:pt x="284" y="58"/>
                    </a:lnTo>
                    <a:lnTo>
                      <a:pt x="291" y="82"/>
                    </a:lnTo>
                    <a:lnTo>
                      <a:pt x="284" y="109"/>
                    </a:lnTo>
                    <a:lnTo>
                      <a:pt x="260" y="132"/>
                    </a:lnTo>
                    <a:lnTo>
                      <a:pt x="229" y="151"/>
                    </a:lnTo>
                    <a:lnTo>
                      <a:pt x="190" y="163"/>
                    </a:lnTo>
                    <a:lnTo>
                      <a:pt x="144" y="167"/>
                    </a:lnTo>
                    <a:lnTo>
                      <a:pt x="97" y="163"/>
                    </a:lnTo>
                    <a:lnTo>
                      <a:pt x="58" y="151"/>
                    </a:lnTo>
                    <a:lnTo>
                      <a:pt x="27" y="132"/>
                    </a:lnTo>
                    <a:lnTo>
                      <a:pt x="4" y="109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chemeClr val="tx2"/>
              </a:solidFill>
              <a:ln w="19050">
                <a:solidFill>
                  <a:srgbClr val="F0F0F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2704" name="Text Box 32"/>
            <p:cNvSpPr txBox="1">
              <a:spLocks noChangeArrowheads="1"/>
            </p:cNvSpPr>
            <p:nvPr/>
          </p:nvSpPr>
          <p:spPr bwMode="auto">
            <a:xfrm>
              <a:off x="3024" y="1632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/>
                <a:t>(</a:t>
              </a:r>
              <a:r>
                <a:rPr kumimoji="1" lang="zh-CN" altLang="en-US" sz="2000"/>
                <a:t>观察到的</a:t>
              </a:r>
              <a:r>
                <a:rPr kumimoji="1" lang="en-US" altLang="zh-CN" sz="2000" i="1">
                  <a:latin typeface="Times New Roman" pitchFamily="18" charset="0"/>
                </a:rPr>
                <a:t>y</a:t>
              </a:r>
              <a:r>
                <a:rPr kumimoji="1" lang="en-US" altLang="zh-CN" sz="2000">
                  <a:latin typeface="Times New Roman" pitchFamily="18" charset="0"/>
                </a:rPr>
                <a:t>)</a:t>
              </a:r>
              <a:endParaRPr kumimoji="1" lang="en-US" altLang="zh-CN" sz="2000" i="1">
                <a:latin typeface="Times New Roman" pitchFamily="18" charset="0"/>
              </a:endParaRPr>
            </a:p>
          </p:txBody>
        </p:sp>
        <p:sp>
          <p:nvSpPr>
            <p:cNvPr id="412705" name="Freeform 33"/>
            <p:cNvSpPr>
              <a:spLocks/>
            </p:cNvSpPr>
            <p:nvPr/>
          </p:nvSpPr>
          <p:spPr bwMode="auto">
            <a:xfrm>
              <a:off x="2536" y="1536"/>
              <a:ext cx="200" cy="240"/>
            </a:xfrm>
            <a:custGeom>
              <a:avLst/>
              <a:gdLst>
                <a:gd name="T0" fmla="*/ 104 w 152"/>
                <a:gd name="T1" fmla="*/ 0 h 336"/>
                <a:gd name="T2" fmla="*/ 8 w 152"/>
                <a:gd name="T3" fmla="*/ 192 h 336"/>
                <a:gd name="T4" fmla="*/ 56 w 152"/>
                <a:gd name="T5" fmla="*/ 288 h 336"/>
                <a:gd name="T6" fmla="*/ 152 w 15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336">
                  <a:moveTo>
                    <a:pt x="104" y="0"/>
                  </a:moveTo>
                  <a:cubicBezTo>
                    <a:pt x="60" y="72"/>
                    <a:pt x="16" y="144"/>
                    <a:pt x="8" y="192"/>
                  </a:cubicBezTo>
                  <a:cubicBezTo>
                    <a:pt x="0" y="240"/>
                    <a:pt x="32" y="264"/>
                    <a:pt x="56" y="288"/>
                  </a:cubicBezTo>
                  <a:cubicBezTo>
                    <a:pt x="80" y="312"/>
                    <a:pt x="116" y="324"/>
                    <a:pt x="152" y="336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2700" dir="54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2706" name="Object 3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804" y="3600"/>
            <a:ext cx="178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5" name="Equation" r:id="rId6" imgW="1460160" imgH="228600" progId="Equation.3">
                    <p:embed/>
                  </p:oleObj>
                </mc:Choice>
                <mc:Fallback>
                  <p:oleObj name="Equation" r:id="rId6" imgW="1460160" imgH="2286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3600"/>
                          <a:ext cx="178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707" name="Freeform 35"/>
            <p:cNvSpPr>
              <a:spLocks/>
            </p:cNvSpPr>
            <p:nvPr/>
          </p:nvSpPr>
          <p:spPr bwMode="auto">
            <a:xfrm>
              <a:off x="1728" y="2544"/>
              <a:ext cx="384" cy="192"/>
            </a:xfrm>
            <a:custGeom>
              <a:avLst/>
              <a:gdLst>
                <a:gd name="T0" fmla="*/ 0 w 336"/>
                <a:gd name="T1" fmla="*/ 0 h 96"/>
                <a:gd name="T2" fmla="*/ 336 w 336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6" h="96">
                  <a:moveTo>
                    <a:pt x="0" y="0"/>
                  </a:moveTo>
                  <a:cubicBezTo>
                    <a:pt x="136" y="40"/>
                    <a:pt x="272" y="80"/>
                    <a:pt x="336" y="96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15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08" name="Text Box 36"/>
            <p:cNvSpPr txBox="1">
              <a:spLocks noChangeArrowheads="1"/>
            </p:cNvSpPr>
            <p:nvPr/>
          </p:nvSpPr>
          <p:spPr bwMode="auto">
            <a:xfrm>
              <a:off x="1056" y="2352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000"/>
                <a:t>回归面</a:t>
              </a:r>
            </a:p>
          </p:txBody>
        </p:sp>
        <p:sp>
          <p:nvSpPr>
            <p:cNvPr id="412709" name="Text Box 37"/>
            <p:cNvSpPr txBox="1">
              <a:spLocks noChangeArrowheads="1"/>
            </p:cNvSpPr>
            <p:nvPr/>
          </p:nvSpPr>
          <p:spPr bwMode="auto">
            <a:xfrm>
              <a:off x="2304" y="192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sym typeface="Symbol" pitchFamily="18" charset="2"/>
                </a:rPr>
                <a:t></a:t>
              </a:r>
              <a:r>
                <a:rPr kumimoji="1" lang="en-US" altLang="zh-CN" sz="2400" baseline="-25000">
                  <a:latin typeface="Times New Roman" pitchFamily="18" charset="0"/>
                  <a:sym typeface="Symbol" pitchFamily="18" charset="2"/>
                </a:rPr>
                <a:t>0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412710" name="Text Box 38"/>
            <p:cNvSpPr txBox="1">
              <a:spLocks noChangeArrowheads="1"/>
            </p:cNvSpPr>
            <p:nvPr/>
          </p:nvSpPr>
          <p:spPr bwMode="auto">
            <a:xfrm>
              <a:off x="2976" y="201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sym typeface="Symbol" pitchFamily="18" charset="2"/>
                </a:rPr>
                <a:t></a:t>
              </a:r>
              <a:r>
                <a:rPr kumimoji="1" lang="en-US" altLang="zh-CN" sz="2400" b="1" baseline="-25000">
                  <a:latin typeface="Times New Roman" pitchFamily="18" charset="0"/>
                  <a:sym typeface="Symbol" pitchFamily="18" charset="2"/>
                </a:rPr>
                <a:t>i</a:t>
              </a:r>
              <a:endParaRPr kumimoji="1" lang="en-US" altLang="zh-CN" sz="2400" b="1" baseline="-25000">
                <a:latin typeface="Times New Roman" pitchFamily="18" charset="0"/>
              </a:endParaRPr>
            </a:p>
          </p:txBody>
        </p:sp>
        <p:sp>
          <p:nvSpPr>
            <p:cNvPr id="412711" name="Text Box 39"/>
            <p:cNvSpPr txBox="1">
              <a:spLocks noChangeArrowheads="1"/>
            </p:cNvSpPr>
            <p:nvPr/>
          </p:nvSpPr>
          <p:spPr bwMode="auto">
            <a:xfrm>
              <a:off x="288" y="360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x</a:t>
              </a:r>
              <a:r>
                <a:rPr kumimoji="1" lang="en-US" altLang="zh-CN" sz="2400" baseline="-25000"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12712" name="Text Box 40"/>
            <p:cNvSpPr txBox="1">
              <a:spLocks noChangeArrowheads="1"/>
            </p:cNvSpPr>
            <p:nvPr/>
          </p:nvSpPr>
          <p:spPr bwMode="auto">
            <a:xfrm>
              <a:off x="2064" y="134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12713" name="Text Box 41"/>
            <p:cNvSpPr txBox="1">
              <a:spLocks noChangeArrowheads="1"/>
            </p:cNvSpPr>
            <p:nvPr/>
          </p:nvSpPr>
          <p:spPr bwMode="auto">
            <a:xfrm>
              <a:off x="4896" y="278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x</a:t>
              </a:r>
              <a:r>
                <a:rPr kumimoji="1" lang="en-US" altLang="zh-CN" sz="2400" baseline="-25000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12714" name="Text Box 42"/>
            <p:cNvSpPr txBox="1">
              <a:spLocks noChangeArrowheads="1"/>
            </p:cNvSpPr>
            <p:nvPr/>
          </p:nvSpPr>
          <p:spPr bwMode="auto">
            <a:xfrm>
              <a:off x="2064" y="321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(</a:t>
              </a:r>
              <a:r>
                <a:rPr kumimoji="1" lang="en-US" altLang="zh-CN" sz="2400" i="1">
                  <a:latin typeface="Times New Roman" pitchFamily="18" charset="0"/>
                </a:rPr>
                <a:t>x</a:t>
              </a:r>
              <a:r>
                <a:rPr kumimoji="1" lang="en-US" altLang="zh-CN" sz="2400" baseline="-25000">
                  <a:latin typeface="Times New Roman" pitchFamily="18" charset="0"/>
                </a:rPr>
                <a:t>1</a:t>
              </a:r>
              <a:r>
                <a:rPr kumimoji="1" lang="en-US" altLang="zh-CN" sz="2400">
                  <a:latin typeface="Times New Roman" pitchFamily="18" charset="0"/>
                </a:rPr>
                <a:t>,</a:t>
              </a:r>
              <a:r>
                <a:rPr kumimoji="1" lang="en-US" altLang="zh-CN" sz="2400" i="1">
                  <a:latin typeface="Times New Roman" pitchFamily="18" charset="0"/>
                </a:rPr>
                <a:t>x</a:t>
              </a:r>
              <a:r>
                <a:rPr kumimoji="1" lang="en-US" altLang="zh-CN" sz="2400" baseline="-25000">
                  <a:latin typeface="Times New Roman" pitchFamily="18" charset="0"/>
                </a:rPr>
                <a:t>2</a:t>
              </a:r>
              <a:r>
                <a:rPr kumimoji="1" lang="en-US" altLang="zh-CN" sz="24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12715" name="Rectangle 43"/>
            <p:cNvSpPr>
              <a:spLocks noChangeArrowheads="1"/>
            </p:cNvSpPr>
            <p:nvPr/>
          </p:nvSpPr>
          <p:spPr bwMode="auto">
            <a:xfrm>
              <a:off x="2880" y="1872"/>
              <a:ext cx="27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6000">
                  <a:latin typeface="宋体" pitchFamily="2" charset="-122"/>
                </a:rPr>
                <a:t>}</a:t>
              </a:r>
            </a:p>
          </p:txBody>
        </p:sp>
      </p:grp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796B2BD1-AF5B-4435-912C-B4E3BEE0CCF5}"/>
              </a:ext>
            </a:extLst>
          </p:cNvPr>
          <p:cNvCxnSpPr>
            <a:cxnSpLocks/>
          </p:cNvCxnSpPr>
          <p:nvPr/>
        </p:nvCxnSpPr>
        <p:spPr>
          <a:xfrm>
            <a:off x="628650" y="961326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FC6D0F1F-0D53-4A10-B404-3AF227C9C5FE}"/>
              </a:ext>
            </a:extLst>
          </p:cNvPr>
          <p:cNvCxnSpPr/>
          <p:nvPr/>
        </p:nvCxnSpPr>
        <p:spPr>
          <a:xfrm>
            <a:off x="628650" y="1038207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27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81743" y="0"/>
            <a:ext cx="7086600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估计的多元回归方程</a:t>
            </a:r>
          </a:p>
        </p:txBody>
      </p:sp>
      <p:graphicFrame>
        <p:nvGraphicFramePr>
          <p:cNvPr id="416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967557"/>
              </p:ext>
            </p:extLst>
          </p:nvPr>
        </p:nvGraphicFramePr>
        <p:xfrm>
          <a:off x="558006" y="1338943"/>
          <a:ext cx="80279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" name="公式" r:id="rId4" imgW="3251160" imgH="228600" progId="Equation.3">
                  <p:embed/>
                </p:oleObj>
              </mc:Choice>
              <mc:Fallback>
                <p:oleObj name="公式" r:id="rId4" imgW="3251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" y="1338943"/>
                        <a:ext cx="802798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2700" dir="108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35200"/>
              </p:ext>
            </p:extLst>
          </p:nvPr>
        </p:nvGraphicFramePr>
        <p:xfrm>
          <a:off x="522516" y="2438400"/>
          <a:ext cx="84042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" name="公式" r:id="rId6" imgW="3403440" imgH="253800" progId="Equation.3">
                  <p:embed/>
                </p:oleObj>
              </mc:Choice>
              <mc:Fallback>
                <p:oleObj name="公式" r:id="rId6" imgW="3403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516" y="2438400"/>
                        <a:ext cx="840422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2700" dir="108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919026"/>
              </p:ext>
            </p:extLst>
          </p:nvPr>
        </p:nvGraphicFramePr>
        <p:xfrm>
          <a:off x="576937" y="1905000"/>
          <a:ext cx="437605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" name="公式" r:id="rId8" imgW="1803240" imgH="203040" progId="Equation.3">
                  <p:embed/>
                </p:oleObj>
              </mc:Choice>
              <mc:Fallback>
                <p:oleObj name="公式" r:id="rId8" imgW="1803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937" y="1905000"/>
                        <a:ext cx="437605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862645"/>
              </p:ext>
            </p:extLst>
          </p:nvPr>
        </p:nvGraphicFramePr>
        <p:xfrm>
          <a:off x="511616" y="3048000"/>
          <a:ext cx="80279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6" name="公式" r:id="rId10" imgW="3251160" imgH="228600" progId="Equation.3">
                  <p:embed/>
                </p:oleObj>
              </mc:Choice>
              <mc:Fallback>
                <p:oleObj name="公式" r:id="rId10" imgW="3251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16" y="3048000"/>
                        <a:ext cx="802798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2700" dir="108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396511"/>
              </p:ext>
            </p:extLst>
          </p:nvPr>
        </p:nvGraphicFramePr>
        <p:xfrm>
          <a:off x="587816" y="3581400"/>
          <a:ext cx="3984184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7" name="公式" r:id="rId12" imgW="1638000" imgH="203040" progId="Equation.3">
                  <p:embed/>
                </p:oleObj>
              </mc:Choice>
              <mc:Fallback>
                <p:oleObj name="公式" r:id="rId12" imgW="1638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16" y="3581400"/>
                        <a:ext cx="3984184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379670"/>
              </p:ext>
            </p:extLst>
          </p:nvPr>
        </p:nvGraphicFramePr>
        <p:xfrm>
          <a:off x="1654616" y="4114800"/>
          <a:ext cx="47672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8" name="公式" r:id="rId14" imgW="1930320" imgH="253800" progId="Equation.3">
                  <p:embed/>
                </p:oleObj>
              </mc:Choice>
              <mc:Fallback>
                <p:oleObj name="公式" r:id="rId14" imgW="1930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616" y="4114800"/>
                        <a:ext cx="476726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2700" dir="108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918523"/>
              </p:ext>
            </p:extLst>
          </p:nvPr>
        </p:nvGraphicFramePr>
        <p:xfrm>
          <a:off x="664017" y="4800600"/>
          <a:ext cx="612867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9" name="公式" r:id="rId16" imgW="2400120" imgH="253800" progId="Equation.3">
                  <p:embed/>
                </p:oleObj>
              </mc:Choice>
              <mc:Fallback>
                <p:oleObj name="公式" r:id="rId16" imgW="2400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17" y="4800600"/>
                        <a:ext cx="612867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96B2BD1-AF5B-4435-912C-B4E3BEE0CCF5}"/>
              </a:ext>
            </a:extLst>
          </p:cNvPr>
          <p:cNvCxnSpPr>
            <a:cxnSpLocks/>
          </p:cNvCxnSpPr>
          <p:nvPr/>
        </p:nvCxnSpPr>
        <p:spPr>
          <a:xfrm>
            <a:off x="628650" y="961326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FC6D0F1F-0D53-4A10-B404-3AF227C9C5FE}"/>
              </a:ext>
            </a:extLst>
          </p:cNvPr>
          <p:cNvCxnSpPr/>
          <p:nvPr/>
        </p:nvCxnSpPr>
        <p:spPr>
          <a:xfrm>
            <a:off x="628650" y="1038207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083425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参数的最小二乘估计</a:t>
            </a:r>
          </a:p>
        </p:txBody>
      </p:sp>
      <p:graphicFrame>
        <p:nvGraphicFramePr>
          <p:cNvPr id="42086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914400" y="2438400"/>
          <a:ext cx="63436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8" name="公式" r:id="rId4" imgW="2869920" imgH="266400" progId="Equation.3">
                  <p:embed/>
                </p:oleObj>
              </mc:Choice>
              <mc:Fallback>
                <p:oleObj name="公式" r:id="rId4" imgW="2869920" imgH="266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lum contrast="-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63436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8" name="Rectangle 4"/>
          <p:cNvSpPr>
            <a:spLocks noChangeArrowheads="1"/>
          </p:cNvSpPr>
          <p:nvPr/>
        </p:nvSpPr>
        <p:spPr bwMode="auto">
          <a:xfrm>
            <a:off x="381000" y="3748088"/>
            <a:ext cx="7966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0" hangingPunct="0"/>
            <a:r>
              <a:rPr kumimoji="1" lang="en-US" altLang="zh-CN" sz="2800" b="1" dirty="0">
                <a:latin typeface="宋体" pitchFamily="2" charset="-122"/>
              </a:rPr>
              <a:t>2.</a:t>
            </a:r>
            <a:r>
              <a:rPr kumimoji="1" lang="zh-CN" altLang="en-US" sz="2800" b="1" dirty="0">
                <a:latin typeface="宋体" pitchFamily="2" charset="-122"/>
              </a:rPr>
              <a:t>求解</a:t>
            </a:r>
            <a:r>
              <a:rPr kumimoji="1" lang="zh-CN" altLang="en-US" sz="2800" b="1" dirty="0">
                <a:sym typeface="Symbol" pitchFamily="18" charset="2"/>
              </a:rPr>
              <a:t>各回归参数的标准方程如下</a:t>
            </a:r>
          </a:p>
        </p:txBody>
      </p:sp>
      <p:graphicFrame>
        <p:nvGraphicFramePr>
          <p:cNvPr id="42086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84450" y="4343400"/>
          <a:ext cx="42799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9" name="公式" r:id="rId6" imgW="1942920" imgH="1066680" progId="Equation.3">
                  <p:embed/>
                </p:oleObj>
              </mc:Choice>
              <mc:Fallback>
                <p:oleObj name="公式" r:id="rId6" imgW="1942920" imgH="10666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4343400"/>
                        <a:ext cx="42799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872" name="Group 8"/>
          <p:cNvGrpSpPr>
            <a:grpSpLocks/>
          </p:cNvGrpSpPr>
          <p:nvPr/>
        </p:nvGrpSpPr>
        <p:grpSpPr bwMode="auto">
          <a:xfrm>
            <a:off x="381000" y="1371600"/>
            <a:ext cx="8001000" cy="1041400"/>
            <a:chOff x="336" y="1089"/>
            <a:chExt cx="5040" cy="656"/>
          </a:xfrm>
        </p:grpSpPr>
        <p:sp>
          <p:nvSpPr>
            <p:cNvPr id="420870" name="Rectangle 6"/>
            <p:cNvSpPr>
              <a:spLocks noChangeArrowheads="1"/>
            </p:cNvSpPr>
            <p:nvPr/>
          </p:nvSpPr>
          <p:spPr bwMode="auto">
            <a:xfrm>
              <a:off x="336" y="1089"/>
              <a:ext cx="5040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0" hangingPunct="0">
                <a:lnSpc>
                  <a:spcPct val="110000"/>
                </a:lnSpc>
              </a:pPr>
              <a:r>
                <a:rPr kumimoji="1" lang="en-US" altLang="zh-CN" sz="2800" b="1" dirty="0">
                  <a:latin typeface="宋体" pitchFamily="2" charset="-122"/>
                </a:rPr>
                <a:t>1.</a:t>
              </a:r>
              <a:r>
                <a:rPr kumimoji="1" lang="zh-CN" altLang="en-US" sz="2800" b="1" dirty="0">
                  <a:latin typeface="宋体" pitchFamily="2" charset="-122"/>
                </a:rPr>
                <a:t>使因变量</a:t>
              </a:r>
              <a:r>
                <a:rPr kumimoji="1" lang="zh-CN" altLang="en-US" sz="2800" b="1" dirty="0">
                  <a:latin typeface="Times New Roman" pitchFamily="18" charset="0"/>
                </a:rPr>
                <a:t>的观察值与估计值之间的离差平方和达到最小来求得 </a:t>
              </a:r>
              <a:r>
                <a:rPr kumimoji="1" lang="zh-CN" altLang="en-US" sz="2800" b="1" i="1" dirty="0">
                  <a:latin typeface="Times New Roman" pitchFamily="18" charset="0"/>
                  <a:sym typeface="Symbol" pitchFamily="18" charset="2"/>
                </a:rPr>
                <a:t>                              </a:t>
              </a:r>
              <a:r>
                <a:rPr kumimoji="1" lang="zh-CN" altLang="en-US" sz="2800" b="1" dirty="0">
                  <a:latin typeface="Times New Roman" pitchFamily="18" charset="0"/>
                </a:rPr>
                <a:t>。即</a:t>
              </a:r>
            </a:p>
          </p:txBody>
        </p:sp>
        <p:graphicFrame>
          <p:nvGraphicFramePr>
            <p:cNvPr id="420871" name="Object 7"/>
            <p:cNvGraphicFramePr>
              <a:graphicFrameLocks noChangeAspect="1"/>
            </p:cNvGraphicFramePr>
            <p:nvPr/>
          </p:nvGraphicFramePr>
          <p:xfrm>
            <a:off x="2256" y="1392"/>
            <a:ext cx="165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20" name="Equation" r:id="rId8" imgW="1130040" imgH="266400" progId="Equation.3">
                    <p:embed/>
                  </p:oleObj>
                </mc:Choice>
                <mc:Fallback>
                  <p:oleObj name="Equation" r:id="rId8" imgW="113004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392"/>
                          <a:ext cx="1655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873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95400" y="3124200"/>
          <a:ext cx="55578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1" name="公式" r:id="rId10" imgW="2514600" imgH="266400" progId="Equation.3">
                  <p:embed/>
                </p:oleObj>
              </mc:Choice>
              <mc:Fallback>
                <p:oleObj name="公式" r:id="rId10" imgW="2514600" imgH="266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lum contrast="-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4200"/>
                        <a:ext cx="555783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96B2BD1-AF5B-4435-912C-B4E3BEE0CCF5}"/>
              </a:ext>
            </a:extLst>
          </p:cNvPr>
          <p:cNvCxnSpPr>
            <a:cxnSpLocks/>
          </p:cNvCxnSpPr>
          <p:nvPr/>
        </p:nvCxnSpPr>
        <p:spPr>
          <a:xfrm>
            <a:off x="628650" y="961326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FC6D0F1F-0D53-4A10-B404-3AF227C9C5FE}"/>
              </a:ext>
            </a:extLst>
          </p:cNvPr>
          <p:cNvCxnSpPr/>
          <p:nvPr/>
        </p:nvCxnSpPr>
        <p:spPr>
          <a:xfrm>
            <a:off x="628650" y="1038207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9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10FD0C1-D642-4508-9CDF-AF92288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相关关系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C1A37B8-5D84-4B7B-BD38-3B8A3265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Galton</a:t>
            </a:r>
            <a:r>
              <a:rPr lang="zh-CN" altLang="en-US" sz="3200" dirty="0"/>
              <a:t>把孩子的身高向中间值靠近的趋势称之为一种</a:t>
            </a:r>
            <a:r>
              <a:rPr lang="zh-CN" altLang="en-US" sz="3200" dirty="0">
                <a:solidFill>
                  <a:srgbClr val="FF0000"/>
                </a:solidFill>
              </a:rPr>
              <a:t>回归效应</a:t>
            </a:r>
            <a:r>
              <a:rPr lang="zh-CN" altLang="en-US" sz="3200" dirty="0"/>
              <a:t>，而他发展的研究两个数值变量的方法称为</a:t>
            </a:r>
            <a:r>
              <a:rPr lang="zh-CN" altLang="en-US" sz="3200" dirty="0" smtClean="0">
                <a:solidFill>
                  <a:srgbClr val="FF0000"/>
                </a:solidFill>
              </a:rPr>
              <a:t>回归分析</a:t>
            </a:r>
            <a:endParaRPr lang="zh-CN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E5166B0F-FC9F-48DB-8A48-09CA60851285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5C499671-DDCB-4BA9-8957-E6D412B9F499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96B5391-A997-4A94-B21F-CF48AE145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41" y="3248061"/>
            <a:ext cx="5574846" cy="359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522FB25-33F4-48DB-B0C9-D3F953B4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相关关系的类型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B7DDC68-AA3A-4CBC-B957-BE23BCBD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76" y="1961685"/>
            <a:ext cx="7017518" cy="434250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A2A37ECC-748F-47A2-80AA-05F269EEBD3A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FE02DA3D-9330-4AF1-8400-9330CE0610C3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1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263E18-6B9F-4BFF-AF59-1393A1CF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相关关系的测量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DFDE2A50-CEEA-48E9-A7E6-A76ADAC52A84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7019E7FB-A229-4CC6-9749-B1587C406CD7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B67E5F15-9127-4EB0-A634-58AE96C8C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39" y="2155372"/>
            <a:ext cx="6632122" cy="374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466D6A-8C16-4E9F-8872-CC9AD253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相关表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9170CCB-1383-4876-878A-50BD80A42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编制相关表、图的意义</a:t>
            </a:r>
            <a:r>
              <a:rPr lang="en-US" altLang="zh-CN" sz="3200" dirty="0"/>
              <a:t>——</a:t>
            </a:r>
            <a:r>
              <a:rPr lang="zh-CN" altLang="en-US" sz="3200" dirty="0"/>
              <a:t>有利于分析者判断相关的有无、方向、形态、密切</a:t>
            </a:r>
            <a:r>
              <a:rPr lang="zh-CN" altLang="en-US" sz="3200" dirty="0" smtClean="0"/>
              <a:t>程度</a:t>
            </a:r>
            <a:endParaRPr lang="zh-CN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971E0D1B-A7A4-4338-AB34-E9688D0CAA91}"/>
              </a:ext>
            </a:extLst>
          </p:cNvPr>
          <p:cNvCxnSpPr>
            <a:cxnSpLocks/>
          </p:cNvCxnSpPr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EC971A13-A892-4944-9331-647B540EEF94}"/>
              </a:ext>
            </a:extLst>
          </p:cNvPr>
          <p:cNvCxnSpPr/>
          <p:nvPr/>
        </p:nvCxnSpPr>
        <p:spPr>
          <a:xfrm>
            <a:off x="628650" y="1767569"/>
            <a:ext cx="78867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2E007B5-41CF-4A16-A980-92D01BEE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206" y="2883379"/>
            <a:ext cx="5164337" cy="38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5497</TotalTime>
  <Words>2967</Words>
  <Application>Microsoft Office PowerPoint</Application>
  <PresentationFormat>全屏显示(4:3)</PresentationFormat>
  <Paragraphs>286</Paragraphs>
  <Slides>55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55</vt:i4>
      </vt:variant>
    </vt:vector>
  </HeadingPairs>
  <TitlesOfParts>
    <vt:vector size="62" baseType="lpstr">
      <vt:lpstr>Office 主题​​</vt:lpstr>
      <vt:lpstr>BMP 图像</vt:lpstr>
      <vt:lpstr>Chart</vt:lpstr>
      <vt:lpstr>Microsoft Excel 图表</vt:lpstr>
      <vt:lpstr>Bitmap Image</vt:lpstr>
      <vt:lpstr>公式</vt:lpstr>
      <vt:lpstr>Equation</vt:lpstr>
      <vt:lpstr>线性回归 </vt:lpstr>
      <vt:lpstr>1. 变量间的关系</vt:lpstr>
      <vt:lpstr>函数关系</vt:lpstr>
      <vt:lpstr>相关关系</vt:lpstr>
      <vt:lpstr>2.相关关系的描述与测度</vt:lpstr>
      <vt:lpstr>相关关系</vt:lpstr>
      <vt:lpstr>相关关系的类型</vt:lpstr>
      <vt:lpstr>相关关系的测量</vt:lpstr>
      <vt:lpstr>相关表</vt:lpstr>
      <vt:lpstr>相关图（散点图）</vt:lpstr>
      <vt:lpstr>相关系数</vt:lpstr>
      <vt:lpstr>相关系数</vt:lpstr>
      <vt:lpstr>相关系数的性质</vt:lpstr>
      <vt:lpstr>相关系数的性质</vt:lpstr>
      <vt:lpstr>相关关系的图示</vt:lpstr>
      <vt:lpstr>相关关系的图示</vt:lpstr>
      <vt:lpstr>PowerPoint 演示文稿</vt:lpstr>
      <vt:lpstr>计算相关系数</vt:lpstr>
      <vt:lpstr>3.相关系数的显著性检验</vt:lpstr>
      <vt:lpstr>相关关系的显著性检验</vt:lpstr>
      <vt:lpstr>相关关系的显著性检验</vt:lpstr>
      <vt:lpstr>相关关系的显著性检验</vt:lpstr>
      <vt:lpstr>PowerPoint 演示文稿</vt:lpstr>
      <vt:lpstr>PowerPoint 演示文稿</vt:lpstr>
      <vt:lpstr>4. 一元线性回归</vt:lpstr>
      <vt:lpstr>一元线性回归</vt:lpstr>
      <vt:lpstr>一元线性回归</vt:lpstr>
      <vt:lpstr>一元线性回归</vt:lpstr>
      <vt:lpstr>相关分析与回归分析的区别</vt:lpstr>
      <vt:lpstr>回归模型</vt:lpstr>
      <vt:lpstr>一元线性回归模型</vt:lpstr>
      <vt:lpstr>随机关系与回归模型</vt:lpstr>
      <vt:lpstr>一元线性回归模型</vt:lpstr>
      <vt:lpstr>一元线性回归模型</vt:lpstr>
      <vt:lpstr>一元线性回归模型</vt:lpstr>
      <vt:lpstr>理论回归模型</vt:lpstr>
      <vt:lpstr>一元线性回归模型</vt:lpstr>
      <vt:lpstr>总体回归方程（函数）</vt:lpstr>
      <vt:lpstr>样本回归方程（函数）</vt:lpstr>
      <vt:lpstr>样本回归线与总体回归线之间的关系</vt:lpstr>
      <vt:lpstr>PowerPoint 演示文稿</vt:lpstr>
      <vt:lpstr>PowerPoint 演示文稿</vt:lpstr>
      <vt:lpstr>PowerPoint 演示文稿</vt:lpstr>
      <vt:lpstr>参数的最小二乘估计(Least Squares)</vt:lpstr>
      <vt:lpstr>参数的最小二乘估计</vt:lpstr>
      <vt:lpstr>参数的最小二乘估计</vt:lpstr>
      <vt:lpstr>最小二乘估计量的性质</vt:lpstr>
      <vt:lpstr>最小二乘估计量的性质</vt:lpstr>
      <vt:lpstr>PowerPoint 演示文稿</vt:lpstr>
      <vt:lpstr>5 多元线性回归模型</vt:lpstr>
      <vt:lpstr>多元回归模型与回归方程</vt:lpstr>
      <vt:lpstr>多元回归模型与回归方程</vt:lpstr>
      <vt:lpstr>多元回归模型与回归方程</vt:lpstr>
      <vt:lpstr>估计的多元回归方程</vt:lpstr>
      <vt:lpstr>参数的最小二乘估计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xbw</dc:creator>
  <cp:lastModifiedBy>Windows 用户</cp:lastModifiedBy>
  <cp:revision>130</cp:revision>
  <dcterms:created xsi:type="dcterms:W3CDTF">2021-03-19T13:24:47Z</dcterms:created>
  <dcterms:modified xsi:type="dcterms:W3CDTF">2023-03-21T06:20:59Z</dcterms:modified>
</cp:coreProperties>
</file>