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A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>
      <p:cViewPr varScale="1">
        <p:scale>
          <a:sx n="82" d="100"/>
          <a:sy n="82" d="100"/>
        </p:scale>
        <p:origin x="-1478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7CE4B-9543-448E-A4BB-8FDC5CEBF539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17A9E2-73EB-48E8-8295-94DEBC601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187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7A9E2-73EB-48E8-8295-94DEBC60115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979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>
                <a:latin typeface="华文宋体" panose="02010600040101010101" pitchFamily="2" charset="-122"/>
                <a:ea typeface="华文宋体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D2C22-0CC1-425B-ABA1-18A761302B71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FB8A3-4413-4399-B8D4-853637E9BC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D2C22-0CC1-425B-ABA1-18A761302B71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FB8A3-4413-4399-B8D4-853637E9BC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D2C22-0CC1-425B-ABA1-18A761302B71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FB8A3-4413-4399-B8D4-853637E9BC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宋体" panose="02010600040101010101" pitchFamily="2" charset="-122"/>
                <a:ea typeface="华文宋体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华文宋体" panose="02010600040101010101" pitchFamily="2" charset="-122"/>
                <a:ea typeface="华文宋体" panose="02010600040101010101" pitchFamily="2" charset="-122"/>
              </a:defRPr>
            </a:lvl1pPr>
            <a:lvl2pPr>
              <a:defRPr>
                <a:latin typeface="华文宋体" panose="02010600040101010101" pitchFamily="2" charset="-122"/>
                <a:ea typeface="华文宋体" panose="02010600040101010101" pitchFamily="2" charset="-122"/>
              </a:defRPr>
            </a:lvl2pPr>
            <a:lvl3pPr>
              <a:defRPr>
                <a:latin typeface="华文宋体" panose="02010600040101010101" pitchFamily="2" charset="-122"/>
                <a:ea typeface="华文宋体" panose="02010600040101010101" pitchFamily="2" charset="-122"/>
              </a:defRPr>
            </a:lvl3pPr>
            <a:lvl4pPr>
              <a:defRPr>
                <a:latin typeface="华文宋体" panose="02010600040101010101" pitchFamily="2" charset="-122"/>
                <a:ea typeface="华文宋体" panose="02010600040101010101" pitchFamily="2" charset="-122"/>
              </a:defRPr>
            </a:lvl4pPr>
            <a:lvl5pPr>
              <a:defRPr>
                <a:latin typeface="华文宋体" panose="02010600040101010101" pitchFamily="2" charset="-122"/>
                <a:ea typeface="华文宋体" panose="0201060004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D2C22-0CC1-425B-ABA1-18A761302B71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FB8A3-4413-4399-B8D4-853637E9BC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>
                <a:latin typeface="华文宋体" panose="02010600040101010101" pitchFamily="2" charset="-122"/>
                <a:ea typeface="华文宋体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D2C22-0CC1-425B-ABA1-18A761302B71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FB8A3-4413-4399-B8D4-853637E9BCC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宋体" panose="02010600040101010101" pitchFamily="2" charset="-122"/>
                <a:ea typeface="华文宋体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>
                <a:latin typeface="华文宋体" panose="02010600040101010101" pitchFamily="2" charset="-122"/>
                <a:ea typeface="华文宋体" panose="02010600040101010101" pitchFamily="2" charset="-122"/>
              </a:defRPr>
            </a:lvl1pPr>
            <a:lvl2pPr>
              <a:defRPr sz="2400">
                <a:latin typeface="华文宋体" panose="02010600040101010101" pitchFamily="2" charset="-122"/>
                <a:ea typeface="华文宋体" panose="02010600040101010101" pitchFamily="2" charset="-122"/>
              </a:defRPr>
            </a:lvl2pPr>
            <a:lvl3pPr>
              <a:defRPr sz="2000">
                <a:latin typeface="华文宋体" panose="02010600040101010101" pitchFamily="2" charset="-122"/>
                <a:ea typeface="华文宋体" panose="02010600040101010101" pitchFamily="2" charset="-122"/>
              </a:defRPr>
            </a:lvl3pPr>
            <a:lvl4pPr>
              <a:defRPr sz="1800">
                <a:latin typeface="华文宋体" panose="02010600040101010101" pitchFamily="2" charset="-122"/>
                <a:ea typeface="华文宋体" panose="02010600040101010101" pitchFamily="2" charset="-122"/>
              </a:defRPr>
            </a:lvl4pPr>
            <a:lvl5pPr>
              <a:defRPr sz="1800">
                <a:latin typeface="华文宋体" panose="02010600040101010101" pitchFamily="2" charset="-122"/>
                <a:ea typeface="华文宋体" panose="02010600040101010101" pitchFamily="2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>
                <a:latin typeface="华文宋体" panose="02010600040101010101" pitchFamily="2" charset="-122"/>
                <a:ea typeface="华文宋体" panose="02010600040101010101" pitchFamily="2" charset="-122"/>
              </a:defRPr>
            </a:lvl1pPr>
            <a:lvl2pPr>
              <a:defRPr sz="2400">
                <a:latin typeface="华文宋体" panose="02010600040101010101" pitchFamily="2" charset="-122"/>
                <a:ea typeface="华文宋体" panose="02010600040101010101" pitchFamily="2" charset="-122"/>
              </a:defRPr>
            </a:lvl2pPr>
            <a:lvl3pPr>
              <a:defRPr sz="2000">
                <a:latin typeface="华文宋体" panose="02010600040101010101" pitchFamily="2" charset="-122"/>
                <a:ea typeface="华文宋体" panose="02010600040101010101" pitchFamily="2" charset="-122"/>
              </a:defRPr>
            </a:lvl3pPr>
            <a:lvl4pPr>
              <a:defRPr sz="1800">
                <a:latin typeface="华文宋体" panose="02010600040101010101" pitchFamily="2" charset="-122"/>
                <a:ea typeface="华文宋体" panose="02010600040101010101" pitchFamily="2" charset="-122"/>
              </a:defRPr>
            </a:lvl4pPr>
            <a:lvl5pPr>
              <a:defRPr sz="1800">
                <a:latin typeface="华文宋体" panose="02010600040101010101" pitchFamily="2" charset="-122"/>
                <a:ea typeface="华文宋体" panose="02010600040101010101" pitchFamily="2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D2C22-0CC1-425B-ABA1-18A761302B71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FB8A3-4413-4399-B8D4-853637E9BC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D2C22-0CC1-425B-ABA1-18A761302B71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FB8A3-4413-4399-B8D4-853637E9BCC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D2C22-0CC1-425B-ABA1-18A761302B71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FB8A3-4413-4399-B8D4-853637E9BC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D2C22-0CC1-425B-ABA1-18A761302B71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FB8A3-4413-4399-B8D4-853637E9BC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D2C22-0CC1-425B-ABA1-18A761302B71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FB8A3-4413-4399-B8D4-853637E9BCC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D2C22-0CC1-425B-ABA1-18A761302B71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FB8A3-4413-4399-B8D4-853637E9BC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DA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7BD2C22-0CC1-425B-ABA1-18A761302B71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08FB8A3-4413-4399-B8D4-853637E9BC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077839"/>
            <a:ext cx="8134672" cy="1927225"/>
          </a:xfrm>
        </p:spPr>
        <p:txBody>
          <a:bodyPr/>
          <a:lstStyle/>
          <a:p>
            <a:pPr algn="ctr"/>
            <a:r>
              <a:rPr lang="zh-CN" altLang="en-US" sz="480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逻辑</a:t>
            </a:r>
            <a:r>
              <a:rPr lang="zh-CN" altLang="en-US" sz="480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回归 </a:t>
            </a:r>
            <a:r>
              <a:rPr lang="en-US" altLang="zh-CN" sz="48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/>
            </a:r>
            <a:br>
              <a:rPr lang="en-US" altLang="zh-CN" sz="48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zh-CN" altLang="en-US" sz="48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（</a:t>
            </a:r>
            <a:r>
              <a:rPr lang="x-none" altLang="zh-CN" sz="48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Logistic</a:t>
            </a:r>
            <a:r>
              <a:rPr lang="de-DE" altLang="zh-CN" sz="48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Regression</a:t>
            </a:r>
            <a:r>
              <a:rPr lang="zh-CN" altLang="en-US" sz="48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86769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2">
            <a:extLst>
              <a:ext uri="{FF2B5EF4-FFF2-40B4-BE49-F238E27FC236}">
                <a16:creationId xmlns="" xmlns:a16="http://schemas.microsoft.com/office/drawing/2014/main" id="{11216A56-4A38-44DD-A068-5D2115C02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62" y="533251"/>
            <a:ext cx="7281998" cy="527201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b="1" dirty="0">
                <a:sym typeface="Wingdings" panose="05000000000000000000" pitchFamily="2" charset="2"/>
              </a:rPr>
              <a:t>功能：</a:t>
            </a:r>
            <a:endParaRPr lang="en-US" altLang="zh-CN" sz="2800" b="1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b="1" dirty="0">
                <a:sym typeface="Wingdings" panose="05000000000000000000" pitchFamily="2" charset="2"/>
              </a:rPr>
              <a:t>做</a:t>
            </a:r>
            <a:r>
              <a:rPr lang="zh-CN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二分类（</a:t>
            </a:r>
            <a:r>
              <a:rPr lang="en-US" altLang="zh-CN" b="1" dirty="0">
                <a:solidFill>
                  <a:srgbClr val="FF0000"/>
                </a:solidFill>
                <a:sym typeface="Wingdings" panose="05000000000000000000" pitchFamily="2" charset="2"/>
              </a:rPr>
              <a:t>1/0</a:t>
            </a:r>
            <a:r>
              <a:rPr lang="zh-CN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）</a:t>
            </a:r>
            <a:r>
              <a:rPr lang="zh-CN" altLang="en-US" b="1" dirty="0">
                <a:sym typeface="Wingdings" panose="05000000000000000000" pitchFamily="2" charset="2"/>
              </a:rPr>
              <a:t>任务，并给出相应</a:t>
            </a:r>
            <a:r>
              <a:rPr lang="zh-CN" altLang="en-US" b="1" dirty="0" smtClean="0">
                <a:sym typeface="Wingdings" panose="05000000000000000000" pitchFamily="2" charset="2"/>
              </a:rPr>
              <a:t>概率</a:t>
            </a:r>
            <a:endParaRPr lang="en-US" altLang="zh-CN" b="1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b="1" dirty="0">
                <a:sym typeface="Wingdings" panose="05000000000000000000" pitchFamily="2" charset="2"/>
              </a:rPr>
              <a:t>比如</a:t>
            </a:r>
            <a:endParaRPr lang="en-US" altLang="zh-CN" b="1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800" b="1" dirty="0">
                <a:sym typeface="Wingdings" panose="05000000000000000000" pitchFamily="2" charset="2"/>
              </a:rPr>
              <a:t>区分是否是垃圾邮件（</a:t>
            </a:r>
            <a:r>
              <a:rPr lang="en-US" altLang="zh-CN" sz="1800" b="1" dirty="0">
                <a:sym typeface="Wingdings" panose="05000000000000000000" pitchFamily="2" charset="2"/>
              </a:rPr>
              <a:t>1: spam</a:t>
            </a:r>
            <a:r>
              <a:rPr lang="zh-CN" altLang="en-US" sz="1800" b="1" dirty="0">
                <a:sym typeface="Wingdings" panose="05000000000000000000" pitchFamily="2" charset="2"/>
              </a:rPr>
              <a:t>、</a:t>
            </a:r>
            <a:r>
              <a:rPr lang="en-US" altLang="zh-CN" sz="1800" b="1" dirty="0" smtClean="0">
                <a:sym typeface="Wingdings" panose="05000000000000000000" pitchFamily="2" charset="2"/>
              </a:rPr>
              <a:t>0 : </a:t>
            </a:r>
            <a:r>
              <a:rPr lang="en-US" altLang="zh-CN" sz="1800" b="1" dirty="0">
                <a:sym typeface="Wingdings" panose="05000000000000000000" pitchFamily="2" charset="2"/>
              </a:rPr>
              <a:t>no</a:t>
            </a:r>
            <a:r>
              <a:rPr lang="zh-CN" altLang="en-US" sz="1800" b="1" dirty="0">
                <a:sym typeface="Wingdings" panose="05000000000000000000" pitchFamily="2" charset="2"/>
              </a:rPr>
              <a:t>）</a:t>
            </a:r>
            <a:endParaRPr lang="en-US" altLang="zh-CN" sz="1800" b="1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800" b="1" dirty="0">
                <a:sym typeface="Wingdings" panose="05000000000000000000" pitchFamily="2" charset="2"/>
              </a:rPr>
              <a:t>银行判断是否给用户办理信用卡（</a:t>
            </a:r>
            <a:r>
              <a:rPr lang="en-US" altLang="zh-CN" sz="1800" b="1" dirty="0">
                <a:sym typeface="Wingdings" panose="05000000000000000000" pitchFamily="2" charset="2"/>
              </a:rPr>
              <a:t>1: yes</a:t>
            </a:r>
            <a:r>
              <a:rPr lang="zh-CN" altLang="en-US" sz="1800" b="1" dirty="0">
                <a:sym typeface="Wingdings" panose="05000000000000000000" pitchFamily="2" charset="2"/>
              </a:rPr>
              <a:t>、</a:t>
            </a:r>
            <a:r>
              <a:rPr lang="en-US" altLang="zh-CN" sz="1800" b="1" dirty="0" smtClean="0">
                <a:sym typeface="Wingdings" panose="05000000000000000000" pitchFamily="2" charset="2"/>
              </a:rPr>
              <a:t>0 : </a:t>
            </a:r>
            <a:r>
              <a:rPr lang="en-US" altLang="zh-CN" sz="1800" b="1" dirty="0">
                <a:sym typeface="Wingdings" panose="05000000000000000000" pitchFamily="2" charset="2"/>
              </a:rPr>
              <a:t>no</a:t>
            </a:r>
            <a:r>
              <a:rPr lang="zh-CN" altLang="en-US" sz="1800" b="1" dirty="0">
                <a:sym typeface="Wingdings" panose="05000000000000000000" pitchFamily="2" charset="2"/>
              </a:rPr>
              <a:t>）</a:t>
            </a:r>
            <a:endParaRPr lang="en-US" altLang="zh-CN" sz="1800" b="1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00" b="1" dirty="0">
                <a:sym typeface="Wingdings" panose="05000000000000000000" pitchFamily="2" charset="2"/>
              </a:rPr>
              <a:t>注：二分类问题可扩展到多分类</a:t>
            </a:r>
            <a:r>
              <a:rPr lang="zh-CN" altLang="en-US" sz="1800" b="1" dirty="0" smtClean="0">
                <a:sym typeface="Wingdings" panose="05000000000000000000" pitchFamily="2" charset="2"/>
              </a:rPr>
              <a:t>问题</a:t>
            </a:r>
            <a:endParaRPr lang="en-US" altLang="zh-CN" sz="1800" b="1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FF0000"/>
                </a:solidFill>
                <a:sym typeface="Wingdings" panose="05000000000000000000" pitchFamily="2" charset="2"/>
              </a:rPr>
              <a:t>Question</a:t>
            </a:r>
            <a:r>
              <a:rPr lang="zh-CN" altLang="en-US" sz="1800" b="1" dirty="0">
                <a:sym typeface="Wingdings" panose="05000000000000000000" pitchFamily="2" charset="2"/>
              </a:rPr>
              <a:t>：</a:t>
            </a:r>
            <a:endParaRPr lang="en-US" altLang="zh-CN" sz="1800" b="1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00" b="1" dirty="0">
                <a:sym typeface="Wingdings" panose="05000000000000000000" pitchFamily="2" charset="2"/>
              </a:rPr>
              <a:t>“逻辑回归” </a:t>
            </a:r>
            <a:r>
              <a:rPr lang="zh-CN" altLang="en-US" sz="1800" b="1" dirty="0" smtClean="0">
                <a:sym typeface="Wingdings" panose="05000000000000000000" pitchFamily="2" charset="2"/>
              </a:rPr>
              <a:t>做分类问题</a:t>
            </a:r>
            <a:r>
              <a:rPr lang="zh-CN" altLang="en-US" sz="1800" b="1" dirty="0">
                <a:sym typeface="Wingdings" panose="05000000000000000000" pitchFamily="2" charset="2"/>
              </a:rPr>
              <a:t>，</a:t>
            </a:r>
            <a:endParaRPr lang="en-US" altLang="zh-CN" sz="1800" b="1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00" b="1" dirty="0">
                <a:sym typeface="Wingdings" panose="05000000000000000000" pitchFamily="2" charset="2"/>
              </a:rPr>
              <a:t>为何不取名“逻辑分类”？</a:t>
            </a:r>
            <a:endParaRPr lang="de-DE" altLang="zh-CN" b="1" dirty="0">
              <a:sym typeface="Wingdings" panose="05000000000000000000" pitchFamily="2" charset="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724128" y="3978079"/>
            <a:ext cx="2263471" cy="1452294"/>
            <a:chOff x="7447073" y="3475024"/>
            <a:chExt cx="2858804" cy="1936566"/>
          </a:xfrm>
        </p:grpSpPr>
        <p:grpSp>
          <p:nvGrpSpPr>
            <p:cNvPr id="5" name="Gruppieren 24">
              <a:extLst>
                <a:ext uri="{FF2B5EF4-FFF2-40B4-BE49-F238E27FC236}">
                  <a16:creationId xmlns="" xmlns:a16="http://schemas.microsoft.com/office/drawing/2014/main" id="{E506F231-FB6C-4F29-8743-924316AA92C2}"/>
                </a:ext>
              </a:extLst>
            </p:cNvPr>
            <p:cNvGrpSpPr/>
            <p:nvPr/>
          </p:nvGrpSpPr>
          <p:grpSpPr>
            <a:xfrm>
              <a:off x="7447073" y="3475024"/>
              <a:ext cx="2858804" cy="1936566"/>
              <a:chOff x="1110012" y="2736977"/>
              <a:chExt cx="1928027" cy="1339058"/>
            </a:xfrm>
          </p:grpSpPr>
          <p:cxnSp>
            <p:nvCxnSpPr>
              <p:cNvPr id="17" name="Gerade Verbindung mit Pfeil 7">
                <a:extLst>
                  <a:ext uri="{FF2B5EF4-FFF2-40B4-BE49-F238E27FC236}">
                    <a16:creationId xmlns="" xmlns:a16="http://schemas.microsoft.com/office/drawing/2014/main" id="{18429A8F-15E5-4703-89A4-C3F999755E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3040" y="3915295"/>
                <a:ext cx="1221971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Gerade Verbindung mit Pfeil 9">
                <a:extLst>
                  <a:ext uri="{FF2B5EF4-FFF2-40B4-BE49-F238E27FC236}">
                    <a16:creationId xmlns="" xmlns:a16="http://schemas.microsoft.com/office/drawing/2014/main" id="{C8B47A46-1D5F-4E71-B083-AA0F8B1474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63040" y="2826327"/>
                <a:ext cx="0" cy="108896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Textfeld 23">
                <a:extLst>
                  <a:ext uri="{FF2B5EF4-FFF2-40B4-BE49-F238E27FC236}">
                    <a16:creationId xmlns="" xmlns:a16="http://schemas.microsoft.com/office/drawing/2014/main" id="{2984691B-FE44-4636-85EE-70AD70E4F944}"/>
                  </a:ext>
                </a:extLst>
              </p:cNvPr>
              <p:cNvSpPr txBox="1"/>
              <p:nvPr/>
            </p:nvSpPr>
            <p:spPr>
              <a:xfrm>
                <a:off x="2657200" y="3763878"/>
                <a:ext cx="380839" cy="312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x1</a:t>
                </a:r>
                <a:endParaRPr lang="en-GB" sz="1600" dirty="0">
                  <a:latin typeface="华文宋体" panose="02010600040101010101" pitchFamily="2" charset="-122"/>
                  <a:ea typeface="华文宋体" panose="02010600040101010101" pitchFamily="2" charset="-122"/>
                </a:endParaRPr>
              </a:p>
            </p:txBody>
          </p:sp>
          <p:sp>
            <p:nvSpPr>
              <p:cNvPr id="20" name="Textfeld 48">
                <a:extLst>
                  <a:ext uri="{FF2B5EF4-FFF2-40B4-BE49-F238E27FC236}">
                    <a16:creationId xmlns="" xmlns:a16="http://schemas.microsoft.com/office/drawing/2014/main" id="{5B598527-ACE5-4A6A-A0DC-DF97E890B232}"/>
                  </a:ext>
                </a:extLst>
              </p:cNvPr>
              <p:cNvSpPr txBox="1"/>
              <p:nvPr/>
            </p:nvSpPr>
            <p:spPr>
              <a:xfrm>
                <a:off x="1110012" y="2736977"/>
                <a:ext cx="378837" cy="312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x2</a:t>
                </a:r>
                <a:endParaRPr lang="en-GB" sz="1600" dirty="0">
                  <a:latin typeface="华文宋体" panose="02010600040101010101" pitchFamily="2" charset="-122"/>
                  <a:ea typeface="华文宋体" panose="02010600040101010101" pitchFamily="2" charset="-122"/>
                </a:endParaRPr>
              </a:p>
            </p:txBody>
          </p:sp>
        </p:grpSp>
        <p:sp>
          <p:nvSpPr>
            <p:cNvPr id="6" name="Ellipse 35">
              <a:extLst>
                <a:ext uri="{FF2B5EF4-FFF2-40B4-BE49-F238E27FC236}">
                  <a16:creationId xmlns="" xmlns:a16="http://schemas.microsoft.com/office/drawing/2014/main" id="{F5F0FA2F-7814-452F-9A66-488674D1AA60}"/>
                </a:ext>
              </a:extLst>
            </p:cNvPr>
            <p:cNvSpPr/>
            <p:nvPr/>
          </p:nvSpPr>
          <p:spPr>
            <a:xfrm flipH="1" flipV="1">
              <a:off x="9043489" y="3679559"/>
              <a:ext cx="133005" cy="1827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7" name="Ellipse 36">
              <a:extLst>
                <a:ext uri="{FF2B5EF4-FFF2-40B4-BE49-F238E27FC236}">
                  <a16:creationId xmlns="" xmlns:a16="http://schemas.microsoft.com/office/drawing/2014/main" id="{CCEEE726-E0BE-446A-BE57-C849A1DF145E}"/>
                </a:ext>
              </a:extLst>
            </p:cNvPr>
            <p:cNvSpPr/>
            <p:nvPr/>
          </p:nvSpPr>
          <p:spPr>
            <a:xfrm flipH="1" flipV="1">
              <a:off x="9284559" y="3862292"/>
              <a:ext cx="133002" cy="1827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8" name="Ellipse 37">
              <a:extLst>
                <a:ext uri="{FF2B5EF4-FFF2-40B4-BE49-F238E27FC236}">
                  <a16:creationId xmlns="" xmlns:a16="http://schemas.microsoft.com/office/drawing/2014/main" id="{83A23310-D4D7-454B-A439-9221676811C4}"/>
                </a:ext>
              </a:extLst>
            </p:cNvPr>
            <p:cNvSpPr/>
            <p:nvPr/>
          </p:nvSpPr>
          <p:spPr>
            <a:xfrm flipH="1" flipV="1">
              <a:off x="9067290" y="3990987"/>
              <a:ext cx="133002" cy="1827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9" name="Ellipse 38">
              <a:extLst>
                <a:ext uri="{FF2B5EF4-FFF2-40B4-BE49-F238E27FC236}">
                  <a16:creationId xmlns="" xmlns:a16="http://schemas.microsoft.com/office/drawing/2014/main" id="{F9B98C07-CAEC-4122-864A-B69DB5222EF8}"/>
                </a:ext>
              </a:extLst>
            </p:cNvPr>
            <p:cNvSpPr/>
            <p:nvPr/>
          </p:nvSpPr>
          <p:spPr>
            <a:xfrm flipH="1" flipV="1">
              <a:off x="8720612" y="3821710"/>
              <a:ext cx="133002" cy="1827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10" name="Ellipse 39">
              <a:extLst>
                <a:ext uri="{FF2B5EF4-FFF2-40B4-BE49-F238E27FC236}">
                  <a16:creationId xmlns="" xmlns:a16="http://schemas.microsoft.com/office/drawing/2014/main" id="{D74C0A83-F35D-47C8-AB0F-5C887945CF73}"/>
                </a:ext>
              </a:extLst>
            </p:cNvPr>
            <p:cNvSpPr/>
            <p:nvPr/>
          </p:nvSpPr>
          <p:spPr>
            <a:xfrm flipH="1" flipV="1">
              <a:off x="9351060" y="4317698"/>
              <a:ext cx="133002" cy="1827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11" name="Gleichschenkliges Dreieck 40">
              <a:extLst>
                <a:ext uri="{FF2B5EF4-FFF2-40B4-BE49-F238E27FC236}">
                  <a16:creationId xmlns="" xmlns:a16="http://schemas.microsoft.com/office/drawing/2014/main" id="{31B3CEA9-8413-4529-ABFD-61C85A3237D5}"/>
                </a:ext>
              </a:extLst>
            </p:cNvPr>
            <p:cNvSpPr/>
            <p:nvPr/>
          </p:nvSpPr>
          <p:spPr>
            <a:xfrm>
              <a:off x="8245470" y="4409058"/>
              <a:ext cx="133002" cy="12819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12" name="Gleichschenkliges Dreieck 41">
              <a:extLst>
                <a:ext uri="{FF2B5EF4-FFF2-40B4-BE49-F238E27FC236}">
                  <a16:creationId xmlns="" xmlns:a16="http://schemas.microsoft.com/office/drawing/2014/main" id="{4C65DEB5-53C6-438F-BA40-65B411DEF057}"/>
                </a:ext>
              </a:extLst>
            </p:cNvPr>
            <p:cNvSpPr/>
            <p:nvPr/>
          </p:nvSpPr>
          <p:spPr>
            <a:xfrm>
              <a:off x="8204256" y="4691519"/>
              <a:ext cx="133002" cy="12819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13" name="Gleichschenkliges Dreieck 42">
              <a:extLst>
                <a:ext uri="{FF2B5EF4-FFF2-40B4-BE49-F238E27FC236}">
                  <a16:creationId xmlns="" xmlns:a16="http://schemas.microsoft.com/office/drawing/2014/main" id="{C7265DF9-F4BD-4256-BF9C-3B3D048835B2}"/>
                </a:ext>
              </a:extLst>
            </p:cNvPr>
            <p:cNvSpPr/>
            <p:nvPr/>
          </p:nvSpPr>
          <p:spPr>
            <a:xfrm>
              <a:off x="8504482" y="4691519"/>
              <a:ext cx="133002" cy="12819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14" name="Gleichschenkliges Dreieck 43">
              <a:extLst>
                <a:ext uri="{FF2B5EF4-FFF2-40B4-BE49-F238E27FC236}">
                  <a16:creationId xmlns="" xmlns:a16="http://schemas.microsoft.com/office/drawing/2014/main" id="{43E002AF-133B-47EF-AE93-A0F6B6EBA5CE}"/>
                </a:ext>
              </a:extLst>
            </p:cNvPr>
            <p:cNvSpPr/>
            <p:nvPr/>
          </p:nvSpPr>
          <p:spPr>
            <a:xfrm>
              <a:off x="8877795" y="4814673"/>
              <a:ext cx="133002" cy="12819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15" name="Gleichschenkliges Dreieck 44">
              <a:extLst>
                <a:ext uri="{FF2B5EF4-FFF2-40B4-BE49-F238E27FC236}">
                  <a16:creationId xmlns="" xmlns:a16="http://schemas.microsoft.com/office/drawing/2014/main" id="{F257267A-73AE-4B64-ADB0-33C0A350B4B1}"/>
                </a:ext>
              </a:extLst>
            </p:cNvPr>
            <p:cNvSpPr/>
            <p:nvPr/>
          </p:nvSpPr>
          <p:spPr>
            <a:xfrm>
              <a:off x="8320222" y="4965973"/>
              <a:ext cx="133002" cy="12819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cxnSp>
          <p:nvCxnSpPr>
            <p:cNvPr id="16" name="Gerader Verbinder 46">
              <a:extLst>
                <a:ext uri="{FF2B5EF4-FFF2-40B4-BE49-F238E27FC236}">
                  <a16:creationId xmlns="" xmlns:a16="http://schemas.microsoft.com/office/drawing/2014/main" id="{1282D539-27A0-4029-8F72-C2EB99C3F4A3}"/>
                </a:ext>
              </a:extLst>
            </p:cNvPr>
            <p:cNvCxnSpPr>
              <a:cxnSpLocks/>
            </p:cNvCxnSpPr>
            <p:nvPr/>
          </p:nvCxnSpPr>
          <p:spPr>
            <a:xfrm>
              <a:off x="8236560" y="4042462"/>
              <a:ext cx="1241002" cy="838557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295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11">
            <a:extLst>
              <a:ext uri="{FF2B5EF4-FFF2-40B4-BE49-F238E27FC236}">
                <a16:creationId xmlns="" xmlns:a16="http://schemas.microsoft.com/office/drawing/2014/main" id="{AA278B90-577B-4CD1-8DAF-CBF633F2E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1162355"/>
            <a:ext cx="4647963" cy="2563149"/>
          </a:xfrm>
          <a:prstGeom prst="rect">
            <a:avLst/>
          </a:prstGeom>
        </p:spPr>
      </p:pic>
      <p:sp>
        <p:nvSpPr>
          <p:cNvPr id="4" name="Textfeld 6">
            <a:extLst>
              <a:ext uri="{FF2B5EF4-FFF2-40B4-BE49-F238E27FC236}">
                <a16:creationId xmlns="" xmlns:a16="http://schemas.microsoft.com/office/drawing/2014/main" id="{2FC25F87-5711-4B14-8268-2D7872F59D0D}"/>
              </a:ext>
            </a:extLst>
          </p:cNvPr>
          <p:cNvSpPr txBox="1"/>
          <p:nvPr/>
        </p:nvSpPr>
        <p:spPr>
          <a:xfrm>
            <a:off x="745796" y="501144"/>
            <a:ext cx="7858652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灵感：</a:t>
            </a:r>
            <a:endParaRPr lang="en-US" altLang="zh-CN" sz="24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欲做分类问题，从简单的二分类开始</a:t>
            </a:r>
            <a:endParaRPr lang="en-US" altLang="zh-CN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标签是 （</a:t>
            </a:r>
            <a:r>
              <a:rPr lang="en-US" altLang="zh-CN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1/0</a:t>
            </a:r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）</a:t>
            </a:r>
            <a:endParaRPr lang="en-US" altLang="zh-CN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可使用最简单的单位阶跃函数（</a:t>
            </a:r>
            <a:r>
              <a:rPr lang="zh-CN" altLang="en-US" b="1" dirty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红线</a:t>
            </a:r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）</a:t>
            </a:r>
            <a:endParaRPr lang="en-US" altLang="zh-CN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endParaRPr lang="en-US" altLang="zh-CN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en-US" altLang="zh-CN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4.    </a:t>
            </a:r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但是阶跃函数不连续。因此使用</a:t>
            </a:r>
            <a:r>
              <a:rPr lang="de-DE" altLang="zh-CN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 </a:t>
            </a:r>
            <a:r>
              <a:rPr lang="de-DE" altLang="zh-CN" b="1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logistic</a:t>
            </a:r>
            <a:r>
              <a:rPr lang="de-DE" altLang="zh-CN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 </a:t>
            </a:r>
            <a:r>
              <a:rPr lang="de-DE" altLang="zh-CN" b="1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function</a:t>
            </a:r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（上图中黑线，因为呈现</a:t>
            </a:r>
            <a:r>
              <a:rPr lang="en-US" altLang="zh-CN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S</a:t>
            </a:r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形，因此也称为</a:t>
            </a:r>
            <a:r>
              <a:rPr lang="en-US" altLang="zh-CN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sigmoid function</a:t>
            </a:r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）代替，使其连续且可</a:t>
            </a:r>
            <a:r>
              <a:rPr lang="zh-CN" altLang="en-US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导</a:t>
            </a:r>
            <a:endParaRPr lang="en-US" altLang="zh-CN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endParaRPr lang="en-US" altLang="zh-CN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 	            </a:t>
            </a:r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横坐标是 </a:t>
            </a:r>
            <a:r>
              <a:rPr lang="en-US" altLang="zh-CN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z</a:t>
            </a:r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，纵坐标是 </a:t>
            </a:r>
            <a:r>
              <a:rPr lang="en-US" altLang="zh-CN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y</a:t>
            </a:r>
            <a:endParaRPr lang="de-DE" altLang="zh-CN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endParaRPr lang="en-US" altLang="zh-CN" b="1" dirty="0" smtClean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zh-CN" altLang="en-US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定义域</a:t>
            </a:r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为（负无穷 </a:t>
            </a:r>
            <a:r>
              <a:rPr lang="zh-CN" altLang="en-US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到正</a:t>
            </a:r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无穷）</a:t>
            </a:r>
            <a:endParaRPr lang="en-US" altLang="zh-CN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值域为（</a:t>
            </a:r>
            <a:r>
              <a:rPr lang="en-US" altLang="zh-CN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0</a:t>
            </a:r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到</a:t>
            </a:r>
            <a:r>
              <a:rPr lang="en-US" altLang="zh-CN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1</a:t>
            </a:r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，可对应于概率值</a:t>
            </a:r>
            <a:r>
              <a:rPr lang="en-US" altLang="zh-CN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0</a:t>
            </a:r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到</a:t>
            </a:r>
            <a:r>
              <a:rPr lang="en-US" altLang="zh-CN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1</a:t>
            </a:r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）</a:t>
            </a:r>
            <a:endParaRPr lang="en-US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pic>
        <p:nvPicPr>
          <p:cNvPr id="5" name="Grafik 9">
            <a:extLst>
              <a:ext uri="{FF2B5EF4-FFF2-40B4-BE49-F238E27FC236}">
                <a16:creationId xmlns="" xmlns:a16="http://schemas.microsoft.com/office/drawing/2014/main" id="{C2FF2F2B-F98C-44E8-93DA-0AA39DB73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796" y="2164550"/>
            <a:ext cx="2378440" cy="1336457"/>
          </a:xfrm>
          <a:prstGeom prst="rect">
            <a:avLst/>
          </a:prstGeom>
        </p:spPr>
      </p:pic>
      <p:pic>
        <p:nvPicPr>
          <p:cNvPr id="7" name="Grafik 12">
            <a:extLst>
              <a:ext uri="{FF2B5EF4-FFF2-40B4-BE49-F238E27FC236}">
                <a16:creationId xmlns="" xmlns:a16="http://schemas.microsoft.com/office/drawing/2014/main" id="{454C8819-DBBD-4EFE-95B6-AA663A750B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5066" y="4797152"/>
            <a:ext cx="1201709" cy="540366"/>
          </a:xfrm>
          <a:prstGeom prst="rect">
            <a:avLst/>
          </a:prstGeom>
        </p:spPr>
      </p:pic>
      <p:grpSp>
        <p:nvGrpSpPr>
          <p:cNvPr id="8" name="Gruppieren 24">
            <a:extLst>
              <a:ext uri="{FF2B5EF4-FFF2-40B4-BE49-F238E27FC236}">
                <a16:creationId xmlns="" xmlns:a16="http://schemas.microsoft.com/office/drawing/2014/main" id="{E506F231-FB6C-4F29-8743-924316AA92C2}"/>
              </a:ext>
            </a:extLst>
          </p:cNvPr>
          <p:cNvGrpSpPr/>
          <p:nvPr/>
        </p:nvGrpSpPr>
        <p:grpSpPr>
          <a:xfrm>
            <a:off x="4653724" y="4330053"/>
            <a:ext cx="4345761" cy="2449493"/>
            <a:chOff x="538428" y="2453933"/>
            <a:chExt cx="2930856" cy="1754145"/>
          </a:xfrm>
        </p:grpSpPr>
        <p:cxnSp>
          <p:nvCxnSpPr>
            <p:cNvPr id="9" name="Gerade Verbindung mit Pfeil 7">
              <a:extLst>
                <a:ext uri="{FF2B5EF4-FFF2-40B4-BE49-F238E27FC236}">
                  <a16:creationId xmlns="" xmlns:a16="http://schemas.microsoft.com/office/drawing/2014/main" id="{18429A8F-15E5-4703-89A4-C3F999755E35}"/>
                </a:ext>
              </a:extLst>
            </p:cNvPr>
            <p:cNvCxnSpPr>
              <a:cxnSpLocks/>
            </p:cNvCxnSpPr>
            <p:nvPr/>
          </p:nvCxnSpPr>
          <p:spPr>
            <a:xfrm>
              <a:off x="1463040" y="3915295"/>
              <a:ext cx="122197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Gerade Verbindung mit Pfeil 9">
              <a:extLst>
                <a:ext uri="{FF2B5EF4-FFF2-40B4-BE49-F238E27FC236}">
                  <a16:creationId xmlns="" xmlns:a16="http://schemas.microsoft.com/office/drawing/2014/main" id="{C8B47A46-1D5F-4E71-B083-AA0F8B1474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63040" y="2826327"/>
              <a:ext cx="0" cy="10889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feld 22">
              <a:extLst>
                <a:ext uri="{FF2B5EF4-FFF2-40B4-BE49-F238E27FC236}">
                  <a16:creationId xmlns="" xmlns:a16="http://schemas.microsoft.com/office/drawing/2014/main" xmlns:a14="http://schemas.microsoft.com/office/drawing/2010/main" xmlns:mc="http://schemas.openxmlformats.org/markup-compatibility/2006" id="{265F431A-AB33-42B8-A151-3B2E2148C474}"/>
                </a:ext>
              </a:extLst>
            </p:cNvPr>
            <p:cNvSpPr txBox="1"/>
            <p:nvPr/>
          </p:nvSpPr>
          <p:spPr>
            <a:xfrm>
              <a:off x="2478459" y="3150555"/>
              <a:ext cx="990825" cy="744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00B050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此</a:t>
              </a:r>
              <a:r>
                <a:rPr lang="zh-CN" altLang="en-US" sz="1600" b="1" dirty="0">
                  <a:solidFill>
                    <a:srgbClr val="00B050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直线（决策边界）对应于</a:t>
              </a:r>
              <a:r>
                <a:rPr lang="en-US" altLang="zh-CN" sz="1600" b="1" dirty="0">
                  <a:solidFill>
                    <a:srgbClr val="00B050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z=0</a:t>
              </a:r>
              <a:r>
                <a:rPr lang="zh-CN" altLang="en-US" sz="1600" b="1" dirty="0">
                  <a:solidFill>
                    <a:srgbClr val="00B050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，以及概率为</a:t>
              </a:r>
              <a:r>
                <a:rPr lang="en-US" altLang="zh-CN" sz="1600" b="1" dirty="0">
                  <a:solidFill>
                    <a:srgbClr val="00B050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h=0.5</a:t>
              </a:r>
              <a:r>
                <a:rPr lang="en-GB" sz="1600" b="1" dirty="0">
                  <a:solidFill>
                    <a:srgbClr val="00B050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 </a:t>
              </a:r>
            </a:p>
          </p:txBody>
        </p:sp>
        <p:sp>
          <p:nvSpPr>
            <p:cNvPr id="12" name="Textfeld 23">
              <a:extLst>
                <a:ext uri="{FF2B5EF4-FFF2-40B4-BE49-F238E27FC236}">
                  <a16:creationId xmlns="" xmlns:a16="http://schemas.microsoft.com/office/drawing/2014/main" id="{2984691B-FE44-4636-85EE-70AD70E4F944}"/>
                </a:ext>
              </a:extLst>
            </p:cNvPr>
            <p:cNvSpPr txBox="1"/>
            <p:nvPr/>
          </p:nvSpPr>
          <p:spPr>
            <a:xfrm>
              <a:off x="2657200" y="3913562"/>
              <a:ext cx="279866" cy="2340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x1</a:t>
              </a:r>
              <a:endParaRPr lang="en-GB" sz="1600" dirty="0"/>
            </a:p>
          </p:txBody>
        </p:sp>
        <p:sp>
          <p:nvSpPr>
            <p:cNvPr id="13" name="Textfeld 48">
              <a:extLst>
                <a:ext uri="{FF2B5EF4-FFF2-40B4-BE49-F238E27FC236}">
                  <a16:creationId xmlns="" xmlns:a16="http://schemas.microsoft.com/office/drawing/2014/main" id="{5B598527-ACE5-4A6A-A0DC-DF97E890B232}"/>
                </a:ext>
              </a:extLst>
            </p:cNvPr>
            <p:cNvSpPr txBox="1"/>
            <p:nvPr/>
          </p:nvSpPr>
          <p:spPr>
            <a:xfrm>
              <a:off x="1208983" y="2736977"/>
              <a:ext cx="279866" cy="2340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x2</a:t>
              </a:r>
              <a:endParaRPr lang="en-GB" sz="1600" dirty="0"/>
            </a:p>
          </p:txBody>
        </p:sp>
        <p:sp>
          <p:nvSpPr>
            <p:cNvPr id="14" name="Textfeld 54">
              <a:extLst>
                <a:ext uri="{FF2B5EF4-FFF2-40B4-BE49-F238E27FC236}">
                  <a16:creationId xmlns="" xmlns:a16="http://schemas.microsoft.com/office/drawing/2014/main" id="{3B9839AC-5715-483A-A859-82C9DD2227A7}"/>
                </a:ext>
              </a:extLst>
            </p:cNvPr>
            <p:cNvSpPr txBox="1"/>
            <p:nvPr/>
          </p:nvSpPr>
          <p:spPr>
            <a:xfrm>
              <a:off x="1996497" y="2453933"/>
              <a:ext cx="1472786" cy="4043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altLang="zh-CN" sz="1600" b="1" dirty="0">
                  <a:solidFill>
                    <a:srgbClr val="0070C0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z&gt;0, </a:t>
              </a:r>
              <a:r>
                <a:rPr lang="zh-CN" altLang="en-US" sz="1600" b="1" dirty="0">
                  <a:solidFill>
                    <a:srgbClr val="0070C0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概率为</a:t>
              </a:r>
              <a:r>
                <a:rPr lang="en-US" altLang="zh-CN" sz="1600" b="1" dirty="0">
                  <a:solidFill>
                    <a:srgbClr val="0070C0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h&gt;0.5</a:t>
              </a:r>
              <a:r>
                <a:rPr lang="zh-CN" altLang="en-US" sz="1600" b="1" dirty="0">
                  <a:solidFill>
                    <a:srgbClr val="0070C0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，概率最终趋近于</a:t>
              </a:r>
              <a:r>
                <a:rPr lang="en-US" altLang="zh-CN" sz="1600" b="1" dirty="0">
                  <a:solidFill>
                    <a:srgbClr val="0070C0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1</a:t>
              </a:r>
              <a:endParaRPr lang="en-GB" sz="1600" b="1" dirty="0">
                <a:solidFill>
                  <a:srgbClr val="0070C0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15" name="Textfeld 55">
              <a:extLst>
                <a:ext uri="{FF2B5EF4-FFF2-40B4-BE49-F238E27FC236}">
                  <a16:creationId xmlns="" xmlns:a16="http://schemas.microsoft.com/office/drawing/2014/main" id="{BF05FD42-FA0C-41E8-B094-20974590E93D}"/>
                </a:ext>
              </a:extLst>
            </p:cNvPr>
            <p:cNvSpPr txBox="1"/>
            <p:nvPr/>
          </p:nvSpPr>
          <p:spPr>
            <a:xfrm>
              <a:off x="538428" y="3463225"/>
              <a:ext cx="790855" cy="744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altLang="zh-CN" sz="1600" b="1" dirty="0">
                  <a:solidFill>
                    <a:srgbClr val="0070C0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z&lt;0, </a:t>
              </a:r>
              <a:r>
                <a:rPr lang="zh-CN" altLang="en-US" sz="1600" b="1" dirty="0">
                  <a:solidFill>
                    <a:srgbClr val="0070C0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概率为</a:t>
              </a:r>
              <a:r>
                <a:rPr lang="en-US" altLang="zh-CN" sz="1600" b="1" dirty="0">
                  <a:solidFill>
                    <a:srgbClr val="0070C0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h&lt;0.5</a:t>
              </a:r>
              <a:r>
                <a:rPr lang="zh-CN" altLang="en-US" sz="1600" b="1" dirty="0">
                  <a:solidFill>
                    <a:srgbClr val="0070C0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，概率最终趋近于</a:t>
              </a:r>
              <a:r>
                <a:rPr lang="en-US" altLang="zh-CN" sz="1600" b="1" dirty="0">
                  <a:solidFill>
                    <a:srgbClr val="0070C0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0</a:t>
              </a:r>
              <a:endParaRPr lang="en-GB" sz="1600" b="1" dirty="0">
                <a:solidFill>
                  <a:srgbClr val="0070C0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</p:grpSp>
      <p:sp>
        <p:nvSpPr>
          <p:cNvPr id="16" name="Ellipse 35">
            <a:extLst>
              <a:ext uri="{FF2B5EF4-FFF2-40B4-BE49-F238E27FC236}">
                <a16:creationId xmlns="" xmlns:a16="http://schemas.microsoft.com/office/drawing/2014/main" id="{F5F0FA2F-7814-452F-9A66-488674D1AA60}"/>
              </a:ext>
            </a:extLst>
          </p:cNvPr>
          <p:cNvSpPr/>
          <p:nvPr/>
        </p:nvSpPr>
        <p:spPr>
          <a:xfrm flipH="1" flipV="1">
            <a:off x="7097663" y="4943929"/>
            <a:ext cx="133005" cy="1827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Ellipse 36">
            <a:extLst>
              <a:ext uri="{FF2B5EF4-FFF2-40B4-BE49-F238E27FC236}">
                <a16:creationId xmlns="" xmlns:a16="http://schemas.microsoft.com/office/drawing/2014/main" id="{CCEEE726-E0BE-446A-BE57-C849A1DF145E}"/>
              </a:ext>
            </a:extLst>
          </p:cNvPr>
          <p:cNvSpPr/>
          <p:nvPr/>
        </p:nvSpPr>
        <p:spPr>
          <a:xfrm flipH="1" flipV="1">
            <a:off x="7338733" y="5126662"/>
            <a:ext cx="133002" cy="182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Ellipse 37">
            <a:extLst>
              <a:ext uri="{FF2B5EF4-FFF2-40B4-BE49-F238E27FC236}">
                <a16:creationId xmlns="" xmlns:a16="http://schemas.microsoft.com/office/drawing/2014/main" id="{83A23310-D4D7-454B-A439-9221676811C4}"/>
              </a:ext>
            </a:extLst>
          </p:cNvPr>
          <p:cNvSpPr/>
          <p:nvPr/>
        </p:nvSpPr>
        <p:spPr>
          <a:xfrm flipH="1" flipV="1">
            <a:off x="7121464" y="5255357"/>
            <a:ext cx="133002" cy="182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Ellipse 38">
            <a:extLst>
              <a:ext uri="{FF2B5EF4-FFF2-40B4-BE49-F238E27FC236}">
                <a16:creationId xmlns="" xmlns:a16="http://schemas.microsoft.com/office/drawing/2014/main" id="{F9B98C07-CAEC-4122-864A-B69DB5222EF8}"/>
              </a:ext>
            </a:extLst>
          </p:cNvPr>
          <p:cNvSpPr/>
          <p:nvPr/>
        </p:nvSpPr>
        <p:spPr>
          <a:xfrm flipH="1" flipV="1">
            <a:off x="6774786" y="5086080"/>
            <a:ext cx="133002" cy="182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Ellipse 39">
            <a:extLst>
              <a:ext uri="{FF2B5EF4-FFF2-40B4-BE49-F238E27FC236}">
                <a16:creationId xmlns="" xmlns:a16="http://schemas.microsoft.com/office/drawing/2014/main" id="{D74C0A83-F35D-47C8-AB0F-5C887945CF73}"/>
              </a:ext>
            </a:extLst>
          </p:cNvPr>
          <p:cNvSpPr/>
          <p:nvPr/>
        </p:nvSpPr>
        <p:spPr>
          <a:xfrm flipH="1" flipV="1">
            <a:off x="7405234" y="5582068"/>
            <a:ext cx="133002" cy="182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Gleichschenkliges Dreieck 40">
            <a:extLst>
              <a:ext uri="{FF2B5EF4-FFF2-40B4-BE49-F238E27FC236}">
                <a16:creationId xmlns="" xmlns:a16="http://schemas.microsoft.com/office/drawing/2014/main" id="{31B3CEA9-8413-4529-ABFD-61C85A3237D5}"/>
              </a:ext>
            </a:extLst>
          </p:cNvPr>
          <p:cNvSpPr/>
          <p:nvPr/>
        </p:nvSpPr>
        <p:spPr>
          <a:xfrm>
            <a:off x="6299644" y="5673428"/>
            <a:ext cx="133002" cy="12819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Gleichschenkliges Dreieck 41">
            <a:extLst>
              <a:ext uri="{FF2B5EF4-FFF2-40B4-BE49-F238E27FC236}">
                <a16:creationId xmlns="" xmlns:a16="http://schemas.microsoft.com/office/drawing/2014/main" id="{4C65DEB5-53C6-438F-BA40-65B411DEF057}"/>
              </a:ext>
            </a:extLst>
          </p:cNvPr>
          <p:cNvSpPr/>
          <p:nvPr/>
        </p:nvSpPr>
        <p:spPr>
          <a:xfrm>
            <a:off x="6258430" y="5955889"/>
            <a:ext cx="133002" cy="12819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Gleichschenkliges Dreieck 42">
            <a:extLst>
              <a:ext uri="{FF2B5EF4-FFF2-40B4-BE49-F238E27FC236}">
                <a16:creationId xmlns="" xmlns:a16="http://schemas.microsoft.com/office/drawing/2014/main" id="{C7265DF9-F4BD-4256-BF9C-3B3D048835B2}"/>
              </a:ext>
            </a:extLst>
          </p:cNvPr>
          <p:cNvSpPr/>
          <p:nvPr/>
        </p:nvSpPr>
        <p:spPr>
          <a:xfrm>
            <a:off x="6558656" y="5955889"/>
            <a:ext cx="133002" cy="12819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Gleichschenkliges Dreieck 43">
            <a:extLst>
              <a:ext uri="{FF2B5EF4-FFF2-40B4-BE49-F238E27FC236}">
                <a16:creationId xmlns="" xmlns:a16="http://schemas.microsoft.com/office/drawing/2014/main" id="{43E002AF-133B-47EF-AE93-A0F6B6EBA5CE}"/>
              </a:ext>
            </a:extLst>
          </p:cNvPr>
          <p:cNvSpPr/>
          <p:nvPr/>
        </p:nvSpPr>
        <p:spPr>
          <a:xfrm>
            <a:off x="6931969" y="6079043"/>
            <a:ext cx="133002" cy="12819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Gleichschenkliges Dreieck 44">
            <a:extLst>
              <a:ext uri="{FF2B5EF4-FFF2-40B4-BE49-F238E27FC236}">
                <a16:creationId xmlns="" xmlns:a16="http://schemas.microsoft.com/office/drawing/2014/main" id="{F257267A-73AE-4B64-ADB0-33C0A350B4B1}"/>
              </a:ext>
            </a:extLst>
          </p:cNvPr>
          <p:cNvSpPr/>
          <p:nvPr/>
        </p:nvSpPr>
        <p:spPr>
          <a:xfrm>
            <a:off x="6374396" y="6230343"/>
            <a:ext cx="133002" cy="12819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6" name="Gerader Verbinder 46">
            <a:extLst>
              <a:ext uri="{FF2B5EF4-FFF2-40B4-BE49-F238E27FC236}">
                <a16:creationId xmlns="" xmlns:a16="http://schemas.microsoft.com/office/drawing/2014/main" id="{1282D539-27A0-4029-8F72-C2EB99C3F4A3}"/>
              </a:ext>
            </a:extLst>
          </p:cNvPr>
          <p:cNvCxnSpPr>
            <a:cxnSpLocks/>
          </p:cNvCxnSpPr>
          <p:nvPr/>
        </p:nvCxnSpPr>
        <p:spPr>
          <a:xfrm>
            <a:off x="6164085" y="5136533"/>
            <a:ext cx="1374151" cy="100402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50">
            <a:extLst>
              <a:ext uri="{FF2B5EF4-FFF2-40B4-BE49-F238E27FC236}">
                <a16:creationId xmlns="" xmlns:a16="http://schemas.microsoft.com/office/drawing/2014/main" id="{CCF6C916-95AB-4713-8B2B-2BCBBBA4F215}"/>
              </a:ext>
            </a:extLst>
          </p:cNvPr>
          <p:cNvCxnSpPr>
            <a:cxnSpLocks/>
          </p:cNvCxnSpPr>
          <p:nvPr/>
        </p:nvCxnSpPr>
        <p:spPr>
          <a:xfrm flipH="1">
            <a:off x="5760128" y="4573531"/>
            <a:ext cx="1077566" cy="12917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93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2">
                <a:extLst>
                  <a:ext uri="{FF2B5EF4-FFF2-40B4-BE49-F238E27FC236}">
                    <a16:creationId xmlns="" xmlns:a16="http://schemas.microsoft.com/office/drawing/2014/main" id="{11216A56-4A38-44DD-A068-5D2115C025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536" y="1052736"/>
                <a:ext cx="8136904" cy="5328592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zh-CN" sz="1800" b="1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Question</a:t>
                </a:r>
                <a:r>
                  <a:rPr lang="zh-CN" altLang="en-US" sz="1800" b="1" dirty="0">
                    <a:sym typeface="Wingdings" panose="05000000000000000000" pitchFamily="2" charset="2"/>
                  </a:rPr>
                  <a:t>：</a:t>
                </a:r>
                <a:endParaRPr lang="en-US" altLang="zh-CN" sz="1800" b="1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zh-CN" altLang="en-US" sz="1800" b="1" dirty="0">
                    <a:sym typeface="Wingdings" panose="05000000000000000000" pitchFamily="2" charset="2"/>
                  </a:rPr>
                  <a:t>“逻辑回归” 做 分类 问题，</a:t>
                </a:r>
                <a:endParaRPr lang="en-US" altLang="zh-CN" sz="1800" b="1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zh-CN" altLang="en-US" sz="1800" b="1" dirty="0">
                    <a:sym typeface="Wingdings" panose="05000000000000000000" pitchFamily="2" charset="2"/>
                  </a:rPr>
                  <a:t>为何不取名“逻辑分类”？</a:t>
                </a:r>
                <a:endParaRPr lang="de-DE" altLang="zh-CN" sz="1800" b="1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GB" altLang="zh-CN" sz="1800" b="1" dirty="0">
                    <a:solidFill>
                      <a:schemeClr val="accent6"/>
                    </a:solidFill>
                    <a:sym typeface="Wingdings" panose="05000000000000000000" pitchFamily="2" charset="2"/>
                  </a:rPr>
                  <a:t>Answer</a:t>
                </a:r>
                <a:r>
                  <a:rPr lang="de-DE" altLang="zh-CN" sz="1800" b="1" dirty="0">
                    <a:solidFill>
                      <a:schemeClr val="accent6"/>
                    </a:solidFill>
                    <a:sym typeface="Wingdings" panose="05000000000000000000" pitchFamily="2" charset="2"/>
                  </a:rPr>
                  <a:t>:</a:t>
                </a:r>
              </a:p>
              <a:p>
                <a:pPr marL="342900" indent="-342900">
                  <a:lnSpc>
                    <a:spcPct val="150000"/>
                  </a:lnSpc>
                  <a:spcBef>
                    <a:spcPts val="0"/>
                  </a:spcBef>
                  <a:buAutoNum type="arabicPeriod"/>
                </a:pPr>
                <a:r>
                  <a:rPr lang="zh-CN" altLang="en-US" sz="1800" b="1" dirty="0">
                    <a:sym typeface="Wingdings" panose="05000000000000000000" pitchFamily="2" charset="2"/>
                  </a:rPr>
                  <a:t>“逻辑”指的是</a:t>
                </a:r>
                <a:r>
                  <a:rPr lang="de-DE" altLang="zh-CN" sz="1800" b="1" dirty="0">
                    <a:sym typeface="Wingdings" panose="05000000000000000000" pitchFamily="2" charset="2"/>
                  </a:rPr>
                  <a:t> </a:t>
                </a:r>
                <a:r>
                  <a:rPr lang="de-DE" altLang="zh-CN" sz="1800" b="1" noProof="1">
                    <a:sym typeface="Wingdings" panose="05000000000000000000" pitchFamily="2" charset="2"/>
                  </a:rPr>
                  <a:t>logistic</a:t>
                </a:r>
                <a:r>
                  <a:rPr lang="de-DE" altLang="zh-CN" sz="1800" b="1" dirty="0">
                    <a:sym typeface="Wingdings" panose="05000000000000000000" pitchFamily="2" charset="2"/>
                  </a:rPr>
                  <a:t> funtion</a:t>
                </a:r>
              </a:p>
              <a:p>
                <a:pPr marL="342900" indent="-342900">
                  <a:lnSpc>
                    <a:spcPct val="150000"/>
                  </a:lnSpc>
                  <a:spcBef>
                    <a:spcPts val="0"/>
                  </a:spcBef>
                  <a:buAutoNum type="arabicPeriod"/>
                </a:pPr>
                <a:r>
                  <a:rPr lang="zh-CN" altLang="en-US" sz="1800" b="1" dirty="0">
                    <a:sym typeface="Wingdings" panose="05000000000000000000" pitchFamily="2" charset="2"/>
                  </a:rPr>
                  <a:t>回归来源于“线性回归”的</a:t>
                </a:r>
                <a14:m>
                  <m:oMath xmlns:m="http://schemas.openxmlformats.org/officeDocument/2006/math">
                    <m:r>
                      <a:rPr lang="de-DE" altLang="zh-CN" sz="1800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𝒛</m:t>
                    </m:r>
                    <m:r>
                      <a:rPr lang="de-DE" altLang="zh-CN" sz="1800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de-DE" altLang="zh-CN" sz="1800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𝑿𝑾</m:t>
                    </m:r>
                  </m:oMath>
                </a14:m>
                <a:r>
                  <a:rPr lang="de-DE" altLang="zh-CN" sz="1800" b="1" dirty="0">
                    <a:sym typeface="Wingdings" panose="05000000000000000000" pitchFamily="2" charset="2"/>
                  </a:rPr>
                  <a:t>, </a:t>
                </a:r>
                <a:r>
                  <a:rPr lang="zh-CN" altLang="en-US" sz="1800" b="1" dirty="0">
                    <a:sym typeface="Wingdings" panose="05000000000000000000" pitchFamily="2" charset="2"/>
                  </a:rPr>
                  <a:t>使用线性回归去</a:t>
                </a:r>
                <a:r>
                  <a:rPr lang="zh-CN" altLang="en-US" sz="1800" b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拟合逼近 </a:t>
                </a:r>
                <a:r>
                  <a:rPr lang="zh-CN" altLang="en-US" sz="1800" b="1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一个“界”</a:t>
                </a:r>
                <a:r>
                  <a:rPr lang="zh-CN" altLang="en-US" sz="1800" b="1" dirty="0" smtClean="0">
                    <a:sym typeface="Wingdings" panose="05000000000000000000" pitchFamily="2" charset="2"/>
                  </a:rPr>
                  <a:t>，使得按照这个界进行数据分类后得到的 </a:t>
                </a:r>
                <a:r>
                  <a:rPr lang="en-US" altLang="zh-CN" sz="1800" b="1" dirty="0" smtClean="0">
                    <a:sym typeface="Wingdings" panose="05000000000000000000" pitchFamily="2" charset="2"/>
                  </a:rPr>
                  <a:t>cost </a:t>
                </a:r>
                <a:r>
                  <a:rPr lang="zh-CN" altLang="en-US" sz="1800" b="1" dirty="0" smtClean="0">
                    <a:sym typeface="Wingdings" panose="05000000000000000000" pitchFamily="2" charset="2"/>
                  </a:rPr>
                  <a:t>最小</a:t>
                </a:r>
                <a:r>
                  <a:rPr lang="zh-CN" altLang="en-US" sz="1800" b="1" dirty="0">
                    <a:sym typeface="Wingdings" panose="05000000000000000000" pitchFamily="2" charset="2"/>
                  </a:rPr>
                  <a:t>。</a:t>
                </a:r>
                <a:r>
                  <a:rPr lang="zh-CN" altLang="en-US" sz="1800" b="1" dirty="0" smtClean="0">
                    <a:sym typeface="Wingdings" panose="05000000000000000000" pitchFamily="2" charset="2"/>
                  </a:rPr>
                  <a:t>以</a:t>
                </a:r>
                <a:r>
                  <a:rPr lang="zh-CN" altLang="en-US" sz="1800" b="1" u="sng" dirty="0" smtClean="0">
                    <a:sym typeface="Wingdings" panose="05000000000000000000" pitchFamily="2" charset="2"/>
                  </a:rPr>
                  <a:t>概率 </a:t>
                </a:r>
                <a:r>
                  <a:rPr lang="en-US" altLang="zh-CN" sz="1800" b="1" u="sng" dirty="0" smtClean="0">
                    <a:sym typeface="Wingdings" panose="05000000000000000000" pitchFamily="2" charset="2"/>
                  </a:rPr>
                  <a:t>0.5</a:t>
                </a:r>
                <a:r>
                  <a:rPr lang="zh-CN" altLang="en-US" sz="1800" b="1" dirty="0">
                    <a:sym typeface="Wingdings" panose="05000000000000000000" pitchFamily="2" charset="2"/>
                  </a:rPr>
                  <a:t>为分界线，将数据分为</a:t>
                </a:r>
                <a:r>
                  <a:rPr lang="zh-CN" altLang="en-US" sz="1800" b="1" u="sng" dirty="0">
                    <a:sym typeface="Wingdings" panose="05000000000000000000" pitchFamily="2" charset="2"/>
                  </a:rPr>
                  <a:t>正例</a:t>
                </a:r>
                <a:r>
                  <a:rPr lang="zh-CN" altLang="en-US" sz="1800" b="1" dirty="0">
                    <a:sym typeface="Wingdings" panose="05000000000000000000" pitchFamily="2" charset="2"/>
                  </a:rPr>
                  <a:t>和</a:t>
                </a:r>
                <a:r>
                  <a:rPr lang="zh-CN" altLang="en-US" sz="1800" b="1" u="sng" dirty="0">
                    <a:sym typeface="Wingdings" panose="05000000000000000000" pitchFamily="2" charset="2"/>
                  </a:rPr>
                  <a:t>反例</a:t>
                </a:r>
                <a:r>
                  <a:rPr lang="zh-CN" altLang="en-US" sz="1800" b="1" dirty="0">
                    <a:sym typeface="Wingdings" panose="05000000000000000000" pitchFamily="2" charset="2"/>
                  </a:rPr>
                  <a:t>。</a:t>
                </a:r>
                <a:r>
                  <a:rPr lang="zh-CN" altLang="en-US" sz="1800" b="1" dirty="0" smtClean="0">
                    <a:sym typeface="Wingdings" panose="05000000000000000000" pitchFamily="2" charset="2"/>
                  </a:rPr>
                  <a:t>使得 </a:t>
                </a:r>
                <a:r>
                  <a:rPr lang="de-DE" altLang="zh-CN" sz="1800" b="1" dirty="0" smtClean="0">
                    <a:sym typeface="Wingdings" panose="05000000000000000000" pitchFamily="2" charset="2"/>
                  </a:rPr>
                  <a:t>z&gt;0 </a:t>
                </a:r>
                <a:r>
                  <a:rPr lang="zh-CN" altLang="en-US" sz="1800" b="1" dirty="0" smtClean="0">
                    <a:sym typeface="Wingdings" panose="05000000000000000000" pitchFamily="2" charset="2"/>
                  </a:rPr>
                  <a:t>对应</a:t>
                </a:r>
                <a:r>
                  <a:rPr lang="zh-CN" altLang="en-US" sz="1800" b="1" dirty="0">
                    <a:sym typeface="Wingdings" panose="05000000000000000000" pitchFamily="2" charset="2"/>
                  </a:rPr>
                  <a:t>于“正例（趋近于概率为</a:t>
                </a:r>
                <a:r>
                  <a:rPr lang="en-US" altLang="zh-CN" sz="1800" b="1" dirty="0">
                    <a:sym typeface="Wingdings" panose="05000000000000000000" pitchFamily="2" charset="2"/>
                  </a:rPr>
                  <a:t>1</a:t>
                </a:r>
                <a:r>
                  <a:rPr lang="zh-CN" altLang="en-US" sz="1800" b="1" dirty="0">
                    <a:sym typeface="Wingdings" panose="05000000000000000000" pitchFamily="2" charset="2"/>
                  </a:rPr>
                  <a:t>）”，</a:t>
                </a:r>
                <a:r>
                  <a:rPr lang="de-DE" altLang="zh-CN" sz="1800" b="1" dirty="0">
                    <a:sym typeface="Wingdings" panose="05000000000000000000" pitchFamily="2" charset="2"/>
                  </a:rPr>
                  <a:t> </a:t>
                </a:r>
                <a:r>
                  <a:rPr lang="de-DE" altLang="zh-CN" sz="1800" b="1" dirty="0" smtClean="0">
                    <a:sym typeface="Wingdings" panose="05000000000000000000" pitchFamily="2" charset="2"/>
                  </a:rPr>
                  <a:t>z&lt;0 </a:t>
                </a:r>
                <a:r>
                  <a:rPr lang="zh-CN" altLang="en-US" sz="1800" b="1" dirty="0" smtClean="0">
                    <a:sym typeface="Wingdings" panose="05000000000000000000" pitchFamily="2" charset="2"/>
                  </a:rPr>
                  <a:t>对应</a:t>
                </a:r>
                <a:r>
                  <a:rPr lang="zh-CN" altLang="en-US" sz="1800" b="1" dirty="0">
                    <a:sym typeface="Wingdings" panose="05000000000000000000" pitchFamily="2" charset="2"/>
                  </a:rPr>
                  <a:t>于“反例（趋近于概率</a:t>
                </a:r>
                <a:r>
                  <a:rPr lang="zh-CN" altLang="en-US" sz="1800" b="1" dirty="0" smtClean="0">
                    <a:sym typeface="Wingdings" panose="05000000000000000000" pitchFamily="2" charset="2"/>
                  </a:rPr>
                  <a:t>为 </a:t>
                </a:r>
                <a:r>
                  <a:rPr lang="en-US" altLang="zh-CN" sz="1800" b="1" dirty="0" smtClean="0">
                    <a:sym typeface="Wingdings" panose="05000000000000000000" pitchFamily="2" charset="2"/>
                  </a:rPr>
                  <a:t>0</a:t>
                </a:r>
                <a:r>
                  <a:rPr lang="zh-CN" altLang="en-US" sz="1800" b="1" dirty="0">
                    <a:sym typeface="Wingdings" panose="05000000000000000000" pitchFamily="2" charset="2"/>
                  </a:rPr>
                  <a:t>）</a:t>
                </a:r>
                <a:r>
                  <a:rPr lang="zh-CN" altLang="en-US" sz="1800" b="1" dirty="0" smtClean="0">
                    <a:sym typeface="Wingdings" panose="05000000000000000000" pitchFamily="2" charset="2"/>
                  </a:rPr>
                  <a:t>”</a:t>
                </a:r>
                <a:endParaRPr lang="en-US" altLang="zh-CN" sz="1800" b="1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zh-CN" altLang="en-US" sz="1800" b="1" dirty="0">
                    <a:sym typeface="Wingdings" panose="05000000000000000000" pitchFamily="2" charset="2"/>
                  </a:rPr>
                  <a:t>因此是使用回归的思想去解决分类</a:t>
                </a:r>
                <a:r>
                  <a:rPr lang="zh-CN" altLang="en-US" sz="1800" b="1" dirty="0" smtClean="0">
                    <a:sym typeface="Wingdings" panose="05000000000000000000" pitchFamily="2" charset="2"/>
                  </a:rPr>
                  <a:t>问题</a:t>
                </a:r>
                <a:endParaRPr lang="en-US" altLang="zh-CN" sz="1800" b="1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altLang="zh-CN" sz="1800" b="1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zh-CN" altLang="en-US" sz="1800" b="1" dirty="0">
                    <a:sym typeface="Wingdings" panose="05000000000000000000" pitchFamily="2" charset="2"/>
                  </a:rPr>
                  <a:t>引出来</a:t>
                </a:r>
                <a:r>
                  <a:rPr lang="zh-CN" altLang="en-US" sz="1800" b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核心问题</a:t>
                </a:r>
                <a:r>
                  <a:rPr lang="zh-CN" altLang="en-US" sz="1800" b="1" dirty="0">
                    <a:sym typeface="Wingdings" panose="05000000000000000000" pitchFamily="2" charset="2"/>
                  </a:rPr>
                  <a:t>：求解</a:t>
                </a:r>
                <a14:m>
                  <m:oMath xmlns:m="http://schemas.openxmlformats.org/officeDocument/2006/math">
                    <m:r>
                      <a:rPr lang="en-US" altLang="zh-CN" sz="1800" b="1" i="0" smtClean="0">
                        <a:latin typeface="Cambria Math"/>
                        <a:sym typeface="Wingdings" panose="05000000000000000000" pitchFamily="2" charset="2"/>
                      </a:rPr>
                      <m:t> </m:t>
                    </m:r>
                    <m:r>
                      <a:rPr lang="de-DE" altLang="zh-CN" sz="1800" b="1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𝒛</m:t>
                    </m:r>
                    <m:r>
                      <a:rPr lang="de-DE" altLang="zh-CN" sz="1800" b="1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de-DE" altLang="zh-CN" sz="1800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𝑿𝑾</m:t>
                    </m:r>
                  </m:oMath>
                </a14:m>
                <a:endParaRPr lang="de-DE" altLang="zh-CN" i="1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2" name="Inhaltsplatzhalt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1216A56-4A38-44DD-A068-5D2115C025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052736"/>
                <a:ext cx="8136904" cy="5328592"/>
              </a:xfrm>
              <a:blipFill rotWithShape="1">
                <a:blip r:embed="rId2"/>
                <a:stretch>
                  <a:fillRect l="-674" r="-5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Grafik 10">
            <a:extLst>
              <a:ext uri="{FF2B5EF4-FFF2-40B4-BE49-F238E27FC236}">
                <a16:creationId xmlns="" xmlns:a16="http://schemas.microsoft.com/office/drawing/2014/main" id="{1021C13C-B128-4C1E-86A2-5ED5893E7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437726"/>
            <a:ext cx="4774724" cy="263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89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2">
                <a:extLst>
                  <a:ext uri="{FF2B5EF4-FFF2-40B4-BE49-F238E27FC236}">
                    <a16:creationId xmlns="" xmlns:a16="http://schemas.microsoft.com/office/drawing/2014/main" id="{11216A56-4A38-44DD-A068-5D2115C025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4723" y="412255"/>
                <a:ext cx="5936940" cy="5263847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zh-CN" altLang="en-US" sz="1600" b="1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核心问题</a:t>
                </a:r>
                <a:r>
                  <a:rPr lang="zh-CN" altLang="en-US" sz="1600" b="1" dirty="0">
                    <a:sym typeface="Wingdings" panose="05000000000000000000" pitchFamily="2" charset="2"/>
                  </a:rPr>
                  <a:t>：求解</a:t>
                </a:r>
                <a14:m>
                  <m:oMath xmlns:m="http://schemas.openxmlformats.org/officeDocument/2006/math">
                    <m:r>
                      <a:rPr lang="en-US" altLang="zh-CN" sz="1600" b="1" i="0" smtClean="0">
                        <a:latin typeface="Cambria Math"/>
                        <a:sym typeface="Wingdings" panose="05000000000000000000" pitchFamily="2" charset="2"/>
                      </a:rPr>
                      <m:t>  </m:t>
                    </m:r>
                    <m:r>
                      <a:rPr lang="de-DE" altLang="zh-CN" sz="1600" b="1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𝒛</m:t>
                    </m:r>
                    <m:r>
                      <a:rPr lang="de-DE" altLang="zh-CN" sz="1600" b="1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de-DE" altLang="zh-CN" sz="1600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𝑿𝑾</m:t>
                    </m:r>
                    <m:r>
                      <a:rPr lang="de-DE" altLang="zh-CN" sz="1600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de-DE" altLang="zh-CN" sz="1600" b="1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altLang="zh-CN" sz="16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𝒘</m:t>
                        </m:r>
                      </m:e>
                      <m:sub>
                        <m:r>
                          <a:rPr lang="de-DE" altLang="zh-CN" sz="16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𝟎</m:t>
                        </m:r>
                      </m:sub>
                    </m:sSub>
                    <m:r>
                      <a:rPr lang="de-DE" altLang="zh-CN" sz="1600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sSub>
                      <m:sSubPr>
                        <m:ctrlPr>
                          <a:rPr lang="de-DE" altLang="zh-CN" sz="1600" b="1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altLang="zh-CN" sz="16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𝒘</m:t>
                        </m:r>
                      </m:e>
                      <m:sub>
                        <m:r>
                          <a:rPr lang="de-DE" altLang="zh-CN" sz="16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de-DE" altLang="zh-CN" sz="1600" b="1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altLang="zh-CN" sz="16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𝒙</m:t>
                        </m:r>
                      </m:e>
                      <m:sub>
                        <m:r>
                          <a:rPr lang="de-DE" altLang="zh-CN" sz="16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𝟏</m:t>
                        </m:r>
                      </m:sub>
                    </m:sSub>
                    <m:r>
                      <a:rPr lang="de-DE" altLang="zh-CN" sz="1600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sSub>
                      <m:sSubPr>
                        <m:ctrlPr>
                          <a:rPr lang="de-DE" altLang="zh-CN" sz="1600" b="1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altLang="zh-CN" sz="16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𝒘</m:t>
                        </m:r>
                      </m:e>
                      <m:sub>
                        <m:r>
                          <a:rPr lang="de-DE" altLang="zh-CN" sz="16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de-DE" altLang="zh-CN" sz="1600" b="1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altLang="zh-CN" sz="16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𝒙</m:t>
                        </m:r>
                      </m:e>
                      <m:sub>
                        <m:r>
                          <a:rPr lang="de-DE" altLang="zh-CN" sz="16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𝟐</m:t>
                        </m:r>
                      </m:sub>
                    </m:sSub>
                  </m:oMath>
                </a14:m>
                <a:endParaRPr lang="de-DE" altLang="zh-CN" sz="1600" b="1" dirty="0" smtClean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altLang="zh-CN" sz="1600" b="1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𝒉</m:t>
                      </m:r>
                      <m:r>
                        <a:rPr lang="de-DE" altLang="zh-CN" sz="1600" b="1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f>
                        <m:fPr>
                          <m:ctrlPr>
                            <a:rPr lang="de-DE" altLang="zh-CN" sz="1600" b="1" i="1" smtClean="0">
                              <a:latin typeface="Cambria Math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r>
                            <a:rPr lang="de-DE" altLang="zh-CN" sz="1600" b="1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𝟏</m:t>
                          </m:r>
                        </m:num>
                        <m:den>
                          <m:r>
                            <a:rPr lang="de-DE" altLang="zh-CN" sz="1600" b="1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𝟏</m:t>
                          </m:r>
                          <m:r>
                            <a:rPr lang="de-DE" altLang="zh-CN" sz="1600" b="1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+</m:t>
                          </m:r>
                          <m:sSup>
                            <m:sSupPr>
                              <m:ctrlPr>
                                <a:rPr lang="de-DE" altLang="zh-CN" sz="1600" b="1" i="1" smtClean="0">
                                  <a:latin typeface="Cambria Math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r>
                                <a:rPr lang="de-DE" altLang="zh-CN" sz="1600" b="1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de-DE" altLang="zh-CN" sz="1600" b="1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−</m:t>
                              </m:r>
                              <m:r>
                                <a:rPr lang="de-DE" altLang="zh-CN" sz="1600" b="1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1600" b="1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zh-CN" sz="1600" b="1" dirty="0">
                    <a:sym typeface="Wingdings" panose="05000000000000000000" pitchFamily="2" charset="2"/>
                  </a:rPr>
                  <a:t>1. </a:t>
                </a:r>
                <a:r>
                  <a:rPr lang="zh-CN" altLang="en-US" sz="1600" b="1" dirty="0">
                    <a:sym typeface="Wingdings" panose="05000000000000000000" pitchFamily="2" charset="2"/>
                  </a:rPr>
                  <a:t>当</a:t>
                </a:r>
                <a:r>
                  <a:rPr lang="en-US" altLang="zh-CN" sz="1600" b="1" dirty="0">
                    <a:sym typeface="Wingdings" panose="05000000000000000000" pitchFamily="2" charset="2"/>
                  </a:rPr>
                  <a:t>label</a:t>
                </a:r>
                <a:r>
                  <a:rPr lang="zh-CN" altLang="en-US" sz="1600" b="1" dirty="0">
                    <a:sym typeface="Wingdings" panose="05000000000000000000" pitchFamily="2" charset="2"/>
                  </a:rPr>
                  <a:t>（即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altLang="zh-CN" sz="1600" b="1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de-DE" altLang="zh-CN" sz="16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𝒚</m:t>
                        </m:r>
                      </m:e>
                      <m:sup>
                        <m:r>
                          <a:rPr lang="de-DE" altLang="zh-CN" sz="16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1600" b="1" dirty="0">
                    <a:sym typeface="Wingdings" panose="05000000000000000000" pitchFamily="2" charset="2"/>
                  </a:rPr>
                  <a:t>）</a:t>
                </a:r>
                <a:r>
                  <a:rPr lang="en-US" altLang="zh-CN" sz="1600" b="1" dirty="0">
                    <a:sym typeface="Wingdings" panose="05000000000000000000" pitchFamily="2" charset="2"/>
                  </a:rPr>
                  <a:t>=1 </a:t>
                </a:r>
                <a:r>
                  <a:rPr lang="zh-CN" altLang="en-US" sz="1600" b="1" dirty="0">
                    <a:sym typeface="Wingdings" panose="05000000000000000000" pitchFamily="2" charset="2"/>
                  </a:rPr>
                  <a:t>时，</a:t>
                </a:r>
                <a:endParaRPr lang="de-DE" altLang="zh-CN" sz="1600" b="1" i="1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altLang="zh-CN" sz="1600" b="1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𝒄𝒐𝒔𝒕</m:t>
                      </m:r>
                      <m:r>
                        <a:rPr lang="de-DE" altLang="zh-CN" sz="1600" b="1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=−</m:t>
                      </m:r>
                      <m:r>
                        <a:rPr lang="de-DE" altLang="zh-CN" sz="1600" b="1" i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𝐥𝐨𝐠</m:t>
                      </m:r>
                      <m:r>
                        <a:rPr lang="de-DE" altLang="zh-CN" sz="1600" b="1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⁡(</m:t>
                      </m:r>
                      <m:r>
                        <a:rPr lang="de-DE" altLang="zh-CN" sz="1600" b="1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𝒉</m:t>
                      </m:r>
                      <m:r>
                        <a:rPr lang="de-DE" altLang="zh-CN" sz="1600" b="1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)</m:t>
                      </m:r>
                    </m:oMath>
                  </m:oMathPara>
                </a14:m>
                <a:endParaRPr lang="en-US" altLang="zh-CN" sz="1600" b="1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altLang="zh-CN" sz="1600" b="1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de-DE" altLang="zh-CN" sz="2000" b="1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de-DE" altLang="zh-CN" sz="2000" b="1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zh-CN" sz="1600" b="1" dirty="0">
                    <a:sym typeface="Wingdings" panose="05000000000000000000" pitchFamily="2" charset="2"/>
                  </a:rPr>
                  <a:t>2. </a:t>
                </a:r>
                <a:r>
                  <a:rPr lang="zh-CN" altLang="en-US" sz="1600" b="1" dirty="0">
                    <a:sym typeface="Wingdings" panose="05000000000000000000" pitchFamily="2" charset="2"/>
                  </a:rPr>
                  <a:t>当</a:t>
                </a:r>
                <a:r>
                  <a:rPr lang="en-US" altLang="zh-CN" sz="1600" b="1" dirty="0">
                    <a:sym typeface="Wingdings" panose="05000000000000000000" pitchFamily="2" charset="2"/>
                  </a:rPr>
                  <a:t>label</a:t>
                </a:r>
                <a:r>
                  <a:rPr lang="zh-CN" altLang="en-US" sz="1600" b="1" dirty="0">
                    <a:sym typeface="Wingdings" panose="05000000000000000000" pitchFamily="2" charset="2"/>
                  </a:rPr>
                  <a:t>（即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altLang="zh-CN" sz="1600" b="1" i="1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de-DE" altLang="zh-CN" sz="16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𝒚</m:t>
                        </m:r>
                      </m:e>
                      <m:sup>
                        <m:r>
                          <a:rPr lang="de-DE" altLang="zh-CN" sz="16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1600" b="1" dirty="0">
                    <a:sym typeface="Wingdings" panose="05000000000000000000" pitchFamily="2" charset="2"/>
                  </a:rPr>
                  <a:t>）</a:t>
                </a:r>
                <a:r>
                  <a:rPr lang="en-US" altLang="zh-CN" sz="1600" b="1" dirty="0">
                    <a:sym typeface="Wingdings" panose="05000000000000000000" pitchFamily="2" charset="2"/>
                  </a:rPr>
                  <a:t>=0 </a:t>
                </a:r>
                <a:r>
                  <a:rPr lang="zh-CN" altLang="en-US" sz="1600" b="1" dirty="0">
                    <a:sym typeface="Wingdings" panose="05000000000000000000" pitchFamily="2" charset="2"/>
                  </a:rPr>
                  <a:t>时，</a:t>
                </a:r>
                <a:endParaRPr lang="de-DE" altLang="zh-CN" sz="1600" b="1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altLang="zh-CN" sz="1600" b="1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𝒄𝒐𝒔𝒕</m:t>
                      </m:r>
                      <m:r>
                        <a:rPr lang="de-DE" altLang="zh-CN" sz="1600" b="1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=−</m:t>
                      </m:r>
                      <m:r>
                        <a:rPr lang="de-DE" altLang="zh-CN" sz="1600" b="1" i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𝐥𝐨𝐠</m:t>
                      </m:r>
                      <m:r>
                        <a:rPr lang="de-DE" altLang="zh-CN" sz="1600" b="1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⁡(</m:t>
                      </m:r>
                      <m:r>
                        <a:rPr lang="de-DE" altLang="zh-CN" sz="1600" b="1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𝟏</m:t>
                      </m:r>
                      <m:r>
                        <a:rPr lang="de-DE" altLang="zh-CN" sz="1600" b="1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−</m:t>
                      </m:r>
                      <m:r>
                        <a:rPr lang="de-DE" altLang="zh-CN" sz="1600" b="1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𝒉</m:t>
                      </m:r>
                      <m:r>
                        <a:rPr lang="de-DE" altLang="zh-CN" sz="1600" b="1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)</m:t>
                      </m:r>
                    </m:oMath>
                  </m:oMathPara>
                </a14:m>
                <a:endParaRPr lang="de-DE" altLang="zh-CN" sz="1600" b="1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de-DE" altLang="zh-CN" sz="1600" b="1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de-DE" altLang="zh-CN" sz="1600" b="1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altLang="zh-CN" sz="16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de-DE" altLang="zh-CN" sz="1600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2" name="Inhaltsplatzhalt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1216A56-4A38-44DD-A068-5D2115C025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723" y="412255"/>
                <a:ext cx="5936940" cy="5263847"/>
              </a:xfrm>
              <a:blipFill rotWithShape="1">
                <a:blip r:embed="rId2"/>
                <a:stretch>
                  <a:fillRect l="-5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Grafik 10">
            <a:extLst>
              <a:ext uri="{FF2B5EF4-FFF2-40B4-BE49-F238E27FC236}">
                <a16:creationId xmlns="" xmlns:a16="http://schemas.microsoft.com/office/drawing/2014/main" id="{1021C13C-B128-4C1E-86A2-5ED5893E7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404664"/>
            <a:ext cx="3481944" cy="1920140"/>
          </a:xfrm>
          <a:prstGeom prst="rect">
            <a:avLst/>
          </a:prstGeom>
        </p:spPr>
      </p:pic>
      <p:sp>
        <p:nvSpPr>
          <p:cNvPr id="4" name="Bogen 15">
            <a:extLst>
              <a:ext uri="{FF2B5EF4-FFF2-40B4-BE49-F238E27FC236}">
                <a16:creationId xmlns="" xmlns:a16="http://schemas.microsoft.com/office/drawing/2014/main" id="{985227AC-B200-44D2-8171-A45AE6A3B870}"/>
              </a:ext>
            </a:extLst>
          </p:cNvPr>
          <p:cNvSpPr/>
          <p:nvPr/>
        </p:nvSpPr>
        <p:spPr>
          <a:xfrm rot="10966503">
            <a:off x="1151838" y="1911956"/>
            <a:ext cx="1464289" cy="1157605"/>
          </a:xfrm>
          <a:prstGeom prst="arc">
            <a:avLst>
              <a:gd name="adj1" fmla="val 16200000"/>
              <a:gd name="adj2" fmla="val 2155530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" name="Gerader Verbinder 17">
            <a:extLst>
              <a:ext uri="{FF2B5EF4-FFF2-40B4-BE49-F238E27FC236}">
                <a16:creationId xmlns="" xmlns:a16="http://schemas.microsoft.com/office/drawing/2014/main" id="{077FE367-0D38-463B-ACEF-F9602CBB8F5B}"/>
              </a:ext>
            </a:extLst>
          </p:cNvPr>
          <p:cNvCxnSpPr>
            <a:cxnSpLocks/>
            <a:stCxn id="4" idx="0"/>
          </p:cNvCxnSpPr>
          <p:nvPr/>
        </p:nvCxnSpPr>
        <p:spPr>
          <a:xfrm>
            <a:off x="1855960" y="3068882"/>
            <a:ext cx="0" cy="113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Gruppieren 24">
            <a:extLst>
              <a:ext uri="{FF2B5EF4-FFF2-40B4-BE49-F238E27FC236}">
                <a16:creationId xmlns="" xmlns:a16="http://schemas.microsoft.com/office/drawing/2014/main" id="{E506F231-FB6C-4F29-8743-924316AA92C2}"/>
              </a:ext>
            </a:extLst>
          </p:cNvPr>
          <p:cNvGrpSpPr/>
          <p:nvPr/>
        </p:nvGrpSpPr>
        <p:grpSpPr>
          <a:xfrm>
            <a:off x="3203848" y="4149080"/>
            <a:ext cx="5760640" cy="2536872"/>
            <a:chOff x="538428" y="2453933"/>
            <a:chExt cx="3885075" cy="1754145"/>
          </a:xfrm>
        </p:grpSpPr>
        <p:cxnSp>
          <p:nvCxnSpPr>
            <p:cNvPr id="7" name="Gerade Verbindung mit Pfeil 7">
              <a:extLst>
                <a:ext uri="{FF2B5EF4-FFF2-40B4-BE49-F238E27FC236}">
                  <a16:creationId xmlns="" xmlns:a16="http://schemas.microsoft.com/office/drawing/2014/main" id="{18429A8F-15E5-4703-89A4-C3F999755E35}"/>
                </a:ext>
              </a:extLst>
            </p:cNvPr>
            <p:cNvCxnSpPr>
              <a:cxnSpLocks/>
            </p:cNvCxnSpPr>
            <p:nvPr/>
          </p:nvCxnSpPr>
          <p:spPr>
            <a:xfrm>
              <a:off x="1463040" y="3915295"/>
              <a:ext cx="122197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Gerade Verbindung mit Pfeil 9">
              <a:extLst>
                <a:ext uri="{FF2B5EF4-FFF2-40B4-BE49-F238E27FC236}">
                  <a16:creationId xmlns="" xmlns:a16="http://schemas.microsoft.com/office/drawing/2014/main" id="{C8B47A46-1D5F-4E71-B083-AA0F8B1474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63040" y="2826327"/>
              <a:ext cx="0" cy="10889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feld 22">
                  <a:extLst>
                    <a:ext uri="{FF2B5EF4-FFF2-40B4-BE49-F238E27FC236}">
                      <a16:creationId xmlns="" xmlns:a16="http://schemas.microsoft.com/office/drawing/2014/main" id="{265F431A-AB33-42B8-A151-3B2E2148C474}"/>
                    </a:ext>
                  </a:extLst>
                </p:cNvPr>
                <p:cNvSpPr txBox="1"/>
                <p:nvPr/>
              </p:nvSpPr>
              <p:spPr>
                <a:xfrm>
                  <a:off x="2446223" y="3449746"/>
                  <a:ext cx="1977280" cy="4043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DE" sz="16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de-DE" sz="16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𝑿𝑾</m:t>
                      </m:r>
                    </m:oMath>
                  </a14:m>
                  <a:r>
                    <a:rPr lang="zh-CN" altLang="en-US" sz="1600" b="1" dirty="0">
                      <a:solidFill>
                        <a:srgbClr val="00B050"/>
                      </a:solidFill>
                      <a:latin typeface="华文宋体" panose="02010600040101010101" pitchFamily="2" charset="-122"/>
                      <a:ea typeface="华文宋体" panose="02010600040101010101" pitchFamily="2" charset="-122"/>
                    </a:rPr>
                    <a:t>，此直线（决策边界）对应于</a:t>
                  </a:r>
                  <a:r>
                    <a:rPr lang="en-US" altLang="zh-CN" sz="1600" b="1" dirty="0">
                      <a:solidFill>
                        <a:srgbClr val="00B050"/>
                      </a:solidFill>
                      <a:latin typeface="华文宋体" panose="02010600040101010101" pitchFamily="2" charset="-122"/>
                      <a:ea typeface="华文宋体" panose="02010600040101010101" pitchFamily="2" charset="-122"/>
                    </a:rPr>
                    <a:t>z=0</a:t>
                  </a:r>
                  <a:r>
                    <a:rPr lang="zh-CN" altLang="en-US" sz="1600" b="1" dirty="0">
                      <a:solidFill>
                        <a:srgbClr val="00B050"/>
                      </a:solidFill>
                      <a:latin typeface="华文宋体" panose="02010600040101010101" pitchFamily="2" charset="-122"/>
                      <a:ea typeface="华文宋体" panose="02010600040101010101" pitchFamily="2" charset="-122"/>
                    </a:rPr>
                    <a:t>，以及概率为</a:t>
                  </a:r>
                  <a:r>
                    <a:rPr lang="en-US" altLang="zh-CN" sz="1600" b="1" dirty="0">
                      <a:solidFill>
                        <a:srgbClr val="00B050"/>
                      </a:solidFill>
                      <a:latin typeface="华文宋体" panose="02010600040101010101" pitchFamily="2" charset="-122"/>
                      <a:ea typeface="华文宋体" panose="02010600040101010101" pitchFamily="2" charset="-122"/>
                    </a:rPr>
                    <a:t>h=0.5</a:t>
                  </a:r>
                  <a:r>
                    <a:rPr lang="en-GB" sz="1600" b="1" dirty="0">
                      <a:solidFill>
                        <a:srgbClr val="00B050"/>
                      </a:solidFill>
                      <a:latin typeface="华文宋体" panose="02010600040101010101" pitchFamily="2" charset="-122"/>
                      <a:ea typeface="华文宋体" panose="02010600040101010101" pitchFamily="2" charset="-122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9" name="Textfeld 22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265F431A-AB33-42B8-A151-3B2E2148C4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6223" y="3449746"/>
                  <a:ext cx="1977280" cy="404348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247" t="-2083" r="-1040" b="-1354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feld 23">
              <a:extLst>
                <a:ext uri="{FF2B5EF4-FFF2-40B4-BE49-F238E27FC236}">
                  <a16:creationId xmlns="" xmlns:a16="http://schemas.microsoft.com/office/drawing/2014/main" id="{2984691B-FE44-4636-85EE-70AD70E4F944}"/>
                </a:ext>
              </a:extLst>
            </p:cNvPr>
            <p:cNvSpPr txBox="1"/>
            <p:nvPr/>
          </p:nvSpPr>
          <p:spPr>
            <a:xfrm>
              <a:off x="2657200" y="3763877"/>
              <a:ext cx="279866" cy="2340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x1</a:t>
              </a:r>
              <a:endParaRPr lang="en-GB" sz="1600" dirty="0"/>
            </a:p>
          </p:txBody>
        </p:sp>
        <p:sp>
          <p:nvSpPr>
            <p:cNvPr id="11" name="Textfeld 48">
              <a:extLst>
                <a:ext uri="{FF2B5EF4-FFF2-40B4-BE49-F238E27FC236}">
                  <a16:creationId xmlns="" xmlns:a16="http://schemas.microsoft.com/office/drawing/2014/main" id="{5B598527-ACE5-4A6A-A0DC-DF97E890B232}"/>
                </a:ext>
              </a:extLst>
            </p:cNvPr>
            <p:cNvSpPr txBox="1"/>
            <p:nvPr/>
          </p:nvSpPr>
          <p:spPr>
            <a:xfrm>
              <a:off x="1208983" y="2736977"/>
              <a:ext cx="279866" cy="2340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x2</a:t>
              </a:r>
              <a:endParaRPr lang="en-GB" sz="1600" dirty="0"/>
            </a:p>
          </p:txBody>
        </p:sp>
        <p:sp>
          <p:nvSpPr>
            <p:cNvPr id="12" name="Textfeld 54">
              <a:extLst>
                <a:ext uri="{FF2B5EF4-FFF2-40B4-BE49-F238E27FC236}">
                  <a16:creationId xmlns="" xmlns:a16="http://schemas.microsoft.com/office/drawing/2014/main" id="{3B9839AC-5715-483A-A859-82C9DD2227A7}"/>
                </a:ext>
              </a:extLst>
            </p:cNvPr>
            <p:cNvSpPr txBox="1"/>
            <p:nvPr/>
          </p:nvSpPr>
          <p:spPr>
            <a:xfrm>
              <a:off x="1996497" y="2453933"/>
              <a:ext cx="1472786" cy="4043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altLang="zh-CN" sz="1600" b="1" dirty="0">
                  <a:solidFill>
                    <a:srgbClr val="0070C0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z&gt;0, </a:t>
              </a:r>
              <a:r>
                <a:rPr lang="zh-CN" altLang="en-US" sz="1600" b="1" dirty="0">
                  <a:solidFill>
                    <a:srgbClr val="0070C0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概率为</a:t>
              </a:r>
              <a:r>
                <a:rPr lang="en-US" altLang="zh-CN" sz="1600" b="1" dirty="0">
                  <a:solidFill>
                    <a:srgbClr val="0070C0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h&gt;0.5</a:t>
              </a:r>
              <a:r>
                <a:rPr lang="zh-CN" altLang="en-US" sz="1600" b="1" dirty="0">
                  <a:solidFill>
                    <a:srgbClr val="0070C0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，概率最终趋近于</a:t>
              </a:r>
              <a:r>
                <a:rPr lang="en-US" altLang="zh-CN" sz="1600" b="1" dirty="0">
                  <a:solidFill>
                    <a:srgbClr val="0070C0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1</a:t>
              </a:r>
              <a:endParaRPr lang="en-GB" sz="1600" b="1" dirty="0">
                <a:solidFill>
                  <a:srgbClr val="0070C0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13" name="Textfeld 55">
              <a:extLst>
                <a:ext uri="{FF2B5EF4-FFF2-40B4-BE49-F238E27FC236}">
                  <a16:creationId xmlns="" xmlns:a16="http://schemas.microsoft.com/office/drawing/2014/main" id="{BF05FD42-FA0C-41E8-B094-20974590E93D}"/>
                </a:ext>
              </a:extLst>
            </p:cNvPr>
            <p:cNvSpPr txBox="1"/>
            <p:nvPr/>
          </p:nvSpPr>
          <p:spPr>
            <a:xfrm>
              <a:off x="538428" y="3463225"/>
              <a:ext cx="790855" cy="744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altLang="zh-CN" sz="1600" b="1" dirty="0">
                  <a:solidFill>
                    <a:srgbClr val="0070C0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z&lt;0, </a:t>
              </a:r>
              <a:r>
                <a:rPr lang="zh-CN" altLang="en-US" sz="1600" b="1" dirty="0">
                  <a:solidFill>
                    <a:srgbClr val="0070C0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概率为</a:t>
              </a:r>
              <a:r>
                <a:rPr lang="en-US" altLang="zh-CN" sz="1600" b="1" dirty="0">
                  <a:solidFill>
                    <a:srgbClr val="0070C0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h&lt;0.5</a:t>
              </a:r>
              <a:r>
                <a:rPr lang="zh-CN" altLang="en-US" sz="1600" b="1" dirty="0">
                  <a:solidFill>
                    <a:srgbClr val="0070C0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，概率最终趋近于</a:t>
              </a:r>
              <a:r>
                <a:rPr lang="en-US" altLang="zh-CN" sz="1600" b="1" dirty="0">
                  <a:solidFill>
                    <a:srgbClr val="0070C0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0</a:t>
              </a:r>
              <a:endParaRPr lang="en-GB" sz="1600" b="1" dirty="0">
                <a:solidFill>
                  <a:srgbClr val="0070C0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</p:grpSp>
      <p:grpSp>
        <p:nvGrpSpPr>
          <p:cNvPr id="14" name="Gruppieren 25">
            <a:extLst>
              <a:ext uri="{FF2B5EF4-FFF2-40B4-BE49-F238E27FC236}">
                <a16:creationId xmlns="" xmlns:a16="http://schemas.microsoft.com/office/drawing/2014/main" id="{FB16BFD7-5C0D-4A30-9253-9E9952A776D6}"/>
              </a:ext>
            </a:extLst>
          </p:cNvPr>
          <p:cNvGrpSpPr/>
          <p:nvPr/>
        </p:nvGrpSpPr>
        <p:grpSpPr>
          <a:xfrm>
            <a:off x="443296" y="3878771"/>
            <a:ext cx="2199996" cy="1562306"/>
            <a:chOff x="906092" y="2724791"/>
            <a:chExt cx="2199996" cy="1562306"/>
          </a:xfrm>
        </p:grpSpPr>
        <p:cxnSp>
          <p:nvCxnSpPr>
            <p:cNvPr id="15" name="Gerade Verbindung mit Pfeil 26">
              <a:extLst>
                <a:ext uri="{FF2B5EF4-FFF2-40B4-BE49-F238E27FC236}">
                  <a16:creationId xmlns="" xmlns:a16="http://schemas.microsoft.com/office/drawing/2014/main" id="{11701468-FB9F-48AF-BA85-0B966A57ED0A}"/>
                </a:ext>
              </a:extLst>
            </p:cNvPr>
            <p:cNvCxnSpPr>
              <a:cxnSpLocks/>
            </p:cNvCxnSpPr>
            <p:nvPr/>
          </p:nvCxnSpPr>
          <p:spPr>
            <a:xfrm>
              <a:off x="1463040" y="3915295"/>
              <a:ext cx="122197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Gerade Verbindung mit Pfeil 27">
              <a:extLst>
                <a:ext uri="{FF2B5EF4-FFF2-40B4-BE49-F238E27FC236}">
                  <a16:creationId xmlns="" xmlns:a16="http://schemas.microsoft.com/office/drawing/2014/main" id="{B2EDFB11-E661-4CF2-AED5-51614B4659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63040" y="2826327"/>
              <a:ext cx="0" cy="10889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feld 28">
              <a:extLst>
                <a:ext uri="{FF2B5EF4-FFF2-40B4-BE49-F238E27FC236}">
                  <a16:creationId xmlns="" xmlns:a16="http://schemas.microsoft.com/office/drawing/2014/main" id="{3BA6B3CD-590A-4239-AC0B-6334FDF6E74C}"/>
                </a:ext>
              </a:extLst>
            </p:cNvPr>
            <p:cNvSpPr txBox="1"/>
            <p:nvPr/>
          </p:nvSpPr>
          <p:spPr>
            <a:xfrm>
              <a:off x="2169622" y="3948543"/>
              <a:ext cx="4488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1</a:t>
              </a:r>
              <a:endParaRPr lang="en-GB" sz="1600" dirty="0"/>
            </a:p>
          </p:txBody>
        </p:sp>
        <p:sp>
          <p:nvSpPr>
            <p:cNvPr id="18" name="Textfeld 29">
              <a:extLst>
                <a:ext uri="{FF2B5EF4-FFF2-40B4-BE49-F238E27FC236}">
                  <a16:creationId xmlns="" xmlns:a16="http://schemas.microsoft.com/office/drawing/2014/main" id="{319010B4-139A-4B4E-ADF7-B9B23F9542B4}"/>
                </a:ext>
              </a:extLst>
            </p:cNvPr>
            <p:cNvSpPr txBox="1"/>
            <p:nvPr/>
          </p:nvSpPr>
          <p:spPr>
            <a:xfrm>
              <a:off x="1331866" y="3948543"/>
              <a:ext cx="4488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0</a:t>
              </a:r>
              <a:endParaRPr lang="en-GB" dirty="0"/>
            </a:p>
          </p:txBody>
        </p:sp>
        <p:sp>
          <p:nvSpPr>
            <p:cNvPr id="19" name="Textfeld 30">
              <a:extLst>
                <a:ext uri="{FF2B5EF4-FFF2-40B4-BE49-F238E27FC236}">
                  <a16:creationId xmlns="" xmlns:a16="http://schemas.microsoft.com/office/drawing/2014/main" id="{FEF55FEB-F451-4058-AEAC-A2DDF4384F26}"/>
                </a:ext>
              </a:extLst>
            </p:cNvPr>
            <p:cNvSpPr txBox="1"/>
            <p:nvPr/>
          </p:nvSpPr>
          <p:spPr>
            <a:xfrm>
              <a:off x="906092" y="2724791"/>
              <a:ext cx="7324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/>
                <a:t>cost</a:t>
              </a:r>
              <a:endParaRPr lang="en-GB" b="1" dirty="0"/>
            </a:p>
          </p:txBody>
        </p:sp>
        <p:sp>
          <p:nvSpPr>
            <p:cNvPr id="20" name="Textfeld 31">
              <a:extLst>
                <a:ext uri="{FF2B5EF4-FFF2-40B4-BE49-F238E27FC236}">
                  <a16:creationId xmlns="" xmlns:a16="http://schemas.microsoft.com/office/drawing/2014/main" id="{79AC528D-FCB3-4C79-B253-786BF6E87AB3}"/>
                </a:ext>
              </a:extLst>
            </p:cNvPr>
            <p:cNvSpPr txBox="1"/>
            <p:nvPr/>
          </p:nvSpPr>
          <p:spPr>
            <a:xfrm>
              <a:off x="2657200" y="3763877"/>
              <a:ext cx="4488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h</a:t>
              </a:r>
              <a:endParaRPr lang="en-GB" sz="1600" dirty="0"/>
            </a:p>
          </p:txBody>
        </p:sp>
      </p:grpSp>
      <p:sp>
        <p:nvSpPr>
          <p:cNvPr id="21" name="Bogen 32">
            <a:extLst>
              <a:ext uri="{FF2B5EF4-FFF2-40B4-BE49-F238E27FC236}">
                <a16:creationId xmlns="" xmlns:a16="http://schemas.microsoft.com/office/drawing/2014/main" id="{D893E5D2-692B-4CC0-8202-344D8DD5421B}"/>
              </a:ext>
            </a:extLst>
          </p:cNvPr>
          <p:cNvSpPr/>
          <p:nvPr/>
        </p:nvSpPr>
        <p:spPr>
          <a:xfrm rot="10633497" flipH="1">
            <a:off x="252528" y="3910150"/>
            <a:ext cx="1464289" cy="1157605"/>
          </a:xfrm>
          <a:prstGeom prst="arc">
            <a:avLst>
              <a:gd name="adj1" fmla="val 16200000"/>
              <a:gd name="adj2" fmla="val 2155530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Geschweifte Klammer rechts 33">
            <a:extLst>
              <a:ext uri="{FF2B5EF4-FFF2-40B4-BE49-F238E27FC236}">
                <a16:creationId xmlns="" xmlns:a16="http://schemas.microsoft.com/office/drawing/2014/main" id="{384E2FE3-4936-4AF5-8BA4-CAD73CEEB8A8}"/>
              </a:ext>
            </a:extLst>
          </p:cNvPr>
          <p:cNvSpPr/>
          <p:nvPr/>
        </p:nvSpPr>
        <p:spPr>
          <a:xfrm>
            <a:off x="4084782" y="2085004"/>
            <a:ext cx="515390" cy="2026345"/>
          </a:xfrm>
          <a:prstGeom prst="rightBrace">
            <a:avLst>
              <a:gd name="adj1" fmla="val 46351"/>
              <a:gd name="adj2" fmla="val 50461"/>
            </a:avLst>
          </a:prstGeom>
          <a:ln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34">
                <a:extLst>
                  <a:ext uri="{FF2B5EF4-FFF2-40B4-BE49-F238E27FC236}">
                    <a16:creationId xmlns="" xmlns:a16="http://schemas.microsoft.com/office/drawing/2014/main" id="{4C1322AE-8091-4058-A9D0-A7A556EDB314}"/>
                  </a:ext>
                </a:extLst>
              </p:cNvPr>
              <p:cNvSpPr txBox="1"/>
              <p:nvPr/>
            </p:nvSpPr>
            <p:spPr>
              <a:xfrm>
                <a:off x="4716684" y="2940917"/>
                <a:ext cx="43585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𝒄𝒐𝒔𝒕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func>
                        <m:func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</m:fun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⁡(1−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" name="Textfeld 3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C1322AE-8091-4058-A9D0-A7A556EDB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684" y="2940917"/>
                <a:ext cx="4358586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Ellipse 35">
            <a:extLst>
              <a:ext uri="{FF2B5EF4-FFF2-40B4-BE49-F238E27FC236}">
                <a16:creationId xmlns="" xmlns:a16="http://schemas.microsoft.com/office/drawing/2014/main" id="{F5F0FA2F-7814-452F-9A66-488674D1AA60}"/>
              </a:ext>
            </a:extLst>
          </p:cNvPr>
          <p:cNvSpPr/>
          <p:nvPr/>
        </p:nvSpPr>
        <p:spPr>
          <a:xfrm flipH="1" flipV="1">
            <a:off x="5647787" y="4762956"/>
            <a:ext cx="133005" cy="1827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Ellipse 36">
            <a:extLst>
              <a:ext uri="{FF2B5EF4-FFF2-40B4-BE49-F238E27FC236}">
                <a16:creationId xmlns="" xmlns:a16="http://schemas.microsoft.com/office/drawing/2014/main" id="{CCEEE726-E0BE-446A-BE57-C849A1DF145E}"/>
              </a:ext>
            </a:extLst>
          </p:cNvPr>
          <p:cNvSpPr/>
          <p:nvPr/>
        </p:nvSpPr>
        <p:spPr>
          <a:xfrm flipH="1" flipV="1">
            <a:off x="5888857" y="4945689"/>
            <a:ext cx="133002" cy="182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Ellipse 37">
            <a:extLst>
              <a:ext uri="{FF2B5EF4-FFF2-40B4-BE49-F238E27FC236}">
                <a16:creationId xmlns="" xmlns:a16="http://schemas.microsoft.com/office/drawing/2014/main" id="{83A23310-D4D7-454B-A439-9221676811C4}"/>
              </a:ext>
            </a:extLst>
          </p:cNvPr>
          <p:cNvSpPr/>
          <p:nvPr/>
        </p:nvSpPr>
        <p:spPr>
          <a:xfrm flipH="1" flipV="1">
            <a:off x="5671588" y="5074384"/>
            <a:ext cx="133002" cy="182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Ellipse 38">
            <a:extLst>
              <a:ext uri="{FF2B5EF4-FFF2-40B4-BE49-F238E27FC236}">
                <a16:creationId xmlns="" xmlns:a16="http://schemas.microsoft.com/office/drawing/2014/main" id="{F9B98C07-CAEC-4122-864A-B69DB5222EF8}"/>
              </a:ext>
            </a:extLst>
          </p:cNvPr>
          <p:cNvSpPr/>
          <p:nvPr/>
        </p:nvSpPr>
        <p:spPr>
          <a:xfrm flipH="1" flipV="1">
            <a:off x="5324910" y="4905107"/>
            <a:ext cx="133002" cy="182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Ellipse 39">
            <a:extLst>
              <a:ext uri="{FF2B5EF4-FFF2-40B4-BE49-F238E27FC236}">
                <a16:creationId xmlns="" xmlns:a16="http://schemas.microsoft.com/office/drawing/2014/main" id="{D74C0A83-F35D-47C8-AB0F-5C887945CF73}"/>
              </a:ext>
            </a:extLst>
          </p:cNvPr>
          <p:cNvSpPr/>
          <p:nvPr/>
        </p:nvSpPr>
        <p:spPr>
          <a:xfrm flipH="1" flipV="1">
            <a:off x="5955358" y="5401095"/>
            <a:ext cx="133002" cy="182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Gleichschenkliges Dreieck 40">
            <a:extLst>
              <a:ext uri="{FF2B5EF4-FFF2-40B4-BE49-F238E27FC236}">
                <a16:creationId xmlns="" xmlns:a16="http://schemas.microsoft.com/office/drawing/2014/main" id="{31B3CEA9-8413-4529-ABFD-61C85A3237D5}"/>
              </a:ext>
            </a:extLst>
          </p:cNvPr>
          <p:cNvSpPr/>
          <p:nvPr/>
        </p:nvSpPr>
        <p:spPr>
          <a:xfrm>
            <a:off x="4849768" y="5492455"/>
            <a:ext cx="133002" cy="12819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Gleichschenkliges Dreieck 41">
            <a:extLst>
              <a:ext uri="{FF2B5EF4-FFF2-40B4-BE49-F238E27FC236}">
                <a16:creationId xmlns="" xmlns:a16="http://schemas.microsoft.com/office/drawing/2014/main" id="{4C65DEB5-53C6-438F-BA40-65B411DEF057}"/>
              </a:ext>
            </a:extLst>
          </p:cNvPr>
          <p:cNvSpPr/>
          <p:nvPr/>
        </p:nvSpPr>
        <p:spPr>
          <a:xfrm>
            <a:off x="4808554" y="5774916"/>
            <a:ext cx="133002" cy="12819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Gleichschenkliges Dreieck 42">
            <a:extLst>
              <a:ext uri="{FF2B5EF4-FFF2-40B4-BE49-F238E27FC236}">
                <a16:creationId xmlns="" xmlns:a16="http://schemas.microsoft.com/office/drawing/2014/main" id="{C7265DF9-F4BD-4256-BF9C-3B3D048835B2}"/>
              </a:ext>
            </a:extLst>
          </p:cNvPr>
          <p:cNvSpPr/>
          <p:nvPr/>
        </p:nvSpPr>
        <p:spPr>
          <a:xfrm>
            <a:off x="5108780" y="5774916"/>
            <a:ext cx="133002" cy="12819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Gleichschenkliges Dreieck 43">
            <a:extLst>
              <a:ext uri="{FF2B5EF4-FFF2-40B4-BE49-F238E27FC236}">
                <a16:creationId xmlns="" xmlns:a16="http://schemas.microsoft.com/office/drawing/2014/main" id="{43E002AF-133B-47EF-AE93-A0F6B6EBA5CE}"/>
              </a:ext>
            </a:extLst>
          </p:cNvPr>
          <p:cNvSpPr/>
          <p:nvPr/>
        </p:nvSpPr>
        <p:spPr>
          <a:xfrm>
            <a:off x="5482093" y="5898070"/>
            <a:ext cx="133002" cy="12819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Gleichschenkliges Dreieck 44">
            <a:extLst>
              <a:ext uri="{FF2B5EF4-FFF2-40B4-BE49-F238E27FC236}">
                <a16:creationId xmlns="" xmlns:a16="http://schemas.microsoft.com/office/drawing/2014/main" id="{F257267A-73AE-4B64-ADB0-33C0A350B4B1}"/>
              </a:ext>
            </a:extLst>
          </p:cNvPr>
          <p:cNvSpPr/>
          <p:nvPr/>
        </p:nvSpPr>
        <p:spPr>
          <a:xfrm>
            <a:off x="4924520" y="6049370"/>
            <a:ext cx="133002" cy="12819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4" name="Gerader Verbinder 46">
            <a:extLst>
              <a:ext uri="{FF2B5EF4-FFF2-40B4-BE49-F238E27FC236}">
                <a16:creationId xmlns="" xmlns:a16="http://schemas.microsoft.com/office/drawing/2014/main" id="{1282D539-27A0-4029-8F72-C2EB99C3F4A3}"/>
              </a:ext>
            </a:extLst>
          </p:cNvPr>
          <p:cNvCxnSpPr>
            <a:cxnSpLocks/>
          </p:cNvCxnSpPr>
          <p:nvPr/>
        </p:nvCxnSpPr>
        <p:spPr>
          <a:xfrm>
            <a:off x="4714209" y="4955560"/>
            <a:ext cx="1374151" cy="100402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mit Pfeil 50">
            <a:extLst>
              <a:ext uri="{FF2B5EF4-FFF2-40B4-BE49-F238E27FC236}">
                <a16:creationId xmlns="" xmlns:a16="http://schemas.microsoft.com/office/drawing/2014/main" id="{CCF6C916-95AB-4713-8B2B-2BCBBBA4F215}"/>
              </a:ext>
            </a:extLst>
          </p:cNvPr>
          <p:cNvCxnSpPr>
            <a:cxnSpLocks/>
          </p:cNvCxnSpPr>
          <p:nvPr/>
        </p:nvCxnSpPr>
        <p:spPr>
          <a:xfrm flipH="1">
            <a:off x="4310252" y="4392558"/>
            <a:ext cx="1077566" cy="12917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36" name="Gruppieren 56">
            <a:extLst>
              <a:ext uri="{FF2B5EF4-FFF2-40B4-BE49-F238E27FC236}">
                <a16:creationId xmlns="" xmlns:a16="http://schemas.microsoft.com/office/drawing/2014/main" id="{4E452B8C-1376-40D8-A469-5437F3A8B0E0}"/>
              </a:ext>
            </a:extLst>
          </p:cNvPr>
          <p:cNvGrpSpPr/>
          <p:nvPr/>
        </p:nvGrpSpPr>
        <p:grpSpPr>
          <a:xfrm>
            <a:off x="447557" y="1888143"/>
            <a:ext cx="2199996" cy="1562306"/>
            <a:chOff x="906092" y="2724791"/>
            <a:chExt cx="2199996" cy="1562306"/>
          </a:xfrm>
        </p:grpSpPr>
        <p:cxnSp>
          <p:nvCxnSpPr>
            <p:cNvPr id="37" name="Gerade Verbindung mit Pfeil 57">
              <a:extLst>
                <a:ext uri="{FF2B5EF4-FFF2-40B4-BE49-F238E27FC236}">
                  <a16:creationId xmlns="" xmlns:a16="http://schemas.microsoft.com/office/drawing/2014/main" id="{892DB640-2B7F-454E-A2B5-DF8EC9289ED5}"/>
                </a:ext>
              </a:extLst>
            </p:cNvPr>
            <p:cNvCxnSpPr>
              <a:cxnSpLocks/>
            </p:cNvCxnSpPr>
            <p:nvPr/>
          </p:nvCxnSpPr>
          <p:spPr>
            <a:xfrm>
              <a:off x="1463040" y="3915295"/>
              <a:ext cx="122197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Gerade Verbindung mit Pfeil 58">
              <a:extLst>
                <a:ext uri="{FF2B5EF4-FFF2-40B4-BE49-F238E27FC236}">
                  <a16:creationId xmlns="" xmlns:a16="http://schemas.microsoft.com/office/drawing/2014/main" id="{6FF38669-FD7A-4514-9ECC-C455A2DA54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63040" y="2826327"/>
              <a:ext cx="0" cy="10889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feld 59">
              <a:extLst>
                <a:ext uri="{FF2B5EF4-FFF2-40B4-BE49-F238E27FC236}">
                  <a16:creationId xmlns="" xmlns:a16="http://schemas.microsoft.com/office/drawing/2014/main" id="{1548F510-88DC-4C75-AD13-41D77005A928}"/>
                </a:ext>
              </a:extLst>
            </p:cNvPr>
            <p:cNvSpPr txBox="1"/>
            <p:nvPr/>
          </p:nvSpPr>
          <p:spPr>
            <a:xfrm>
              <a:off x="2169622" y="3948543"/>
              <a:ext cx="4488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1</a:t>
              </a:r>
              <a:endParaRPr lang="en-GB" sz="1600" dirty="0"/>
            </a:p>
          </p:txBody>
        </p:sp>
        <p:sp>
          <p:nvSpPr>
            <p:cNvPr id="40" name="Textfeld 60">
              <a:extLst>
                <a:ext uri="{FF2B5EF4-FFF2-40B4-BE49-F238E27FC236}">
                  <a16:creationId xmlns="" xmlns:a16="http://schemas.microsoft.com/office/drawing/2014/main" id="{85D8D3B0-7CE2-47FC-8BB7-3D246FD907EB}"/>
                </a:ext>
              </a:extLst>
            </p:cNvPr>
            <p:cNvSpPr txBox="1"/>
            <p:nvPr/>
          </p:nvSpPr>
          <p:spPr>
            <a:xfrm>
              <a:off x="1331866" y="3948543"/>
              <a:ext cx="4488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0</a:t>
              </a:r>
              <a:endParaRPr lang="en-GB" dirty="0"/>
            </a:p>
          </p:txBody>
        </p:sp>
        <p:sp>
          <p:nvSpPr>
            <p:cNvPr id="41" name="Textfeld 61">
              <a:extLst>
                <a:ext uri="{FF2B5EF4-FFF2-40B4-BE49-F238E27FC236}">
                  <a16:creationId xmlns="" xmlns:a16="http://schemas.microsoft.com/office/drawing/2014/main" id="{00B3C7EB-0E03-45E6-B064-271D016A1ADA}"/>
                </a:ext>
              </a:extLst>
            </p:cNvPr>
            <p:cNvSpPr txBox="1"/>
            <p:nvPr/>
          </p:nvSpPr>
          <p:spPr>
            <a:xfrm>
              <a:off x="906092" y="2724791"/>
              <a:ext cx="7324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/>
                <a:t>cost</a:t>
              </a:r>
              <a:endParaRPr lang="en-GB" b="1" dirty="0"/>
            </a:p>
          </p:txBody>
        </p:sp>
        <p:sp>
          <p:nvSpPr>
            <p:cNvPr id="42" name="Textfeld 62">
              <a:extLst>
                <a:ext uri="{FF2B5EF4-FFF2-40B4-BE49-F238E27FC236}">
                  <a16:creationId xmlns="" xmlns:a16="http://schemas.microsoft.com/office/drawing/2014/main" id="{4B0DC6BA-5D3E-4F73-850E-BE3340AC662D}"/>
                </a:ext>
              </a:extLst>
            </p:cNvPr>
            <p:cNvSpPr txBox="1"/>
            <p:nvPr/>
          </p:nvSpPr>
          <p:spPr>
            <a:xfrm>
              <a:off x="2657200" y="3763877"/>
              <a:ext cx="4488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h</a:t>
              </a:r>
              <a:endParaRPr lang="en-GB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7689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2">
                <a:extLst>
                  <a:ext uri="{FF2B5EF4-FFF2-40B4-BE49-F238E27FC236}">
                    <a16:creationId xmlns="" xmlns:a16="http://schemas.microsoft.com/office/drawing/2014/main" id="{11216A56-4A38-44DD-A068-5D2115C025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2889" y="301760"/>
                <a:ext cx="6033287" cy="6556239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zh-CN" altLang="en-US" b="1" u="sng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求最优的决策边界</a:t>
                </a:r>
                <a:r>
                  <a:rPr lang="zh-CN" altLang="en-US" b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：</a:t>
                </a:r>
                <a:endParaRPr lang="en-US" altLang="zh-CN" b="1" dirty="0">
                  <a:solidFill>
                    <a:srgbClr val="FF0000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zh-CN" altLang="en-US" sz="1900" b="1" dirty="0">
                    <a:sym typeface="Wingdings" panose="05000000000000000000" pitchFamily="2" charset="2"/>
                  </a:rPr>
                  <a:t>即求解</a:t>
                </a:r>
                <a14:m>
                  <m:oMath xmlns:m="http://schemas.openxmlformats.org/officeDocument/2006/math">
                    <m:r>
                      <a:rPr lang="zh-CN" altLang="en-US" sz="1900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最优</m:t>
                    </m:r>
                    <m:r>
                      <a:rPr lang="zh-CN" altLang="en-US" sz="1900" b="1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的</m:t>
                    </m:r>
                    <m:r>
                      <a:rPr lang="zh-CN" altLang="en-US" sz="1900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线</m:t>
                    </m:r>
                    <m:r>
                      <a:rPr lang="en-US" altLang="zh-CN" sz="1900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endParaRPr lang="de-DE" altLang="zh-CN" sz="1900" b="1" i="1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altLang="zh-CN" sz="19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𝒛</m:t>
                      </m:r>
                      <m:r>
                        <a:rPr lang="de-DE" altLang="zh-CN" sz="19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sSub>
                        <m:sSubPr>
                          <m:ctrlPr>
                            <a:rPr lang="de-DE" altLang="zh-CN" sz="1900" b="1" i="1" smtClean="0">
                              <a:latin typeface="Cambria Math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de-DE" altLang="zh-CN" sz="1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𝒘</m:t>
                          </m:r>
                        </m:e>
                        <m:sub>
                          <m:r>
                            <a:rPr lang="de-DE" altLang="zh-CN" sz="1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𝟎</m:t>
                          </m:r>
                        </m:sub>
                      </m:sSub>
                      <m:r>
                        <a:rPr lang="de-DE" altLang="zh-CN" sz="19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sSub>
                        <m:sSubPr>
                          <m:ctrlPr>
                            <a:rPr lang="de-DE" altLang="zh-CN" sz="1900" b="1" i="1" smtClean="0">
                              <a:latin typeface="Cambria Math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de-DE" altLang="zh-CN" sz="1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𝒘</m:t>
                          </m:r>
                        </m:e>
                        <m:sub>
                          <m:r>
                            <a:rPr lang="de-DE" altLang="zh-CN" sz="1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de-DE" altLang="zh-CN" sz="1900" b="1" i="1" smtClean="0">
                              <a:latin typeface="Cambria Math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de-DE" altLang="zh-CN" sz="1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𝒙</m:t>
                          </m:r>
                        </m:e>
                        <m:sub>
                          <m:r>
                            <a:rPr lang="de-DE" altLang="zh-CN" sz="1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𝟏</m:t>
                          </m:r>
                        </m:sub>
                      </m:sSub>
                      <m:r>
                        <a:rPr lang="de-DE" altLang="zh-CN" sz="19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sSub>
                        <m:sSubPr>
                          <m:ctrlPr>
                            <a:rPr lang="de-DE" altLang="zh-CN" sz="1900" b="1" i="1" smtClean="0">
                              <a:latin typeface="Cambria Math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de-DE" altLang="zh-CN" sz="1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𝒘</m:t>
                          </m:r>
                        </m:e>
                        <m:sub>
                          <m:r>
                            <a:rPr lang="de-DE" altLang="zh-CN" sz="1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de-DE" altLang="zh-CN" sz="1900" b="1" i="1" smtClean="0">
                              <a:latin typeface="Cambria Math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de-DE" altLang="zh-CN" sz="1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𝒙</m:t>
                          </m:r>
                        </m:e>
                        <m:sub>
                          <m:r>
                            <a:rPr lang="de-DE" altLang="zh-CN" sz="1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𝟐</m:t>
                          </m:r>
                        </m:sub>
                      </m:sSub>
                      <m:r>
                        <a:rPr lang="de-DE" altLang="zh-CN" sz="19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DE" altLang="zh-CN" sz="1900" b="1" i="1" smtClean="0">
                              <a:latin typeface="Cambria Math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altLang="zh-CN" sz="1900" b="1" i="1" smtClean="0">
                                  <a:latin typeface="Cambria Math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altLang="zh-CN" sz="19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𝟏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altLang="zh-CN" sz="1900" b="1" i="1" smtClean="0">
                                        <a:latin typeface="Cambria Math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altLang="zh-CN" sz="19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de-DE" altLang="zh-CN" sz="19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altLang="zh-CN" sz="1900" b="1" i="1" smtClean="0">
                                        <a:latin typeface="Cambria Math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altLang="zh-CN" sz="19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de-DE" altLang="zh-CN" sz="19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de-DE" altLang="zh-CN" sz="1900" b="1" i="1" smtClean="0">
                              <a:latin typeface="Cambria Math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altLang="zh-CN" sz="1900" b="1" i="1" smtClean="0">
                                  <a:latin typeface="Cambria Math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altLang="zh-CN" sz="1900" b="1" i="1" smtClean="0">
                                        <a:latin typeface="Cambria Math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altLang="zh-CN" sz="19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de-DE" altLang="zh-CN" sz="19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altLang="zh-CN" sz="1900" b="1" i="1" smtClean="0">
                                        <a:latin typeface="Cambria Math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altLang="zh-CN" sz="19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de-DE" altLang="zh-CN" sz="19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altLang="zh-CN" sz="1900" b="1" i="1" smtClean="0">
                                        <a:latin typeface="Cambria Math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altLang="zh-CN" sz="19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de-DE" altLang="zh-CN" sz="19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altLang="zh-CN" sz="1900" b="1" dirty="0">
                  <a:latin typeface="Cambria Math" panose="02040503050406030204" pitchFamily="18" charset="0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de-DE" altLang="zh-CN" sz="19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Z=XW</a:t>
                </a:r>
                <a:r>
                  <a:rPr lang="de-DE" altLang="zh-CN" sz="1900" b="1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, </a:t>
                </a:r>
                <a:r>
                  <a:rPr lang="zh-CN" altLang="en-US" sz="1900" b="1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其中</a:t>
                </a:r>
                <a:r>
                  <a:rPr lang="en-US" altLang="zh-CN" sz="1900" b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X</a:t>
                </a:r>
                <a:r>
                  <a:rPr lang="zh-CN" altLang="en-US" sz="1900" b="1" dirty="0">
                    <a:solidFill>
                      <a:srgbClr val="00B050"/>
                    </a:solidFill>
                    <a:latin typeface="Cambria Math" panose="02040503050406030204" pitchFamily="18" charset="0"/>
                    <a:sym typeface="Wingdings" panose="05000000000000000000" pitchFamily="2" charset="2"/>
                  </a:rPr>
                  <a:t>维度</a:t>
                </a:r>
                <a:r>
                  <a:rPr lang="en-US" altLang="zh-CN" sz="1900" b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(10,3) </a:t>
                </a:r>
                <a:r>
                  <a:rPr lang="zh-CN" altLang="en-US" sz="1900" b="1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因为</a:t>
                </a:r>
                <a:r>
                  <a:rPr lang="en-US" altLang="zh-CN" sz="1900" b="1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10</a:t>
                </a:r>
                <a:r>
                  <a:rPr lang="zh-CN" altLang="en-US" sz="1900" b="1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组数据，</a:t>
                </a:r>
                <a:r>
                  <a:rPr lang="en-US" altLang="zh-CN" sz="1900" b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Z</a:t>
                </a:r>
                <a:r>
                  <a:rPr lang="zh-CN" altLang="en-US" sz="1900" b="1" dirty="0">
                    <a:solidFill>
                      <a:srgbClr val="00B050"/>
                    </a:solidFill>
                    <a:latin typeface="Cambria Math" panose="02040503050406030204" pitchFamily="18" charset="0"/>
                    <a:sym typeface="Wingdings" panose="05000000000000000000" pitchFamily="2" charset="2"/>
                  </a:rPr>
                  <a:t>维度</a:t>
                </a:r>
                <a:r>
                  <a:rPr lang="en-US" altLang="zh-CN" sz="1900" b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(10,1)</a:t>
                </a:r>
                <a:endParaRPr lang="de-DE" altLang="zh-CN" sz="1900" b="1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de-DE" altLang="zh-CN" sz="1900" b="1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𝒉</m:t>
                    </m:r>
                    <m:r>
                      <a:rPr lang="de-DE" altLang="zh-CN" sz="19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de-DE" altLang="zh-CN" sz="1900" b="1" i="1" smtClean="0">
                            <a:latin typeface="Cambria Math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de-DE" altLang="zh-CN" sz="19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𝟏</m:t>
                        </m:r>
                      </m:num>
                      <m:den>
                        <m:r>
                          <a:rPr lang="de-DE" altLang="zh-CN" sz="19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𝟏</m:t>
                        </m:r>
                        <m:r>
                          <a:rPr lang="de-DE" altLang="zh-CN" sz="19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sSup>
                          <m:sSupPr>
                            <m:ctrlPr>
                              <a:rPr lang="de-DE" altLang="zh-CN" sz="1900" b="1" i="1" smtClean="0">
                                <a:latin typeface="Cambria Math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DE" altLang="zh-CN" sz="19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𝒆</m:t>
                            </m:r>
                          </m:e>
                          <m:sup>
                            <m:r>
                              <a:rPr lang="de-DE" altLang="zh-CN" sz="19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r>
                              <a:rPr lang="de-DE" altLang="zh-CN" sz="19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𝒛</m:t>
                            </m:r>
                          </m:sup>
                        </m:sSup>
                      </m:den>
                    </m:f>
                    <m:r>
                      <a:rPr lang="de-DE" altLang="zh-CN" sz="19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altLang="zh-CN" sz="1900" b="1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, 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de-DE" altLang="zh-CN" sz="19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𝑯</m:t>
                    </m:r>
                    <m:r>
                      <a:rPr lang="de-DE" altLang="zh-CN" sz="19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de-DE" altLang="zh-CN" sz="1900" b="1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de-DE" altLang="zh-CN" sz="19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𝟏</m:t>
                        </m:r>
                      </m:num>
                      <m:den>
                        <m:r>
                          <a:rPr lang="de-DE" altLang="zh-CN" sz="19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𝟏</m:t>
                        </m:r>
                        <m:r>
                          <a:rPr lang="de-DE" altLang="zh-CN" sz="19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sSup>
                          <m:sSupPr>
                            <m:ctrlPr>
                              <a:rPr lang="de-DE" altLang="zh-CN" sz="19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DE" altLang="zh-CN" sz="19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𝒆</m:t>
                            </m:r>
                          </m:e>
                          <m:sup>
                            <m:r>
                              <a:rPr lang="de-DE" altLang="zh-CN" sz="19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r>
                              <a:rPr lang="de-DE" altLang="zh-CN" sz="19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𝑿𝑾</m:t>
                            </m:r>
                          </m:sup>
                        </m:sSup>
                      </m:den>
                    </m:f>
                    <m:r>
                      <a:rPr lang="de-DE" altLang="zh-CN" sz="19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</m:oMath>
                </a14:m>
                <a:r>
                  <a:rPr lang="en-US" altLang="zh-CN" sz="1900" b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H</a:t>
                </a:r>
                <a:r>
                  <a:rPr lang="zh-CN" altLang="en-US" sz="1900" b="1" dirty="0">
                    <a:solidFill>
                      <a:srgbClr val="00B050"/>
                    </a:solidFill>
                    <a:latin typeface="Cambria Math" panose="02040503050406030204" pitchFamily="18" charset="0"/>
                    <a:sym typeface="Wingdings" panose="05000000000000000000" pitchFamily="2" charset="2"/>
                  </a:rPr>
                  <a:t>维度</a:t>
                </a:r>
                <a:r>
                  <a:rPr lang="en-US" altLang="zh-CN" sz="1900" b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(10,1)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altLang="zh-CN" sz="1700" b="1" i="1" dirty="0" smtClean="0">
                            <a:latin typeface="Cambria Math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de-DE" altLang="zh-CN" sz="17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𝒉</m:t>
                        </m:r>
                      </m:e>
                      <m:sub>
                        <m:r>
                          <a:rPr lang="de-DE" altLang="zh-CN" sz="17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𝒛</m:t>
                        </m:r>
                      </m:sub>
                      <m:sup>
                        <m:r>
                          <a:rPr lang="de-DE" altLang="zh-CN" sz="17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bSup>
                    <m:r>
                      <a:rPr lang="de-DE" altLang="zh-CN" sz="17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de-DE" altLang="zh-CN" sz="1700" b="1" i="1" dirty="0" smtClean="0">
                            <a:latin typeface="Cambria Math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de-DE" altLang="zh-CN" sz="17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sSup>
                          <m:sSupPr>
                            <m:ctrlPr>
                              <a:rPr lang="de-DE" altLang="zh-CN" sz="1700" b="1" i="1" dirty="0" smtClean="0">
                                <a:latin typeface="Cambria Math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DE" altLang="zh-CN" sz="17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𝒆</m:t>
                            </m:r>
                          </m:e>
                          <m:sup>
                            <m:r>
                              <a:rPr lang="de-DE" altLang="zh-CN" sz="17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r>
                              <a:rPr lang="de-DE" altLang="zh-CN" sz="17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𝒛</m:t>
                            </m:r>
                          </m:sup>
                        </m:sSup>
                        <m:r>
                          <a:rPr lang="de-DE" altLang="zh-CN" sz="17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∗−</m:t>
                        </m:r>
                        <m:r>
                          <a:rPr lang="de-DE" altLang="zh-CN" sz="17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de-DE" altLang="zh-CN" sz="1700" b="1" i="1" dirty="0" smtClean="0">
                                <a:latin typeface="Cambria Math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altLang="zh-CN" sz="1700" b="1" i="1" dirty="0" smtClean="0">
                                    <a:latin typeface="Cambria Math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de-DE" altLang="zh-CN" sz="1700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𝟏</m:t>
                                </m:r>
                                <m:r>
                                  <a:rPr lang="de-DE" altLang="zh-CN" sz="1700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altLang="zh-CN" sz="1700" b="1" i="1" dirty="0" smtClean="0">
                                        <a:latin typeface="Cambria Math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altLang="zh-CN" sz="1700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𝒆</m:t>
                                    </m:r>
                                  </m:e>
                                  <m:sup>
                                    <m:r>
                                      <a:rPr lang="de-DE" altLang="zh-CN" sz="1700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−</m:t>
                                    </m:r>
                                    <m:r>
                                      <a:rPr lang="de-DE" altLang="zh-CN" sz="1700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𝒛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de-DE" altLang="zh-CN" sz="17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de-DE" altLang="zh-CN" sz="17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de-DE" altLang="zh-CN" sz="1700" b="1" i="1" dirty="0" smtClean="0">
                            <a:latin typeface="Cambria Math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de-DE" altLang="zh-CN" sz="17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𝟏</m:t>
                        </m:r>
                        <m:r>
                          <a:rPr lang="de-DE" altLang="zh-CN" sz="17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sSup>
                          <m:sSupPr>
                            <m:ctrlPr>
                              <a:rPr lang="de-DE" altLang="zh-CN" sz="1700" b="1" i="1" dirty="0" smtClean="0">
                                <a:latin typeface="Cambria Math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DE" altLang="zh-CN" sz="17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𝒆</m:t>
                            </m:r>
                          </m:e>
                          <m:sup>
                            <m:r>
                              <a:rPr lang="de-DE" altLang="zh-CN" sz="17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r>
                              <a:rPr lang="de-DE" altLang="zh-CN" sz="17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𝒛</m:t>
                            </m:r>
                          </m:sup>
                        </m:sSup>
                        <m:r>
                          <a:rPr lang="de-DE" altLang="zh-CN" sz="17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a:rPr lang="de-DE" altLang="zh-CN" sz="17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de-DE" altLang="zh-CN" sz="1700" b="1" i="1" dirty="0">
                                <a:latin typeface="Cambria Math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altLang="zh-CN" sz="1700" b="1" i="1" dirty="0">
                                    <a:latin typeface="Cambria Math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de-DE" altLang="zh-CN" sz="17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𝟏</m:t>
                                </m:r>
                                <m:r>
                                  <a:rPr lang="de-DE" altLang="zh-CN" sz="17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altLang="zh-CN" sz="1700" b="1" i="1" dirty="0">
                                        <a:latin typeface="Cambria Math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altLang="zh-CN" sz="1700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𝒆</m:t>
                                    </m:r>
                                  </m:e>
                                  <m:sup>
                                    <m:r>
                                      <a:rPr lang="de-DE" altLang="zh-CN" sz="1700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−</m:t>
                                    </m:r>
                                    <m:r>
                                      <a:rPr lang="de-DE" altLang="zh-CN" sz="1700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𝒛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de-DE" altLang="zh-CN" sz="17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de-DE" altLang="zh-CN" sz="17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de-DE" altLang="zh-CN" sz="1700" b="1" i="1">
                            <a:latin typeface="Cambria Math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de-DE" altLang="zh-CN" sz="17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𝟏</m:t>
                        </m:r>
                      </m:num>
                      <m:den>
                        <m:r>
                          <a:rPr lang="de-DE" altLang="zh-CN" sz="17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𝟏</m:t>
                        </m:r>
                        <m:r>
                          <a:rPr lang="de-DE" altLang="zh-CN" sz="17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sSup>
                          <m:sSupPr>
                            <m:ctrlPr>
                              <a:rPr lang="de-DE" altLang="zh-CN" sz="1700" b="1" i="1">
                                <a:latin typeface="Cambria Math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DE" altLang="zh-CN" sz="17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𝒆</m:t>
                            </m:r>
                          </m:e>
                          <m:sup>
                            <m:r>
                              <a:rPr lang="de-DE" altLang="zh-CN" sz="17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r>
                              <a:rPr lang="de-DE" altLang="zh-CN" sz="17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𝒛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de-DE" altLang="zh-CN" sz="1700" b="1" i="1" smtClean="0">
                            <a:latin typeface="Cambria Math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de-DE" altLang="zh-CN" sz="17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𝟏</m:t>
                        </m:r>
                        <m:r>
                          <a:rPr lang="de-DE" altLang="zh-CN" sz="17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f>
                          <m:fPr>
                            <m:ctrlPr>
                              <a:rPr lang="de-DE" altLang="zh-CN" sz="1700" b="1" i="1">
                                <a:latin typeface="Cambria Math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de-DE" altLang="zh-CN" sz="17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𝟏</m:t>
                            </m:r>
                          </m:num>
                          <m:den>
                            <m:r>
                              <a:rPr lang="de-DE" altLang="zh-CN" sz="17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𝟏</m:t>
                            </m:r>
                            <m:r>
                              <a:rPr lang="de-DE" altLang="zh-CN" sz="17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de-DE" altLang="zh-CN" sz="1700" b="1" i="1">
                                    <a:latin typeface="Cambria Math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pPr>
                              <m:e>
                                <m:r>
                                  <a:rPr lang="de-DE" altLang="zh-CN" sz="17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𝒆</m:t>
                                </m:r>
                              </m:e>
                              <m:sup>
                                <m:r>
                                  <a:rPr lang="de-DE" altLang="zh-CN" sz="17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−</m:t>
                                </m:r>
                                <m:r>
                                  <a:rPr lang="de-DE" altLang="zh-CN" sz="17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𝒛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de-DE" altLang="zh-CN" sz="17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de-DE" altLang="zh-CN" sz="17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𝒉</m:t>
                    </m:r>
                    <m:r>
                      <a:rPr lang="de-DE" altLang="zh-CN" sz="17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altLang="zh-CN" sz="17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𝟏</m:t>
                    </m:r>
                    <m:r>
                      <a:rPr lang="de-DE" altLang="zh-CN" sz="17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de-DE" altLang="zh-CN" sz="17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𝒉</m:t>
                    </m:r>
                    <m:r>
                      <a:rPr lang="de-DE" altLang="zh-CN" sz="17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altLang="zh-CN" sz="1900" b="1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, </a:t>
                </a:r>
                <a:r>
                  <a:rPr lang="en-US" altLang="zh-CN" sz="1900" b="1" dirty="0" smtClean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H</a:t>
                </a:r>
                <a:r>
                  <a:rPr lang="de-DE" altLang="zh-CN" sz="1900" b="1" dirty="0" smtClean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‘</a:t>
                </a:r>
                <a:r>
                  <a:rPr lang="zh-CN" altLang="en-US" sz="1900" b="1" dirty="0" smtClean="0">
                    <a:solidFill>
                      <a:srgbClr val="00B050"/>
                    </a:solidFill>
                    <a:latin typeface="Cambria Math" panose="02040503050406030204" pitchFamily="18" charset="0"/>
                    <a:sym typeface="Wingdings" panose="05000000000000000000" pitchFamily="2" charset="2"/>
                  </a:rPr>
                  <a:t>维度</a:t>
                </a:r>
                <a:r>
                  <a:rPr lang="en-US" altLang="zh-CN" sz="1900" b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(10,1)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de-DE" sz="19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𝒄𝒐𝒔𝒕</m:t>
                    </m:r>
                    <m:r>
                      <a:rPr lang="de-DE" sz="19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de-DE" sz="1900" b="1" i="1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𝒀</m:t>
                        </m:r>
                      </m:e>
                      <m:sup>
                        <m:r>
                          <a:rPr lang="de-DE" sz="19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func>
                      <m:funcPr>
                        <m:ctrlPr>
                          <a:rPr lang="de-DE" sz="1900" b="1" i="1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de-DE" sz="19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d>
                          <m:dPr>
                            <m:ctrlPr>
                              <a:rPr lang="de-DE" sz="1900" b="1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9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</m:d>
                      </m:e>
                    </m:func>
                    <m:r>
                      <a:rPr lang="de-DE" sz="19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de-DE" sz="1900" b="1" i="1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9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de-DE" sz="19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de-DE" sz="1900" b="1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9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𝒀</m:t>
                            </m:r>
                          </m:e>
                          <m:sup>
                            <m:r>
                              <a:rPr lang="de-DE" sz="19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de-DE" sz="19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𝒍𝒐𝒈</m:t>
                    </m:r>
                    <m:r>
                      <a:rPr lang="de-DE" sz="19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de-DE" sz="19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de-DE" sz="19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de-DE" sz="19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r>
                      <a:rPr lang="de-DE" sz="19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900" b="1" dirty="0" smtClean="0">
                    <a:latin typeface="Cambria Math" panose="02040503050406030204" pitchFamily="18" charset="0"/>
                  </a:rPr>
                  <a:t>，注意是点积，就是求和，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altLang="zh-CN" sz="1900" b="1" i="1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9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𝒀</m:t>
                        </m:r>
                      </m:e>
                      <m:sup>
                        <m:r>
                          <a:rPr lang="de-DE" altLang="zh-CN" sz="19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de-DE" altLang="zh-CN" sz="19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zh-CN" altLang="en-US" sz="1900" b="1" dirty="0" smtClean="0">
                    <a:solidFill>
                      <a:srgbClr val="00B050"/>
                    </a:solidFill>
                    <a:latin typeface="Cambria Math" panose="02040503050406030204" pitchFamily="18" charset="0"/>
                    <a:sym typeface="Wingdings" panose="05000000000000000000" pitchFamily="2" charset="2"/>
                  </a:rPr>
                  <a:t>维度</a:t>
                </a:r>
                <a:r>
                  <a:rPr lang="en-US" altLang="zh-CN" sz="1900" b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(10,1)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zh-CN" altLang="en-US" sz="1900" b="1" dirty="0" smtClean="0">
                    <a:latin typeface="Cambria Math" panose="02040503050406030204" pitchFamily="18" charset="0"/>
                  </a:rPr>
                  <a:t>其中</a:t>
                </a:r>
                <a:r>
                  <a:rPr lang="en-US" altLang="zh-CN" sz="19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cost ~ h ~ z ~ WX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de-DE" sz="19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de-DE" sz="19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𝒅𝑪</m:t>
                        </m:r>
                        <m:r>
                          <a:rPr lang="en-US" altLang="zh-CN" sz="19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𝒐𝒔𝒕</m:t>
                        </m:r>
                      </m:num>
                      <m:den>
                        <m:r>
                          <a:rPr lang="de-DE" sz="19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𝒅𝑾</m:t>
                        </m:r>
                      </m:den>
                    </m:f>
                    <m:r>
                      <a:rPr lang="de-DE" sz="19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9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de-DE" sz="1900" b="1" i="1" smtClean="0">
                            <a:latin typeface="Cambria Math" panose="02040503050406030204" pitchFamily="18" charset="0"/>
                          </a:rPr>
                          <m:t>𝒅𝑪</m:t>
                        </m:r>
                      </m:num>
                      <m:den>
                        <m:r>
                          <a:rPr lang="de-DE" sz="19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sz="19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den>
                    </m:f>
                    <m:r>
                      <a:rPr lang="de-DE" sz="1900" b="1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de-DE" sz="19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de-DE" sz="19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sz="19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num>
                      <m:den>
                        <m:r>
                          <a:rPr lang="de-DE" sz="19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sz="1900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den>
                    </m:f>
                    <m:r>
                      <a:rPr lang="de-DE" sz="1900" b="1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de-DE" sz="19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de-DE" sz="19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sz="1900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num>
                      <m:den>
                        <m:r>
                          <a:rPr lang="de-DE" sz="1900" b="1" i="1" smtClean="0">
                            <a:latin typeface="Cambria Math" panose="02040503050406030204" pitchFamily="18" charset="0"/>
                          </a:rPr>
                          <m:t>𝒅𝑾</m:t>
                        </m:r>
                      </m:den>
                    </m:f>
                    <m:r>
                      <a:rPr lang="de-DE" sz="19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sz="1900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de-DE" sz="19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de-DE" sz="19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de-DE" sz="1900" b="1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{"/>
                        <m:endChr m:val="}"/>
                        <m:ctrlPr>
                          <a:rPr lang="de-DE" sz="1900" b="1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de-DE" sz="19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de-DE" sz="19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de-DE" sz="1900" b="1" i="1">
                                    <a:latin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de-DE" sz="1900" b="1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900" b="1" i="1"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p>
                                    <m:r>
                                      <a:rPr lang="de-DE" sz="1900" b="1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1900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den>
                            </m:f>
                            <m:r>
                              <a:rPr lang="de-DE" sz="19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de-DE" sz="1900" b="1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de-DE" sz="19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de-DE" sz="19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de-DE" sz="1900" b="1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900" b="1" i="1"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p>
                                    <m:r>
                                      <a:rPr lang="de-DE" sz="1900" b="1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de-DE" sz="19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de-DE" sz="19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de-DE" sz="1900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den>
                            </m:f>
                            <m:r>
                              <a:rPr lang="de-DE" sz="1900" b="1" i="1">
                                <a:latin typeface="Cambria Math" panose="02040503050406030204" pitchFamily="18" charset="0"/>
                              </a:rPr>
                              <m:t>∗−</m:t>
                            </m:r>
                            <m:r>
                              <a:rPr lang="de-DE" sz="19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r>
                          <a:rPr lang="de-DE" sz="1900" b="1" i="1">
                            <a:latin typeface="Cambria Math" panose="02040503050406030204" pitchFamily="18" charset="0"/>
                          </a:rPr>
                          <m:t>.∗</m:t>
                        </m:r>
                        <m:r>
                          <a:rPr lang="de-DE" sz="1900" b="1" i="1">
                            <a:latin typeface="Cambria Math" panose="02040503050406030204" pitchFamily="18" charset="0"/>
                          </a:rPr>
                          <m:t>𝑯</m:t>
                        </m:r>
                        <m:d>
                          <m:dPr>
                            <m:ctrlPr>
                              <a:rPr lang="de-DE" sz="19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de-DE" sz="19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de-DE" sz="19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sz="19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</m:d>
                      </m:e>
                    </m:d>
                    <m:r>
                      <a:rPr lang="de-DE" sz="19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sz="19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de-DE" sz="19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de-DE" sz="19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de-DE" sz="1900" b="1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{"/>
                        <m:endChr m:val="}"/>
                        <m:ctrlPr>
                          <a:rPr lang="de-DE" sz="1900" b="1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de-DE" sz="1900" b="1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sz="1900" b="1" i="1">
                                    <a:latin typeface="Cambria Math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de-DE" sz="1900" b="1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900" b="1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de-DE" sz="1900" b="1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900" b="1" i="1" smtClean="0">
                                            <a:latin typeface="Cambria Math" panose="02040503050406030204" pitchFamily="18" charset="0"/>
                                          </a:rPr>
                                          <m:t>𝒀</m:t>
                                        </m:r>
                                      </m:e>
                                      <m:sup>
                                        <m:r>
                                          <a:rPr lang="de-DE" sz="1900" b="1" i="1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de-DE" sz="1900" b="1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1900" b="1" i="1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  <m:r>
                                          <a:rPr lang="de-DE" sz="1900" b="1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de-DE" sz="1900" b="1" i="1" smtClean="0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</m:d>
                                    <m:r>
                                      <a:rPr lang="de-DE" sz="1900" b="1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de-DE" sz="1900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  <m:d>
                                      <m:dPr>
                                        <m:ctrlPr>
                                          <a:rPr lang="de-DE" sz="1900" b="1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1900" b="1" i="1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  <m:r>
                                          <a:rPr lang="de-DE" sz="1900" b="1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de-DE" sz="1900" b="1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de-DE" sz="19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𝒀</m:t>
                                            </m:r>
                                          </m:e>
                                          <m:sup>
                                            <m:r>
                                              <a:rPr lang="de-DE" sz="1900" b="1" i="1">
                                                <a:latin typeface="Cambria Math" panose="02040503050406030204" pitchFamily="18" charset="0"/>
                                              </a:rPr>
                                              <m:t>∗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d>
                              </m:num>
                              <m:den>
                                <m:r>
                                  <a:rPr lang="de-DE" sz="1900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  <m:d>
                                  <m:dPr>
                                    <m:ctrlPr>
                                      <a:rPr lang="de-DE" sz="1900" b="1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9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de-DE" sz="1900" b="1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de-DE" sz="1900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  <m:r>
                          <a:rPr lang="de-DE" sz="19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de-DE" sz="1900" b="1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de-DE" sz="19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  <m:d>
                          <m:dPr>
                            <m:ctrlPr>
                              <a:rPr lang="de-DE" sz="19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de-DE" sz="19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de-DE" sz="19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sz="19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</m:d>
                      </m:e>
                    </m:d>
                    <m:r>
                      <a:rPr lang="de-DE" sz="19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sz="19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de-DE" sz="19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de-DE" sz="19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de-DE" sz="1900" b="1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de-DE" sz="19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de-DE" sz="19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de-DE" sz="1900" b="1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de-DE" sz="1900" b="1" i="1" smtClean="0"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</m:e>
                              <m:sup>
                                <m:r>
                                  <a:rPr lang="de-DE" sz="1900" b="1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de-DE" sz="19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de-DE" sz="1900" b="1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de-DE" sz="1900" b="1" i="1" smtClean="0"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</m:e>
                              <m:sup>
                                <m:r>
                                  <a:rPr lang="de-DE" sz="1900" b="1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de-DE" sz="19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  <m:r>
                              <a:rPr lang="de-DE" sz="19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DE" sz="19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  <m:r>
                              <a:rPr lang="de-DE" sz="19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sz="19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  <m:sSup>
                              <m:sSupPr>
                                <m:ctrlPr>
                                  <a:rPr lang="de-DE" sz="1900" b="1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de-DE" sz="1900" b="1" i="1" smtClean="0"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</m:e>
                              <m:sup>
                                <m:r>
                                  <a:rPr lang="de-DE" sz="1900" b="1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de-DE" sz="19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sz="19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de-DE" sz="19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de-DE" sz="19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d>
                      <m:dPr>
                        <m:ctrlPr>
                          <a:rPr lang="de-DE" sz="19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de-DE" sz="19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de-DE" sz="19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de-DE" sz="19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de-DE" sz="19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p>
                            <m:r>
                              <a:rPr lang="de-DE" sz="19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1900" b="1" dirty="0">
                    <a:solidFill>
                      <a:srgbClr val="00B050"/>
                    </a:solidFill>
                  </a:rPr>
                  <a:t>维度是</a:t>
                </a:r>
                <a:r>
                  <a:rPr lang="en-US" altLang="zh-CN" sz="1900" b="1" dirty="0">
                    <a:solidFill>
                      <a:srgbClr val="00B050"/>
                    </a:solidFill>
                  </a:rPr>
                  <a:t>(3,1)</a:t>
                </a:r>
                <a:endParaRPr lang="de-DE" sz="1900" b="1" dirty="0">
                  <a:solidFill>
                    <a:srgbClr val="00B050"/>
                  </a:solidFill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GB" sz="1600" dirty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altLang="zh-CN" sz="16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de-DE" altLang="zh-CN" sz="1600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2" name="Inhaltsplatzhalt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1216A56-4A38-44DD-A068-5D2115C025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2889" y="301760"/>
                <a:ext cx="6033287" cy="6556239"/>
              </a:xfrm>
              <a:blipFill rotWithShape="1">
                <a:blip r:embed="rId3"/>
                <a:stretch>
                  <a:fillRect l="-10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Grafik 10">
            <a:extLst>
              <a:ext uri="{FF2B5EF4-FFF2-40B4-BE49-F238E27FC236}">
                <a16:creationId xmlns="" xmlns:a16="http://schemas.microsoft.com/office/drawing/2014/main" id="{1021C13C-B128-4C1E-86A2-5ED5893E7E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7856" y="460647"/>
            <a:ext cx="2852441" cy="1572997"/>
          </a:xfrm>
          <a:prstGeom prst="rect">
            <a:avLst/>
          </a:prstGeom>
        </p:spPr>
      </p:pic>
      <p:grpSp>
        <p:nvGrpSpPr>
          <p:cNvPr id="4" name="Gruppieren 24">
            <a:extLst>
              <a:ext uri="{FF2B5EF4-FFF2-40B4-BE49-F238E27FC236}">
                <a16:creationId xmlns="" xmlns:a16="http://schemas.microsoft.com/office/drawing/2014/main" id="{E506F231-FB6C-4F29-8743-924316AA92C2}"/>
              </a:ext>
            </a:extLst>
          </p:cNvPr>
          <p:cNvGrpSpPr/>
          <p:nvPr/>
        </p:nvGrpSpPr>
        <p:grpSpPr>
          <a:xfrm>
            <a:off x="5868144" y="2712830"/>
            <a:ext cx="3242191" cy="3593588"/>
            <a:chOff x="750476" y="2453933"/>
            <a:chExt cx="2186590" cy="2484822"/>
          </a:xfrm>
        </p:grpSpPr>
        <p:cxnSp>
          <p:nvCxnSpPr>
            <p:cNvPr id="5" name="Gerade Verbindung mit Pfeil 7">
              <a:extLst>
                <a:ext uri="{FF2B5EF4-FFF2-40B4-BE49-F238E27FC236}">
                  <a16:creationId xmlns="" xmlns:a16="http://schemas.microsoft.com/office/drawing/2014/main" id="{18429A8F-15E5-4703-89A4-C3F999755E35}"/>
                </a:ext>
              </a:extLst>
            </p:cNvPr>
            <p:cNvCxnSpPr>
              <a:cxnSpLocks/>
            </p:cNvCxnSpPr>
            <p:nvPr/>
          </p:nvCxnSpPr>
          <p:spPr>
            <a:xfrm>
              <a:off x="1463040" y="3915295"/>
              <a:ext cx="122197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Gerade Verbindung mit Pfeil 9">
              <a:extLst>
                <a:ext uri="{FF2B5EF4-FFF2-40B4-BE49-F238E27FC236}">
                  <a16:creationId xmlns="" xmlns:a16="http://schemas.microsoft.com/office/drawing/2014/main" id="{C8B47A46-1D5F-4E71-B083-AA0F8B1474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63040" y="2826327"/>
              <a:ext cx="0" cy="10889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feld 22">
                  <a:extLst>
                    <a:ext uri="{FF2B5EF4-FFF2-40B4-BE49-F238E27FC236}">
                      <a16:creationId xmlns="" xmlns:a16="http://schemas.microsoft.com/office/drawing/2014/main" id="{265F431A-AB33-42B8-A151-3B2E2148C474}"/>
                    </a:ext>
                  </a:extLst>
                </p:cNvPr>
                <p:cNvSpPr txBox="1"/>
                <p:nvPr/>
              </p:nvSpPr>
              <p:spPr>
                <a:xfrm>
                  <a:off x="1029678" y="4193902"/>
                  <a:ext cx="1802213" cy="7448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DE" sz="16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de-DE" sz="16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𝑾𝑿</m:t>
                      </m:r>
                    </m:oMath>
                  </a14:m>
                  <a:r>
                    <a:rPr lang="zh-CN" altLang="en-US" sz="1600" b="1" dirty="0">
                      <a:solidFill>
                        <a:srgbClr val="00B050"/>
                      </a:solidFill>
                      <a:latin typeface="华文宋体" panose="02010600040101010101" pitchFamily="2" charset="-122"/>
                      <a:ea typeface="华文宋体" panose="02010600040101010101" pitchFamily="2" charset="-122"/>
                    </a:rPr>
                    <a:t>，</a:t>
                  </a:r>
                  <a:endParaRPr lang="en-US" altLang="zh-CN" sz="1600" b="1" dirty="0">
                    <a:solidFill>
                      <a:srgbClr val="00B050"/>
                    </a:solidFill>
                    <a:latin typeface="华文宋体" panose="02010600040101010101" pitchFamily="2" charset="-122"/>
                    <a:ea typeface="华文宋体" panose="02010600040101010101" pitchFamily="2" charset="-122"/>
                  </a:endParaRPr>
                </a:p>
                <a:p>
                  <a:r>
                    <a:rPr lang="zh-CN" altLang="en-US" sz="1600" b="1" dirty="0">
                      <a:solidFill>
                        <a:srgbClr val="00B050"/>
                      </a:solidFill>
                      <a:latin typeface="华文宋体" panose="02010600040101010101" pitchFamily="2" charset="-122"/>
                      <a:ea typeface="华文宋体" panose="02010600040101010101" pitchFamily="2" charset="-122"/>
                    </a:rPr>
                    <a:t>此直线（决策边界）对应于</a:t>
                  </a:r>
                  <a:r>
                    <a:rPr lang="en-US" altLang="zh-CN" sz="1600" b="1" dirty="0">
                      <a:solidFill>
                        <a:srgbClr val="00B050"/>
                      </a:solidFill>
                      <a:latin typeface="华文宋体" panose="02010600040101010101" pitchFamily="2" charset="-122"/>
                      <a:ea typeface="华文宋体" panose="02010600040101010101" pitchFamily="2" charset="-122"/>
                    </a:rPr>
                    <a:t>z=0</a:t>
                  </a:r>
                  <a:r>
                    <a:rPr lang="zh-CN" altLang="en-US" sz="1600" b="1" dirty="0">
                      <a:solidFill>
                        <a:srgbClr val="00B050"/>
                      </a:solidFill>
                      <a:latin typeface="华文宋体" panose="02010600040101010101" pitchFamily="2" charset="-122"/>
                      <a:ea typeface="华文宋体" panose="02010600040101010101" pitchFamily="2" charset="-122"/>
                    </a:rPr>
                    <a:t>，</a:t>
                  </a:r>
                  <a:endParaRPr lang="en-US" altLang="zh-CN" sz="1600" b="1" dirty="0">
                    <a:solidFill>
                      <a:srgbClr val="00B050"/>
                    </a:solidFill>
                    <a:latin typeface="华文宋体" panose="02010600040101010101" pitchFamily="2" charset="-122"/>
                    <a:ea typeface="华文宋体" panose="02010600040101010101" pitchFamily="2" charset="-122"/>
                  </a:endParaRPr>
                </a:p>
                <a:p>
                  <a:r>
                    <a:rPr lang="zh-CN" altLang="en-US" sz="1600" b="1" dirty="0">
                      <a:solidFill>
                        <a:srgbClr val="00B050"/>
                      </a:solidFill>
                      <a:latin typeface="华文宋体" panose="02010600040101010101" pitchFamily="2" charset="-122"/>
                      <a:ea typeface="华文宋体" panose="02010600040101010101" pitchFamily="2" charset="-122"/>
                    </a:rPr>
                    <a:t>以及概率为</a:t>
                  </a:r>
                  <a:r>
                    <a:rPr lang="en-US" altLang="zh-CN" sz="1600" b="1" dirty="0">
                      <a:solidFill>
                        <a:srgbClr val="00B050"/>
                      </a:solidFill>
                      <a:latin typeface="华文宋体" panose="02010600040101010101" pitchFamily="2" charset="-122"/>
                      <a:ea typeface="华文宋体" panose="02010600040101010101" pitchFamily="2" charset="-122"/>
                    </a:rPr>
                    <a:t>h=0.5</a:t>
                  </a:r>
                  <a:r>
                    <a:rPr lang="en-GB" sz="1600" b="1" dirty="0">
                      <a:solidFill>
                        <a:srgbClr val="00B050"/>
                      </a:solidFill>
                      <a:latin typeface="华文宋体" panose="02010600040101010101" pitchFamily="2" charset="-122"/>
                      <a:ea typeface="华文宋体" panose="02010600040101010101" pitchFamily="2" charset="-122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7" name="Textfeld 22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265F431A-AB33-42B8-A151-3B2E2148C4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9678" y="4193902"/>
                  <a:ext cx="1802213" cy="744853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1370" t="-1130" b="-678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feld 23">
              <a:extLst>
                <a:ext uri="{FF2B5EF4-FFF2-40B4-BE49-F238E27FC236}">
                  <a16:creationId xmlns="" xmlns:a16="http://schemas.microsoft.com/office/drawing/2014/main" id="{2984691B-FE44-4636-85EE-70AD70E4F944}"/>
                </a:ext>
              </a:extLst>
            </p:cNvPr>
            <p:cNvSpPr txBox="1"/>
            <p:nvPr/>
          </p:nvSpPr>
          <p:spPr>
            <a:xfrm>
              <a:off x="2657200" y="3763877"/>
              <a:ext cx="279866" cy="2340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x1</a:t>
              </a:r>
              <a:endParaRPr lang="en-GB" sz="1600" dirty="0"/>
            </a:p>
          </p:txBody>
        </p:sp>
        <p:sp>
          <p:nvSpPr>
            <p:cNvPr id="9" name="Textfeld 48">
              <a:extLst>
                <a:ext uri="{FF2B5EF4-FFF2-40B4-BE49-F238E27FC236}">
                  <a16:creationId xmlns="" xmlns:a16="http://schemas.microsoft.com/office/drawing/2014/main" id="{5B598527-ACE5-4A6A-A0DC-DF97E890B232}"/>
                </a:ext>
              </a:extLst>
            </p:cNvPr>
            <p:cNvSpPr txBox="1"/>
            <p:nvPr/>
          </p:nvSpPr>
          <p:spPr>
            <a:xfrm>
              <a:off x="1208983" y="2736977"/>
              <a:ext cx="279866" cy="2340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x2</a:t>
              </a:r>
              <a:endParaRPr lang="en-GB" sz="1600" dirty="0"/>
            </a:p>
          </p:txBody>
        </p:sp>
        <p:sp>
          <p:nvSpPr>
            <p:cNvPr id="10" name="Textfeld 54">
              <a:extLst>
                <a:ext uri="{FF2B5EF4-FFF2-40B4-BE49-F238E27FC236}">
                  <a16:creationId xmlns="" xmlns:a16="http://schemas.microsoft.com/office/drawing/2014/main" id="{3B9839AC-5715-483A-A859-82C9DD2227A7}"/>
                </a:ext>
              </a:extLst>
            </p:cNvPr>
            <p:cNvSpPr txBox="1"/>
            <p:nvPr/>
          </p:nvSpPr>
          <p:spPr>
            <a:xfrm>
              <a:off x="1996497" y="2453933"/>
              <a:ext cx="835394" cy="4043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rgbClr val="0070C0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概率为</a:t>
              </a:r>
              <a:r>
                <a:rPr lang="en-US" altLang="zh-CN" sz="1600" b="1" dirty="0">
                  <a:solidFill>
                    <a:srgbClr val="0070C0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h&gt;0.5</a:t>
              </a:r>
              <a:endParaRPr lang="en-GB" sz="1600" b="1" dirty="0">
                <a:solidFill>
                  <a:srgbClr val="0070C0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11" name="Textfeld 55">
              <a:extLst>
                <a:ext uri="{FF2B5EF4-FFF2-40B4-BE49-F238E27FC236}">
                  <a16:creationId xmlns="" xmlns:a16="http://schemas.microsoft.com/office/drawing/2014/main" id="{BF05FD42-FA0C-41E8-B094-20974590E93D}"/>
                </a:ext>
              </a:extLst>
            </p:cNvPr>
            <p:cNvSpPr txBox="1"/>
            <p:nvPr/>
          </p:nvSpPr>
          <p:spPr>
            <a:xfrm>
              <a:off x="750476" y="3515448"/>
              <a:ext cx="835394" cy="4043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rgbClr val="0070C0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概率为</a:t>
              </a:r>
              <a:r>
                <a:rPr lang="en-US" altLang="zh-CN" sz="1600" b="1" dirty="0">
                  <a:solidFill>
                    <a:srgbClr val="0070C0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h&lt;0.5</a:t>
              </a:r>
              <a:endParaRPr lang="en-GB" sz="1600" b="1" dirty="0">
                <a:solidFill>
                  <a:srgbClr val="0070C0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</p:grpSp>
      <p:sp>
        <p:nvSpPr>
          <p:cNvPr id="12" name="Ellipse 35">
            <a:extLst>
              <a:ext uri="{FF2B5EF4-FFF2-40B4-BE49-F238E27FC236}">
                <a16:creationId xmlns="" xmlns:a16="http://schemas.microsoft.com/office/drawing/2014/main" id="{F5F0FA2F-7814-452F-9A66-488674D1AA60}"/>
              </a:ext>
            </a:extLst>
          </p:cNvPr>
          <p:cNvSpPr/>
          <p:nvPr/>
        </p:nvSpPr>
        <p:spPr>
          <a:xfrm flipH="1" flipV="1">
            <a:off x="7997666" y="3326707"/>
            <a:ext cx="133005" cy="1827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Ellipse 36">
            <a:extLst>
              <a:ext uri="{FF2B5EF4-FFF2-40B4-BE49-F238E27FC236}">
                <a16:creationId xmlns="" xmlns:a16="http://schemas.microsoft.com/office/drawing/2014/main" id="{CCEEE726-E0BE-446A-BE57-C849A1DF145E}"/>
              </a:ext>
            </a:extLst>
          </p:cNvPr>
          <p:cNvSpPr/>
          <p:nvPr/>
        </p:nvSpPr>
        <p:spPr>
          <a:xfrm flipH="1" flipV="1">
            <a:off x="8238736" y="3509440"/>
            <a:ext cx="133002" cy="182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Ellipse 37">
            <a:extLst>
              <a:ext uri="{FF2B5EF4-FFF2-40B4-BE49-F238E27FC236}">
                <a16:creationId xmlns="" xmlns:a16="http://schemas.microsoft.com/office/drawing/2014/main" id="{83A23310-D4D7-454B-A439-9221676811C4}"/>
              </a:ext>
            </a:extLst>
          </p:cNvPr>
          <p:cNvSpPr/>
          <p:nvPr/>
        </p:nvSpPr>
        <p:spPr>
          <a:xfrm flipH="1" flipV="1">
            <a:off x="8021467" y="3638135"/>
            <a:ext cx="133002" cy="182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Ellipse 38">
            <a:extLst>
              <a:ext uri="{FF2B5EF4-FFF2-40B4-BE49-F238E27FC236}">
                <a16:creationId xmlns="" xmlns:a16="http://schemas.microsoft.com/office/drawing/2014/main" id="{F9B98C07-CAEC-4122-864A-B69DB5222EF8}"/>
              </a:ext>
            </a:extLst>
          </p:cNvPr>
          <p:cNvSpPr/>
          <p:nvPr/>
        </p:nvSpPr>
        <p:spPr>
          <a:xfrm flipH="1" flipV="1">
            <a:off x="7674789" y="3468858"/>
            <a:ext cx="133002" cy="182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Ellipse 39">
            <a:extLst>
              <a:ext uri="{FF2B5EF4-FFF2-40B4-BE49-F238E27FC236}">
                <a16:creationId xmlns="" xmlns:a16="http://schemas.microsoft.com/office/drawing/2014/main" id="{D74C0A83-F35D-47C8-AB0F-5C887945CF73}"/>
              </a:ext>
            </a:extLst>
          </p:cNvPr>
          <p:cNvSpPr/>
          <p:nvPr/>
        </p:nvSpPr>
        <p:spPr>
          <a:xfrm flipH="1" flipV="1">
            <a:off x="8305237" y="3964846"/>
            <a:ext cx="133002" cy="182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Gleichschenkliges Dreieck 40">
            <a:extLst>
              <a:ext uri="{FF2B5EF4-FFF2-40B4-BE49-F238E27FC236}">
                <a16:creationId xmlns="" xmlns:a16="http://schemas.microsoft.com/office/drawing/2014/main" id="{31B3CEA9-8413-4529-ABFD-61C85A3237D5}"/>
              </a:ext>
            </a:extLst>
          </p:cNvPr>
          <p:cNvSpPr/>
          <p:nvPr/>
        </p:nvSpPr>
        <p:spPr>
          <a:xfrm>
            <a:off x="7199647" y="4056206"/>
            <a:ext cx="133002" cy="12819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Gleichschenkliges Dreieck 41">
            <a:extLst>
              <a:ext uri="{FF2B5EF4-FFF2-40B4-BE49-F238E27FC236}">
                <a16:creationId xmlns="" xmlns:a16="http://schemas.microsoft.com/office/drawing/2014/main" id="{4C65DEB5-53C6-438F-BA40-65B411DEF057}"/>
              </a:ext>
            </a:extLst>
          </p:cNvPr>
          <p:cNvSpPr/>
          <p:nvPr/>
        </p:nvSpPr>
        <p:spPr>
          <a:xfrm>
            <a:off x="7158433" y="4338667"/>
            <a:ext cx="133002" cy="12819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Gleichschenkliges Dreieck 42">
            <a:extLst>
              <a:ext uri="{FF2B5EF4-FFF2-40B4-BE49-F238E27FC236}">
                <a16:creationId xmlns="" xmlns:a16="http://schemas.microsoft.com/office/drawing/2014/main" id="{C7265DF9-F4BD-4256-BF9C-3B3D048835B2}"/>
              </a:ext>
            </a:extLst>
          </p:cNvPr>
          <p:cNvSpPr/>
          <p:nvPr/>
        </p:nvSpPr>
        <p:spPr>
          <a:xfrm>
            <a:off x="7458659" y="4338667"/>
            <a:ext cx="133002" cy="12819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Gleichschenkliges Dreieck 43">
            <a:extLst>
              <a:ext uri="{FF2B5EF4-FFF2-40B4-BE49-F238E27FC236}">
                <a16:creationId xmlns="" xmlns:a16="http://schemas.microsoft.com/office/drawing/2014/main" id="{43E002AF-133B-47EF-AE93-A0F6B6EBA5CE}"/>
              </a:ext>
            </a:extLst>
          </p:cNvPr>
          <p:cNvSpPr/>
          <p:nvPr/>
        </p:nvSpPr>
        <p:spPr>
          <a:xfrm>
            <a:off x="7831972" y="4461821"/>
            <a:ext cx="133002" cy="12819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Gleichschenkliges Dreieck 44">
            <a:extLst>
              <a:ext uri="{FF2B5EF4-FFF2-40B4-BE49-F238E27FC236}">
                <a16:creationId xmlns="" xmlns:a16="http://schemas.microsoft.com/office/drawing/2014/main" id="{F257267A-73AE-4B64-ADB0-33C0A350B4B1}"/>
              </a:ext>
            </a:extLst>
          </p:cNvPr>
          <p:cNvSpPr/>
          <p:nvPr/>
        </p:nvSpPr>
        <p:spPr>
          <a:xfrm>
            <a:off x="7274399" y="4613121"/>
            <a:ext cx="133002" cy="12819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2" name="Gerader Verbinder 46">
            <a:extLst>
              <a:ext uri="{FF2B5EF4-FFF2-40B4-BE49-F238E27FC236}">
                <a16:creationId xmlns="" xmlns:a16="http://schemas.microsoft.com/office/drawing/2014/main" id="{1282D539-27A0-4029-8F72-C2EB99C3F4A3}"/>
              </a:ext>
            </a:extLst>
          </p:cNvPr>
          <p:cNvCxnSpPr>
            <a:cxnSpLocks/>
          </p:cNvCxnSpPr>
          <p:nvPr/>
        </p:nvCxnSpPr>
        <p:spPr>
          <a:xfrm>
            <a:off x="7064088" y="3519311"/>
            <a:ext cx="1374151" cy="100402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50">
            <a:extLst>
              <a:ext uri="{FF2B5EF4-FFF2-40B4-BE49-F238E27FC236}">
                <a16:creationId xmlns="" xmlns:a16="http://schemas.microsoft.com/office/drawing/2014/main" id="{CCF6C916-95AB-4713-8B2B-2BCBBBA4F215}"/>
              </a:ext>
            </a:extLst>
          </p:cNvPr>
          <p:cNvCxnSpPr>
            <a:cxnSpLocks/>
          </p:cNvCxnSpPr>
          <p:nvPr/>
        </p:nvCxnSpPr>
        <p:spPr>
          <a:xfrm flipH="1">
            <a:off x="6660131" y="2956309"/>
            <a:ext cx="1077566" cy="12917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曲线连接符 24"/>
          <p:cNvCxnSpPr/>
          <p:nvPr/>
        </p:nvCxnSpPr>
        <p:spPr>
          <a:xfrm rot="10800000" flipV="1">
            <a:off x="7266149" y="4461821"/>
            <a:ext cx="1068893" cy="911394"/>
          </a:xfrm>
          <a:prstGeom prst="curvedConnector3">
            <a:avLst>
              <a:gd name="adj1" fmla="val 40398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89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2">
                <a:extLst>
                  <a:ext uri="{FF2B5EF4-FFF2-40B4-BE49-F238E27FC236}">
                    <a16:creationId xmlns="" xmlns:a16="http://schemas.microsoft.com/office/drawing/2014/main" id="{11216A56-4A38-44DD-A068-5D2115C025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6119" y="707198"/>
                <a:ext cx="7744942" cy="5651615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zh-CN" altLang="en-US" sz="2000" b="1" u="sng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求最优的决策边界</a:t>
                </a:r>
                <a:r>
                  <a:rPr lang="zh-CN" altLang="en-US" sz="2000" b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：</a:t>
                </a:r>
                <a:endParaRPr lang="en-US" altLang="zh-CN" sz="2000" b="1" dirty="0">
                  <a:solidFill>
                    <a:srgbClr val="FF0000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altLang="zh-CN" sz="1600" b="1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𝒛</m:t>
                      </m:r>
                      <m:r>
                        <a:rPr lang="de-DE" altLang="zh-CN" sz="1600" b="1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sSub>
                        <m:sSubPr>
                          <m:ctrlPr>
                            <a:rPr lang="de-DE" altLang="zh-CN" sz="1600" b="1" i="1" smtClean="0">
                              <a:latin typeface="Cambria Math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de-DE" altLang="zh-CN" sz="1600" b="1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𝒘</m:t>
                          </m:r>
                        </m:e>
                        <m:sub>
                          <m:r>
                            <a:rPr lang="de-DE" altLang="zh-CN" sz="1600" b="1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𝟎</m:t>
                          </m:r>
                        </m:sub>
                      </m:sSub>
                      <m:r>
                        <a:rPr lang="de-DE" altLang="zh-CN" sz="1600" b="1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sSub>
                        <m:sSubPr>
                          <m:ctrlPr>
                            <a:rPr lang="de-DE" altLang="zh-CN" sz="1600" b="1" i="1" smtClean="0">
                              <a:latin typeface="Cambria Math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de-DE" altLang="zh-CN" sz="1600" b="1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𝒘</m:t>
                          </m:r>
                        </m:e>
                        <m:sub>
                          <m:r>
                            <a:rPr lang="de-DE" altLang="zh-CN" sz="1600" b="1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de-DE" altLang="zh-CN" sz="1600" b="1" i="1" smtClean="0">
                              <a:latin typeface="Cambria Math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de-DE" altLang="zh-CN" sz="1600" b="1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𝒙</m:t>
                          </m:r>
                        </m:e>
                        <m:sub>
                          <m:r>
                            <a:rPr lang="de-DE" altLang="zh-CN" sz="1600" b="1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𝟏</m:t>
                          </m:r>
                        </m:sub>
                      </m:sSub>
                      <m:r>
                        <a:rPr lang="de-DE" altLang="zh-CN" sz="1600" b="1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sSub>
                        <m:sSubPr>
                          <m:ctrlPr>
                            <a:rPr lang="de-DE" altLang="zh-CN" sz="1600" b="1" i="1" smtClean="0">
                              <a:latin typeface="Cambria Math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de-DE" altLang="zh-CN" sz="1600" b="1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𝒘</m:t>
                          </m:r>
                        </m:e>
                        <m:sub>
                          <m:r>
                            <a:rPr lang="de-DE" altLang="zh-CN" sz="1600" b="1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de-DE" altLang="zh-CN" sz="1600" b="1" i="1" smtClean="0">
                              <a:latin typeface="Cambria Math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de-DE" altLang="zh-CN" sz="1600" b="1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𝒙</m:t>
                          </m:r>
                        </m:e>
                        <m:sub>
                          <m:r>
                            <a:rPr lang="de-DE" altLang="zh-CN" sz="1600" b="1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𝟐</m:t>
                          </m:r>
                        </m:sub>
                      </m:sSub>
                      <m:r>
                        <a:rPr lang="de-DE" altLang="zh-CN" sz="1600" b="1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DE" altLang="zh-CN" sz="1600" b="1" i="1" smtClean="0">
                              <a:latin typeface="Cambria Math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altLang="zh-CN" sz="1600" b="1" i="1" smtClean="0">
                                  <a:latin typeface="Cambria Math"/>
                                  <a:sym typeface="Wingdings" panose="05000000000000000000" pitchFamily="2" charset="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altLang="zh-CN" sz="1600" b="1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𝟏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altLang="zh-CN" sz="1600" b="1" i="1" smtClean="0">
                                        <a:latin typeface="Cambria Math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altLang="zh-CN" sz="1600" b="1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de-DE" altLang="zh-CN" sz="1600" b="1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altLang="zh-CN" sz="1600" b="1" i="1" smtClean="0">
                                        <a:latin typeface="Cambria Math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altLang="zh-CN" sz="1600" b="1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de-DE" altLang="zh-CN" sz="1600" b="1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de-DE" altLang="zh-CN" sz="1600" b="1" i="1" smtClean="0">
                              <a:latin typeface="Cambria Math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altLang="zh-CN" sz="1600" b="1" i="1" smtClean="0">
                                  <a:latin typeface="Cambria Math"/>
                                  <a:sym typeface="Wingdings" panose="05000000000000000000" pitchFamily="2" charset="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altLang="zh-CN" sz="1600" b="1" i="1" smtClean="0">
                                        <a:latin typeface="Cambria Math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altLang="zh-CN" sz="1600" b="1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de-DE" altLang="zh-CN" sz="1600" b="1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altLang="zh-CN" sz="1600" b="1" i="1" smtClean="0">
                                        <a:latin typeface="Cambria Math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altLang="zh-CN" sz="1600" b="1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de-DE" altLang="zh-CN" sz="1600" b="1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altLang="zh-CN" sz="1600" b="1" i="1" smtClean="0">
                                        <a:latin typeface="Cambria Math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altLang="zh-CN" sz="1600" b="1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de-DE" altLang="zh-CN" sz="1600" b="1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altLang="zh-CN" sz="1600" b="1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de-DE" altLang="zh-CN" sz="16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Z=XW</a:t>
                </a:r>
                <a:r>
                  <a:rPr lang="de-DE" altLang="zh-CN" sz="1600" b="1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, </a:t>
                </a:r>
                <a:r>
                  <a:rPr lang="zh-CN" altLang="en-US" sz="1600" b="1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其中</a:t>
                </a:r>
                <a:r>
                  <a:rPr lang="en-US" altLang="zh-CN" sz="1600" b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X</a:t>
                </a:r>
                <a:r>
                  <a:rPr lang="zh-CN" altLang="en-US" sz="1600" b="1" dirty="0">
                    <a:solidFill>
                      <a:srgbClr val="00B050"/>
                    </a:solidFill>
                    <a:latin typeface="Cambria Math" panose="02040503050406030204" pitchFamily="18" charset="0"/>
                    <a:sym typeface="Wingdings" panose="05000000000000000000" pitchFamily="2" charset="2"/>
                  </a:rPr>
                  <a:t>维度</a:t>
                </a:r>
                <a:r>
                  <a:rPr lang="en-US" altLang="zh-CN" sz="1600" b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(10,3) </a:t>
                </a:r>
                <a:r>
                  <a:rPr lang="zh-CN" altLang="en-US" sz="1600" b="1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因为</a:t>
                </a:r>
                <a:r>
                  <a:rPr lang="en-US" altLang="zh-CN" sz="1600" b="1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10</a:t>
                </a:r>
                <a:r>
                  <a:rPr lang="zh-CN" altLang="en-US" sz="1600" b="1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组数据</a:t>
                </a:r>
                <a:endParaRPr lang="en-US" altLang="zh-CN" sz="1600" b="1" dirty="0">
                  <a:latin typeface="Cambria Math" panose="02040503050406030204" pitchFamily="18" charset="0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de-DE" altLang="zh-CN" sz="1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𝑯</m:t>
                    </m:r>
                    <m:r>
                      <a:rPr lang="de-DE" altLang="zh-CN" sz="1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de-DE" altLang="zh-CN" sz="1600" b="1" i="1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de-DE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𝟏</m:t>
                        </m:r>
                      </m:num>
                      <m:den>
                        <m:r>
                          <a:rPr lang="de-DE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𝟏</m:t>
                        </m:r>
                        <m:r>
                          <a:rPr lang="de-DE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sSup>
                          <m:sSupPr>
                            <m:ctrlPr>
                              <a:rPr lang="de-DE" altLang="zh-CN" sz="1600" b="1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DE" altLang="zh-CN" sz="1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𝒆</m:t>
                            </m:r>
                          </m:e>
                          <m:sup>
                            <m:r>
                              <a:rPr lang="de-DE" altLang="zh-CN" sz="1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r>
                              <a:rPr lang="de-DE" altLang="zh-CN" sz="1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𝑿𝑾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sz="1600" b="1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，</a:t>
                </a:r>
                <a:r>
                  <a:rPr lang="en-US" altLang="zh-CN" sz="1600" b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H</a:t>
                </a:r>
                <a:r>
                  <a:rPr lang="zh-CN" altLang="en-US" sz="1600" b="1" dirty="0">
                    <a:solidFill>
                      <a:srgbClr val="00B050"/>
                    </a:solidFill>
                    <a:latin typeface="Cambria Math" panose="02040503050406030204" pitchFamily="18" charset="0"/>
                    <a:sym typeface="Wingdings" panose="05000000000000000000" pitchFamily="2" charset="2"/>
                  </a:rPr>
                  <a:t>维度</a:t>
                </a:r>
                <a:r>
                  <a:rPr lang="en-US" altLang="zh-CN" sz="1600" b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(10,1)</a:t>
                </a:r>
                <a:endParaRPr lang="de-DE" altLang="zh-CN" sz="1600" b="1" dirty="0">
                  <a:latin typeface="Cambria Math" panose="02040503050406030204" pitchFamily="18" charset="0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de-DE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𝒄𝒐𝒔𝒕</m:t>
                    </m:r>
                    <m:r>
                      <a:rPr lang="de-DE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de-DE" sz="1600" b="1" i="1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𝒀</m:t>
                        </m:r>
                      </m:e>
                      <m:sup>
                        <m:r>
                          <a:rPr lang="de-DE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func>
                      <m:funcPr>
                        <m:ctrlPr>
                          <a:rPr lang="de-DE" sz="1600" b="1" i="1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de-DE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d>
                          <m:dPr>
                            <m:ctrlPr>
                              <a:rPr lang="de-DE" sz="1600" b="1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</m:d>
                      </m:e>
                    </m:func>
                    <m:r>
                      <a:rPr lang="de-DE" sz="1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de-DE" sz="1600" b="1" i="1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de-DE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de-DE" sz="1600" b="1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𝒀</m:t>
                            </m:r>
                          </m:e>
                          <m:sup>
                            <m:r>
                              <a:rPr lang="de-DE" sz="1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de-DE" sz="1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𝒍𝒐𝒈</m:t>
                    </m:r>
                    <m:r>
                      <a:rPr lang="de-DE" sz="1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de-DE" sz="1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de-DE" sz="1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de-DE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r>
                      <a:rPr lang="de-DE" sz="1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b="1" dirty="0">
                    <a:latin typeface="Cambria Math" panose="02040503050406030204" pitchFamily="18" charset="0"/>
                  </a:rPr>
                  <a:t>，注意是点积，就是</a:t>
                </a:r>
                <a:r>
                  <a:rPr lang="zh-CN" altLang="en-US" sz="1600" b="1" dirty="0" smtClean="0">
                    <a:latin typeface="Cambria Math" panose="02040503050406030204" pitchFamily="18" charset="0"/>
                  </a:rPr>
                  <a:t>求和</a:t>
                </a:r>
                <a:endParaRPr lang="en-US" altLang="zh-CN" sz="16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de-DE" sz="1600" b="1" i="1" smtClean="0">
                            <a:solidFill>
                              <a:srgbClr val="DAA6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b="1" i="1" smtClean="0">
                            <a:solidFill>
                              <a:srgbClr val="DAA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𝒅𝑪</m:t>
                        </m:r>
                      </m:num>
                      <m:den>
                        <m:r>
                          <a:rPr lang="de-DE" sz="1600" b="1" i="1" smtClean="0">
                            <a:solidFill>
                              <a:srgbClr val="DAA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𝒅𝑾</m:t>
                        </m:r>
                      </m:den>
                    </m:f>
                    <m:r>
                      <a:rPr lang="de-DE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sz="16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de-DE" sz="1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p>
                    </m:sSup>
                    <m:d>
                      <m:dPr>
                        <m:ctrlPr>
                          <a:rPr lang="de-DE" sz="16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altLang="zh-CN" sz="1600" b="1" i="1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de-DE" altLang="zh-CN" sz="1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𝟏</m:t>
                            </m:r>
                          </m:num>
                          <m:den>
                            <m:r>
                              <a:rPr lang="de-DE" altLang="zh-CN" sz="1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𝟏</m:t>
                            </m:r>
                            <m:r>
                              <a:rPr lang="de-DE" altLang="zh-CN" sz="1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de-DE" altLang="zh-CN" sz="16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pPr>
                              <m:e>
                                <m:r>
                                  <a:rPr lang="de-DE" altLang="zh-CN" sz="16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𝒆</m:t>
                                </m:r>
                              </m:e>
                              <m:sup>
                                <m:r>
                                  <a:rPr lang="de-DE" altLang="zh-CN" sz="16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−</m:t>
                                </m:r>
                                <m:r>
                                  <a:rPr lang="de-DE" altLang="zh-CN" sz="16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𝑿𝑾</m:t>
                                </m:r>
                              </m:sup>
                            </m:sSup>
                          </m:den>
                        </m:f>
                        <m:r>
                          <a:rPr lang="de-DE" sz="1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de-DE" sz="16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𝒀</m:t>
                            </m:r>
                          </m:e>
                          <m:sup>
                            <m:r>
                              <a:rPr lang="de-DE" sz="1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1600" b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维度是</a:t>
                </a:r>
                <a:r>
                  <a:rPr lang="en-US" altLang="zh-CN" sz="1600" b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(3,1)</a:t>
                </a:r>
                <a:endParaRPr lang="de-DE" sz="1600" b="1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zh-CN" altLang="en-US" sz="2000" b="1" dirty="0">
                    <a:solidFill>
                      <a:srgbClr val="FF0000"/>
                    </a:solidFill>
                    <a:latin typeface="Cambria Math" panose="02040503050406030204" pitchFamily="18" charset="0"/>
                    <a:sym typeface="Wingdings" panose="05000000000000000000" pitchFamily="2" charset="2"/>
                  </a:rPr>
                  <a:t>使用</a:t>
                </a:r>
                <a:r>
                  <a:rPr lang="zh-CN" altLang="en-US" sz="2000" b="1" u="sng" dirty="0">
                    <a:solidFill>
                      <a:srgbClr val="FF0000"/>
                    </a:solidFill>
                    <a:latin typeface="Cambria Math" panose="02040503050406030204" pitchFamily="18" charset="0"/>
                    <a:sym typeface="Wingdings" panose="05000000000000000000" pitchFamily="2" charset="2"/>
                  </a:rPr>
                  <a:t>梯度下降法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Cambria Math" panose="02040503050406030204" pitchFamily="18" charset="0"/>
                    <a:sym typeface="Wingdings" panose="05000000000000000000" pitchFamily="2" charset="2"/>
                  </a:rPr>
                  <a:t>迭代求最优的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W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Cambria Math" panose="02040503050406030204" pitchFamily="18" charset="0"/>
                    <a:sym typeface="Wingdings" panose="05000000000000000000" pitchFamily="2" charset="2"/>
                  </a:rPr>
                  <a:t>：</a:t>
                </a:r>
                <a:endParaRPr lang="en-US" altLang="zh-CN" sz="2000" b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ts val="0"/>
                  </a:spcBef>
                  <a:buAutoNum type="arabicPeriod"/>
                </a:pPr>
                <a:r>
                  <a:rPr lang="zh-CN" altLang="en-US" sz="2000" b="1" dirty="0">
                    <a:solidFill>
                      <a:schemeClr val="tx1"/>
                    </a:solidFill>
                    <a:latin typeface="Cambria Math" panose="02040503050406030204" pitchFamily="18" charset="0"/>
                    <a:sym typeface="Wingdings" panose="05000000000000000000" pitchFamily="2" charset="2"/>
                  </a:rPr>
                  <a:t>初始化</a:t>
                </a:r>
                <a:r>
                  <a:rPr lang="en-US" altLang="zh-CN" sz="20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W</a:t>
                </a:r>
              </a:p>
              <a:p>
                <a:pPr marL="342900" indent="-342900">
                  <a:lnSpc>
                    <a:spcPct val="150000"/>
                  </a:lnSpc>
                  <a:spcBef>
                    <a:spcPts val="0"/>
                  </a:spcBef>
                  <a:buAutoNum type="arabicPeriod"/>
                </a:pPr>
                <a:r>
                  <a:rPr lang="zh-CN" altLang="en-US" sz="2000" b="1" dirty="0">
                    <a:solidFill>
                      <a:schemeClr val="tx1"/>
                    </a:solidFill>
                    <a:latin typeface="Cambria Math" panose="02040503050406030204" pitchFamily="18" charset="0"/>
                    <a:sym typeface="Wingdings" panose="05000000000000000000" pitchFamily="2" charset="2"/>
                  </a:rPr>
                  <a:t>更新</a:t>
                </a:r>
                <a:r>
                  <a:rPr lang="en-US" altLang="zh-CN" sz="20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W</a:t>
                </a:r>
                <a:r>
                  <a:rPr lang="zh-CN" altLang="en-US" sz="2000" b="1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：</a:t>
                </a:r>
                <a14:m>
                  <m:oMath xmlns:m="http://schemas.openxmlformats.org/officeDocument/2006/math">
                    <m:r>
                      <a:rPr lang="de-DE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𝑾</m:t>
                    </m:r>
                    <m:r>
                      <a:rPr lang="de-DE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−=</m:t>
                    </m:r>
                    <m:r>
                      <a:rPr lang="de-DE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𝒂𝒍𝒑𝒉𝒂</m:t>
                    </m:r>
                    <m:r>
                      <a:rPr lang="de-DE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∗</m:t>
                    </m:r>
                    <m:f>
                      <m:fPr>
                        <m:ctrlPr>
                          <a:rPr lang="de-DE" sz="2000" b="1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de-DE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𝒅𝑪</m:t>
                        </m:r>
                      </m:num>
                      <m:den>
                        <m:r>
                          <a:rPr lang="de-DE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𝒅𝑾</m:t>
                        </m:r>
                      </m:den>
                    </m:f>
                  </m:oMath>
                </a14:m>
                <a:endParaRPr lang="en-US" altLang="zh-CN" sz="2000" b="1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ts val="0"/>
                  </a:spcBef>
                  <a:buAutoNum type="arabicPeriod"/>
                </a:pPr>
                <a:r>
                  <a:rPr lang="zh-CN" altLang="en-US" sz="2000" b="1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迭代到一定次数或到一定阈值</a:t>
                </a:r>
                <a:r>
                  <a:rPr lang="zh-CN" altLang="en-US" sz="20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。</a:t>
                </a:r>
                <a:endParaRPr lang="en-US" altLang="zh-CN" sz="2000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altLang="zh-CN" sz="1600" dirty="0">
                  <a:solidFill>
                    <a:srgbClr val="FF0000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GB" sz="1600" dirty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altLang="zh-CN" sz="16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de-DE" altLang="zh-CN" sz="1600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2" name="Inhaltsplatzhalt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1216A56-4A38-44DD-A068-5D2115C025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6119" y="707198"/>
                <a:ext cx="7744942" cy="5651615"/>
              </a:xfrm>
              <a:blipFill rotWithShape="1">
                <a:blip r:embed="rId2"/>
                <a:stretch>
                  <a:fillRect l="-8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uppieren 13">
            <a:extLst>
              <a:ext uri="{FF2B5EF4-FFF2-40B4-BE49-F238E27FC236}">
                <a16:creationId xmlns="" xmlns:a16="http://schemas.microsoft.com/office/drawing/2014/main" id="{C5DAD175-EE8A-499C-9C87-1199A8900914}"/>
              </a:ext>
            </a:extLst>
          </p:cNvPr>
          <p:cNvGrpSpPr/>
          <p:nvPr/>
        </p:nvGrpSpPr>
        <p:grpSpPr>
          <a:xfrm>
            <a:off x="5332014" y="3841327"/>
            <a:ext cx="2912394" cy="2540000"/>
            <a:chOff x="3996229" y="3990986"/>
            <a:chExt cx="2272533" cy="1988749"/>
          </a:xfrm>
        </p:grpSpPr>
        <p:cxnSp>
          <p:nvCxnSpPr>
            <p:cNvPr id="4" name="Gerade Verbindung mit Pfeil 6">
              <a:extLst>
                <a:ext uri="{FF2B5EF4-FFF2-40B4-BE49-F238E27FC236}">
                  <a16:creationId xmlns="" xmlns:a16="http://schemas.microsoft.com/office/drawing/2014/main" id="{3897C7DB-8D67-4DC3-9538-ADF91A604124}"/>
                </a:ext>
              </a:extLst>
            </p:cNvPr>
            <p:cNvCxnSpPr/>
            <p:nvPr/>
          </p:nvCxnSpPr>
          <p:spPr>
            <a:xfrm>
              <a:off x="4239491" y="5569527"/>
              <a:ext cx="1753985" cy="0"/>
            </a:xfrm>
            <a:prstGeom prst="straightConnector1">
              <a:avLst/>
            </a:prstGeom>
            <a:ln w="19050"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Gerade Verbindung mit Pfeil 11">
              <a:extLst>
                <a:ext uri="{FF2B5EF4-FFF2-40B4-BE49-F238E27FC236}">
                  <a16:creationId xmlns="" xmlns:a16="http://schemas.microsoft.com/office/drawing/2014/main" id="{1C693781-C2C2-483D-A1BE-7207662BFEAD}"/>
                </a:ext>
              </a:extLst>
            </p:cNvPr>
            <p:cNvCxnSpPr/>
            <p:nvPr/>
          </p:nvCxnSpPr>
          <p:spPr>
            <a:xfrm flipV="1">
              <a:off x="4563687" y="4409058"/>
              <a:ext cx="0" cy="1401538"/>
            </a:xfrm>
            <a:prstGeom prst="straightConnector1">
              <a:avLst/>
            </a:prstGeom>
            <a:ln w="19050"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Bogen 12">
              <a:extLst>
                <a:ext uri="{FF2B5EF4-FFF2-40B4-BE49-F238E27FC236}">
                  <a16:creationId xmlns="" xmlns:a16="http://schemas.microsoft.com/office/drawing/2014/main" id="{F9278F40-D60E-48B7-991A-3F7BF75E8880}"/>
                </a:ext>
              </a:extLst>
            </p:cNvPr>
            <p:cNvSpPr/>
            <p:nvPr/>
          </p:nvSpPr>
          <p:spPr>
            <a:xfrm flipV="1">
              <a:off x="4788131" y="3990986"/>
              <a:ext cx="765272" cy="1430435"/>
            </a:xfrm>
            <a:prstGeom prst="arc">
              <a:avLst>
                <a:gd name="adj1" fmla="val 11079389"/>
                <a:gd name="adj2" fmla="val 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feld 33">
              <a:extLst>
                <a:ext uri="{FF2B5EF4-FFF2-40B4-BE49-F238E27FC236}">
                  <a16:creationId xmlns="" xmlns:a16="http://schemas.microsoft.com/office/drawing/2014/main" id="{E67BF59A-6E5B-43AA-B841-04F1B9310B0B}"/>
                </a:ext>
              </a:extLst>
            </p:cNvPr>
            <p:cNvSpPr txBox="1"/>
            <p:nvPr/>
          </p:nvSpPr>
          <p:spPr>
            <a:xfrm>
              <a:off x="3996229" y="4294876"/>
              <a:ext cx="765273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Cost</a:t>
              </a:r>
              <a:endParaRPr lang="en-GB" sz="1600" dirty="0"/>
            </a:p>
          </p:txBody>
        </p:sp>
        <p:sp>
          <p:nvSpPr>
            <p:cNvPr id="8" name="Textfeld 34">
              <a:extLst>
                <a:ext uri="{FF2B5EF4-FFF2-40B4-BE49-F238E27FC236}">
                  <a16:creationId xmlns="" xmlns:a16="http://schemas.microsoft.com/office/drawing/2014/main" id="{5204148D-2A18-4712-A9C3-EEF4CE08295B}"/>
                </a:ext>
              </a:extLst>
            </p:cNvPr>
            <p:cNvSpPr txBox="1"/>
            <p:nvPr/>
          </p:nvSpPr>
          <p:spPr>
            <a:xfrm>
              <a:off x="5853787" y="5641180"/>
              <a:ext cx="414975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w</a:t>
              </a:r>
              <a:endParaRPr lang="en-GB" sz="1600" dirty="0"/>
            </a:p>
          </p:txBody>
        </p:sp>
        <p:sp>
          <p:nvSpPr>
            <p:cNvPr id="9" name="Textfeld 45">
              <a:extLst>
                <a:ext uri="{FF2B5EF4-FFF2-40B4-BE49-F238E27FC236}">
                  <a16:creationId xmlns="" xmlns:a16="http://schemas.microsoft.com/office/drawing/2014/main" id="{25A33844-F23F-4781-B58C-589288A643C3}"/>
                </a:ext>
              </a:extLst>
            </p:cNvPr>
            <p:cNvSpPr txBox="1"/>
            <p:nvPr/>
          </p:nvSpPr>
          <p:spPr>
            <a:xfrm>
              <a:off x="5037094" y="4364805"/>
              <a:ext cx="837529" cy="265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华文宋体" panose="02010600040101010101" pitchFamily="2" charset="-122"/>
                  <a:ea typeface="华文宋体" panose="02010600040101010101" pitchFamily="2" charset="-122"/>
                </a:rPr>
                <a:t>凸函数</a:t>
              </a:r>
              <a:endParaRPr lang="en-GB" sz="1600" dirty="0"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689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117439" y="1838694"/>
            <a:ext cx="2263471" cy="1452294"/>
            <a:chOff x="7447073" y="3475024"/>
            <a:chExt cx="2858804" cy="1936566"/>
          </a:xfrm>
        </p:grpSpPr>
        <p:grpSp>
          <p:nvGrpSpPr>
            <p:cNvPr id="10" name="Gruppieren 24">
              <a:extLst>
                <a:ext uri="{FF2B5EF4-FFF2-40B4-BE49-F238E27FC236}">
                  <a16:creationId xmlns="" xmlns:a16="http://schemas.microsoft.com/office/drawing/2014/main" id="{E506F231-FB6C-4F29-8743-924316AA92C2}"/>
                </a:ext>
              </a:extLst>
            </p:cNvPr>
            <p:cNvGrpSpPr/>
            <p:nvPr/>
          </p:nvGrpSpPr>
          <p:grpSpPr>
            <a:xfrm>
              <a:off x="7447073" y="3475024"/>
              <a:ext cx="2858804" cy="1936566"/>
              <a:chOff x="1110012" y="2736977"/>
              <a:chExt cx="1928027" cy="1339058"/>
            </a:xfrm>
          </p:grpSpPr>
          <p:cxnSp>
            <p:nvCxnSpPr>
              <p:cNvPr id="22" name="Gerade Verbindung mit Pfeil 7">
                <a:extLst>
                  <a:ext uri="{FF2B5EF4-FFF2-40B4-BE49-F238E27FC236}">
                    <a16:creationId xmlns="" xmlns:a16="http://schemas.microsoft.com/office/drawing/2014/main" id="{18429A8F-15E5-4703-89A4-C3F999755E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3040" y="3915295"/>
                <a:ext cx="1221971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Gerade Verbindung mit Pfeil 9">
                <a:extLst>
                  <a:ext uri="{FF2B5EF4-FFF2-40B4-BE49-F238E27FC236}">
                    <a16:creationId xmlns="" xmlns:a16="http://schemas.microsoft.com/office/drawing/2014/main" id="{C8B47A46-1D5F-4E71-B083-AA0F8B1474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63040" y="2826327"/>
                <a:ext cx="0" cy="108896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Textfeld 23">
                <a:extLst>
                  <a:ext uri="{FF2B5EF4-FFF2-40B4-BE49-F238E27FC236}">
                    <a16:creationId xmlns="" xmlns:a16="http://schemas.microsoft.com/office/drawing/2014/main" id="{2984691B-FE44-4636-85EE-70AD70E4F944}"/>
                  </a:ext>
                </a:extLst>
              </p:cNvPr>
              <p:cNvSpPr txBox="1"/>
              <p:nvPr/>
            </p:nvSpPr>
            <p:spPr>
              <a:xfrm>
                <a:off x="2657200" y="3763878"/>
                <a:ext cx="380839" cy="312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x1</a:t>
                </a:r>
                <a:endParaRPr lang="en-GB" sz="1600" dirty="0">
                  <a:latin typeface="华文宋体" panose="02010600040101010101" pitchFamily="2" charset="-122"/>
                  <a:ea typeface="华文宋体" panose="02010600040101010101" pitchFamily="2" charset="-122"/>
                </a:endParaRPr>
              </a:p>
            </p:txBody>
          </p:sp>
          <p:sp>
            <p:nvSpPr>
              <p:cNvPr id="25" name="Textfeld 48">
                <a:extLst>
                  <a:ext uri="{FF2B5EF4-FFF2-40B4-BE49-F238E27FC236}">
                    <a16:creationId xmlns="" xmlns:a16="http://schemas.microsoft.com/office/drawing/2014/main" id="{5B598527-ACE5-4A6A-A0DC-DF97E890B232}"/>
                  </a:ext>
                </a:extLst>
              </p:cNvPr>
              <p:cNvSpPr txBox="1"/>
              <p:nvPr/>
            </p:nvSpPr>
            <p:spPr>
              <a:xfrm>
                <a:off x="1110012" y="2736977"/>
                <a:ext cx="378837" cy="312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x2</a:t>
                </a:r>
                <a:endParaRPr lang="en-GB" sz="1600" dirty="0">
                  <a:latin typeface="华文宋体" panose="02010600040101010101" pitchFamily="2" charset="-122"/>
                  <a:ea typeface="华文宋体" panose="02010600040101010101" pitchFamily="2" charset="-122"/>
                </a:endParaRPr>
              </a:p>
            </p:txBody>
          </p:sp>
        </p:grpSp>
        <p:sp>
          <p:nvSpPr>
            <p:cNvPr id="11" name="Ellipse 35">
              <a:extLst>
                <a:ext uri="{FF2B5EF4-FFF2-40B4-BE49-F238E27FC236}">
                  <a16:creationId xmlns="" xmlns:a16="http://schemas.microsoft.com/office/drawing/2014/main" id="{F5F0FA2F-7814-452F-9A66-488674D1AA60}"/>
                </a:ext>
              </a:extLst>
            </p:cNvPr>
            <p:cNvSpPr/>
            <p:nvPr/>
          </p:nvSpPr>
          <p:spPr>
            <a:xfrm flipH="1" flipV="1">
              <a:off x="9043489" y="3679559"/>
              <a:ext cx="133005" cy="1827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12" name="Ellipse 36">
              <a:extLst>
                <a:ext uri="{FF2B5EF4-FFF2-40B4-BE49-F238E27FC236}">
                  <a16:creationId xmlns="" xmlns:a16="http://schemas.microsoft.com/office/drawing/2014/main" id="{CCEEE726-E0BE-446A-BE57-C849A1DF145E}"/>
                </a:ext>
              </a:extLst>
            </p:cNvPr>
            <p:cNvSpPr/>
            <p:nvPr/>
          </p:nvSpPr>
          <p:spPr>
            <a:xfrm flipH="1" flipV="1">
              <a:off x="9284559" y="3862292"/>
              <a:ext cx="133002" cy="1827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13" name="Ellipse 37">
              <a:extLst>
                <a:ext uri="{FF2B5EF4-FFF2-40B4-BE49-F238E27FC236}">
                  <a16:creationId xmlns="" xmlns:a16="http://schemas.microsoft.com/office/drawing/2014/main" id="{83A23310-D4D7-454B-A439-9221676811C4}"/>
                </a:ext>
              </a:extLst>
            </p:cNvPr>
            <p:cNvSpPr/>
            <p:nvPr/>
          </p:nvSpPr>
          <p:spPr>
            <a:xfrm flipH="1" flipV="1">
              <a:off x="9067290" y="3990987"/>
              <a:ext cx="133002" cy="1827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14" name="Ellipse 38">
              <a:extLst>
                <a:ext uri="{FF2B5EF4-FFF2-40B4-BE49-F238E27FC236}">
                  <a16:creationId xmlns="" xmlns:a16="http://schemas.microsoft.com/office/drawing/2014/main" id="{F9B98C07-CAEC-4122-864A-B69DB5222EF8}"/>
                </a:ext>
              </a:extLst>
            </p:cNvPr>
            <p:cNvSpPr/>
            <p:nvPr/>
          </p:nvSpPr>
          <p:spPr>
            <a:xfrm flipH="1" flipV="1">
              <a:off x="8720612" y="3821710"/>
              <a:ext cx="133002" cy="1827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15" name="Ellipse 39">
              <a:extLst>
                <a:ext uri="{FF2B5EF4-FFF2-40B4-BE49-F238E27FC236}">
                  <a16:creationId xmlns="" xmlns:a16="http://schemas.microsoft.com/office/drawing/2014/main" id="{D74C0A83-F35D-47C8-AB0F-5C887945CF73}"/>
                </a:ext>
              </a:extLst>
            </p:cNvPr>
            <p:cNvSpPr/>
            <p:nvPr/>
          </p:nvSpPr>
          <p:spPr>
            <a:xfrm flipH="1" flipV="1">
              <a:off x="9351060" y="4317698"/>
              <a:ext cx="133002" cy="18272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16" name="Gleichschenkliges Dreieck 40">
              <a:extLst>
                <a:ext uri="{FF2B5EF4-FFF2-40B4-BE49-F238E27FC236}">
                  <a16:creationId xmlns="" xmlns:a16="http://schemas.microsoft.com/office/drawing/2014/main" id="{31B3CEA9-8413-4529-ABFD-61C85A3237D5}"/>
                </a:ext>
              </a:extLst>
            </p:cNvPr>
            <p:cNvSpPr/>
            <p:nvPr/>
          </p:nvSpPr>
          <p:spPr>
            <a:xfrm>
              <a:off x="8245470" y="4409058"/>
              <a:ext cx="133002" cy="128199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17" name="Gleichschenkliges Dreieck 41">
              <a:extLst>
                <a:ext uri="{FF2B5EF4-FFF2-40B4-BE49-F238E27FC236}">
                  <a16:creationId xmlns="" xmlns:a16="http://schemas.microsoft.com/office/drawing/2014/main" id="{4C65DEB5-53C6-438F-BA40-65B411DEF057}"/>
                </a:ext>
              </a:extLst>
            </p:cNvPr>
            <p:cNvSpPr/>
            <p:nvPr/>
          </p:nvSpPr>
          <p:spPr>
            <a:xfrm>
              <a:off x="8204256" y="4691519"/>
              <a:ext cx="133002" cy="12819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18" name="Gleichschenkliges Dreieck 42">
              <a:extLst>
                <a:ext uri="{FF2B5EF4-FFF2-40B4-BE49-F238E27FC236}">
                  <a16:creationId xmlns="" xmlns:a16="http://schemas.microsoft.com/office/drawing/2014/main" id="{C7265DF9-F4BD-4256-BF9C-3B3D048835B2}"/>
                </a:ext>
              </a:extLst>
            </p:cNvPr>
            <p:cNvSpPr/>
            <p:nvPr/>
          </p:nvSpPr>
          <p:spPr>
            <a:xfrm>
              <a:off x="8504482" y="4691519"/>
              <a:ext cx="133002" cy="12819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19" name="Gleichschenkliges Dreieck 43">
              <a:extLst>
                <a:ext uri="{FF2B5EF4-FFF2-40B4-BE49-F238E27FC236}">
                  <a16:creationId xmlns="" xmlns:a16="http://schemas.microsoft.com/office/drawing/2014/main" id="{43E002AF-133B-47EF-AE93-A0F6B6EBA5CE}"/>
                </a:ext>
              </a:extLst>
            </p:cNvPr>
            <p:cNvSpPr/>
            <p:nvPr/>
          </p:nvSpPr>
          <p:spPr>
            <a:xfrm>
              <a:off x="8877795" y="4814673"/>
              <a:ext cx="133002" cy="12819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20" name="Gleichschenkliges Dreieck 44">
              <a:extLst>
                <a:ext uri="{FF2B5EF4-FFF2-40B4-BE49-F238E27FC236}">
                  <a16:creationId xmlns="" xmlns:a16="http://schemas.microsoft.com/office/drawing/2014/main" id="{F257267A-73AE-4B64-ADB0-33C0A350B4B1}"/>
                </a:ext>
              </a:extLst>
            </p:cNvPr>
            <p:cNvSpPr/>
            <p:nvPr/>
          </p:nvSpPr>
          <p:spPr>
            <a:xfrm>
              <a:off x="8320222" y="4965973"/>
              <a:ext cx="133002" cy="12819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cxnSp>
          <p:nvCxnSpPr>
            <p:cNvPr id="21" name="Gerader Verbinder 46">
              <a:extLst>
                <a:ext uri="{FF2B5EF4-FFF2-40B4-BE49-F238E27FC236}">
                  <a16:creationId xmlns="" xmlns:a16="http://schemas.microsoft.com/office/drawing/2014/main" id="{1282D539-27A0-4029-8F72-C2EB99C3F4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75776" y="4221695"/>
              <a:ext cx="1872895" cy="42497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文本框 5"/>
          <p:cNvSpPr txBox="1"/>
          <p:nvPr/>
        </p:nvSpPr>
        <p:spPr>
          <a:xfrm>
            <a:off x="755576" y="404664"/>
            <a:ext cx="3127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迭代过程图解：</a:t>
            </a:r>
            <a:endParaRPr lang="zh-CN" altLang="en-US" sz="2400" b="1" dirty="0">
              <a:solidFill>
                <a:srgbClr val="FF0000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3731575" y="1864332"/>
            <a:ext cx="2263471" cy="1452294"/>
            <a:chOff x="7447073" y="3475024"/>
            <a:chExt cx="2858804" cy="1936566"/>
          </a:xfrm>
        </p:grpSpPr>
        <p:grpSp>
          <p:nvGrpSpPr>
            <p:cNvPr id="29" name="Gruppieren 24">
              <a:extLst>
                <a:ext uri="{FF2B5EF4-FFF2-40B4-BE49-F238E27FC236}">
                  <a16:creationId xmlns="" xmlns:a16="http://schemas.microsoft.com/office/drawing/2014/main" id="{E506F231-FB6C-4F29-8743-924316AA92C2}"/>
                </a:ext>
              </a:extLst>
            </p:cNvPr>
            <p:cNvGrpSpPr/>
            <p:nvPr/>
          </p:nvGrpSpPr>
          <p:grpSpPr>
            <a:xfrm>
              <a:off x="7447073" y="3475024"/>
              <a:ext cx="2858804" cy="1936566"/>
              <a:chOff x="1110012" y="2736977"/>
              <a:chExt cx="1928027" cy="1339058"/>
            </a:xfrm>
          </p:grpSpPr>
          <p:cxnSp>
            <p:nvCxnSpPr>
              <p:cNvPr id="41" name="Gerade Verbindung mit Pfeil 7">
                <a:extLst>
                  <a:ext uri="{FF2B5EF4-FFF2-40B4-BE49-F238E27FC236}">
                    <a16:creationId xmlns="" xmlns:a16="http://schemas.microsoft.com/office/drawing/2014/main" id="{18429A8F-15E5-4703-89A4-C3F999755E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3040" y="3915295"/>
                <a:ext cx="1221971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Gerade Verbindung mit Pfeil 9">
                <a:extLst>
                  <a:ext uri="{FF2B5EF4-FFF2-40B4-BE49-F238E27FC236}">
                    <a16:creationId xmlns="" xmlns:a16="http://schemas.microsoft.com/office/drawing/2014/main" id="{C8B47A46-1D5F-4E71-B083-AA0F8B1474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63040" y="2826327"/>
                <a:ext cx="0" cy="108896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" name="Textfeld 23">
                <a:extLst>
                  <a:ext uri="{FF2B5EF4-FFF2-40B4-BE49-F238E27FC236}">
                    <a16:creationId xmlns="" xmlns:a16="http://schemas.microsoft.com/office/drawing/2014/main" id="{2984691B-FE44-4636-85EE-70AD70E4F944}"/>
                  </a:ext>
                </a:extLst>
              </p:cNvPr>
              <p:cNvSpPr txBox="1"/>
              <p:nvPr/>
            </p:nvSpPr>
            <p:spPr>
              <a:xfrm>
                <a:off x="2657200" y="3763878"/>
                <a:ext cx="380839" cy="312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x1</a:t>
                </a:r>
                <a:endParaRPr lang="en-GB" sz="1600" dirty="0">
                  <a:latin typeface="华文宋体" panose="02010600040101010101" pitchFamily="2" charset="-122"/>
                  <a:ea typeface="华文宋体" panose="02010600040101010101" pitchFamily="2" charset="-122"/>
                </a:endParaRPr>
              </a:p>
            </p:txBody>
          </p:sp>
          <p:sp>
            <p:nvSpPr>
              <p:cNvPr id="44" name="Textfeld 48">
                <a:extLst>
                  <a:ext uri="{FF2B5EF4-FFF2-40B4-BE49-F238E27FC236}">
                    <a16:creationId xmlns="" xmlns:a16="http://schemas.microsoft.com/office/drawing/2014/main" id="{5B598527-ACE5-4A6A-A0DC-DF97E890B232}"/>
                  </a:ext>
                </a:extLst>
              </p:cNvPr>
              <p:cNvSpPr txBox="1"/>
              <p:nvPr/>
            </p:nvSpPr>
            <p:spPr>
              <a:xfrm>
                <a:off x="1110012" y="2736977"/>
                <a:ext cx="378837" cy="312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x2</a:t>
                </a:r>
                <a:endParaRPr lang="en-GB" sz="1600" dirty="0">
                  <a:latin typeface="华文宋体" panose="02010600040101010101" pitchFamily="2" charset="-122"/>
                  <a:ea typeface="华文宋体" panose="02010600040101010101" pitchFamily="2" charset="-122"/>
                </a:endParaRPr>
              </a:p>
            </p:txBody>
          </p:sp>
        </p:grpSp>
        <p:sp>
          <p:nvSpPr>
            <p:cNvPr id="30" name="Ellipse 35">
              <a:extLst>
                <a:ext uri="{FF2B5EF4-FFF2-40B4-BE49-F238E27FC236}">
                  <a16:creationId xmlns="" xmlns:a16="http://schemas.microsoft.com/office/drawing/2014/main" id="{F5F0FA2F-7814-452F-9A66-488674D1AA60}"/>
                </a:ext>
              </a:extLst>
            </p:cNvPr>
            <p:cNvSpPr/>
            <p:nvPr/>
          </p:nvSpPr>
          <p:spPr>
            <a:xfrm flipH="1" flipV="1">
              <a:off x="9043489" y="3679559"/>
              <a:ext cx="133005" cy="1827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31" name="Ellipse 36">
              <a:extLst>
                <a:ext uri="{FF2B5EF4-FFF2-40B4-BE49-F238E27FC236}">
                  <a16:creationId xmlns="" xmlns:a16="http://schemas.microsoft.com/office/drawing/2014/main" id="{CCEEE726-E0BE-446A-BE57-C849A1DF145E}"/>
                </a:ext>
              </a:extLst>
            </p:cNvPr>
            <p:cNvSpPr/>
            <p:nvPr/>
          </p:nvSpPr>
          <p:spPr>
            <a:xfrm flipH="1" flipV="1">
              <a:off x="9284559" y="3862292"/>
              <a:ext cx="133002" cy="1827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32" name="Ellipse 37">
              <a:extLst>
                <a:ext uri="{FF2B5EF4-FFF2-40B4-BE49-F238E27FC236}">
                  <a16:creationId xmlns="" xmlns:a16="http://schemas.microsoft.com/office/drawing/2014/main" id="{83A23310-D4D7-454B-A439-9221676811C4}"/>
                </a:ext>
              </a:extLst>
            </p:cNvPr>
            <p:cNvSpPr/>
            <p:nvPr/>
          </p:nvSpPr>
          <p:spPr>
            <a:xfrm flipH="1" flipV="1">
              <a:off x="9067290" y="3990987"/>
              <a:ext cx="133002" cy="1827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33" name="Ellipse 38">
              <a:extLst>
                <a:ext uri="{FF2B5EF4-FFF2-40B4-BE49-F238E27FC236}">
                  <a16:creationId xmlns="" xmlns:a16="http://schemas.microsoft.com/office/drawing/2014/main" id="{F9B98C07-CAEC-4122-864A-B69DB5222EF8}"/>
                </a:ext>
              </a:extLst>
            </p:cNvPr>
            <p:cNvSpPr/>
            <p:nvPr/>
          </p:nvSpPr>
          <p:spPr>
            <a:xfrm flipH="1" flipV="1">
              <a:off x="8720612" y="3821710"/>
              <a:ext cx="133002" cy="1827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34" name="Ellipse 39">
              <a:extLst>
                <a:ext uri="{FF2B5EF4-FFF2-40B4-BE49-F238E27FC236}">
                  <a16:creationId xmlns="" xmlns:a16="http://schemas.microsoft.com/office/drawing/2014/main" id="{D74C0A83-F35D-47C8-AB0F-5C887945CF73}"/>
                </a:ext>
              </a:extLst>
            </p:cNvPr>
            <p:cNvSpPr/>
            <p:nvPr/>
          </p:nvSpPr>
          <p:spPr>
            <a:xfrm flipH="1" flipV="1">
              <a:off x="9351060" y="4317698"/>
              <a:ext cx="133002" cy="1827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35" name="Gleichschenkliges Dreieck 40">
              <a:extLst>
                <a:ext uri="{FF2B5EF4-FFF2-40B4-BE49-F238E27FC236}">
                  <a16:creationId xmlns="" xmlns:a16="http://schemas.microsoft.com/office/drawing/2014/main" id="{31B3CEA9-8413-4529-ABFD-61C85A3237D5}"/>
                </a:ext>
              </a:extLst>
            </p:cNvPr>
            <p:cNvSpPr/>
            <p:nvPr/>
          </p:nvSpPr>
          <p:spPr>
            <a:xfrm>
              <a:off x="8245470" y="4409058"/>
              <a:ext cx="133002" cy="12819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36" name="Gleichschenkliges Dreieck 41">
              <a:extLst>
                <a:ext uri="{FF2B5EF4-FFF2-40B4-BE49-F238E27FC236}">
                  <a16:creationId xmlns="" xmlns:a16="http://schemas.microsoft.com/office/drawing/2014/main" id="{4C65DEB5-53C6-438F-BA40-65B411DEF057}"/>
                </a:ext>
              </a:extLst>
            </p:cNvPr>
            <p:cNvSpPr/>
            <p:nvPr/>
          </p:nvSpPr>
          <p:spPr>
            <a:xfrm>
              <a:off x="8204256" y="4691519"/>
              <a:ext cx="133002" cy="12819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37" name="Gleichschenkliges Dreieck 42">
              <a:extLst>
                <a:ext uri="{FF2B5EF4-FFF2-40B4-BE49-F238E27FC236}">
                  <a16:creationId xmlns="" xmlns:a16="http://schemas.microsoft.com/office/drawing/2014/main" id="{C7265DF9-F4BD-4256-BF9C-3B3D048835B2}"/>
                </a:ext>
              </a:extLst>
            </p:cNvPr>
            <p:cNvSpPr/>
            <p:nvPr/>
          </p:nvSpPr>
          <p:spPr>
            <a:xfrm>
              <a:off x="8504482" y="4691519"/>
              <a:ext cx="133002" cy="12819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38" name="Gleichschenkliges Dreieck 43">
              <a:extLst>
                <a:ext uri="{FF2B5EF4-FFF2-40B4-BE49-F238E27FC236}">
                  <a16:creationId xmlns="" xmlns:a16="http://schemas.microsoft.com/office/drawing/2014/main" id="{43E002AF-133B-47EF-AE93-A0F6B6EBA5CE}"/>
                </a:ext>
              </a:extLst>
            </p:cNvPr>
            <p:cNvSpPr/>
            <p:nvPr/>
          </p:nvSpPr>
          <p:spPr>
            <a:xfrm>
              <a:off x="8877795" y="4814673"/>
              <a:ext cx="133002" cy="12819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39" name="Gleichschenkliges Dreieck 44">
              <a:extLst>
                <a:ext uri="{FF2B5EF4-FFF2-40B4-BE49-F238E27FC236}">
                  <a16:creationId xmlns="" xmlns:a16="http://schemas.microsoft.com/office/drawing/2014/main" id="{F257267A-73AE-4B64-ADB0-33C0A350B4B1}"/>
                </a:ext>
              </a:extLst>
            </p:cNvPr>
            <p:cNvSpPr/>
            <p:nvPr/>
          </p:nvSpPr>
          <p:spPr>
            <a:xfrm>
              <a:off x="8320222" y="4965973"/>
              <a:ext cx="133002" cy="12819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cxnSp>
          <p:nvCxnSpPr>
            <p:cNvPr id="40" name="Gerader Verbinder 46">
              <a:extLst>
                <a:ext uri="{FF2B5EF4-FFF2-40B4-BE49-F238E27FC236}">
                  <a16:creationId xmlns="" xmlns:a16="http://schemas.microsoft.com/office/drawing/2014/main" id="{1282D539-27A0-4029-8F72-C2EB99C3F4A3}"/>
                </a:ext>
              </a:extLst>
            </p:cNvPr>
            <p:cNvCxnSpPr>
              <a:cxnSpLocks/>
            </p:cNvCxnSpPr>
            <p:nvPr/>
          </p:nvCxnSpPr>
          <p:spPr>
            <a:xfrm>
              <a:off x="8204256" y="4281267"/>
              <a:ext cx="1377686" cy="36536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5" name="组合 44"/>
          <p:cNvGrpSpPr/>
          <p:nvPr/>
        </p:nvGrpSpPr>
        <p:grpSpPr>
          <a:xfrm>
            <a:off x="1122585" y="4129100"/>
            <a:ext cx="2263471" cy="1452294"/>
            <a:chOff x="7447073" y="3475024"/>
            <a:chExt cx="2858804" cy="1936566"/>
          </a:xfrm>
        </p:grpSpPr>
        <p:grpSp>
          <p:nvGrpSpPr>
            <p:cNvPr id="46" name="Gruppieren 24">
              <a:extLst>
                <a:ext uri="{FF2B5EF4-FFF2-40B4-BE49-F238E27FC236}">
                  <a16:creationId xmlns="" xmlns:a16="http://schemas.microsoft.com/office/drawing/2014/main" id="{E506F231-FB6C-4F29-8743-924316AA92C2}"/>
                </a:ext>
              </a:extLst>
            </p:cNvPr>
            <p:cNvGrpSpPr/>
            <p:nvPr/>
          </p:nvGrpSpPr>
          <p:grpSpPr>
            <a:xfrm>
              <a:off x="7447073" y="3475024"/>
              <a:ext cx="2858804" cy="1936566"/>
              <a:chOff x="1110012" y="2736977"/>
              <a:chExt cx="1928027" cy="1339058"/>
            </a:xfrm>
          </p:grpSpPr>
          <p:cxnSp>
            <p:nvCxnSpPr>
              <p:cNvPr id="58" name="Gerade Verbindung mit Pfeil 7">
                <a:extLst>
                  <a:ext uri="{FF2B5EF4-FFF2-40B4-BE49-F238E27FC236}">
                    <a16:creationId xmlns="" xmlns:a16="http://schemas.microsoft.com/office/drawing/2014/main" id="{18429A8F-15E5-4703-89A4-C3F999755E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3040" y="3915295"/>
                <a:ext cx="1221971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Gerade Verbindung mit Pfeil 9">
                <a:extLst>
                  <a:ext uri="{FF2B5EF4-FFF2-40B4-BE49-F238E27FC236}">
                    <a16:creationId xmlns="" xmlns:a16="http://schemas.microsoft.com/office/drawing/2014/main" id="{C8B47A46-1D5F-4E71-B083-AA0F8B1474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63040" y="2826327"/>
                <a:ext cx="0" cy="108896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0" name="Textfeld 23">
                <a:extLst>
                  <a:ext uri="{FF2B5EF4-FFF2-40B4-BE49-F238E27FC236}">
                    <a16:creationId xmlns="" xmlns:a16="http://schemas.microsoft.com/office/drawing/2014/main" id="{2984691B-FE44-4636-85EE-70AD70E4F944}"/>
                  </a:ext>
                </a:extLst>
              </p:cNvPr>
              <p:cNvSpPr txBox="1"/>
              <p:nvPr/>
            </p:nvSpPr>
            <p:spPr>
              <a:xfrm>
                <a:off x="2657200" y="3763878"/>
                <a:ext cx="380839" cy="312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x1</a:t>
                </a:r>
                <a:endParaRPr lang="en-GB" sz="1600" dirty="0">
                  <a:latin typeface="华文宋体" panose="02010600040101010101" pitchFamily="2" charset="-122"/>
                  <a:ea typeface="华文宋体" panose="02010600040101010101" pitchFamily="2" charset="-122"/>
                </a:endParaRPr>
              </a:p>
            </p:txBody>
          </p:sp>
          <p:sp>
            <p:nvSpPr>
              <p:cNvPr id="61" name="Textfeld 48">
                <a:extLst>
                  <a:ext uri="{FF2B5EF4-FFF2-40B4-BE49-F238E27FC236}">
                    <a16:creationId xmlns="" xmlns:a16="http://schemas.microsoft.com/office/drawing/2014/main" id="{5B598527-ACE5-4A6A-A0DC-DF97E890B232}"/>
                  </a:ext>
                </a:extLst>
              </p:cNvPr>
              <p:cNvSpPr txBox="1"/>
              <p:nvPr/>
            </p:nvSpPr>
            <p:spPr>
              <a:xfrm>
                <a:off x="1110012" y="2736977"/>
                <a:ext cx="378837" cy="312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x2</a:t>
                </a:r>
                <a:endParaRPr lang="en-GB" sz="1600" dirty="0">
                  <a:latin typeface="华文宋体" panose="02010600040101010101" pitchFamily="2" charset="-122"/>
                  <a:ea typeface="华文宋体" panose="02010600040101010101" pitchFamily="2" charset="-122"/>
                </a:endParaRPr>
              </a:p>
            </p:txBody>
          </p:sp>
        </p:grpSp>
        <p:sp>
          <p:nvSpPr>
            <p:cNvPr id="47" name="Ellipse 35">
              <a:extLst>
                <a:ext uri="{FF2B5EF4-FFF2-40B4-BE49-F238E27FC236}">
                  <a16:creationId xmlns="" xmlns:a16="http://schemas.microsoft.com/office/drawing/2014/main" id="{F5F0FA2F-7814-452F-9A66-488674D1AA60}"/>
                </a:ext>
              </a:extLst>
            </p:cNvPr>
            <p:cNvSpPr/>
            <p:nvPr/>
          </p:nvSpPr>
          <p:spPr>
            <a:xfrm flipH="1" flipV="1">
              <a:off x="9043489" y="3679559"/>
              <a:ext cx="133005" cy="1827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48" name="Ellipse 36">
              <a:extLst>
                <a:ext uri="{FF2B5EF4-FFF2-40B4-BE49-F238E27FC236}">
                  <a16:creationId xmlns="" xmlns:a16="http://schemas.microsoft.com/office/drawing/2014/main" id="{CCEEE726-E0BE-446A-BE57-C849A1DF145E}"/>
                </a:ext>
              </a:extLst>
            </p:cNvPr>
            <p:cNvSpPr/>
            <p:nvPr/>
          </p:nvSpPr>
          <p:spPr>
            <a:xfrm flipH="1" flipV="1">
              <a:off x="9284559" y="3862292"/>
              <a:ext cx="133002" cy="1827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49" name="Ellipse 37">
              <a:extLst>
                <a:ext uri="{FF2B5EF4-FFF2-40B4-BE49-F238E27FC236}">
                  <a16:creationId xmlns="" xmlns:a16="http://schemas.microsoft.com/office/drawing/2014/main" id="{83A23310-D4D7-454B-A439-9221676811C4}"/>
                </a:ext>
              </a:extLst>
            </p:cNvPr>
            <p:cNvSpPr/>
            <p:nvPr/>
          </p:nvSpPr>
          <p:spPr>
            <a:xfrm flipH="1" flipV="1">
              <a:off x="9067290" y="3990987"/>
              <a:ext cx="133002" cy="1827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50" name="Ellipse 38">
              <a:extLst>
                <a:ext uri="{FF2B5EF4-FFF2-40B4-BE49-F238E27FC236}">
                  <a16:creationId xmlns="" xmlns:a16="http://schemas.microsoft.com/office/drawing/2014/main" id="{F9B98C07-CAEC-4122-864A-B69DB5222EF8}"/>
                </a:ext>
              </a:extLst>
            </p:cNvPr>
            <p:cNvSpPr/>
            <p:nvPr/>
          </p:nvSpPr>
          <p:spPr>
            <a:xfrm flipH="1" flipV="1">
              <a:off x="8720612" y="3821710"/>
              <a:ext cx="133002" cy="1827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51" name="Ellipse 39">
              <a:extLst>
                <a:ext uri="{FF2B5EF4-FFF2-40B4-BE49-F238E27FC236}">
                  <a16:creationId xmlns="" xmlns:a16="http://schemas.microsoft.com/office/drawing/2014/main" id="{D74C0A83-F35D-47C8-AB0F-5C887945CF73}"/>
                </a:ext>
              </a:extLst>
            </p:cNvPr>
            <p:cNvSpPr/>
            <p:nvPr/>
          </p:nvSpPr>
          <p:spPr>
            <a:xfrm flipH="1" flipV="1">
              <a:off x="9351060" y="4317698"/>
              <a:ext cx="133002" cy="1827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52" name="Gleichschenkliges Dreieck 40">
              <a:extLst>
                <a:ext uri="{FF2B5EF4-FFF2-40B4-BE49-F238E27FC236}">
                  <a16:creationId xmlns="" xmlns:a16="http://schemas.microsoft.com/office/drawing/2014/main" id="{31B3CEA9-8413-4529-ABFD-61C85A3237D5}"/>
                </a:ext>
              </a:extLst>
            </p:cNvPr>
            <p:cNvSpPr/>
            <p:nvPr/>
          </p:nvSpPr>
          <p:spPr>
            <a:xfrm>
              <a:off x="8245470" y="4409058"/>
              <a:ext cx="133002" cy="12819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53" name="Gleichschenkliges Dreieck 41">
              <a:extLst>
                <a:ext uri="{FF2B5EF4-FFF2-40B4-BE49-F238E27FC236}">
                  <a16:creationId xmlns="" xmlns:a16="http://schemas.microsoft.com/office/drawing/2014/main" id="{4C65DEB5-53C6-438F-BA40-65B411DEF057}"/>
                </a:ext>
              </a:extLst>
            </p:cNvPr>
            <p:cNvSpPr/>
            <p:nvPr/>
          </p:nvSpPr>
          <p:spPr>
            <a:xfrm>
              <a:off x="8204256" y="4691519"/>
              <a:ext cx="133002" cy="12819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54" name="Gleichschenkliges Dreieck 42">
              <a:extLst>
                <a:ext uri="{FF2B5EF4-FFF2-40B4-BE49-F238E27FC236}">
                  <a16:creationId xmlns="" xmlns:a16="http://schemas.microsoft.com/office/drawing/2014/main" id="{C7265DF9-F4BD-4256-BF9C-3B3D048835B2}"/>
                </a:ext>
              </a:extLst>
            </p:cNvPr>
            <p:cNvSpPr/>
            <p:nvPr/>
          </p:nvSpPr>
          <p:spPr>
            <a:xfrm>
              <a:off x="8504482" y="4691519"/>
              <a:ext cx="133002" cy="12819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55" name="Gleichschenkliges Dreieck 43">
              <a:extLst>
                <a:ext uri="{FF2B5EF4-FFF2-40B4-BE49-F238E27FC236}">
                  <a16:creationId xmlns="" xmlns:a16="http://schemas.microsoft.com/office/drawing/2014/main" id="{43E002AF-133B-47EF-AE93-A0F6B6EBA5CE}"/>
                </a:ext>
              </a:extLst>
            </p:cNvPr>
            <p:cNvSpPr/>
            <p:nvPr/>
          </p:nvSpPr>
          <p:spPr>
            <a:xfrm>
              <a:off x="8877795" y="4814673"/>
              <a:ext cx="133002" cy="12819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56" name="Gleichschenkliges Dreieck 44">
              <a:extLst>
                <a:ext uri="{FF2B5EF4-FFF2-40B4-BE49-F238E27FC236}">
                  <a16:creationId xmlns="" xmlns:a16="http://schemas.microsoft.com/office/drawing/2014/main" id="{F257267A-73AE-4B64-ADB0-33C0A350B4B1}"/>
                </a:ext>
              </a:extLst>
            </p:cNvPr>
            <p:cNvSpPr/>
            <p:nvPr/>
          </p:nvSpPr>
          <p:spPr>
            <a:xfrm>
              <a:off x="8320222" y="4965973"/>
              <a:ext cx="133002" cy="12819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cxnSp>
          <p:nvCxnSpPr>
            <p:cNvPr id="57" name="Gerader Verbinder 46">
              <a:extLst>
                <a:ext uri="{FF2B5EF4-FFF2-40B4-BE49-F238E27FC236}">
                  <a16:creationId xmlns="" xmlns:a16="http://schemas.microsoft.com/office/drawing/2014/main" id="{1282D539-27A0-4029-8F72-C2EB99C3F4A3}"/>
                </a:ext>
              </a:extLst>
            </p:cNvPr>
            <p:cNvCxnSpPr>
              <a:cxnSpLocks/>
            </p:cNvCxnSpPr>
            <p:nvPr/>
          </p:nvCxnSpPr>
          <p:spPr>
            <a:xfrm>
              <a:off x="8236560" y="4042462"/>
              <a:ext cx="1241002" cy="838557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2" name="右箭头 61"/>
          <p:cNvSpPr/>
          <p:nvPr/>
        </p:nvSpPr>
        <p:spPr>
          <a:xfrm>
            <a:off x="3481173" y="2398647"/>
            <a:ext cx="401653" cy="20902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63" name="右箭头 62"/>
          <p:cNvSpPr/>
          <p:nvPr/>
        </p:nvSpPr>
        <p:spPr>
          <a:xfrm rot="8507212">
            <a:off x="3184986" y="3816856"/>
            <a:ext cx="1225906" cy="16661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3102721" y="4175805"/>
            <a:ext cx="2418171" cy="1562306"/>
            <a:chOff x="9265008" y="4490650"/>
            <a:chExt cx="2418171" cy="1562306"/>
          </a:xfrm>
        </p:grpSpPr>
        <p:grpSp>
          <p:nvGrpSpPr>
            <p:cNvPr id="65" name="Gruppieren 56">
              <a:extLst>
                <a:ext uri="{FF2B5EF4-FFF2-40B4-BE49-F238E27FC236}">
                  <a16:creationId xmlns="" xmlns:a16="http://schemas.microsoft.com/office/drawing/2014/main" id="{4E452B8C-1376-40D8-A469-5437F3A8B0E0}"/>
                </a:ext>
              </a:extLst>
            </p:cNvPr>
            <p:cNvGrpSpPr/>
            <p:nvPr/>
          </p:nvGrpSpPr>
          <p:grpSpPr>
            <a:xfrm>
              <a:off x="9479293" y="4490650"/>
              <a:ext cx="2035625" cy="1562306"/>
              <a:chOff x="906092" y="2724791"/>
              <a:chExt cx="2035625" cy="1562306"/>
            </a:xfrm>
          </p:grpSpPr>
          <p:cxnSp>
            <p:nvCxnSpPr>
              <p:cNvPr id="68" name="Gerade Verbindung mit Pfeil 57">
                <a:extLst>
                  <a:ext uri="{FF2B5EF4-FFF2-40B4-BE49-F238E27FC236}">
                    <a16:creationId xmlns="" xmlns:a16="http://schemas.microsoft.com/office/drawing/2014/main" id="{892DB640-2B7F-454E-A2B5-DF8EC9289E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3040" y="3915295"/>
                <a:ext cx="1221971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Gerade Verbindung mit Pfeil 58">
                <a:extLst>
                  <a:ext uri="{FF2B5EF4-FFF2-40B4-BE49-F238E27FC236}">
                    <a16:creationId xmlns="" xmlns:a16="http://schemas.microsoft.com/office/drawing/2014/main" id="{6FF38669-FD7A-4514-9ECC-C455A2DA54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63040" y="2826327"/>
                <a:ext cx="0" cy="108896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Textfeld 59">
                <a:extLst>
                  <a:ext uri="{FF2B5EF4-FFF2-40B4-BE49-F238E27FC236}">
                    <a16:creationId xmlns="" xmlns:a16="http://schemas.microsoft.com/office/drawing/2014/main" id="{1548F510-88DC-4C75-AD13-41D77005A928}"/>
                  </a:ext>
                </a:extLst>
              </p:cNvPr>
              <p:cNvSpPr txBox="1"/>
              <p:nvPr/>
            </p:nvSpPr>
            <p:spPr>
              <a:xfrm>
                <a:off x="2169622" y="3948543"/>
                <a:ext cx="448888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1</a:t>
                </a:r>
                <a:endParaRPr lang="en-GB" sz="1600" dirty="0">
                  <a:latin typeface="华文宋体" panose="02010600040101010101" pitchFamily="2" charset="-122"/>
                  <a:ea typeface="华文宋体" panose="02010600040101010101" pitchFamily="2" charset="-122"/>
                </a:endParaRPr>
              </a:p>
            </p:txBody>
          </p:sp>
          <p:sp>
            <p:nvSpPr>
              <p:cNvPr id="71" name="Textfeld 60">
                <a:extLst>
                  <a:ext uri="{FF2B5EF4-FFF2-40B4-BE49-F238E27FC236}">
                    <a16:creationId xmlns="" xmlns:a16="http://schemas.microsoft.com/office/drawing/2014/main" id="{85D8D3B0-7CE2-47FC-8BB7-3D246FD907EB}"/>
                  </a:ext>
                </a:extLst>
              </p:cNvPr>
              <p:cNvSpPr txBox="1"/>
              <p:nvPr/>
            </p:nvSpPr>
            <p:spPr>
              <a:xfrm>
                <a:off x="1331866" y="3948543"/>
                <a:ext cx="448888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0</a:t>
                </a:r>
                <a:endParaRPr lang="en-GB" dirty="0">
                  <a:latin typeface="华文宋体" panose="02010600040101010101" pitchFamily="2" charset="-122"/>
                  <a:ea typeface="华文宋体" panose="02010600040101010101" pitchFamily="2" charset="-122"/>
                </a:endParaRPr>
              </a:p>
            </p:txBody>
          </p:sp>
          <p:sp>
            <p:nvSpPr>
              <p:cNvPr id="72" name="Textfeld 61">
                <a:extLst>
                  <a:ext uri="{FF2B5EF4-FFF2-40B4-BE49-F238E27FC236}">
                    <a16:creationId xmlns="" xmlns:a16="http://schemas.microsoft.com/office/drawing/2014/main" id="{00B3C7EB-0E03-45E6-B064-271D016A1ADA}"/>
                  </a:ext>
                </a:extLst>
              </p:cNvPr>
              <p:cNvSpPr txBox="1"/>
              <p:nvPr/>
            </p:nvSpPr>
            <p:spPr>
              <a:xfrm>
                <a:off x="906092" y="2724791"/>
                <a:ext cx="73242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600" b="1" dirty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cost</a:t>
                </a:r>
                <a:endParaRPr lang="en-GB" b="1" dirty="0">
                  <a:latin typeface="华文宋体" panose="02010600040101010101" pitchFamily="2" charset="-122"/>
                  <a:ea typeface="华文宋体" panose="02010600040101010101" pitchFamily="2" charset="-122"/>
                </a:endParaRPr>
              </a:p>
            </p:txBody>
          </p:sp>
          <p:sp>
            <p:nvSpPr>
              <p:cNvPr id="73" name="Textfeld 62">
                <a:extLst>
                  <a:ext uri="{FF2B5EF4-FFF2-40B4-BE49-F238E27FC236}">
                    <a16:creationId xmlns="" xmlns:a16="http://schemas.microsoft.com/office/drawing/2014/main" id="{4B0DC6BA-5D3E-4F73-850E-BE3340AC662D}"/>
                  </a:ext>
                </a:extLst>
              </p:cNvPr>
              <p:cNvSpPr txBox="1"/>
              <p:nvPr/>
            </p:nvSpPr>
            <p:spPr>
              <a:xfrm>
                <a:off x="2492829" y="3892481"/>
                <a:ext cx="448888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h</a:t>
                </a:r>
                <a:endParaRPr lang="en-GB" sz="1600" dirty="0">
                  <a:latin typeface="华文宋体" panose="02010600040101010101" pitchFamily="2" charset="-122"/>
                  <a:ea typeface="华文宋体" panose="02010600040101010101" pitchFamily="2" charset="-122"/>
                </a:endParaRPr>
              </a:p>
            </p:txBody>
          </p:sp>
        </p:grpSp>
        <p:sp>
          <p:nvSpPr>
            <p:cNvPr id="66" name="Bogen 15">
              <a:extLst>
                <a:ext uri="{FF2B5EF4-FFF2-40B4-BE49-F238E27FC236}">
                  <a16:creationId xmlns="" xmlns:a16="http://schemas.microsoft.com/office/drawing/2014/main" id="{985227AC-B200-44D2-8171-A45AE6A3B870}"/>
                </a:ext>
              </a:extLst>
            </p:cNvPr>
            <p:cNvSpPr/>
            <p:nvPr/>
          </p:nvSpPr>
          <p:spPr>
            <a:xfrm rot="10966503">
              <a:off x="10218890" y="4522028"/>
              <a:ext cx="1464289" cy="1157605"/>
            </a:xfrm>
            <a:prstGeom prst="arc">
              <a:avLst>
                <a:gd name="adj1" fmla="val 16200000"/>
                <a:gd name="adj2" fmla="val 21555308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67" name="Bogen 32">
              <a:extLst>
                <a:ext uri="{FF2B5EF4-FFF2-40B4-BE49-F238E27FC236}">
                  <a16:creationId xmlns="" xmlns:a16="http://schemas.microsoft.com/office/drawing/2014/main" id="{D893E5D2-692B-4CC0-8202-344D8DD5421B}"/>
                </a:ext>
              </a:extLst>
            </p:cNvPr>
            <p:cNvSpPr/>
            <p:nvPr/>
          </p:nvSpPr>
          <p:spPr>
            <a:xfrm rot="10633497" flipH="1">
              <a:off x="9265008" y="4529533"/>
              <a:ext cx="1464289" cy="1157605"/>
            </a:xfrm>
            <a:prstGeom prst="arc">
              <a:avLst>
                <a:gd name="adj1" fmla="val 16200000"/>
                <a:gd name="adj2" fmla="val 21555308"/>
              </a:avLst>
            </a:prstGeom>
            <a:noFill/>
            <a:ln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30"/>
              <p:cNvSpPr txBox="1"/>
              <p:nvPr/>
            </p:nvSpPr>
            <p:spPr>
              <a:xfrm>
                <a:off x="4536161" y="4645298"/>
                <a:ext cx="71728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altLang="zh-CN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altLang="zh-CN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de-DE" altLang="zh-CN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de-DE" altLang="zh-CN" sz="1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400" dirty="0">
                  <a:solidFill>
                    <a:srgbClr val="0070C0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74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161" y="4645298"/>
                <a:ext cx="717287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96"/>
              <p:cNvSpPr txBox="1"/>
              <p:nvPr/>
            </p:nvSpPr>
            <p:spPr>
              <a:xfrm>
                <a:off x="3655088" y="4542454"/>
                <a:ext cx="71728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altLang="zh-CN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de-DE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de-DE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1400" dirty="0">
                  <a:solidFill>
                    <a:srgbClr val="FF0000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75" name="文本框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5088" y="4542454"/>
                <a:ext cx="717287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文本框 31"/>
          <p:cNvSpPr txBox="1"/>
          <p:nvPr/>
        </p:nvSpPr>
        <p:spPr>
          <a:xfrm>
            <a:off x="1345454" y="811120"/>
            <a:ext cx="4954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Cambria Math" panose="02040503050406030204" pitchFamily="18" charset="0"/>
                <a:ea typeface="华文宋体" panose="02010600040101010101" pitchFamily="2" charset="-122"/>
              </a:rPr>
              <a:t>分界线上方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  <a:r>
              <a:rPr lang="de-DE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&gt;0.5</a:t>
            </a:r>
            <a:r>
              <a:rPr lang="zh-CN" altLang="en-US" dirty="0" smtClean="0">
                <a:latin typeface="Cambria Math" panose="02040503050406030204" pitchFamily="18" charset="0"/>
                <a:ea typeface="华文宋体" panose="02010600040101010101" pitchFamily="2" charset="-122"/>
              </a:rPr>
              <a:t>，从模型得到是正例，但橙色的三角形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label=0</a:t>
            </a:r>
            <a:r>
              <a:rPr lang="zh-CN" altLang="en-US" dirty="0" smtClean="0">
                <a:latin typeface="Cambria Math" panose="02040503050406030204" pitchFamily="18" charset="0"/>
                <a:ea typeface="华文宋体" panose="02010600040101010101" pitchFamily="2" charset="-122"/>
              </a:rPr>
              <a:t>，故橙色的</a:t>
            </a:r>
            <a:r>
              <a:rPr lang="de-DE" altLang="zh-CN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cost</a:t>
            </a:r>
            <a:r>
              <a:rPr lang="zh-CN" altLang="en-US" dirty="0" smtClean="0">
                <a:latin typeface="Cambria Math" panose="02040503050406030204" pitchFamily="18" charset="0"/>
                <a:ea typeface="华文宋体" panose="02010600040101010101" pitchFamily="2" charset="-122"/>
              </a:rPr>
              <a:t>值很大</a:t>
            </a:r>
            <a:endParaRPr lang="en-US" altLang="zh-CN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zh-CN" altLang="en-US" dirty="0" smtClean="0">
                <a:latin typeface="Cambria Math" panose="02040503050406030204" pitchFamily="18" charset="0"/>
                <a:ea typeface="华文宋体" panose="02010600040101010101" pitchFamily="2" charset="-122"/>
              </a:rPr>
              <a:t>分界线下方的橙色圆圈亦然</a:t>
            </a:r>
            <a:endParaRPr lang="zh-CN" altLang="en-US" sz="1400" dirty="0">
              <a:latin typeface="Cambria Math" panose="02040503050406030204" pitchFamily="18" charset="0"/>
              <a:ea typeface="华文宋体" panose="02010600040101010101" pitchFamily="2" charset="-122"/>
            </a:endParaRPr>
          </a:p>
        </p:txBody>
      </p:sp>
      <p:sp>
        <p:nvSpPr>
          <p:cNvPr id="77" name="文本框 32"/>
          <p:cNvSpPr txBox="1"/>
          <p:nvPr/>
        </p:nvSpPr>
        <p:spPr>
          <a:xfrm>
            <a:off x="755575" y="5925147"/>
            <a:ext cx="5239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在不断减小</a:t>
            </a:r>
            <a:r>
              <a:rPr lang="en-US" altLang="zh-CN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cost</a:t>
            </a:r>
            <a:r>
              <a:rPr lang="zh-CN" altLang="en-US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的过程中，求得最优的</a:t>
            </a:r>
            <a:r>
              <a:rPr lang="zh-CN" altLang="en-US" sz="2000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分界线</a:t>
            </a:r>
            <a:endParaRPr lang="zh-CN" altLang="en-US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689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2">
            <a:extLst>
              <a:ext uri="{FF2B5EF4-FFF2-40B4-BE49-F238E27FC236}">
                <a16:creationId xmlns="" xmlns:mc="http://schemas.openxmlformats.org/markup-compatibility/2006" xmlns:a14="http://schemas.microsoft.com/office/drawing/2010/main" xmlns:a16="http://schemas.microsoft.com/office/drawing/2014/main" id="{11216A56-4A38-44DD-A068-5D2115C02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298" y="2074337"/>
            <a:ext cx="2501094" cy="73679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b="1" dirty="0" smtClean="0">
                <a:sym typeface="Wingdings" panose="05000000000000000000" pitchFamily="2" charset="2"/>
              </a:rPr>
              <a:t>可推广到神经网络</a:t>
            </a:r>
            <a:endParaRPr lang="de-DE" altLang="zh-CN" sz="1600" b="1" dirty="0">
              <a:sym typeface="Wingdings" panose="05000000000000000000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="" xmlns:a16="http://schemas.microsoft.com/office/drawing/2014/main" id="{11216A56-4A38-44DD-A068-5D2115C025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4236" y="670385"/>
                <a:ext cx="5086988" cy="52638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r>
                  <a:rPr lang="zh-CN" altLang="en-US" sz="2000" b="1" dirty="0" smtClean="0">
                    <a:latin typeface="华文宋体" panose="02010600040101010101" pitchFamily="2" charset="-122"/>
                    <a:ea typeface="华文宋体" panose="02010600040101010101" pitchFamily="2" charset="-122"/>
                    <a:sym typeface="Wingdings" panose="05000000000000000000" pitchFamily="2" charset="2"/>
                  </a:rPr>
                  <a:t>用联结符号来展示</a:t>
                </a:r>
                <a:r>
                  <a:rPr lang="en-US" altLang="zh-CN" sz="2000" b="1" dirty="0" smtClean="0">
                    <a:latin typeface="华文宋体" panose="02010600040101010101" pitchFamily="2" charset="-122"/>
                    <a:ea typeface="华文宋体" panose="02010600040101010101" pitchFamily="2" charset="-122"/>
                    <a:sym typeface="Wingdings" panose="05000000000000000000" pitchFamily="2" charset="2"/>
                  </a:rPr>
                  <a:t>LR</a:t>
                </a:r>
                <a:r>
                  <a:rPr lang="zh-CN" altLang="en-US" sz="2000" b="1" dirty="0" smtClean="0">
                    <a:latin typeface="华文宋体" panose="02010600040101010101" pitchFamily="2" charset="-122"/>
                    <a:ea typeface="华文宋体" panose="02010600040101010101" pitchFamily="2" charset="-122"/>
                    <a:sym typeface="Wingdings" panose="05000000000000000000" pitchFamily="2" charset="2"/>
                  </a:rPr>
                  <a:t>：</a:t>
                </a:r>
                <a:endParaRPr lang="en-US" altLang="zh-CN" sz="2000" b="1" dirty="0" smtClean="0">
                  <a:latin typeface="华文宋体" panose="02010600040101010101" pitchFamily="2" charset="-122"/>
                  <a:ea typeface="华文宋体" panose="02010600040101010101" pitchFamily="2" charset="-122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altLang="zh-CN" sz="1600" b="1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𝒛</m:t>
                      </m:r>
                      <m:r>
                        <a:rPr lang="de-DE" altLang="zh-CN" sz="1600" b="1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sSub>
                        <m:sSubPr>
                          <m:ctrlPr>
                            <a:rPr lang="de-DE" altLang="zh-CN" sz="1600" b="1" i="1" smtClean="0">
                              <a:latin typeface="Cambria Math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de-DE" altLang="zh-CN" sz="1600" b="1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𝒘</m:t>
                          </m:r>
                        </m:e>
                        <m:sub>
                          <m:r>
                            <a:rPr lang="de-DE" altLang="zh-CN" sz="1600" b="1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𝟎</m:t>
                          </m:r>
                        </m:sub>
                      </m:sSub>
                      <m:r>
                        <a:rPr lang="de-DE" altLang="zh-CN" sz="1600" b="1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sSub>
                        <m:sSubPr>
                          <m:ctrlPr>
                            <a:rPr lang="de-DE" altLang="zh-CN" sz="1600" b="1" i="1" smtClean="0">
                              <a:latin typeface="Cambria Math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de-DE" altLang="zh-CN" sz="1600" b="1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𝒘</m:t>
                          </m:r>
                        </m:e>
                        <m:sub>
                          <m:r>
                            <a:rPr lang="de-DE" altLang="zh-CN" sz="1600" b="1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de-DE" altLang="zh-CN" sz="1600" b="1" i="1" smtClean="0">
                              <a:latin typeface="Cambria Math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de-DE" altLang="zh-CN" sz="1600" b="1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𝒙</m:t>
                          </m:r>
                        </m:e>
                        <m:sub>
                          <m:r>
                            <a:rPr lang="de-DE" altLang="zh-CN" sz="1600" b="1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𝟏</m:t>
                          </m:r>
                        </m:sub>
                      </m:sSub>
                      <m:r>
                        <a:rPr lang="de-DE" altLang="zh-CN" sz="1600" b="1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sSub>
                        <m:sSubPr>
                          <m:ctrlPr>
                            <a:rPr lang="de-DE" altLang="zh-CN" sz="1600" b="1" i="1" smtClean="0">
                              <a:latin typeface="Cambria Math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de-DE" altLang="zh-CN" sz="1600" b="1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𝒘</m:t>
                          </m:r>
                        </m:e>
                        <m:sub>
                          <m:r>
                            <a:rPr lang="de-DE" altLang="zh-CN" sz="1600" b="1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de-DE" altLang="zh-CN" sz="1600" b="1" i="1" smtClean="0">
                              <a:latin typeface="Cambria Math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de-DE" altLang="zh-CN" sz="1600" b="1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𝒙</m:t>
                          </m:r>
                        </m:e>
                        <m:sub>
                          <m:r>
                            <a:rPr lang="de-DE" altLang="zh-CN" sz="1600" b="1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de-DE" altLang="zh-CN" sz="1600" b="1" dirty="0" smtClean="0">
                  <a:latin typeface="华文宋体" panose="02010600040101010101" pitchFamily="2" charset="-122"/>
                  <a:ea typeface="华文宋体" panose="02010600040101010101" pitchFamily="2" charset="-122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altLang="zh-CN" sz="1600" b="1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𝒉</m:t>
                      </m:r>
                      <m:r>
                        <a:rPr lang="de-DE" altLang="zh-CN" sz="1600" b="1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zh-CN" altLang="de-DE" sz="1600" b="1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𝝈</m:t>
                      </m:r>
                      <m:d>
                        <m:dPr>
                          <m:ctrlPr>
                            <a:rPr lang="de-DE" altLang="zh-CN" sz="1600" b="1" i="1" smtClean="0">
                              <a:latin typeface="Cambria Math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de-DE" altLang="zh-CN" sz="1600" b="1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𝒛</m:t>
                          </m:r>
                        </m:e>
                      </m:d>
                      <m:r>
                        <a:rPr lang="de-DE" altLang="zh-CN" sz="1600" b="1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f>
                        <m:fPr>
                          <m:ctrlPr>
                            <a:rPr lang="de-DE" altLang="zh-CN" sz="1600" b="1" i="1" smtClean="0">
                              <a:latin typeface="Cambria Math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r>
                            <a:rPr lang="de-DE" altLang="zh-CN" sz="1600" b="1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𝟏</m:t>
                          </m:r>
                        </m:num>
                        <m:den>
                          <m:r>
                            <a:rPr lang="de-DE" altLang="zh-CN" sz="1600" b="1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𝟏</m:t>
                          </m:r>
                          <m:r>
                            <a:rPr lang="de-DE" altLang="zh-CN" sz="1600" b="1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+</m:t>
                          </m:r>
                          <m:sSup>
                            <m:sSupPr>
                              <m:ctrlPr>
                                <a:rPr lang="de-DE" altLang="zh-CN" sz="1600" b="1" i="1" smtClean="0">
                                  <a:latin typeface="Cambria Math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r>
                                <a:rPr lang="de-DE" altLang="zh-CN" sz="1600" b="1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de-DE" altLang="zh-CN" sz="1600" b="1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−</m:t>
                              </m:r>
                              <m:r>
                                <a:rPr lang="de-DE" altLang="zh-CN" sz="1600" b="1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altLang="zh-CN" sz="1600" b="1" dirty="0" smtClean="0">
                  <a:latin typeface="华文宋体" panose="02010600040101010101" pitchFamily="2" charset="-122"/>
                  <a:ea typeface="华文宋体" panose="02010600040101010101" pitchFamily="2" charset="-122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endParaRPr lang="de-DE" altLang="zh-CN" sz="1600" b="1" dirty="0" smtClean="0">
                  <a:latin typeface="华文宋体" panose="02010600040101010101" pitchFamily="2" charset="-122"/>
                  <a:ea typeface="华文宋体" panose="02010600040101010101" pitchFamily="2" charset="-122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zh-CN" altLang="de-DE" sz="1600" b="1" dirty="0" smtClean="0">
                    <a:latin typeface="华文宋体" panose="02010600040101010101" pitchFamily="2" charset="-122"/>
                    <a:ea typeface="华文宋体" panose="02010600040101010101" pitchFamily="2" charset="-122"/>
                    <a:sym typeface="Wingdings" panose="05000000000000000000" pitchFamily="2" charset="2"/>
                  </a:rPr>
                  <a:t> </a:t>
                </a:r>
                <a:endParaRPr lang="de-DE" altLang="zh-CN" sz="1600" b="1" dirty="0" smtClean="0">
                  <a:latin typeface="华文宋体" panose="02010600040101010101" pitchFamily="2" charset="-122"/>
                  <a:ea typeface="华文宋体" panose="02010600040101010101" pitchFamily="2" charset="-122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endParaRPr lang="en-US" altLang="zh-CN" sz="1600" b="1" dirty="0" smtClean="0">
                  <a:latin typeface="华文宋体" panose="02010600040101010101" pitchFamily="2" charset="-122"/>
                  <a:ea typeface="华文宋体" panose="02010600040101010101" pitchFamily="2" charset="-122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endParaRPr lang="en-US" altLang="zh-CN" sz="1600" b="1" dirty="0" smtClean="0">
                  <a:latin typeface="华文宋体" panose="02010600040101010101" pitchFamily="2" charset="-122"/>
                  <a:ea typeface="华文宋体" panose="02010600040101010101" pitchFamily="2" charset="-122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endParaRPr lang="de-DE" altLang="zh-CN" sz="1600" b="1" dirty="0">
                  <a:latin typeface="华文宋体" panose="02010600040101010101" pitchFamily="2" charset="-122"/>
                  <a:ea typeface="华文宋体" panose="02010600040101010101" pitchFamily="2" charset="-122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1216A56-4A38-44DD-A068-5D2115C025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236" y="670385"/>
                <a:ext cx="5086988" cy="5263847"/>
              </a:xfrm>
              <a:prstGeom prst="rect">
                <a:avLst/>
              </a:prstGeom>
              <a:blipFill rotWithShape="1">
                <a:blip r:embed="rId2"/>
                <a:stretch>
                  <a:fillRect l="-11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/>
          <p:cNvGrpSpPr/>
          <p:nvPr/>
        </p:nvGrpSpPr>
        <p:grpSpPr>
          <a:xfrm>
            <a:off x="695130" y="2268296"/>
            <a:ext cx="1921181" cy="1614053"/>
            <a:chOff x="1131602" y="1867701"/>
            <a:chExt cx="1921181" cy="1614053"/>
          </a:xfrm>
        </p:grpSpPr>
        <p:sp>
          <p:nvSpPr>
            <p:cNvPr id="5" name="椭圆 4"/>
            <p:cNvSpPr/>
            <p:nvPr/>
          </p:nvSpPr>
          <p:spPr>
            <a:xfrm>
              <a:off x="1151792" y="2399639"/>
              <a:ext cx="606670" cy="4396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latin typeface="华文宋体" panose="02010600040101010101" pitchFamily="2" charset="-122"/>
                  <a:ea typeface="华文宋体" panose="02010600040101010101" pitchFamily="2" charset="-122"/>
                </a:rPr>
                <a:t>x1</a:t>
              </a:r>
              <a:endPara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151792" y="3042138"/>
              <a:ext cx="596624" cy="4396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latin typeface="华文宋体" panose="02010600040101010101" pitchFamily="2" charset="-122"/>
                  <a:ea typeface="华文宋体" panose="02010600040101010101" pitchFamily="2" charset="-122"/>
                </a:rPr>
                <a:t>x2</a:t>
              </a:r>
              <a:endPara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613167" y="2364039"/>
              <a:ext cx="439616" cy="4396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altLang="zh-CN" b="1" dirty="0" smtClean="0">
                  <a:latin typeface="华文宋体" panose="02010600040101010101" pitchFamily="2" charset="-122"/>
                  <a:ea typeface="华文宋体" panose="02010600040101010101" pitchFamily="2" charset="-122"/>
                </a:rPr>
                <a:t>z</a:t>
              </a:r>
              <a:endPara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131602" y="1867701"/>
              <a:ext cx="606670" cy="4396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altLang="zh-CN" b="1" dirty="0">
                  <a:latin typeface="华文宋体" panose="02010600040101010101" pitchFamily="2" charset="-122"/>
                  <a:ea typeface="华文宋体" panose="02010600040101010101" pitchFamily="2" charset="-122"/>
                </a:rPr>
                <a:t>1</a:t>
              </a:r>
              <a:endPara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57436" y="4643460"/>
            <a:ext cx="2263471" cy="1452294"/>
            <a:chOff x="7447073" y="3475024"/>
            <a:chExt cx="2858804" cy="1936566"/>
          </a:xfrm>
        </p:grpSpPr>
        <p:grpSp>
          <p:nvGrpSpPr>
            <p:cNvPr id="10" name="Gruppieren 24">
              <a:extLst>
                <a:ext uri="{FF2B5EF4-FFF2-40B4-BE49-F238E27FC236}">
                  <a16:creationId xmlns="" xmlns:a16="http://schemas.microsoft.com/office/drawing/2014/main" id="{E506F231-FB6C-4F29-8743-924316AA92C2}"/>
                </a:ext>
              </a:extLst>
            </p:cNvPr>
            <p:cNvGrpSpPr/>
            <p:nvPr/>
          </p:nvGrpSpPr>
          <p:grpSpPr>
            <a:xfrm>
              <a:off x="7447073" y="3475024"/>
              <a:ext cx="2858804" cy="1936566"/>
              <a:chOff x="1110012" y="2736977"/>
              <a:chExt cx="1928027" cy="1339058"/>
            </a:xfrm>
          </p:grpSpPr>
          <p:cxnSp>
            <p:nvCxnSpPr>
              <p:cNvPr id="22" name="Gerade Verbindung mit Pfeil 7">
                <a:extLst>
                  <a:ext uri="{FF2B5EF4-FFF2-40B4-BE49-F238E27FC236}">
                    <a16:creationId xmlns="" xmlns:a16="http://schemas.microsoft.com/office/drawing/2014/main" id="{18429A8F-15E5-4703-89A4-C3F999755E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3040" y="3915295"/>
                <a:ext cx="1221971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Gerade Verbindung mit Pfeil 9">
                <a:extLst>
                  <a:ext uri="{FF2B5EF4-FFF2-40B4-BE49-F238E27FC236}">
                    <a16:creationId xmlns="" xmlns:a16="http://schemas.microsoft.com/office/drawing/2014/main" id="{C8B47A46-1D5F-4E71-B083-AA0F8B1474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63040" y="2826327"/>
                <a:ext cx="0" cy="108896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Textfeld 23">
                <a:extLst>
                  <a:ext uri="{FF2B5EF4-FFF2-40B4-BE49-F238E27FC236}">
                    <a16:creationId xmlns="" xmlns:a16="http://schemas.microsoft.com/office/drawing/2014/main" id="{2984691B-FE44-4636-85EE-70AD70E4F944}"/>
                  </a:ext>
                </a:extLst>
              </p:cNvPr>
              <p:cNvSpPr txBox="1"/>
              <p:nvPr/>
            </p:nvSpPr>
            <p:spPr>
              <a:xfrm>
                <a:off x="2657200" y="3763878"/>
                <a:ext cx="380839" cy="312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x1</a:t>
                </a:r>
                <a:endParaRPr lang="en-GB" sz="1600" b="1" dirty="0">
                  <a:latin typeface="华文宋体" panose="02010600040101010101" pitchFamily="2" charset="-122"/>
                  <a:ea typeface="华文宋体" panose="02010600040101010101" pitchFamily="2" charset="-122"/>
                </a:endParaRPr>
              </a:p>
            </p:txBody>
          </p:sp>
          <p:sp>
            <p:nvSpPr>
              <p:cNvPr id="25" name="Textfeld 48">
                <a:extLst>
                  <a:ext uri="{FF2B5EF4-FFF2-40B4-BE49-F238E27FC236}">
                    <a16:creationId xmlns="" xmlns:a16="http://schemas.microsoft.com/office/drawing/2014/main" id="{5B598527-ACE5-4A6A-A0DC-DF97E890B232}"/>
                  </a:ext>
                </a:extLst>
              </p:cNvPr>
              <p:cNvSpPr txBox="1"/>
              <p:nvPr/>
            </p:nvSpPr>
            <p:spPr>
              <a:xfrm>
                <a:off x="1110012" y="2736977"/>
                <a:ext cx="378837" cy="312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x2</a:t>
                </a:r>
                <a:endParaRPr lang="en-GB" sz="1600" b="1" dirty="0">
                  <a:latin typeface="华文宋体" panose="02010600040101010101" pitchFamily="2" charset="-122"/>
                  <a:ea typeface="华文宋体" panose="02010600040101010101" pitchFamily="2" charset="-122"/>
                </a:endParaRPr>
              </a:p>
            </p:txBody>
          </p:sp>
        </p:grpSp>
        <p:sp>
          <p:nvSpPr>
            <p:cNvPr id="11" name="Ellipse 35">
              <a:extLst>
                <a:ext uri="{FF2B5EF4-FFF2-40B4-BE49-F238E27FC236}">
                  <a16:creationId xmlns="" xmlns:a16="http://schemas.microsoft.com/office/drawing/2014/main" id="{F5F0FA2F-7814-452F-9A66-488674D1AA60}"/>
                </a:ext>
              </a:extLst>
            </p:cNvPr>
            <p:cNvSpPr/>
            <p:nvPr/>
          </p:nvSpPr>
          <p:spPr>
            <a:xfrm flipH="1" flipV="1">
              <a:off x="9043489" y="3679559"/>
              <a:ext cx="133005" cy="1827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12" name="Ellipse 36">
              <a:extLst>
                <a:ext uri="{FF2B5EF4-FFF2-40B4-BE49-F238E27FC236}">
                  <a16:creationId xmlns="" xmlns:a16="http://schemas.microsoft.com/office/drawing/2014/main" id="{CCEEE726-E0BE-446A-BE57-C849A1DF145E}"/>
                </a:ext>
              </a:extLst>
            </p:cNvPr>
            <p:cNvSpPr/>
            <p:nvPr/>
          </p:nvSpPr>
          <p:spPr>
            <a:xfrm flipH="1" flipV="1">
              <a:off x="9284559" y="3862292"/>
              <a:ext cx="133002" cy="1827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13" name="Ellipse 37">
              <a:extLst>
                <a:ext uri="{FF2B5EF4-FFF2-40B4-BE49-F238E27FC236}">
                  <a16:creationId xmlns="" xmlns:a16="http://schemas.microsoft.com/office/drawing/2014/main" id="{83A23310-D4D7-454B-A439-9221676811C4}"/>
                </a:ext>
              </a:extLst>
            </p:cNvPr>
            <p:cNvSpPr/>
            <p:nvPr/>
          </p:nvSpPr>
          <p:spPr>
            <a:xfrm flipH="1" flipV="1">
              <a:off x="9067290" y="3990987"/>
              <a:ext cx="133002" cy="1827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14" name="Ellipse 38">
              <a:extLst>
                <a:ext uri="{FF2B5EF4-FFF2-40B4-BE49-F238E27FC236}">
                  <a16:creationId xmlns="" xmlns:a16="http://schemas.microsoft.com/office/drawing/2014/main" id="{F9B98C07-CAEC-4122-864A-B69DB5222EF8}"/>
                </a:ext>
              </a:extLst>
            </p:cNvPr>
            <p:cNvSpPr/>
            <p:nvPr/>
          </p:nvSpPr>
          <p:spPr>
            <a:xfrm flipH="1" flipV="1">
              <a:off x="8720612" y="3821710"/>
              <a:ext cx="133002" cy="1827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15" name="Ellipse 39">
              <a:extLst>
                <a:ext uri="{FF2B5EF4-FFF2-40B4-BE49-F238E27FC236}">
                  <a16:creationId xmlns="" xmlns:a16="http://schemas.microsoft.com/office/drawing/2014/main" id="{D74C0A83-F35D-47C8-AB0F-5C887945CF73}"/>
                </a:ext>
              </a:extLst>
            </p:cNvPr>
            <p:cNvSpPr/>
            <p:nvPr/>
          </p:nvSpPr>
          <p:spPr>
            <a:xfrm flipH="1" flipV="1">
              <a:off x="9351060" y="4317698"/>
              <a:ext cx="133002" cy="1827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16" name="Gleichschenkliges Dreieck 40">
              <a:extLst>
                <a:ext uri="{FF2B5EF4-FFF2-40B4-BE49-F238E27FC236}">
                  <a16:creationId xmlns="" xmlns:a16="http://schemas.microsoft.com/office/drawing/2014/main" id="{31B3CEA9-8413-4529-ABFD-61C85A3237D5}"/>
                </a:ext>
              </a:extLst>
            </p:cNvPr>
            <p:cNvSpPr/>
            <p:nvPr/>
          </p:nvSpPr>
          <p:spPr>
            <a:xfrm>
              <a:off x="8245470" y="4409058"/>
              <a:ext cx="133002" cy="12819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17" name="Gleichschenkliges Dreieck 41">
              <a:extLst>
                <a:ext uri="{FF2B5EF4-FFF2-40B4-BE49-F238E27FC236}">
                  <a16:creationId xmlns="" xmlns:a16="http://schemas.microsoft.com/office/drawing/2014/main" id="{4C65DEB5-53C6-438F-BA40-65B411DEF057}"/>
                </a:ext>
              </a:extLst>
            </p:cNvPr>
            <p:cNvSpPr/>
            <p:nvPr/>
          </p:nvSpPr>
          <p:spPr>
            <a:xfrm>
              <a:off x="8204256" y="4691519"/>
              <a:ext cx="133002" cy="12819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18" name="Gleichschenkliges Dreieck 42">
              <a:extLst>
                <a:ext uri="{FF2B5EF4-FFF2-40B4-BE49-F238E27FC236}">
                  <a16:creationId xmlns="" xmlns:a16="http://schemas.microsoft.com/office/drawing/2014/main" id="{C7265DF9-F4BD-4256-BF9C-3B3D048835B2}"/>
                </a:ext>
              </a:extLst>
            </p:cNvPr>
            <p:cNvSpPr/>
            <p:nvPr/>
          </p:nvSpPr>
          <p:spPr>
            <a:xfrm>
              <a:off x="8504482" y="4691519"/>
              <a:ext cx="133002" cy="12819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19" name="Gleichschenkliges Dreieck 43">
              <a:extLst>
                <a:ext uri="{FF2B5EF4-FFF2-40B4-BE49-F238E27FC236}">
                  <a16:creationId xmlns="" xmlns:a16="http://schemas.microsoft.com/office/drawing/2014/main" id="{43E002AF-133B-47EF-AE93-A0F6B6EBA5CE}"/>
                </a:ext>
              </a:extLst>
            </p:cNvPr>
            <p:cNvSpPr/>
            <p:nvPr/>
          </p:nvSpPr>
          <p:spPr>
            <a:xfrm>
              <a:off x="8877795" y="4814673"/>
              <a:ext cx="133002" cy="12819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20" name="Gleichschenkliges Dreieck 44">
              <a:extLst>
                <a:ext uri="{FF2B5EF4-FFF2-40B4-BE49-F238E27FC236}">
                  <a16:creationId xmlns="" xmlns:a16="http://schemas.microsoft.com/office/drawing/2014/main" id="{F257267A-73AE-4B64-ADB0-33C0A350B4B1}"/>
                </a:ext>
              </a:extLst>
            </p:cNvPr>
            <p:cNvSpPr/>
            <p:nvPr/>
          </p:nvSpPr>
          <p:spPr>
            <a:xfrm>
              <a:off x="8320222" y="4965973"/>
              <a:ext cx="133002" cy="12819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cxnSp>
          <p:nvCxnSpPr>
            <p:cNvPr id="21" name="Gerader Verbinder 46">
              <a:extLst>
                <a:ext uri="{FF2B5EF4-FFF2-40B4-BE49-F238E27FC236}">
                  <a16:creationId xmlns="" xmlns:a16="http://schemas.microsoft.com/office/drawing/2014/main" id="{1282D539-27A0-4029-8F72-C2EB99C3F4A3}"/>
                </a:ext>
              </a:extLst>
            </p:cNvPr>
            <p:cNvCxnSpPr>
              <a:cxnSpLocks/>
            </p:cNvCxnSpPr>
            <p:nvPr/>
          </p:nvCxnSpPr>
          <p:spPr>
            <a:xfrm>
              <a:off x="8236560" y="4042462"/>
              <a:ext cx="1241002" cy="838557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6" name="直接箭头连接符 25"/>
          <p:cNvCxnSpPr>
            <a:stCxn id="5" idx="6"/>
            <a:endCxn id="7" idx="2"/>
          </p:cNvCxnSpPr>
          <p:nvPr/>
        </p:nvCxnSpPr>
        <p:spPr>
          <a:xfrm flipV="1">
            <a:off x="1321990" y="2984442"/>
            <a:ext cx="854705" cy="3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6" idx="6"/>
            <a:endCxn id="7" idx="3"/>
          </p:cNvCxnSpPr>
          <p:nvPr/>
        </p:nvCxnSpPr>
        <p:spPr>
          <a:xfrm flipV="1">
            <a:off x="1311944" y="3139870"/>
            <a:ext cx="929131" cy="522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本框 14"/>
          <p:cNvSpPr txBox="1"/>
          <p:nvPr/>
        </p:nvSpPr>
        <p:spPr>
          <a:xfrm>
            <a:off x="1551184" y="2708920"/>
            <a:ext cx="481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sz="1600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w1</a:t>
            </a:r>
            <a:endParaRPr lang="zh-CN" altLang="en-US" sz="16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29" name="文本框 62"/>
          <p:cNvSpPr txBox="1"/>
          <p:nvPr/>
        </p:nvSpPr>
        <p:spPr>
          <a:xfrm>
            <a:off x="1407958" y="3140968"/>
            <a:ext cx="481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sz="1600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w2</a:t>
            </a:r>
            <a:endParaRPr lang="zh-CN" altLang="en-US" sz="16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cxnSp>
        <p:nvCxnSpPr>
          <p:cNvPr id="30" name="直接箭头连接符 29"/>
          <p:cNvCxnSpPr>
            <a:stCxn id="8" idx="6"/>
            <a:endCxn id="7" idx="1"/>
          </p:cNvCxnSpPr>
          <p:nvPr/>
        </p:nvCxnSpPr>
        <p:spPr>
          <a:xfrm>
            <a:off x="1301800" y="2488104"/>
            <a:ext cx="939275" cy="340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64"/>
          <p:cNvSpPr txBox="1"/>
          <p:nvPr/>
        </p:nvSpPr>
        <p:spPr>
          <a:xfrm>
            <a:off x="1572824" y="2340140"/>
            <a:ext cx="481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sz="1600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w0</a:t>
            </a:r>
            <a:endParaRPr lang="zh-CN" altLang="en-US" sz="16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>
            <a:off x="2631134" y="2984442"/>
            <a:ext cx="586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65"/>
              <p:cNvSpPr txBox="1"/>
              <p:nvPr/>
            </p:nvSpPr>
            <p:spPr>
              <a:xfrm>
                <a:off x="2629222" y="2605933"/>
                <a:ext cx="12226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altLang="zh-CN" sz="1600" b="1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𝒉</m:t>
                      </m:r>
                      <m:r>
                        <a:rPr lang="de-DE" altLang="zh-CN" sz="1600" b="1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zh-CN" altLang="de-DE" sz="1600" b="1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𝝈</m:t>
                      </m:r>
                      <m:d>
                        <m:dPr>
                          <m:ctrlPr>
                            <a:rPr lang="de-DE" altLang="zh-CN" sz="1600" b="1" i="1">
                              <a:latin typeface="Cambria Math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de-DE" altLang="zh-CN" sz="16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𝒛</m:t>
                          </m:r>
                        </m:e>
                      </m:d>
                    </m:oMath>
                  </m:oMathPara>
                </a14:m>
                <a:endParaRPr lang="zh-CN" altLang="en-US" sz="1600" b="1" dirty="0">
                  <a:latin typeface="华文宋体" panose="02010600040101010101" pitchFamily="2" charset="-122"/>
                  <a:ea typeface="华文宋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3" name="文本框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9222" y="2605933"/>
                <a:ext cx="1222698" cy="3385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右箭头 33"/>
          <p:cNvSpPr/>
          <p:nvPr/>
        </p:nvSpPr>
        <p:spPr>
          <a:xfrm>
            <a:off x="4374357" y="2237546"/>
            <a:ext cx="1104849" cy="205188"/>
          </a:xfrm>
          <a:prstGeom prst="rightArrow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35" name="右大括号 34"/>
          <p:cNvSpPr/>
          <p:nvPr/>
        </p:nvSpPr>
        <p:spPr>
          <a:xfrm>
            <a:off x="3952386" y="1368428"/>
            <a:ext cx="239283" cy="1942673"/>
          </a:xfrm>
          <a:prstGeom prst="rightBrace">
            <a:avLst>
              <a:gd name="adj1" fmla="val 105818"/>
              <a:gd name="adj2" fmla="val 50000"/>
            </a:avLst>
          </a:prstGeom>
          <a:ln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689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透明">
  <a:themeElements>
    <a:clrScheme name="透明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透明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589</TotalTime>
  <Words>1170</Words>
  <Application>Microsoft Office PowerPoint</Application>
  <PresentationFormat>全屏显示(4:3)</PresentationFormat>
  <Paragraphs>137</Paragraphs>
  <Slides>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透明</vt:lpstr>
      <vt:lpstr>逻辑回归  （Logistic Regression）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逻辑回归 （Logistic Regression）</dc:title>
  <dc:creator>Windows 用户</dc:creator>
  <cp:lastModifiedBy>Windows 用户</cp:lastModifiedBy>
  <cp:revision>40</cp:revision>
  <dcterms:created xsi:type="dcterms:W3CDTF">2021-03-28T06:43:46Z</dcterms:created>
  <dcterms:modified xsi:type="dcterms:W3CDTF">2023-03-21T06:20:26Z</dcterms:modified>
</cp:coreProperties>
</file>