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0C75-E4D0-4A1E-ADD2-9D2D25CA5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05BE4-4967-4ACC-9574-B61661608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20B22-67A6-417A-924D-12BB087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19DF6-0C7F-4038-AC56-992CEB14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37BBA-E53A-4375-A603-70EF68D5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9DC30-0389-4B83-BF2D-F85EDC34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901FA-3B26-4DEA-A098-B3FA71290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52FC3-7847-4E03-9534-8517F67B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3DF3-C334-42C0-A366-2993A013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B1978-DFBC-49B9-AC09-B76C8737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8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887DF-4F92-4719-8431-C53842B48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D790F-8B89-4749-869E-AE4F2371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45971-DEC9-421A-A8CA-6DDAD9C8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BD487-55EC-4C80-975E-58F1EF25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2BB98-F45B-4A0F-895F-B1986D4D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A2177-3A45-4E59-9B87-558BA13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B4CA4-2DC2-4262-B0EE-C7AD88E1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A3BF8-AFDA-4534-9336-54F16A2B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9EBA0-FA56-4DB1-8E30-0F46E12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6EC83-3AAA-4881-AB2D-FE3551B3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255AD-A4EA-4E39-BE36-6EBF2555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FC658-8354-4F1B-AF55-F3E7D3C57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DE9B4-2EAA-4054-937E-5762088F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FE7C7-55EA-4FF5-8A3F-B69307BE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B40B0-42FD-4A63-83C9-46606206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1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1A451-11AB-423C-AC0D-A7B3B5B3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DC8D9-C6B3-41D9-8F16-4BD907C97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5FF9D-9215-47B2-851E-DC3DC9AA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4067B-9C00-4768-8DE7-AA5D305E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1FBFA-6638-4ED1-B2A0-92BC6227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1EEDB-6D23-41B3-BB37-33CF728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255B4-0D1D-467C-B542-C878B521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B756C-CA96-4609-A692-C7A12DC4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60F74-0677-42CA-914F-EC9DA7C4C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F659D-A05E-40A8-840C-FD0684CD9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6E6764-DFD0-4DC9-BDB2-3F6548C6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60E18E-75E5-470B-818F-F65BA3A1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55BB5-6EA4-4EBC-B136-609170D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4EF9DC-F21B-4DAB-8F16-BDACFAF2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0A94A-89AC-4BA8-962F-0B689634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77E60-6A4A-43B1-91E2-5B2E87AE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5ABD7-6C73-49FB-91D5-C46C6535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3AE62-E57F-4E7E-ABD2-F58BF69E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66EA6B-4921-48E4-BE9F-B3EBB32D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371048-5FBC-4F72-89DB-A898062A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C0818-32F7-41FA-889D-62E08A4B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1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B610-C36A-476C-B48C-E6FFE09F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1B98B-B9C5-4D0F-8A36-DFCC3E7E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18648-8F07-49D4-B9E3-AA555F80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E8022-5153-4409-8142-9260B993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906D1-569A-46C4-9184-0B932876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74CFD-5233-4AB6-B8E7-D59EF7CF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6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BC731-2664-4181-AC6C-2D4F1C84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28561B-90FE-4BD7-9544-99CB7662A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1A9E6-2B35-45E2-81F1-F4FF5F09A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1B547-0B10-4C7F-9DA7-D318BEAE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3E03E-A011-4F54-9DCE-B8E3A4C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4C1FB-CFED-4FC1-B65C-E022563C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2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DE0DE-1494-4987-AD3B-8BA79B66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AA733-70CE-486E-8B56-FA83B441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9ADE9-FC9E-489B-85FB-B28471D5D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A13F-4C14-4393-88E9-0DB6CB8B128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8932B-4469-44EC-B455-AC35E2F23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838C8-D480-4BA1-A5A0-ED2C2ACDF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6028-2965-4B16-95F0-B6291662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9E771-2319-4BBA-B9C4-295E11869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线性回归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2C0E8-479E-4F57-BB4D-DA1DAC2DE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31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A2E22-9C48-4FED-B91D-C85E193E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DAC6D1-2EF8-4B13-AF09-BD5B27C20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通过如下代码便可以获取机器计算出来的截距项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和系数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k2: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获取了系数和截距项后，我们就知道预测为分类为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的概率公式如下所示，代入数据即可得到对应分类为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−(−4.60</m:t>
                              </m:r>
                              <m:r>
                                <a:rPr lang="en-US" altLang="zh-CN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+1.01</m:t>
                              </m:r>
                              <m:r>
                                <a:rPr lang="en-US" altLang="zh-CN" i="1" dirty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+0.02</m:t>
                              </m:r>
                              <m:r>
                                <a:rPr lang="en-US" altLang="zh-CN" i="1" dirty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/>
                              <a:ea typeface="微软雅黑" panose="020B0503020204020204" pitchFamily="34" charset="-122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逻辑回归还可以用于解决多分类问题。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DAC6D1-2EF8-4B13-AF09-BD5B27C20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1913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C47D5A1-1705-43C4-9793-91DA29794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3"/>
          <a:stretch/>
        </p:blipFill>
        <p:spPr>
          <a:xfrm>
            <a:off x="6188684" y="2517431"/>
            <a:ext cx="3308550" cy="93886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CA342D4-5640-4E33-9D14-CD2942D1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-4058"/>
          <a:stretch/>
        </p:blipFill>
        <p:spPr bwMode="auto">
          <a:xfrm>
            <a:off x="955344" y="2490135"/>
            <a:ext cx="4060786" cy="9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0CDF5BCE-A9AB-4430-9CBD-C436127B3458}"/>
              </a:ext>
            </a:extLst>
          </p:cNvPr>
          <p:cNvSpPr/>
          <p:nvPr/>
        </p:nvSpPr>
        <p:spPr>
          <a:xfrm>
            <a:off x="5187866" y="2811439"/>
            <a:ext cx="817150" cy="2866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D184-7FD3-449D-B69B-8817611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一元线性回归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3FF50-4311-4748-AE78-CD91EDF1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s://uploader.shimo.im/f/RAjbohY3AhYSe212.png!original">
            <a:extLst>
              <a:ext uri="{FF2B5EF4-FFF2-40B4-BE49-F238E27FC236}">
                <a16:creationId xmlns:a16="http://schemas.microsoft.com/office/drawing/2014/main" id="{BB59ACB6-EDB7-40B7-9ADC-2F5B6577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177557" cy="44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3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F5D4A-4FA7-4636-8FF8-479305EF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一元线性回归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62124-FA99-443F-AAA7-51EF8A3F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库我们可以轻松的搭建一元线性回归模型，并对新的数据进行预测。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353B99-A084-419D-8FF9-EF9FA60B6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3" t="1098"/>
          <a:stretch/>
        </p:blipFill>
        <p:spPr>
          <a:xfrm>
            <a:off x="1105469" y="2859007"/>
            <a:ext cx="4462818" cy="9351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1159F2-A4C5-4D78-9B08-78C598ACD4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7"/>
          <a:stretch/>
        </p:blipFill>
        <p:spPr>
          <a:xfrm>
            <a:off x="1105469" y="4054162"/>
            <a:ext cx="5704764" cy="138537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B13BFFB-FF54-4E2E-B2D0-80B6F7BBC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-15510" b="-1"/>
          <a:stretch/>
        </p:blipFill>
        <p:spPr bwMode="auto">
          <a:xfrm>
            <a:off x="1105469" y="5574477"/>
            <a:ext cx="2928386" cy="73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C31FC4-1A79-4A9F-ABE7-F85E9F08C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354" y="2806374"/>
            <a:ext cx="4822354" cy="3743268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E8597E3-3F16-425C-8A30-9C10552EB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0" t="1639" b="1"/>
          <a:stretch/>
        </p:blipFill>
        <p:spPr bwMode="auto">
          <a:xfrm>
            <a:off x="4668912" y="5715962"/>
            <a:ext cx="743469" cy="54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42EB3F92-377E-43AA-927D-C0736400D28C}"/>
              </a:ext>
            </a:extLst>
          </p:cNvPr>
          <p:cNvSpPr/>
          <p:nvPr/>
        </p:nvSpPr>
        <p:spPr>
          <a:xfrm>
            <a:off x="4148919" y="5923131"/>
            <a:ext cx="377633" cy="1814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96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04-C350-4FA5-8149-497CFD8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多元线性回归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6C3C5-2F8C-4CC8-92E4-D3B673A3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90" y="2563784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核心代码和一元线性回归是一致的，但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表示一个多维数组。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56A27C-4F7F-4D4C-9D3B-1A8392428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t="-4264"/>
          <a:stretch/>
        </p:blipFill>
        <p:spPr bwMode="auto">
          <a:xfrm>
            <a:off x="838200" y="1557607"/>
            <a:ext cx="5073690" cy="84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B6DC52C-DB90-4F03-BCF6-7C8E1E9B8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-1371" b="-1"/>
          <a:stretch/>
        </p:blipFill>
        <p:spPr bwMode="auto">
          <a:xfrm>
            <a:off x="838199" y="4804013"/>
            <a:ext cx="6088066" cy="12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8885DFD-98B5-4F4D-BB54-137DBCD99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5332"/>
          <a:stretch/>
        </p:blipFill>
        <p:spPr bwMode="auto">
          <a:xfrm>
            <a:off x="838199" y="3487551"/>
            <a:ext cx="5585493" cy="5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C5BA28-8D70-4D47-8E54-D830FE79D8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3" t="44040"/>
          <a:stretch/>
        </p:blipFill>
        <p:spPr>
          <a:xfrm>
            <a:off x="838199" y="4029556"/>
            <a:ext cx="3979460" cy="4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1D74E-668E-4E29-8817-CA5C3437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一元多次线性回归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4BD72-1039-420A-B166-CD532A65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5" y="2533924"/>
            <a:ext cx="10515600" cy="366212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可以通过将原有的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转为一个新的二维数组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，该二维数组包含新生成的二次项数据（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x^2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）和原来的一次项数据（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AC44C4-5F57-48AF-822A-8822C3DBA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6" t="1079"/>
          <a:stretch/>
        </p:blipFill>
        <p:spPr bwMode="auto">
          <a:xfrm>
            <a:off x="1015622" y="1711143"/>
            <a:ext cx="3146188" cy="80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hemq\Downloads\第三章_线性回归模型\第三章：线性回归模型\一元二次曲线.png">
            <a:extLst>
              <a:ext uri="{FF2B5EF4-FFF2-40B4-BE49-F238E27FC236}">
                <a16:creationId xmlns:a16="http://schemas.microsoft.com/office/drawing/2014/main" id="{06EE8473-64FD-4B09-ADA2-95E8C6BE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50220"/>
            <a:ext cx="5001965" cy="325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4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9E771-2319-4BBA-B9C4-295E11869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逻辑回归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2C0E8-479E-4F57-BB4D-DA1DAC2DE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5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er.shimo.im/f/SINlD5uzUZ4klrZz.png!original">
            <a:extLst>
              <a:ext uri="{FF2B5EF4-FFF2-40B4-BE49-F238E27FC236}">
                <a16:creationId xmlns:a16="http://schemas.microsoft.com/office/drawing/2014/main" id="{F4DBA7E8-DB9A-4676-A322-285CAD283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6" b="1"/>
          <a:stretch/>
        </p:blipFill>
        <p:spPr bwMode="auto">
          <a:xfrm>
            <a:off x="1190750" y="3226491"/>
            <a:ext cx="6894052" cy="240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231343-6729-450C-A1F6-2DE29579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57C22-3D5E-4ACA-B0E0-D916A99D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逻辑回归模型虽然名字中有回归两字，其本质却是分类模型。比如预测某物品是属于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类还是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类时，它本质预测的是属于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类的概率，概率的取值范围是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33FAB30-9EF1-48A2-AA44-DB22A05EE3D5}"/>
                  </a:ext>
                </a:extLst>
              </p:cNvPr>
              <p:cNvSpPr/>
              <p:nvPr/>
            </p:nvSpPr>
            <p:spPr>
              <a:xfrm>
                <a:off x="565245" y="3558795"/>
                <a:ext cx="572637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>
                          <a:latin typeface="Cambria Math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2200" i="1" dirty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200" i="1" dirty="0"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 dirty="0">
                          <a:latin typeface="Cambria Math"/>
                          <a:ea typeface="微软雅黑" panose="020B0503020204020204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33FAB30-9EF1-48A2-AA44-DB22A05EE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5" y="3558795"/>
                <a:ext cx="5726373" cy="43088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3079AB7-8029-4586-9D4A-21F7B858ACD7}"/>
                  </a:ext>
                </a:extLst>
              </p:cNvPr>
              <p:cNvSpPr/>
              <p:nvPr/>
            </p:nvSpPr>
            <p:spPr>
              <a:xfrm>
                <a:off x="674119" y="5857789"/>
                <a:ext cx="7109345" cy="79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3079AB7-8029-4586-9D4A-21F7B858A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9" y="5857789"/>
                <a:ext cx="7109345" cy="79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3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3023D-7ACD-4FE4-84FF-BC6F92AD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FCD43-31DD-4141-9465-E6503172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16FEA2-501F-40B7-9731-2C3D8891A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32934"/>
              </p:ext>
            </p:extLst>
          </p:nvPr>
        </p:nvGraphicFramePr>
        <p:xfrm>
          <a:off x="7539617" y="926779"/>
          <a:ext cx="4450308" cy="2651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8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1">
            <a:extLst>
              <a:ext uri="{FF2B5EF4-FFF2-40B4-BE49-F238E27FC236}">
                <a16:creationId xmlns:a16="http://schemas.microsoft.com/office/drawing/2014/main" id="{FBD2C540-AA26-4683-8BDF-8DE1ED631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/>
          <a:stretch/>
        </p:blipFill>
        <p:spPr bwMode="auto">
          <a:xfrm>
            <a:off x="836833" y="1741938"/>
            <a:ext cx="5259167" cy="102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C6E2ACF-D2A7-4B28-9E38-B6B13081F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t="9043"/>
          <a:stretch/>
        </p:blipFill>
        <p:spPr bwMode="auto">
          <a:xfrm>
            <a:off x="836833" y="3151505"/>
            <a:ext cx="60761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39EAE36-DAD3-4A85-950D-A20EFDB14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6003"/>
          <a:stretch/>
        </p:blipFill>
        <p:spPr bwMode="auto">
          <a:xfrm>
            <a:off x="673060" y="5043149"/>
            <a:ext cx="6702784" cy="5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8938F43D-5306-40AF-91B4-3F8DEB500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9" t="3949" b="-1"/>
          <a:stretch/>
        </p:blipFill>
        <p:spPr bwMode="auto">
          <a:xfrm>
            <a:off x="8420668" y="5043149"/>
            <a:ext cx="1411273" cy="5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24F86680-D255-4259-AE82-342971899A83}"/>
              </a:ext>
            </a:extLst>
          </p:cNvPr>
          <p:cNvSpPr/>
          <p:nvPr/>
        </p:nvSpPr>
        <p:spPr>
          <a:xfrm>
            <a:off x="7539617" y="5227093"/>
            <a:ext cx="703631" cy="1637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4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E379-61A3-4089-9882-10542426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76E1D-5245-48A6-BBF6-8AA5902A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614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逻辑回归模型的本质是通过下面的公式预测概率，在二分类模型（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两个分类）中，概率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值默认预测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通过如下代码可以获取概率值：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E6428B1-CFEB-4809-AEBA-368C15D6629A}"/>
                  </a:ext>
                </a:extLst>
              </p:cNvPr>
              <p:cNvSpPr/>
              <p:nvPr/>
            </p:nvSpPr>
            <p:spPr>
              <a:xfrm>
                <a:off x="1088578" y="2725982"/>
                <a:ext cx="3653436" cy="79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E6428B1-CFEB-4809-AEBA-368C15D66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8" y="2725982"/>
                <a:ext cx="3653436" cy="79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1EB5A143-768E-4252-985E-1804FEF72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t="11050"/>
          <a:stretch/>
        </p:blipFill>
        <p:spPr bwMode="auto">
          <a:xfrm>
            <a:off x="838200" y="4384105"/>
            <a:ext cx="5087169" cy="5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D6BDFA-3AD7-47F3-81DC-63F74361D4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5" t="241"/>
          <a:stretch/>
        </p:blipFill>
        <p:spPr>
          <a:xfrm>
            <a:off x="838200" y="5067884"/>
            <a:ext cx="8017152" cy="86167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F7EE8E-22F2-4798-AC5F-7E7275343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50814"/>
              </p:ext>
            </p:extLst>
          </p:nvPr>
        </p:nvGraphicFramePr>
        <p:xfrm>
          <a:off x="8898340" y="4027416"/>
          <a:ext cx="3293660" cy="2590800"/>
        </p:xfrm>
        <a:graphic>
          <a:graphicData uri="http://schemas.openxmlformats.org/drawingml/2006/table">
            <a:tbl>
              <a:tblPr/>
              <a:tblGrid>
                <a:gridCol w="156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分类为</a:t>
                      </a: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的概率</a:t>
                      </a:r>
                      <a:endParaRPr lang="zh-CN" alt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分类为</a:t>
                      </a:r>
                      <a:r>
                        <a:rPr lang="en-US" altLang="zh-CN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的概率</a:t>
                      </a:r>
                      <a:endParaRPr lang="zh-CN" alt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0.60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0.37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2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331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Office 主题​​</vt:lpstr>
      <vt:lpstr>线性回归</vt:lpstr>
      <vt:lpstr>一元线性回归</vt:lpstr>
      <vt:lpstr>一元线性回归</vt:lpstr>
      <vt:lpstr>多元线性回归</vt:lpstr>
      <vt:lpstr>一元多次线性回归</vt:lpstr>
      <vt:lpstr>逻辑回归</vt:lpstr>
      <vt:lpstr>逻辑回归</vt:lpstr>
      <vt:lpstr>逻辑回归</vt:lpstr>
      <vt:lpstr>逻辑回归</vt:lpstr>
      <vt:lpstr>逻辑回归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</dc:title>
  <dc:creator>xbw</dc:creator>
  <cp:lastModifiedBy>博威</cp:lastModifiedBy>
  <cp:revision>22</cp:revision>
  <dcterms:created xsi:type="dcterms:W3CDTF">2021-03-28T15:49:01Z</dcterms:created>
  <dcterms:modified xsi:type="dcterms:W3CDTF">2023-03-20T12:31:49Z</dcterms:modified>
</cp:coreProperties>
</file>