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0" r:id="rId5"/>
    <p:sldId id="258" r:id="rId6"/>
    <p:sldId id="257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4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E2FF7-AB28-432D-BE8A-821044CB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0D4B0-F026-4F58-9F2B-EE1150F03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91A6C-9042-4114-8711-16DE96E0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EDD61-ED23-4F56-8C84-48A060C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92EF3-CF9F-4CAE-8802-B3F4EFC8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A359-D3E7-4DDC-A482-F2A34EF9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85276-0A62-4702-9DBD-F96A441DB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B5FE-867D-4294-B3D6-5145D1E1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96FCC-D3E5-4898-8ACF-FDB443F5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3E275-BD43-4615-99A5-67D2580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11B908-956B-4C35-8BC7-83B3A76D2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7C940-777C-49FB-87D7-9FEBB7A3E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F5D34-9A45-443E-8C6F-3C932787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D788D-B0A9-4466-8FD8-C0244C12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A603A-AF46-4B4E-B6E4-50076AB4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8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01ECA-9CBE-45B4-9746-70D9AC60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53964-6080-4D6B-AEC8-043DB773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A8CF1-03EB-4393-93B8-AED269C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A3AE-614D-470E-B05F-476734A6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5711-E82E-4E98-A9C8-98D2C6A3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FC2D-B8CE-4A9A-B43E-BAAAB088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175E6-6B3E-44D1-B974-87B4800D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268D3-5987-4C8B-A34F-2AEF597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B5A43-171C-463C-BD0A-BA199B90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8F50-7C7D-4DF9-B582-C60C7B7A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2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BDF-DD89-429A-AB69-565BDA1F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9EB7A-5D4A-407F-A24D-9ACDBB752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331C8-4BB9-4CD4-AF52-0844EEEF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7C01C-5782-4731-B001-519C0B18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8183D-8457-432C-84AC-0AB55A18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26D57-4CFB-4FC2-B10A-01B39948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7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9527-4574-4F7F-AE69-3D13153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7DF58-2315-4C73-8767-3B3074FE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7B8CD-6D6D-404C-93A8-76E410F9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FD2A96-6397-4FEA-A29A-58B8B95FC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586BFE-E214-44F0-BC04-AC91C6FED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3D6B49-985D-4195-BFC1-B7E0B648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ADD71F-C27D-40B1-9068-74097AFB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1708E-0BBB-4523-8B8B-E59B0181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8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A86A-CE5E-4E20-AF82-92CD5150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DA37B-72D1-42C3-86AA-1B654E3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5F6753-6892-49FC-A3F9-F65CB610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2A856-AFCB-4D50-95DB-FCA61AE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848CF-CA4F-4308-B9B6-6BDC6D0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C6C0E-5DDB-4580-9D33-844335A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ED5B6-AEDE-4415-9DDC-02CF8FD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6085-4697-4AE4-8055-0A548202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CB21F-E350-424E-9653-F8827899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CB432-9686-46AD-B2C6-D85E1A1C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56CE5-226E-4FD7-8ABC-E6CB068A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2ACDA-CCAB-487B-84A4-B26787E3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BE033-05C4-4913-B5E7-BA2600DA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E771-A436-4D05-98B3-EFCB91E5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70936-4154-4D7C-80E7-A21F0583A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F0F2B-D6EB-41A7-AD88-B7978CBD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6B239-E296-432E-A903-DF7A2E26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F8EAA-67C9-4F15-BFAC-DDF113C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49679-7945-4F4F-9872-522F5EC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3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C45248-8769-4565-AB2B-F52BD1F6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C3A1A-432B-4D60-9893-F7EA9FDB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B3D20-C067-40A3-ABCC-03FCF0CD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AC4D-BC59-4398-A77F-7EA36B2B0BD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27649-EC0A-4BD6-A6FF-EF2271C7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6C38C-E9FB-4D39-AF83-6407135EA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2DCE-BBBB-4029-BD43-4730DA0A5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252B-5984-469F-BF5F-136B5E4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支持向量机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F1D5D-9203-4A62-A1AC-8695DD4A3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0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A832-838C-4AA8-B1AA-A79A012A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FF577-B7D7-408F-97BF-1CA14FC7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4ED37F-FD29-4AB6-8906-4DF7E480A5B2}"/>
              </a:ext>
            </a:extLst>
          </p:cNvPr>
          <p:cNvSpPr/>
          <p:nvPr/>
        </p:nvSpPr>
        <p:spPr>
          <a:xfrm>
            <a:off x="3488556" y="729512"/>
            <a:ext cx="40254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89B964-60DA-4661-B1F6-D1630F4C1370}"/>
              </a:ext>
            </a:extLst>
          </p:cNvPr>
          <p:cNvSpPr txBox="1"/>
          <p:nvPr/>
        </p:nvSpPr>
        <p:spPr>
          <a:xfrm>
            <a:off x="718757" y="1855315"/>
            <a:ext cx="1000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近邻算法的计算步骤及代码实现：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1F26C6-0A25-4C4C-B67D-31820AC8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5" y="2649520"/>
            <a:ext cx="9517105" cy="30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0C0C-FFE2-42BE-BB00-76C8A64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43E9E8-1F3C-4760-ACAC-3AA12059C851}"/>
              </a:ext>
            </a:extLst>
          </p:cNvPr>
          <p:cNvSpPr/>
          <p:nvPr/>
        </p:nvSpPr>
        <p:spPr>
          <a:xfrm>
            <a:off x="3488556" y="729512"/>
            <a:ext cx="40254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7BE6E37-E960-4D2A-BE77-9D87BDFDE9B5}"/>
              </a:ext>
            </a:extLst>
          </p:cNvPr>
          <p:cNvSpPr txBox="1"/>
          <p:nvPr/>
        </p:nvSpPr>
        <p:spPr>
          <a:xfrm>
            <a:off x="718757" y="1855315"/>
            <a:ext cx="100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近邻算法的计算步骤及代码实现：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也可以直接调用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已经开发好的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近邻算法的运算，并对新样本的类别进行预测。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7A933A-C1E4-4625-BB86-21D0C4BC2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t="868"/>
          <a:stretch/>
        </p:blipFill>
        <p:spPr bwMode="auto">
          <a:xfrm>
            <a:off x="838200" y="3165784"/>
            <a:ext cx="5902707" cy="10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22110B9-FED7-4B5E-B91D-23533587D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2238"/>
          <a:stretch/>
        </p:blipFill>
        <p:spPr bwMode="auto">
          <a:xfrm>
            <a:off x="838200" y="4726476"/>
            <a:ext cx="3789575" cy="96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D0569A8-A661-4AA9-B2A8-C93E5B294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/>
          <a:stretch/>
        </p:blipFill>
        <p:spPr bwMode="auto">
          <a:xfrm>
            <a:off x="5718928" y="4904082"/>
            <a:ext cx="813772" cy="61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1B2F56C-4880-4B28-B320-C0EBC3536E2B}"/>
              </a:ext>
            </a:extLst>
          </p:cNvPr>
          <p:cNvSpPr/>
          <p:nvPr/>
        </p:nvSpPr>
        <p:spPr>
          <a:xfrm>
            <a:off x="4779782" y="4995748"/>
            <a:ext cx="787138" cy="428535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68A1-B9EA-4FAE-A784-2B61864F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BE355-80AB-467D-A3CF-997BBCEA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分类器，求取能把数据正确分类的直线（或平面），并使得边界两边的各个点离边界最远。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A83D9-3066-40F7-8994-6A5911F8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588" y="2621256"/>
            <a:ext cx="3116956" cy="35557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509E12-AD53-4EAC-B5B5-93779936538D}"/>
              </a:ext>
            </a:extLst>
          </p:cNvPr>
          <p:cNvSpPr/>
          <p:nvPr/>
        </p:nvSpPr>
        <p:spPr>
          <a:xfrm>
            <a:off x="3488556" y="729512"/>
            <a:ext cx="4490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3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25F01-911A-4B1E-A84F-A04DF0F1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81BE4-F966-4A7F-8645-0DAA837A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由于数据可能不是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线性可分，因此引入了松弛变量。它是允许变量处于分隔面的错误一侧的比例。松弛变量一般用惩罚系数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值越大对误分类的惩罚越大（越不允许松弛）。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核函数可以将低维不可分的数据转换成高维可分的。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76C3D1-5BBC-4B44-B5BC-0CC3C7E7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20" y="4338266"/>
            <a:ext cx="4249230" cy="21546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B6E789-0287-4AE8-BB69-638B9AD51A66}"/>
              </a:ext>
            </a:extLst>
          </p:cNvPr>
          <p:cNvSpPr/>
          <p:nvPr/>
        </p:nvSpPr>
        <p:spPr>
          <a:xfrm>
            <a:off x="3488556" y="729512"/>
            <a:ext cx="4490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51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3A4-5C65-4AAE-A0A0-C51A144A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D3DC2-B79C-4BE4-B624-5A0FD65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22" y="1690688"/>
            <a:ext cx="10515600" cy="5096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err="1"/>
              <a:t>sklearn.svm.SVC</a:t>
            </a:r>
            <a:r>
              <a:rPr lang="en-US" altLang="zh-CN" b="1" dirty="0"/>
              <a:t>(C=1.0, kernel='</a:t>
            </a:r>
            <a:r>
              <a:rPr lang="en-US" altLang="zh-CN" b="1" dirty="0" err="1"/>
              <a:t>rbf</a:t>
            </a:r>
            <a:r>
              <a:rPr lang="en-US" altLang="zh-CN" b="1" dirty="0"/>
              <a:t>', degree=3, gamma='auto')</a:t>
            </a:r>
          </a:p>
          <a:p>
            <a:pPr lvl="1"/>
            <a:r>
              <a:rPr lang="en-US" altLang="zh-CN" b="1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SVM</a:t>
            </a:r>
            <a:r>
              <a:rPr lang="zh-CN" altLang="en-US" dirty="0"/>
              <a:t>的惩罚参数</a:t>
            </a:r>
            <a:r>
              <a:rPr lang="en-US" altLang="zh-CN" dirty="0"/>
              <a:t>C</a:t>
            </a:r>
            <a:r>
              <a:rPr lang="zh-CN" altLang="en-US" dirty="0"/>
              <a:t>，默认值是</a:t>
            </a:r>
            <a:r>
              <a:rPr lang="en-US" altLang="zh-CN" dirty="0"/>
              <a:t>1.0</a:t>
            </a:r>
          </a:p>
          <a:p>
            <a:pPr lvl="1"/>
            <a:r>
              <a:rPr lang="en-US" altLang="zh-CN" b="1" dirty="0"/>
              <a:t>kernel</a:t>
            </a:r>
            <a:r>
              <a:rPr lang="en-US" altLang="zh-CN" dirty="0"/>
              <a:t> </a:t>
            </a:r>
            <a:r>
              <a:rPr lang="zh-CN" altLang="en-US" dirty="0"/>
              <a:t>：核函数，默认是</a:t>
            </a:r>
            <a:r>
              <a:rPr lang="en-US" altLang="zh-CN" dirty="0" err="1"/>
              <a:t>rbf</a:t>
            </a:r>
            <a:r>
              <a:rPr lang="zh-CN" altLang="en-US" dirty="0"/>
              <a:t>，可以是‘</a:t>
            </a:r>
            <a:r>
              <a:rPr lang="en-US" altLang="zh-CN" dirty="0"/>
              <a:t>linear’, ‘poly’, ‘</a:t>
            </a:r>
            <a:r>
              <a:rPr lang="en-US" altLang="zh-CN" dirty="0" err="1"/>
              <a:t>rbf</a:t>
            </a:r>
            <a:r>
              <a:rPr lang="en-US" altLang="zh-CN" dirty="0"/>
              <a:t>’, ‘sigmoid’, ‘precomputed’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degree</a:t>
            </a:r>
            <a:r>
              <a:rPr lang="en-US" altLang="zh-CN" dirty="0"/>
              <a:t> </a:t>
            </a:r>
            <a:r>
              <a:rPr lang="zh-CN" altLang="en-US" dirty="0"/>
              <a:t>：多项式</a:t>
            </a:r>
            <a:r>
              <a:rPr lang="en-US" altLang="zh-CN" dirty="0"/>
              <a:t>poly</a:t>
            </a:r>
            <a:r>
              <a:rPr lang="zh-CN" altLang="en-US" dirty="0"/>
              <a:t>函数的维度，默认是</a:t>
            </a:r>
            <a:r>
              <a:rPr lang="en-US" altLang="zh-CN" dirty="0"/>
              <a:t>3</a:t>
            </a:r>
            <a:r>
              <a:rPr lang="zh-CN" altLang="en-US" dirty="0"/>
              <a:t>，选择其他核函数时会被忽略。</a:t>
            </a:r>
            <a:endParaRPr lang="en-US" altLang="zh-CN" dirty="0"/>
          </a:p>
          <a:p>
            <a:pPr lvl="1"/>
            <a:r>
              <a:rPr lang="en-US" altLang="zh-CN" b="1" dirty="0"/>
              <a:t>gamma</a:t>
            </a:r>
            <a:r>
              <a:rPr lang="en-US" altLang="zh-CN" dirty="0"/>
              <a:t> </a:t>
            </a:r>
            <a:r>
              <a:rPr lang="zh-CN" altLang="en-US" dirty="0"/>
              <a:t>： ‘</a:t>
            </a:r>
            <a:r>
              <a:rPr lang="en-US" altLang="zh-CN" dirty="0" err="1"/>
              <a:t>rbf</a:t>
            </a:r>
            <a:r>
              <a:rPr lang="en-US" altLang="zh-CN" dirty="0"/>
              <a:t>’,‘poly’ </a:t>
            </a:r>
            <a:r>
              <a:rPr lang="zh-CN" altLang="en-US" dirty="0"/>
              <a:t>和‘</a:t>
            </a:r>
            <a:r>
              <a:rPr lang="en-US" altLang="zh-CN" dirty="0"/>
              <a:t>sigmoid’</a:t>
            </a:r>
            <a:r>
              <a:rPr lang="zh-CN" altLang="en-US" dirty="0"/>
              <a:t>的核函数参数。默认是’</a:t>
            </a:r>
            <a:r>
              <a:rPr lang="en-US" altLang="zh-CN" dirty="0"/>
              <a:t>auto’</a:t>
            </a:r>
            <a:r>
              <a:rPr lang="zh-CN" altLang="en-US" dirty="0"/>
              <a:t>，则会选择</a:t>
            </a:r>
            <a:r>
              <a:rPr lang="en-US" altLang="zh-CN" dirty="0"/>
              <a:t>1/</a:t>
            </a:r>
            <a:r>
              <a:rPr lang="en-US" altLang="zh-CN" dirty="0" err="1"/>
              <a:t>n_features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54ED2E-D5A0-46A0-9EB4-4999EBF23262}"/>
              </a:ext>
            </a:extLst>
          </p:cNvPr>
          <p:cNvSpPr/>
          <p:nvPr/>
        </p:nvSpPr>
        <p:spPr>
          <a:xfrm>
            <a:off x="3488556" y="729512"/>
            <a:ext cx="4490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0B7BC3-CB6D-420E-AA18-4BE308C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78" y="3818612"/>
            <a:ext cx="3650186" cy="11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8D364-D380-4A04-9804-C6B9DCC6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32BF3-1DB1-4B47-89B2-B21EAAD7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库自带的鸢尾花数据集做多分类预测（三分类问题），模型使用了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支持向量机分类器，试用了两种核函数：高斯核和线性核。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58219-F1A0-445D-ACB7-D71C7A1E1592}"/>
              </a:ext>
            </a:extLst>
          </p:cNvPr>
          <p:cNvSpPr/>
          <p:nvPr/>
        </p:nvSpPr>
        <p:spPr>
          <a:xfrm>
            <a:off x="3488556" y="729512"/>
            <a:ext cx="4490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8D450-6480-4F2D-95D7-02B2E2A9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77" y="3358643"/>
            <a:ext cx="9614172" cy="19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1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252B-5984-469F-BF5F-136B5E4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K</a:t>
            </a:r>
            <a:r>
              <a:rPr lang="zh-CN" altLang="en-US" b="1" dirty="0"/>
              <a:t>近邻算法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F1D5D-9203-4A62-A1AC-8695DD4A3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0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7D1B-4B98-44C2-BF0B-AB57E71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CB27D-2E52-4F40-8252-87CF9DD3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72B7A8-E90F-4229-B51A-A29FFDE2564B}"/>
              </a:ext>
            </a:extLst>
          </p:cNvPr>
          <p:cNvSpPr/>
          <p:nvPr/>
        </p:nvSpPr>
        <p:spPr>
          <a:xfrm>
            <a:off x="3488556" y="729512"/>
            <a:ext cx="40254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8D3EA40-A6EA-4B77-BE13-34DB1BFFE70D}"/>
              </a:ext>
            </a:extLst>
          </p:cNvPr>
          <p:cNvSpPr txBox="1"/>
          <p:nvPr/>
        </p:nvSpPr>
        <p:spPr>
          <a:xfrm>
            <a:off x="764468" y="1825625"/>
            <a:ext cx="1040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近邻算法的原理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对于一个新的数据而言，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近邻算法的目的就是在已有数据中寻找与它最相似的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个数据，或者说“离它最近”的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个数据，如果这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个点大多数属于某一个类别，则该样本也属于这个类别。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0D58FD-828A-49DD-879E-5515B88E55B2}"/>
              </a:ext>
            </a:extLst>
          </p:cNvPr>
          <p:cNvGrpSpPr/>
          <p:nvPr/>
        </p:nvGrpSpPr>
        <p:grpSpPr>
          <a:xfrm>
            <a:off x="6738373" y="3392797"/>
            <a:ext cx="2941497" cy="2735691"/>
            <a:chOff x="8044904" y="2409370"/>
            <a:chExt cx="3327940" cy="3195411"/>
          </a:xfrm>
        </p:grpSpPr>
        <p:pic>
          <p:nvPicPr>
            <p:cNvPr id="7" name="Picture 2" descr="https://uploader.shimo.im/f/FgXQmmhL3n06pofi.png!original">
              <a:extLst>
                <a:ext uri="{FF2B5EF4-FFF2-40B4-BE49-F238E27FC236}">
                  <a16:creationId xmlns:a16="http://schemas.microsoft.com/office/drawing/2014/main" id="{67C55ED4-EBA7-4711-A5AC-76D18C328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904" y="2409370"/>
              <a:ext cx="3327940" cy="3195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FA8AA44-F933-47BB-B98E-AAF9C829D3E8}"/>
                </a:ext>
              </a:extLst>
            </p:cNvPr>
            <p:cNvSpPr/>
            <p:nvPr/>
          </p:nvSpPr>
          <p:spPr>
            <a:xfrm>
              <a:off x="9280703" y="3541329"/>
              <a:ext cx="856342" cy="8853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A4086F7-C6CB-4D4F-AD4C-21505F51CCD9}"/>
                </a:ext>
              </a:extLst>
            </p:cNvPr>
            <p:cNvSpPr/>
            <p:nvPr/>
          </p:nvSpPr>
          <p:spPr>
            <a:xfrm>
              <a:off x="8984344" y="3265715"/>
              <a:ext cx="1465942" cy="1480144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20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BA948-59CF-4800-84F5-F0810E05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1C2C8-4605-4176-8DBF-74D8478D566B}"/>
              </a:ext>
            </a:extLst>
          </p:cNvPr>
          <p:cNvSpPr/>
          <p:nvPr/>
        </p:nvSpPr>
        <p:spPr>
          <a:xfrm>
            <a:off x="3488556" y="729512"/>
            <a:ext cx="40254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399A9D6-EA97-450A-999A-E02840E7547A}"/>
              </a:ext>
            </a:extLst>
          </p:cNvPr>
          <p:cNvSpPr txBox="1"/>
          <p:nvPr/>
        </p:nvSpPr>
        <p:spPr>
          <a:xfrm>
            <a:off x="718757" y="1855315"/>
            <a:ext cx="10000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近邻算法的计算步骤及代码实现：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这里以一个简单的例子来讲解一下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近邻算法的计算步骤：如何判断葡萄酒的种类。为方便演示，我们只选取了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个特征变量来对葡萄酒进行分类，假设可以根据酒精含量和苹果酸含量将葡萄酒分为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32EFBA-F4B7-4F42-AB5D-A177F10CA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97215"/>
              </p:ext>
            </p:extLst>
          </p:nvPr>
        </p:nvGraphicFramePr>
        <p:xfrm>
          <a:off x="1856314" y="3904447"/>
          <a:ext cx="7725228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A9EFF-A5FA-4F5C-AF78-1E2BBBB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DBA86C-F974-49DB-B2BC-48EA966E5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2487"/>
              </p:ext>
            </p:extLst>
          </p:nvPr>
        </p:nvGraphicFramePr>
        <p:xfrm>
          <a:off x="838200" y="3220271"/>
          <a:ext cx="3375581" cy="11404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329"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未知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98AB8B7-4E08-45C8-A92E-FF0D6BFF5077}"/>
              </a:ext>
            </a:extLst>
          </p:cNvPr>
          <p:cNvSpPr/>
          <p:nvPr/>
        </p:nvSpPr>
        <p:spPr>
          <a:xfrm>
            <a:off x="3488556" y="729512"/>
            <a:ext cx="40254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B124F5C-A332-469D-BA3D-6D34DACEA93D}"/>
              </a:ext>
            </a:extLst>
          </p:cNvPr>
          <p:cNvSpPr txBox="1"/>
          <p:nvPr/>
        </p:nvSpPr>
        <p:spPr>
          <a:xfrm>
            <a:off x="718757" y="1855315"/>
            <a:ext cx="100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近邻算法的计算步骤及代码实现：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新样本的特征数据如下所示，使用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近邻算法对它进行分类时，需要利用距离公式来计算新样本与已有样本之间的距离，即不同样本间的相似度。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EFE26A-CB09-4248-9C9B-4B8B88ED4536}"/>
                  </a:ext>
                </a:extLst>
              </p:cNvPr>
              <p:cNvSpPr/>
              <p:nvPr/>
            </p:nvSpPr>
            <p:spPr>
              <a:xfrm>
                <a:off x="-732148" y="4737707"/>
                <a:ext cx="6096000" cy="10143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𝐴𝐵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5−7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𝐴𝐵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4+1</m:t>
                          </m:r>
                        </m:e>
                      </m:rad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𝐴𝐵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微软雅黑" panose="020B0503020204020204" pitchFamily="34" charset="-122"/>
                        </a:rPr>
                        <m:t>=2.24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EFE26A-CB09-4248-9C9B-4B8B88ED4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148" y="4737707"/>
                <a:ext cx="6096000" cy="1014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7DE1EE-5015-4A22-B1BE-48AB8D853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5053"/>
              </p:ext>
            </p:extLst>
          </p:nvPr>
        </p:nvGraphicFramePr>
        <p:xfrm>
          <a:off x="5080262" y="3387966"/>
          <a:ext cx="6854071" cy="2456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0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与新样本距离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3.16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1F13CCE9-9F13-4CE9-8D2A-16F9CD1DC612}"/>
              </a:ext>
            </a:extLst>
          </p:cNvPr>
          <p:cNvSpPr/>
          <p:nvPr/>
        </p:nvSpPr>
        <p:spPr>
          <a:xfrm>
            <a:off x="4303336" y="4029575"/>
            <a:ext cx="687371" cy="83898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3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613</Words>
  <Application>Microsoft Office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Office 主题​​</vt:lpstr>
      <vt:lpstr>支持向量机</vt:lpstr>
      <vt:lpstr>PowerPoint 演示文稿</vt:lpstr>
      <vt:lpstr>PowerPoint 演示文稿</vt:lpstr>
      <vt:lpstr>PowerPoint 演示文稿</vt:lpstr>
      <vt:lpstr>PowerPoint 演示文稿</vt:lpstr>
      <vt:lpstr>K近邻算法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xbw</dc:creator>
  <cp:lastModifiedBy>博威</cp:lastModifiedBy>
  <cp:revision>18</cp:revision>
  <dcterms:created xsi:type="dcterms:W3CDTF">2021-04-09T02:27:51Z</dcterms:created>
  <dcterms:modified xsi:type="dcterms:W3CDTF">2023-04-17T12:26:07Z</dcterms:modified>
</cp:coreProperties>
</file>