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Override3.xml" ContentType="application/vnd.openxmlformats-officedocument.themeOverr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4"/>
  </p:notesMasterIdLst>
  <p:sldIdLst>
    <p:sldId id="256" r:id="rId5"/>
    <p:sldId id="259" r:id="rId6"/>
    <p:sldId id="257" r:id="rId7"/>
    <p:sldId id="261" r:id="rId8"/>
    <p:sldId id="309" r:id="rId9"/>
    <p:sldId id="313" r:id="rId10"/>
    <p:sldId id="315" r:id="rId11"/>
    <p:sldId id="316" r:id="rId12"/>
    <p:sldId id="317" r:id="rId13"/>
    <p:sldId id="310" r:id="rId14"/>
    <p:sldId id="320" r:id="rId15"/>
    <p:sldId id="322" r:id="rId16"/>
    <p:sldId id="324" r:id="rId17"/>
    <p:sldId id="325" r:id="rId18"/>
    <p:sldId id="311" r:id="rId19"/>
    <p:sldId id="326" r:id="rId20"/>
    <p:sldId id="321" r:id="rId21"/>
    <p:sldId id="323" r:id="rId22"/>
    <p:sldId id="260" r:id="rId23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665"/>
    <a:srgbClr val="03FDED"/>
    <a:srgbClr val="160F64"/>
    <a:srgbClr val="211F7A"/>
    <a:srgbClr val="180851"/>
    <a:srgbClr val="7357AC"/>
    <a:srgbClr val="87D0F9"/>
    <a:srgbClr val="9E9CDE"/>
    <a:srgbClr val="2A2D36"/>
    <a:srgbClr val="FFCD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6366" autoAdjust="0"/>
  </p:normalViewPr>
  <p:slideViewPr>
    <p:cSldViewPr snapToGrid="0">
      <p:cViewPr varScale="1">
        <p:scale>
          <a:sx n="67" d="100"/>
          <a:sy n="67" d="100"/>
        </p:scale>
        <p:origin x="606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BE6FB-4983-42F5-B216-1A2ADEE7DF7A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35503-9D21-443F-BC18-5459550EB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1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509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ṧḻiḑe">
            <a:extLst>
              <a:ext uri="{FF2B5EF4-FFF2-40B4-BE49-F238E27FC236}">
                <a16:creationId xmlns:a16="http://schemas.microsoft.com/office/drawing/2014/main" id="{8DF43872-A3F5-4EFF-9044-DC243D82E5EE}"/>
              </a:ext>
            </a:extLst>
          </p:cNvPr>
          <p:cNvSpPr/>
          <p:nvPr userDrawn="1"/>
        </p:nvSpPr>
        <p:spPr>
          <a:xfrm>
            <a:off x="0" y="0"/>
            <a:ext cx="1218571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îṩļîḍe">
            <a:extLst>
              <a:ext uri="{FF2B5EF4-FFF2-40B4-BE49-F238E27FC236}">
                <a16:creationId xmlns:a16="http://schemas.microsoft.com/office/drawing/2014/main" id="{36783294-BF15-49D8-80BE-0A4D1AC08861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 t="-33334" b="1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BAACAFB-E078-41E5-BE32-2CCD597E1D45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876653" y="6109859"/>
            <a:ext cx="4642248" cy="180659"/>
          </a:xfrm>
        </p:spPr>
        <p:txBody>
          <a:bodyPr vert="horz" wrap="none" lIns="91440" tIns="45720" rIns="91440" bIns="45720" rtlCol="0" anchor="ctr">
            <a:noAutofit/>
          </a:bodyPr>
          <a:lstStyle>
            <a:lvl1pPr marL="0" indent="0" algn="r">
              <a:buNone/>
              <a:defRPr lang="en-US" altLang="zh-CN" sz="1000" b="0" dirty="0">
                <a:ln>
                  <a:noFill/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en-US" altLang="zh-CN" dirty="0"/>
              <a:t>Speaker name and title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593D43E-1697-4C76-BF37-C96E16B13488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3099" y="6109859"/>
            <a:ext cx="3651251" cy="180659"/>
          </a:xfrm>
        </p:spPr>
        <p:txBody>
          <a:bodyPr vert="horz" wrap="none" lIns="91440" tIns="45720" rIns="91440" bIns="45720" rtlCol="0" anchor="ctr">
            <a:noAutofit/>
          </a:bodyPr>
          <a:lstStyle>
            <a:lvl1pPr marL="0" indent="0" algn="l">
              <a:buNone/>
              <a:defRPr lang="zh-CN" altLang="en-US" sz="1000" b="0" dirty="0" smtClean="0">
                <a:ln>
                  <a:noFill/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/>
            <a:r>
              <a:rPr lang="en-US" altLang="zh-CN" dirty="0"/>
              <a:t>www.islide.cc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3FD368F-863D-4527-8F6D-CEC87B7E23EE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73099" y="1380167"/>
            <a:ext cx="10845071" cy="2911182"/>
          </a:xfrm>
        </p:spPr>
        <p:txBody>
          <a:bodyPr wrap="square" anchor="b">
            <a:spAutoFit/>
          </a:bodyPr>
          <a:lstStyle>
            <a:lvl1pPr algn="ctr">
              <a:lnSpc>
                <a:spcPct val="120000"/>
              </a:lnSpc>
              <a:defRPr sz="8000" spc="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 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8FF249-69FA-478C-853F-D62CA2935D87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673100" y="4984382"/>
            <a:ext cx="10845801" cy="590292"/>
          </a:xfrm>
          <a:prstGeom prst="rect">
            <a:avLst/>
          </a:prstGeom>
          <a:noFill/>
        </p:spPr>
        <p:txBody>
          <a:bodyPr anchor="t">
            <a:norm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1000" u="none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CN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430096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ṧļïdé">
            <a:extLst>
              <a:ext uri="{FF2B5EF4-FFF2-40B4-BE49-F238E27FC236}">
                <a16:creationId xmlns:a16="http://schemas.microsoft.com/office/drawing/2014/main" id="{235EBF68-16B8-4F65-A549-2BD5123D581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6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ïşḷiḋé">
            <a:extLst>
              <a:ext uri="{FF2B5EF4-FFF2-40B4-BE49-F238E27FC236}">
                <a16:creationId xmlns:a16="http://schemas.microsoft.com/office/drawing/2014/main" id="{7AF056F9-AFFA-4940-80A2-E7D9E3F1BFD5}"/>
              </a:ext>
            </a:extLst>
          </p:cNvPr>
          <p:cNvSpPr>
            <a:spLocks noChangeAspect="1"/>
          </p:cNvSpPr>
          <p:nvPr userDrawn="1"/>
        </p:nvSpPr>
        <p:spPr>
          <a:xfrm>
            <a:off x="4978400" y="825500"/>
            <a:ext cx="7213600" cy="54102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>
            <a:softEdge rad="571500"/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6B40EAC-1236-4C2C-A5B0-5B2D469D0A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3" y="4304232"/>
            <a:ext cx="10687047" cy="923330"/>
          </a:xfrm>
        </p:spPr>
        <p:txBody>
          <a:bodyPr wrap="square" anchor="b">
            <a:sp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712325-CA12-44BF-8B8C-2D3C6232D8B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3" y="5254547"/>
            <a:ext cx="10687047" cy="258532"/>
          </a:xfrm>
        </p:spPr>
        <p:txBody>
          <a:bodyPr wrap="square">
            <a:spAutoFit/>
          </a:bodyPr>
          <a:lstStyle>
            <a:lvl1pPr marL="0" indent="0">
              <a:buNone/>
              <a:defRPr sz="1200">
                <a:solidFill>
                  <a:schemeClr val="bg1">
                    <a:alpha val="50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EBA282FB-F25C-4CF4-A799-5FD6B8CFADE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1853" y="1892300"/>
            <a:ext cx="1826141" cy="1862048"/>
          </a:xfr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FontTx/>
              <a:buNone/>
              <a:defRPr sz="11500" b="1">
                <a:solidFill>
                  <a:schemeClr val="bg1"/>
                </a:solidFill>
              </a:defRPr>
            </a:lvl1pPr>
            <a:lvl2pPr marL="457177" indent="0">
              <a:lnSpc>
                <a:spcPct val="100000"/>
              </a:lnSpc>
              <a:buFontTx/>
              <a:buNone/>
              <a:defRPr/>
            </a:lvl2pPr>
            <a:lvl3pPr marL="914353" indent="0">
              <a:lnSpc>
                <a:spcPct val="100000"/>
              </a:lnSpc>
              <a:buFontTx/>
              <a:buNone/>
              <a:defRPr/>
            </a:lvl3pPr>
            <a:lvl4pPr marL="1371531" indent="0">
              <a:lnSpc>
                <a:spcPct val="100000"/>
              </a:lnSpc>
              <a:buFontTx/>
              <a:buNone/>
              <a:defRPr/>
            </a:lvl4pPr>
            <a:lvl5pPr marL="1828709" indent="0">
              <a:lnSpc>
                <a:spcPct val="100000"/>
              </a:lnSpc>
              <a:buFontTx/>
              <a:buNone/>
              <a:defRPr/>
            </a:lvl5pPr>
          </a:lstStyle>
          <a:p>
            <a:pPr lvl="0"/>
            <a:r>
              <a:rPr lang="en-GB" altLang="zh-CN" dirty="0"/>
              <a:t>01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1867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5B5B30-EAE6-475D-9E77-B9C4E87F9C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F27A5331-58C4-4210-9B29-7D209EC69F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2" y="6235704"/>
            <a:ext cx="1388536" cy="20638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CAC1F83E-F48A-4A82-AEA9-9C5660FBD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0402" y="6235704"/>
            <a:ext cx="4140201" cy="20638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0" name="ïṣḷide">
            <a:extLst>
              <a:ext uri="{FF2B5EF4-FFF2-40B4-BE49-F238E27FC236}">
                <a16:creationId xmlns:a16="http://schemas.microsoft.com/office/drawing/2014/main" id="{719E41F0-B4EB-4F8D-B48A-964AA8DCBECB}"/>
              </a:ext>
            </a:extLst>
          </p:cNvPr>
          <p:cNvSpPr/>
          <p:nvPr/>
        </p:nvSpPr>
        <p:spPr>
          <a:xfrm>
            <a:off x="11205833" y="6186166"/>
            <a:ext cx="305456" cy="3054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D47482C-BA78-45A4-AAF3-F9A7E84F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1874" y="6235704"/>
            <a:ext cx="333375" cy="206381"/>
          </a:xfrm>
          <a:prstGeom prst="rect">
            <a:avLst/>
          </a:prstGeom>
        </p:spPr>
        <p:txBody>
          <a:bodyPr wrap="none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123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217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末尾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ḻídè">
            <a:extLst>
              <a:ext uri="{FF2B5EF4-FFF2-40B4-BE49-F238E27FC236}">
                <a16:creationId xmlns:a16="http://schemas.microsoft.com/office/drawing/2014/main" id="{F7340D6F-4A50-445F-916E-D43067E7D04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 t="1" b="-33334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îšļîďe">
            <a:extLst>
              <a:ext uri="{FF2B5EF4-FFF2-40B4-BE49-F238E27FC236}">
                <a16:creationId xmlns:a16="http://schemas.microsoft.com/office/drawing/2014/main" id="{0A271160-581E-4BCE-BACF-7271659F1D01}"/>
              </a:ext>
            </a:extLst>
          </p:cNvPr>
          <p:cNvSpPr/>
          <p:nvPr/>
        </p:nvSpPr>
        <p:spPr>
          <a:xfrm>
            <a:off x="12191318" y="0"/>
            <a:ext cx="684" cy="13546"/>
          </a:xfrm>
          <a:custGeom>
            <a:avLst/>
            <a:gdLst>
              <a:gd name="connsiteX0" fmla="*/ 0 w 684"/>
              <a:gd name="connsiteY0" fmla="*/ 0 h 13546"/>
              <a:gd name="connsiteX1" fmla="*/ 684 w 684"/>
              <a:gd name="connsiteY1" fmla="*/ 0 h 13546"/>
              <a:gd name="connsiteX2" fmla="*/ 684 w 684"/>
              <a:gd name="connsiteY2" fmla="*/ 13546 h 13546"/>
              <a:gd name="connsiteX3" fmla="*/ 0 w 684"/>
              <a:gd name="connsiteY3" fmla="*/ 0 h 13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" h="13546">
                <a:moveTo>
                  <a:pt x="0" y="0"/>
                </a:moveTo>
                <a:lnTo>
                  <a:pt x="684" y="0"/>
                </a:lnTo>
                <a:lnTo>
                  <a:pt x="684" y="1354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401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23" name="文本占位符 22">
            <a:extLst>
              <a:ext uri="{FF2B5EF4-FFF2-40B4-BE49-F238E27FC236}">
                <a16:creationId xmlns:a16="http://schemas.microsoft.com/office/drawing/2014/main" id="{14C84A20-CF9D-4080-959D-55F32AB29A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0399" y="6018684"/>
            <a:ext cx="5435601" cy="230832"/>
          </a:xfr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l">
              <a:buNone/>
              <a:defRPr lang="zh-CN" altLang="en-US" sz="1000" b="0" dirty="0" smtClean="0">
                <a:ln>
                  <a:noFill/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/>
            <a:r>
              <a:rPr lang="en-US" altLang="zh-CN" dirty="0"/>
              <a:t>Signature</a:t>
            </a:r>
          </a:p>
        </p:txBody>
      </p:sp>
      <p:sp>
        <p:nvSpPr>
          <p:cNvPr id="27" name="文本占位符 26">
            <a:extLst>
              <a:ext uri="{FF2B5EF4-FFF2-40B4-BE49-F238E27FC236}">
                <a16:creationId xmlns:a16="http://schemas.microsoft.com/office/drawing/2014/main" id="{FEA7D86A-A334-4E0C-B01B-43F345A176D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3299" y="6018684"/>
            <a:ext cx="5435601" cy="230832"/>
          </a:xfr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r">
              <a:buNone/>
              <a:defRPr lang="zh-CN" altLang="en-US" sz="1000" b="0" dirty="0" smtClean="0">
                <a:ln>
                  <a:noFill/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zh-CN" dirty="0"/>
              <a:t>Date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1A48BB-A1A1-4744-B0D3-FD4F42C33B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0399" y="2816686"/>
            <a:ext cx="10858500" cy="1567993"/>
          </a:xfrm>
        </p:spPr>
        <p:txBody>
          <a:bodyPr anchor="b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101295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F18504-D86E-411A-B171-2A74DE296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2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8A4509-A6D7-41B5-BE28-213FB58E8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2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0" name="日期占位符 9">
            <a:extLst>
              <a:ext uri="{FF2B5EF4-FFF2-40B4-BE49-F238E27FC236}">
                <a16:creationId xmlns:a16="http://schemas.microsoft.com/office/drawing/2014/main" id="{6DEDA773-1B71-4202-AD8A-0D33468FE9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35704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C0483E03-0186-4754-8285-0D57953FBD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402" y="6235704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7E8030F2-F0B4-4140-B9B5-8B5B27074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71305" y="6235704"/>
            <a:ext cx="2547595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iṣľiḋe">
            <a:extLst>
              <a:ext uri="{FF2B5EF4-FFF2-40B4-BE49-F238E27FC236}">
                <a16:creationId xmlns:a16="http://schemas.microsoft.com/office/drawing/2014/main" id="{C6483B6D-FF6B-4B25-B910-5FCC7CBA32FF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alphaModFix amt="20000"/>
            </a:blip>
            <a:srcRect/>
            <a:stretch>
              <a:fillRect t="-33334" b="1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059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5" r:id="rId4"/>
    <p:sldLayoutId id="2147483656" r:id="rId5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2.xml"/><Relationship Id="rId4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ṡḷiď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šḻîḑê">
            <a:extLst>
              <a:ext uri="{FF2B5EF4-FFF2-40B4-BE49-F238E27FC236}">
                <a16:creationId xmlns:a16="http://schemas.microsoft.com/office/drawing/2014/main" id="{A830E511-2775-4897-92AE-0A532523EE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76653" y="6109859"/>
            <a:ext cx="4642248" cy="180659"/>
          </a:xfrm>
        </p:spPr>
        <p:txBody>
          <a:bodyPr/>
          <a:lstStyle/>
          <a:p>
            <a:r>
              <a:rPr lang="en-US" altLang="zh-CN"/>
              <a:t>Spe</a:t>
            </a:r>
            <a:r>
              <a:rPr lang="en-US" altLang="zh-CN" sz="100"/>
              <a:t> </a:t>
            </a:r>
            <a:r>
              <a:rPr lang="en-US" altLang="zh-CN"/>
              <a:t>aker name and title</a:t>
            </a:r>
            <a:endParaRPr lang="en-US" altLang="zh-CN" dirty="0"/>
          </a:p>
        </p:txBody>
      </p:sp>
      <p:sp>
        <p:nvSpPr>
          <p:cNvPr id="5" name="íṧḻîďé">
            <a:extLst>
              <a:ext uri="{FF2B5EF4-FFF2-40B4-BE49-F238E27FC236}">
                <a16:creationId xmlns:a16="http://schemas.microsoft.com/office/drawing/2014/main" id="{9CCCCE32-2390-4C4A-9C09-6286114EB9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3099" y="6109859"/>
            <a:ext cx="3651251" cy="180659"/>
          </a:xfrm>
        </p:spPr>
        <p:txBody>
          <a:bodyPr/>
          <a:lstStyle/>
          <a:p>
            <a:r>
              <a:rPr lang="en-US" altLang="zh-CN"/>
              <a:t>www.</a:t>
            </a:r>
            <a:r>
              <a:rPr lang="en-US" altLang="zh-CN" sz="100"/>
              <a:t> </a:t>
            </a:r>
            <a:r>
              <a:rPr lang="en-US" altLang="zh-CN"/>
              <a:t>islide</a:t>
            </a:r>
            <a:r>
              <a:rPr lang="en-US" altLang="zh-CN" dirty="0"/>
              <a:t>.cc</a:t>
            </a:r>
            <a:endParaRPr lang="en-US" altLang="en-US" dirty="0"/>
          </a:p>
        </p:txBody>
      </p:sp>
      <p:sp>
        <p:nvSpPr>
          <p:cNvPr id="2" name="ïṥľïḍè">
            <a:extLst>
              <a:ext uri="{FF2B5EF4-FFF2-40B4-BE49-F238E27FC236}">
                <a16:creationId xmlns:a16="http://schemas.microsoft.com/office/drawing/2014/main" id="{821A1339-D73A-490C-A6D7-6F87ABF0B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99" y="2857495"/>
            <a:ext cx="10845071" cy="1433854"/>
          </a:xfrm>
        </p:spPr>
        <p:txBody>
          <a:bodyPr/>
          <a:lstStyle/>
          <a:p>
            <a:r>
              <a:rPr lang="en-US" altLang="zh-CN" dirty="0"/>
              <a:t>Stand</a:t>
            </a:r>
            <a:r>
              <a:rPr lang="en-US" altLang="zh-CN" sz="100" dirty="0"/>
              <a:t> </a:t>
            </a:r>
            <a:r>
              <a:rPr lang="en-US" altLang="zh-CN" dirty="0" err="1"/>
              <a:t>ard</a:t>
            </a:r>
            <a:r>
              <a:rPr lang="en-US" altLang="zh-CN" dirty="0"/>
              <a:t> Template</a:t>
            </a:r>
            <a:endParaRPr lang="zh-CN" altLang="en-US" dirty="0"/>
          </a:p>
        </p:txBody>
      </p:sp>
      <p:sp>
        <p:nvSpPr>
          <p:cNvPr id="3" name="iṡļïḑê">
            <a:extLst>
              <a:ext uri="{FF2B5EF4-FFF2-40B4-BE49-F238E27FC236}">
                <a16:creationId xmlns:a16="http://schemas.microsoft.com/office/drawing/2014/main" id="{3FB5A465-282C-4764-8F48-F0C288582B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100" y="4984382"/>
            <a:ext cx="10845801" cy="590292"/>
          </a:xfrm>
        </p:spPr>
        <p:txBody>
          <a:bodyPr/>
          <a:lstStyle/>
          <a:p>
            <a:r>
              <a:rPr lang="en-US" altLang="zh-CN" dirty="0">
                <a:sym typeface="Arial" panose="020B0604020202020204" pitchFamily="34" charset="0"/>
              </a:rPr>
              <a:t>Adjust the spacing </a:t>
            </a:r>
            <a:r>
              <a:rPr lang="en-US" altLang="zh-CN">
                <a:sym typeface="Arial" panose="020B0604020202020204" pitchFamily="34" charset="0"/>
              </a:rPr>
              <a:t>to ada</a:t>
            </a:r>
            <a:r>
              <a:rPr lang="en-US" altLang="zh-CN" sz="100">
                <a:sym typeface="Arial" panose="020B0604020202020204" pitchFamily="34" charset="0"/>
              </a:rPr>
              <a:t> </a:t>
            </a:r>
            <a:r>
              <a:rPr lang="en-US" altLang="zh-CN">
                <a:sym typeface="Arial" panose="020B0604020202020204" pitchFamily="34" charset="0"/>
              </a:rPr>
              <a:t>pt </a:t>
            </a:r>
            <a:r>
              <a:rPr lang="en-US" altLang="zh-CN" dirty="0">
                <a:sym typeface="Arial" panose="020B0604020202020204" pitchFamily="34" charset="0"/>
              </a:rPr>
              <a:t>to Chinese typesetting, </a:t>
            </a:r>
          </a:p>
          <a:p>
            <a:r>
              <a:rPr lang="en-US" altLang="zh-CN" dirty="0">
                <a:sym typeface="Arial" panose="020B0604020202020204" pitchFamily="34" charset="0"/>
              </a:rPr>
              <a:t>use the reference line in PPT.</a:t>
            </a:r>
          </a:p>
        </p:txBody>
      </p:sp>
      <p:sp>
        <p:nvSpPr>
          <p:cNvPr id="6" name="îŝlîďê">
            <a:extLst>
              <a:ext uri="{FF2B5EF4-FFF2-40B4-BE49-F238E27FC236}">
                <a16:creationId xmlns:a16="http://schemas.microsoft.com/office/drawing/2014/main" id="{E25ABE73-6F77-4826-A5B4-11494AA26E90}"/>
              </a:ext>
            </a:extLst>
          </p:cNvPr>
          <p:cNvSpPr txBox="1"/>
          <p:nvPr/>
        </p:nvSpPr>
        <p:spPr>
          <a:xfrm>
            <a:off x="673100" y="566737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LOG</a:t>
            </a:r>
            <a:r>
              <a:rPr lang="en-US" altLang="zh-CN" sz="100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O H</a:t>
            </a:r>
            <a:r>
              <a:rPr lang="en-US" altLang="zh-CN" sz="133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ERE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2" name="isļîḑe">
            <a:extLst>
              <a:ext uri="{FF2B5EF4-FFF2-40B4-BE49-F238E27FC236}">
                <a16:creationId xmlns:a16="http://schemas.microsoft.com/office/drawing/2014/main" id="{FBE61C5E-8044-4456-BF0B-CCF75456AF56}"/>
              </a:ext>
            </a:extLst>
          </p:cNvPr>
          <p:cNvSpPr txBox="1"/>
          <p:nvPr/>
        </p:nvSpPr>
        <p:spPr>
          <a:xfrm>
            <a:off x="1504949" y="2336939"/>
            <a:ext cx="9182101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altLang="zh-CN" sz="4000" b="1" dirty="0">
                <a:solidFill>
                  <a:schemeClr val="bg1"/>
                </a:solidFill>
              </a:rPr>
              <a:t>——           </a:t>
            </a:r>
            <a:r>
              <a:rPr lang="en-US" altLang="zh-CN" sz="100" b="1" dirty="0">
                <a:solidFill>
                  <a:schemeClr val="bg1"/>
                </a:solidFill>
              </a:rPr>
              <a:t> </a:t>
            </a:r>
            <a:r>
              <a:rPr lang="en-US" altLang="zh-CN" sz="4000" b="1" dirty="0">
                <a:solidFill>
                  <a:schemeClr val="bg1"/>
                </a:solidFill>
              </a:rPr>
              <a:t>               iSlide </a:t>
            </a:r>
            <a:r>
              <a:rPr lang="en-US" altLang="zh-CN" sz="4000" b="1" dirty="0">
                <a:solidFill>
                  <a:schemeClr val="accent1"/>
                </a:solidFill>
              </a:rPr>
              <a:t>PowerPoint</a:t>
            </a:r>
            <a:endParaRPr lang="en-GB" sz="4000" b="1" dirty="0">
              <a:solidFill>
                <a:schemeClr val="accent1"/>
              </a:solidFill>
            </a:endParaRPr>
          </a:p>
        </p:txBody>
      </p:sp>
      <p:grpSp>
        <p:nvGrpSpPr>
          <p:cNvPr id="46" name="íṡľíďé">
            <a:extLst>
              <a:ext uri="{FF2B5EF4-FFF2-40B4-BE49-F238E27FC236}">
                <a16:creationId xmlns:a16="http://schemas.microsoft.com/office/drawing/2014/main" id="{3341021F-80ED-4F4B-B637-C9245CE84E5A}"/>
              </a:ext>
            </a:extLst>
          </p:cNvPr>
          <p:cNvGrpSpPr/>
          <p:nvPr/>
        </p:nvGrpSpPr>
        <p:grpSpPr>
          <a:xfrm>
            <a:off x="3007526" y="3716476"/>
            <a:ext cx="305456" cy="305456"/>
            <a:chOff x="1442252" y="4480560"/>
            <a:chExt cx="530225" cy="530225"/>
          </a:xfrm>
        </p:grpSpPr>
        <p:sp>
          <p:nvSpPr>
            <p:cNvPr id="47" name="ís1ïďé">
              <a:extLst>
                <a:ext uri="{FF2B5EF4-FFF2-40B4-BE49-F238E27FC236}">
                  <a16:creationId xmlns:a16="http://schemas.microsoft.com/office/drawing/2014/main" id="{C1B736BA-2B3E-4034-AEA6-57C2ED6784E9}"/>
                </a:ext>
              </a:extLst>
            </p:cNvPr>
            <p:cNvSpPr/>
            <p:nvPr/>
          </p:nvSpPr>
          <p:spPr>
            <a:xfrm>
              <a:off x="1442252" y="4480560"/>
              <a:ext cx="530225" cy="5302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îṧ1íďé">
              <a:extLst>
                <a:ext uri="{FF2B5EF4-FFF2-40B4-BE49-F238E27FC236}">
                  <a16:creationId xmlns:a16="http://schemas.microsoft.com/office/drawing/2014/main" id="{F4B66BF9-F3E6-4FF8-8F58-5EDCD4EE08BB}"/>
                </a:ext>
              </a:extLst>
            </p:cNvPr>
            <p:cNvSpPr/>
            <p:nvPr/>
          </p:nvSpPr>
          <p:spPr>
            <a:xfrm rot="5400000">
              <a:off x="1635012" y="4682941"/>
              <a:ext cx="173282" cy="125462"/>
            </a:xfrm>
            <a:prstGeom prst="triangle">
              <a:avLst/>
            </a:prstGeom>
            <a:solidFill>
              <a:schemeClr val="bg1"/>
            </a:solidFill>
            <a:ln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9" name="iṩlïdê">
            <a:extLst>
              <a:ext uri="{FF2B5EF4-FFF2-40B4-BE49-F238E27FC236}">
                <a16:creationId xmlns:a16="http://schemas.microsoft.com/office/drawing/2014/main" id="{2BFABB96-5F0B-4078-9B7F-27177B77B029}"/>
              </a:ext>
            </a:extLst>
          </p:cNvPr>
          <p:cNvGrpSpPr/>
          <p:nvPr/>
        </p:nvGrpSpPr>
        <p:grpSpPr>
          <a:xfrm>
            <a:off x="11322624" y="760153"/>
            <a:ext cx="119849" cy="108033"/>
            <a:chOff x="11518900" y="487680"/>
            <a:chExt cx="228600" cy="162560"/>
          </a:xfrm>
        </p:grpSpPr>
        <p:cxnSp>
          <p:nvCxnSpPr>
            <p:cNvPr id="50" name="îṣḻiḑê">
              <a:extLst>
                <a:ext uri="{FF2B5EF4-FFF2-40B4-BE49-F238E27FC236}">
                  <a16:creationId xmlns:a16="http://schemas.microsoft.com/office/drawing/2014/main" id="{4CAC055E-8456-499A-888E-5D59CF528902}"/>
                </a:ext>
              </a:extLst>
            </p:cNvPr>
            <p:cNvCxnSpPr/>
            <p:nvPr userDrawn="1"/>
          </p:nvCxnSpPr>
          <p:spPr>
            <a:xfrm>
              <a:off x="11518900" y="487680"/>
              <a:ext cx="228600" cy="0"/>
            </a:xfrm>
            <a:prstGeom prst="line">
              <a:avLst/>
            </a:prstGeom>
            <a:ln w="9525" cap="sq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iśḻíḋe">
              <a:extLst>
                <a:ext uri="{FF2B5EF4-FFF2-40B4-BE49-F238E27FC236}">
                  <a16:creationId xmlns:a16="http://schemas.microsoft.com/office/drawing/2014/main" id="{BD4DE5CF-BAAC-42B5-8AAA-CA7D68559C72}"/>
                </a:ext>
              </a:extLst>
            </p:cNvPr>
            <p:cNvCxnSpPr/>
            <p:nvPr userDrawn="1"/>
          </p:nvCxnSpPr>
          <p:spPr>
            <a:xfrm>
              <a:off x="11518900" y="568960"/>
              <a:ext cx="228600" cy="0"/>
            </a:xfrm>
            <a:prstGeom prst="line">
              <a:avLst/>
            </a:prstGeom>
            <a:ln w="9525" cap="sq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išļïḍè">
              <a:extLst>
                <a:ext uri="{FF2B5EF4-FFF2-40B4-BE49-F238E27FC236}">
                  <a16:creationId xmlns:a16="http://schemas.microsoft.com/office/drawing/2014/main" id="{D0ADCED8-A2D9-409B-A19D-73F0CC2E8904}"/>
                </a:ext>
              </a:extLst>
            </p:cNvPr>
            <p:cNvCxnSpPr/>
            <p:nvPr userDrawn="1"/>
          </p:nvCxnSpPr>
          <p:spPr>
            <a:xfrm>
              <a:off x="11518900" y="650240"/>
              <a:ext cx="228600" cy="0"/>
            </a:xfrm>
            <a:prstGeom prst="line">
              <a:avLst/>
            </a:prstGeom>
            <a:ln w="9525" cap="sq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2"/>
    </p:custDataLst>
    <p:extLst>
      <p:ext uri="{BB962C8B-B14F-4D97-AF65-F5344CB8AC3E}">
        <p14:creationId xmlns:p14="http://schemas.microsoft.com/office/powerpoint/2010/main" val="1574247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šḻîḓ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ṧlíḍe">
            <a:extLst>
              <a:ext uri="{FF2B5EF4-FFF2-40B4-BE49-F238E27FC236}">
                <a16:creationId xmlns:a16="http://schemas.microsoft.com/office/drawing/2014/main" id="{D3C884DC-C58C-4D83-9157-478A0AEC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4304232"/>
            <a:ext cx="10687047" cy="923330"/>
          </a:xfrm>
        </p:spPr>
        <p:txBody>
          <a:bodyPr/>
          <a:lstStyle/>
          <a:p>
            <a:r>
              <a:rPr lang="zh-CN" altLang="en-US" dirty="0"/>
              <a:t>分析任务</a:t>
            </a:r>
          </a:p>
        </p:txBody>
      </p:sp>
      <p:sp>
        <p:nvSpPr>
          <p:cNvPr id="3" name="ïṩ1iďê">
            <a:extLst>
              <a:ext uri="{FF2B5EF4-FFF2-40B4-BE49-F238E27FC236}">
                <a16:creationId xmlns:a16="http://schemas.microsoft.com/office/drawing/2014/main" id="{378DAE95-7127-4F51-9451-9FE7A2833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5254547"/>
            <a:ext cx="10687047" cy="258532"/>
          </a:xfrm>
        </p:spPr>
        <p:txBody>
          <a:bodyPr/>
          <a:lstStyle/>
          <a:p>
            <a:pPr lvl="0"/>
            <a:r>
              <a:rPr lang="en-US" altLang="zh-CN" dirty="0"/>
              <a:t>Tasks</a:t>
            </a:r>
            <a:endParaRPr lang="zh-CN" altLang="en-US" dirty="0"/>
          </a:p>
        </p:txBody>
      </p:sp>
      <p:sp>
        <p:nvSpPr>
          <p:cNvPr id="6" name="íŝļíḋè">
            <a:extLst>
              <a:ext uri="{FF2B5EF4-FFF2-40B4-BE49-F238E27FC236}">
                <a16:creationId xmlns:a16="http://schemas.microsoft.com/office/drawing/2014/main" id="{DB62B1F9-BD38-47CA-BCDF-5ABB0477FD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853" y="1892300"/>
            <a:ext cx="1835759" cy="1862048"/>
          </a:xfrm>
        </p:spPr>
        <p:txBody>
          <a:bodyPr/>
          <a:lstStyle/>
          <a:p>
            <a:r>
              <a:rPr lang="en-GB" dirty="0"/>
              <a:t>03</a:t>
            </a:r>
            <a:r>
              <a:rPr lang="en-GB" sz="100" dirty="0"/>
              <a:t> 3</a:t>
            </a:r>
            <a:endParaRPr lang="en-GB" dirty="0"/>
          </a:p>
        </p:txBody>
      </p:sp>
      <p:grpSp>
        <p:nvGrpSpPr>
          <p:cNvPr id="7" name="išľïdê">
            <a:extLst>
              <a:ext uri="{FF2B5EF4-FFF2-40B4-BE49-F238E27FC236}">
                <a16:creationId xmlns:a16="http://schemas.microsoft.com/office/drawing/2014/main" id="{D529C22D-8F06-4437-8C33-D769710D0AD6}"/>
              </a:ext>
            </a:extLst>
          </p:cNvPr>
          <p:cNvGrpSpPr/>
          <p:nvPr/>
        </p:nvGrpSpPr>
        <p:grpSpPr>
          <a:xfrm>
            <a:off x="2508472" y="3419378"/>
            <a:ext cx="305456" cy="305456"/>
            <a:chOff x="1442252" y="4480560"/>
            <a:chExt cx="530225" cy="530225"/>
          </a:xfrm>
        </p:grpSpPr>
        <p:sp>
          <p:nvSpPr>
            <p:cNvPr id="8" name="îṣḷïḓê">
              <a:extLst>
                <a:ext uri="{FF2B5EF4-FFF2-40B4-BE49-F238E27FC236}">
                  <a16:creationId xmlns:a16="http://schemas.microsoft.com/office/drawing/2014/main" id="{CD90AE0D-62A9-4A0D-8348-79A7120D7106}"/>
                </a:ext>
              </a:extLst>
            </p:cNvPr>
            <p:cNvSpPr/>
            <p:nvPr/>
          </p:nvSpPr>
          <p:spPr>
            <a:xfrm>
              <a:off x="1442252" y="4480560"/>
              <a:ext cx="530225" cy="5302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îşľîḋè">
              <a:extLst>
                <a:ext uri="{FF2B5EF4-FFF2-40B4-BE49-F238E27FC236}">
                  <a16:creationId xmlns:a16="http://schemas.microsoft.com/office/drawing/2014/main" id="{20380F28-B1FC-416E-922E-0FB938131B20}"/>
                </a:ext>
              </a:extLst>
            </p:cNvPr>
            <p:cNvSpPr/>
            <p:nvPr/>
          </p:nvSpPr>
          <p:spPr>
            <a:xfrm rot="5400000">
              <a:off x="1635012" y="4682941"/>
              <a:ext cx="173282" cy="125462"/>
            </a:xfrm>
            <a:prstGeom prst="triangle">
              <a:avLst/>
            </a:prstGeom>
            <a:solidFill>
              <a:schemeClr val="bg1"/>
            </a:solidFill>
            <a:ln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222038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E4F64-76D1-421A-8F8A-95E95CEA8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	</a:t>
            </a:r>
            <a:r>
              <a:rPr lang="zh-CN" altLang="en-US" dirty="0"/>
              <a:t>百科文本的演变过程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89B0870-A925-4420-B531-FAA2A8B7F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53032A-3839-4EE1-9CD6-D31E9B4B07E8}"/>
              </a:ext>
            </a:extLst>
          </p:cNvPr>
          <p:cNvSpPr txBox="1"/>
          <p:nvPr/>
        </p:nvSpPr>
        <p:spPr>
          <a:xfrm>
            <a:off x="796956" y="1470565"/>
            <a:ext cx="100356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文本数据最重要的是其内容随时间的变化趋势，从中需要体现出不同版本随时间的演进历史、不同版本之间的相似性、以及各个时间段争论的焦点。</a:t>
            </a:r>
            <a:endParaRPr lang="en-US" altLang="zh-CN" dirty="0"/>
          </a:p>
          <a:p>
            <a:r>
              <a:rPr lang="zh-CN" altLang="en-US" dirty="0"/>
              <a:t>计划采用论文 </a:t>
            </a:r>
            <a:r>
              <a:rPr lang="en-US" altLang="zh-CN" i="1" dirty="0"/>
              <a:t>Time Curves: Folding Time to Visualize Patterns of Temporal Evolution in Data </a:t>
            </a:r>
            <a:r>
              <a:rPr lang="zh-CN" altLang="en-US" dirty="0"/>
              <a:t>中给出的可视化方式。维基百科文本为一高维向量，需要将其投影到二维，以可视化各版本的相似性。</a:t>
            </a:r>
            <a:endParaRPr lang="en-US" altLang="zh-CN" dirty="0"/>
          </a:p>
          <a:p>
            <a:r>
              <a:rPr lang="zh-CN" altLang="en-US" dirty="0"/>
              <a:t>利用各个点的亮度来代表事件的先后顺序，如下图所示。</a:t>
            </a:r>
            <a:endParaRPr lang="en-US" altLang="zh-CN" dirty="0"/>
          </a:p>
          <a:p>
            <a:r>
              <a:rPr lang="zh-CN" altLang="en-US" dirty="0"/>
              <a:t>由于维基百科的编辑次数较大，逐一计算文本向量之间的改动复杂度过高，因此对于改动较小的格式或拼写修改，将其渲染为某次编辑的光晕，而非某个单独的点。</a:t>
            </a:r>
            <a:endParaRPr lang="en-US" altLang="zh-CN" dirty="0"/>
          </a:p>
          <a:p>
            <a:r>
              <a:rPr lang="zh-CN" altLang="en-US" dirty="0"/>
              <a:t>同时在曲线图一侧展示部分简介，如总编辑次数，总时长等背景。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3BDFD8B-4BC5-44D6-9D07-DC505731449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646" y="4004376"/>
            <a:ext cx="5906012" cy="220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79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E4F64-76D1-421A-8F8A-95E95CEA8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	</a:t>
            </a:r>
            <a:r>
              <a:rPr lang="zh-CN" altLang="en-US" dirty="0"/>
              <a:t>编辑者之间的相关关系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89B0870-A925-4420-B531-FAA2A8B7F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53032A-3839-4EE1-9CD6-D31E9B4B07E8}"/>
              </a:ext>
            </a:extLst>
          </p:cNvPr>
          <p:cNvSpPr txBox="1"/>
          <p:nvPr/>
        </p:nvSpPr>
        <p:spPr>
          <a:xfrm>
            <a:off x="778669" y="1464469"/>
            <a:ext cx="93797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相关关系通过数据项的</a:t>
            </a:r>
            <a:r>
              <a:rPr lang="en-US" altLang="zh-CN" dirty="0"/>
              <a:t>Note</a:t>
            </a:r>
            <a:r>
              <a:rPr lang="zh-CN" altLang="en-US" dirty="0"/>
              <a:t>属性提取</a:t>
            </a:r>
            <a:endParaRPr lang="en-US" altLang="zh-CN" dirty="0"/>
          </a:p>
          <a:p>
            <a:r>
              <a:rPr lang="zh-CN" altLang="en-US" dirty="0"/>
              <a:t>提取规则：</a:t>
            </a:r>
            <a:endParaRPr lang="en-US" altLang="zh-CN" dirty="0"/>
          </a:p>
          <a:p>
            <a:r>
              <a:rPr lang="en-US" altLang="zh-CN" dirty="0"/>
              <a:t>	1</a:t>
            </a:r>
            <a:r>
              <a:rPr lang="zh-CN" altLang="en-US" dirty="0"/>
              <a:t>、编辑者</a:t>
            </a:r>
            <a:r>
              <a:rPr lang="en-US" altLang="zh-CN" dirty="0"/>
              <a:t>A</a:t>
            </a:r>
            <a:r>
              <a:rPr lang="zh-CN" altLang="en-US" dirty="0"/>
              <a:t>撤销了编辑者</a:t>
            </a:r>
            <a:r>
              <a:rPr lang="en-US" altLang="zh-CN" dirty="0"/>
              <a:t>B</a:t>
            </a:r>
            <a:r>
              <a:rPr lang="zh-CN" altLang="en-US" dirty="0"/>
              <a:t>进行的修改，视为</a:t>
            </a:r>
            <a:r>
              <a:rPr lang="en-US" altLang="zh-CN" dirty="0"/>
              <a:t>AB</a:t>
            </a:r>
            <a:r>
              <a:rPr lang="zh-CN" altLang="en-US" dirty="0"/>
              <a:t>有相关关系</a:t>
            </a:r>
            <a:endParaRPr lang="en-US" altLang="zh-CN" dirty="0"/>
          </a:p>
          <a:p>
            <a:r>
              <a:rPr lang="en-US" altLang="zh-CN" dirty="0"/>
              <a:t>	2</a:t>
            </a:r>
            <a:r>
              <a:rPr lang="zh-CN" altLang="en-US" dirty="0"/>
              <a:t>、编辑者</a:t>
            </a:r>
            <a:r>
              <a:rPr lang="en-US" altLang="zh-CN" dirty="0"/>
              <a:t>A</a:t>
            </a:r>
            <a:r>
              <a:rPr lang="zh-CN" altLang="en-US" dirty="0"/>
              <a:t>在</a:t>
            </a:r>
            <a:r>
              <a:rPr lang="en-US" altLang="zh-CN" dirty="0"/>
              <a:t>Note</a:t>
            </a:r>
            <a:r>
              <a:rPr lang="zh-CN" altLang="en-US" dirty="0"/>
              <a:t>中提到了编辑者</a:t>
            </a:r>
            <a:r>
              <a:rPr lang="en-US" altLang="zh-CN" dirty="0"/>
              <a:t>B</a:t>
            </a:r>
            <a:r>
              <a:rPr lang="zh-CN" altLang="en-US" dirty="0"/>
              <a:t>，视为</a:t>
            </a:r>
            <a:r>
              <a:rPr lang="en-US" altLang="zh-CN" dirty="0"/>
              <a:t>AB</a:t>
            </a:r>
            <a:r>
              <a:rPr lang="zh-CN" altLang="en-US" dirty="0"/>
              <a:t>有相关关系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提取出相关关系后绘制关系网络图，并观察：</a:t>
            </a:r>
            <a:endParaRPr lang="en-US" altLang="zh-CN" dirty="0"/>
          </a:p>
          <a:p>
            <a:r>
              <a:rPr lang="en-US" altLang="zh-CN" dirty="0"/>
              <a:t>	1</a:t>
            </a:r>
            <a:r>
              <a:rPr lang="zh-CN" altLang="en-US" dirty="0"/>
              <a:t>、能否划分编辑者阵营</a:t>
            </a:r>
            <a:endParaRPr lang="en-US" altLang="zh-CN" dirty="0"/>
          </a:p>
          <a:p>
            <a:r>
              <a:rPr lang="en-US" altLang="zh-CN" dirty="0"/>
              <a:t>	2</a:t>
            </a:r>
            <a:r>
              <a:rPr lang="zh-CN" altLang="en-US" dirty="0"/>
              <a:t>、不同编辑者的影响力</a:t>
            </a:r>
          </a:p>
        </p:txBody>
      </p:sp>
    </p:spTree>
    <p:extLst>
      <p:ext uri="{BB962C8B-B14F-4D97-AF65-F5344CB8AC3E}">
        <p14:creationId xmlns:p14="http://schemas.microsoft.com/office/powerpoint/2010/main" val="3714490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E4F64-76D1-421A-8F8A-95E95CEA8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	</a:t>
            </a:r>
            <a:r>
              <a:rPr lang="zh-CN" altLang="en-US" dirty="0"/>
              <a:t>百科文本的演变过程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89B0870-A925-4420-B531-FAA2A8B7F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53032A-3839-4EE1-9CD6-D31E9B4B07E8}"/>
              </a:ext>
            </a:extLst>
          </p:cNvPr>
          <p:cNvSpPr txBox="1"/>
          <p:nvPr/>
        </p:nvSpPr>
        <p:spPr>
          <a:xfrm>
            <a:off x="796956" y="1470565"/>
            <a:ext cx="100356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文本数据最重要的是其内容随时间的变化趋势，从中需要体现出不同版本随时间的演进历史、不同版本之间的相似性、以及各个时间段争论的焦点。</a:t>
            </a:r>
            <a:endParaRPr lang="en-US" altLang="zh-CN" dirty="0"/>
          </a:p>
          <a:p>
            <a:r>
              <a:rPr lang="zh-CN" altLang="en-US" dirty="0"/>
              <a:t>计划采用论文 </a:t>
            </a:r>
            <a:r>
              <a:rPr lang="en-US" altLang="zh-CN" i="1" dirty="0"/>
              <a:t>Time Curves: Folding Time to Visualize Patterns of Temporal Evolution in Data </a:t>
            </a:r>
            <a:r>
              <a:rPr lang="zh-CN" altLang="en-US" dirty="0"/>
              <a:t>中给出的可视化方式。维基百科文本为一高维向量，需要将其投影到二维，以可视化各版本的相似性。</a:t>
            </a:r>
            <a:endParaRPr lang="en-US" altLang="zh-CN" dirty="0"/>
          </a:p>
          <a:p>
            <a:r>
              <a:rPr lang="zh-CN" altLang="en-US" dirty="0"/>
              <a:t>利用各个点的亮度来代表事件的先后顺序，如下图所示。</a:t>
            </a:r>
            <a:endParaRPr lang="en-US" altLang="zh-CN" dirty="0"/>
          </a:p>
          <a:p>
            <a:r>
              <a:rPr lang="zh-CN" altLang="en-US" dirty="0"/>
              <a:t>由于维基百科的编辑次数较大，逐一计算文本向量之间的改动复杂度过高，因此对于改动较小的格式或拼写修改，将其渲染为某次编辑的光晕，而非某个单独的点。</a:t>
            </a:r>
            <a:endParaRPr lang="en-US" altLang="zh-CN" dirty="0"/>
          </a:p>
          <a:p>
            <a:r>
              <a:rPr lang="zh-CN" altLang="en-US" dirty="0"/>
              <a:t>同时在曲线图一侧展示部分简介，如总编辑次数，总时长等背景。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3BDFD8B-4BC5-44D6-9D07-DC505731449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646" y="4004376"/>
            <a:ext cx="5906012" cy="220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156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E4F64-76D1-421A-8F8A-95E95CEA8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	</a:t>
            </a:r>
            <a:r>
              <a:rPr lang="zh-CN" altLang="en-US" dirty="0"/>
              <a:t>编辑者之间的相关关系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89B0870-A925-4420-B531-FAA2A8B7F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53032A-3839-4EE1-9CD6-D31E9B4B07E8}"/>
              </a:ext>
            </a:extLst>
          </p:cNvPr>
          <p:cNvSpPr txBox="1"/>
          <p:nvPr/>
        </p:nvSpPr>
        <p:spPr>
          <a:xfrm>
            <a:off x="778669" y="1464469"/>
            <a:ext cx="93797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相关关系通过数据项的</a:t>
            </a:r>
            <a:r>
              <a:rPr lang="en-US" altLang="zh-CN" dirty="0"/>
              <a:t>Note</a:t>
            </a:r>
            <a:r>
              <a:rPr lang="zh-CN" altLang="en-US" dirty="0"/>
              <a:t>属性提取</a:t>
            </a:r>
            <a:endParaRPr lang="en-US" altLang="zh-CN" dirty="0"/>
          </a:p>
          <a:p>
            <a:r>
              <a:rPr lang="zh-CN" altLang="en-US" dirty="0"/>
              <a:t>提取规则：</a:t>
            </a:r>
            <a:endParaRPr lang="en-US" altLang="zh-CN" dirty="0"/>
          </a:p>
          <a:p>
            <a:r>
              <a:rPr lang="en-US" altLang="zh-CN" dirty="0"/>
              <a:t>	1</a:t>
            </a:r>
            <a:r>
              <a:rPr lang="zh-CN" altLang="en-US" dirty="0"/>
              <a:t>、编辑者</a:t>
            </a:r>
            <a:r>
              <a:rPr lang="en-US" altLang="zh-CN" dirty="0"/>
              <a:t>A</a:t>
            </a:r>
            <a:r>
              <a:rPr lang="zh-CN" altLang="en-US" dirty="0"/>
              <a:t>撤销了编辑者</a:t>
            </a:r>
            <a:r>
              <a:rPr lang="en-US" altLang="zh-CN" dirty="0"/>
              <a:t>B</a:t>
            </a:r>
            <a:r>
              <a:rPr lang="zh-CN" altLang="en-US" dirty="0"/>
              <a:t>进行的修改，视为</a:t>
            </a:r>
            <a:r>
              <a:rPr lang="en-US" altLang="zh-CN" dirty="0"/>
              <a:t>AB</a:t>
            </a:r>
            <a:r>
              <a:rPr lang="zh-CN" altLang="en-US" dirty="0"/>
              <a:t>有相关关系</a:t>
            </a:r>
            <a:endParaRPr lang="en-US" altLang="zh-CN" dirty="0"/>
          </a:p>
          <a:p>
            <a:r>
              <a:rPr lang="en-US" altLang="zh-CN" dirty="0"/>
              <a:t>	2</a:t>
            </a:r>
            <a:r>
              <a:rPr lang="zh-CN" altLang="en-US" dirty="0"/>
              <a:t>、编辑者</a:t>
            </a:r>
            <a:r>
              <a:rPr lang="en-US" altLang="zh-CN" dirty="0"/>
              <a:t>A</a:t>
            </a:r>
            <a:r>
              <a:rPr lang="zh-CN" altLang="en-US" dirty="0"/>
              <a:t>在</a:t>
            </a:r>
            <a:r>
              <a:rPr lang="en-US" altLang="zh-CN" dirty="0"/>
              <a:t>Note</a:t>
            </a:r>
            <a:r>
              <a:rPr lang="zh-CN" altLang="en-US" dirty="0"/>
              <a:t>中提到了编辑者</a:t>
            </a:r>
            <a:r>
              <a:rPr lang="en-US" altLang="zh-CN" dirty="0"/>
              <a:t>B</a:t>
            </a:r>
            <a:r>
              <a:rPr lang="zh-CN" altLang="en-US" dirty="0"/>
              <a:t>，视为</a:t>
            </a:r>
            <a:r>
              <a:rPr lang="en-US" altLang="zh-CN" dirty="0"/>
              <a:t>AB</a:t>
            </a:r>
            <a:r>
              <a:rPr lang="zh-CN" altLang="en-US" dirty="0"/>
              <a:t>有相关关系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提取出相关关系后绘制关系网络图，并观察：</a:t>
            </a:r>
            <a:endParaRPr lang="en-US" altLang="zh-CN" dirty="0"/>
          </a:p>
          <a:p>
            <a:r>
              <a:rPr lang="en-US" altLang="zh-CN" dirty="0"/>
              <a:t>	1</a:t>
            </a:r>
            <a:r>
              <a:rPr lang="zh-CN" altLang="en-US" dirty="0"/>
              <a:t>、能否划分编辑者阵营</a:t>
            </a:r>
            <a:endParaRPr lang="en-US" altLang="zh-CN" dirty="0"/>
          </a:p>
          <a:p>
            <a:r>
              <a:rPr lang="en-US" altLang="zh-CN" dirty="0"/>
              <a:t>	2</a:t>
            </a:r>
            <a:r>
              <a:rPr lang="zh-CN" altLang="en-US" dirty="0"/>
              <a:t>、不同编辑者的影响力</a:t>
            </a:r>
          </a:p>
        </p:txBody>
      </p:sp>
    </p:spTree>
    <p:extLst>
      <p:ext uri="{BB962C8B-B14F-4D97-AF65-F5344CB8AC3E}">
        <p14:creationId xmlns:p14="http://schemas.microsoft.com/office/powerpoint/2010/main" val="3475067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šḻîḓ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ṧlíḍe">
            <a:extLst>
              <a:ext uri="{FF2B5EF4-FFF2-40B4-BE49-F238E27FC236}">
                <a16:creationId xmlns:a16="http://schemas.microsoft.com/office/drawing/2014/main" id="{D3C884DC-C58C-4D83-9157-478A0AEC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4304232"/>
            <a:ext cx="10687047" cy="923330"/>
          </a:xfrm>
        </p:spPr>
        <p:txBody>
          <a:bodyPr/>
          <a:lstStyle/>
          <a:p>
            <a:r>
              <a:rPr lang="zh-CN" altLang="en-US" dirty="0"/>
              <a:t>可视化方案</a:t>
            </a:r>
          </a:p>
        </p:txBody>
      </p:sp>
      <p:sp>
        <p:nvSpPr>
          <p:cNvPr id="3" name="ïṩ1iďê">
            <a:extLst>
              <a:ext uri="{FF2B5EF4-FFF2-40B4-BE49-F238E27FC236}">
                <a16:creationId xmlns:a16="http://schemas.microsoft.com/office/drawing/2014/main" id="{378DAE95-7127-4F51-9451-9FE7A2833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5254547"/>
            <a:ext cx="10687047" cy="258532"/>
          </a:xfrm>
        </p:spPr>
        <p:txBody>
          <a:bodyPr/>
          <a:lstStyle/>
          <a:p>
            <a:pPr lvl="0"/>
            <a:r>
              <a:rPr lang="en-US" altLang="zh-CN" dirty="0"/>
              <a:t>Visualization Plan</a:t>
            </a:r>
            <a:endParaRPr lang="zh-CN" altLang="en-US" dirty="0"/>
          </a:p>
        </p:txBody>
      </p:sp>
      <p:sp>
        <p:nvSpPr>
          <p:cNvPr id="6" name="íŝļíḋè">
            <a:extLst>
              <a:ext uri="{FF2B5EF4-FFF2-40B4-BE49-F238E27FC236}">
                <a16:creationId xmlns:a16="http://schemas.microsoft.com/office/drawing/2014/main" id="{DB62B1F9-BD38-47CA-BCDF-5ABB0477FD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853" y="1892300"/>
            <a:ext cx="1835759" cy="1862048"/>
          </a:xfrm>
        </p:spPr>
        <p:txBody>
          <a:bodyPr/>
          <a:lstStyle/>
          <a:p>
            <a:r>
              <a:rPr lang="en-GB" dirty="0"/>
              <a:t>04</a:t>
            </a:r>
            <a:r>
              <a:rPr lang="en-GB" sz="100" dirty="0"/>
              <a:t> 3</a:t>
            </a:r>
            <a:endParaRPr lang="en-GB" dirty="0"/>
          </a:p>
        </p:txBody>
      </p:sp>
      <p:grpSp>
        <p:nvGrpSpPr>
          <p:cNvPr id="7" name="išľïdê">
            <a:extLst>
              <a:ext uri="{FF2B5EF4-FFF2-40B4-BE49-F238E27FC236}">
                <a16:creationId xmlns:a16="http://schemas.microsoft.com/office/drawing/2014/main" id="{D529C22D-8F06-4437-8C33-D769710D0AD6}"/>
              </a:ext>
            </a:extLst>
          </p:cNvPr>
          <p:cNvGrpSpPr/>
          <p:nvPr/>
        </p:nvGrpSpPr>
        <p:grpSpPr>
          <a:xfrm>
            <a:off x="2508472" y="3419378"/>
            <a:ext cx="305456" cy="305456"/>
            <a:chOff x="1442252" y="4480560"/>
            <a:chExt cx="530225" cy="530225"/>
          </a:xfrm>
        </p:grpSpPr>
        <p:sp>
          <p:nvSpPr>
            <p:cNvPr id="8" name="îṣḷïḓê">
              <a:extLst>
                <a:ext uri="{FF2B5EF4-FFF2-40B4-BE49-F238E27FC236}">
                  <a16:creationId xmlns:a16="http://schemas.microsoft.com/office/drawing/2014/main" id="{CD90AE0D-62A9-4A0D-8348-79A7120D7106}"/>
                </a:ext>
              </a:extLst>
            </p:cNvPr>
            <p:cNvSpPr/>
            <p:nvPr/>
          </p:nvSpPr>
          <p:spPr>
            <a:xfrm>
              <a:off x="1442252" y="4480560"/>
              <a:ext cx="530225" cy="5302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îşľîḋè">
              <a:extLst>
                <a:ext uri="{FF2B5EF4-FFF2-40B4-BE49-F238E27FC236}">
                  <a16:creationId xmlns:a16="http://schemas.microsoft.com/office/drawing/2014/main" id="{20380F28-B1FC-416E-922E-0FB938131B20}"/>
                </a:ext>
              </a:extLst>
            </p:cNvPr>
            <p:cNvSpPr/>
            <p:nvPr/>
          </p:nvSpPr>
          <p:spPr>
            <a:xfrm rot="5400000">
              <a:off x="1635012" y="4682941"/>
              <a:ext cx="173282" cy="125462"/>
            </a:xfrm>
            <a:prstGeom prst="triangle">
              <a:avLst/>
            </a:prstGeom>
            <a:solidFill>
              <a:schemeClr val="bg1"/>
            </a:solidFill>
            <a:ln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84888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0BC559D-EF11-4E2A-8690-CB80AC48C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5704A56-DC25-41AC-80C1-8DF140A9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B15C601-251F-4874-B234-59E07DDF19E1}"/>
              </a:ext>
            </a:extLst>
          </p:cNvPr>
          <p:cNvSpPr txBox="1"/>
          <p:nvPr/>
        </p:nvSpPr>
        <p:spPr>
          <a:xfrm>
            <a:off x="563999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99A4368-368E-49A0-BD27-0C89D568B0AE}"/>
              </a:ext>
            </a:extLst>
          </p:cNvPr>
          <p:cNvSpPr txBox="1"/>
          <p:nvPr/>
        </p:nvSpPr>
        <p:spPr>
          <a:xfrm>
            <a:off x="721519" y="1264444"/>
            <a:ext cx="10679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、正常的编辑模式是怎样的（某个段落在作者部分形成修改链条）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、如何发现异常的编辑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、异常的编辑有哪些（全部删除、两人）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</a:p>
        </p:txBody>
      </p:sp>
    </p:spTree>
    <p:extLst>
      <p:ext uri="{BB962C8B-B14F-4D97-AF65-F5344CB8AC3E}">
        <p14:creationId xmlns:p14="http://schemas.microsoft.com/office/powerpoint/2010/main" val="1859883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E4F64-76D1-421A-8F8A-95E95CEA8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	</a:t>
            </a:r>
            <a:r>
              <a:rPr lang="zh-CN" altLang="en-US" dirty="0"/>
              <a:t>百科文本的演变过程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89B0870-A925-4420-B531-FAA2A8B7F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A908DD-8E8B-4311-A4E1-2AE9C8A50541}"/>
              </a:ext>
            </a:extLst>
          </p:cNvPr>
          <p:cNvSpPr txBox="1"/>
          <p:nvPr/>
        </p:nvSpPr>
        <p:spPr>
          <a:xfrm>
            <a:off x="581407" y="1028700"/>
            <a:ext cx="7355585" cy="5444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时间曲线基础属性：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每个节点表示一个更新的版本，节点大小表示编辑者的总编辑次数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绘制的线的粗细，表示两个相邻点经历了反复的修改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光晕的深浅代表相似版本的数量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网络交互设计：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用户通过鼠标点击一个点后，显示此编辑的具体相关信息和编辑者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用户可框选一部分曲线图进行放大，以更清晰地看清曲线图上的细节，如右图所示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用户点击一个编辑者后，在曲线中显示所有该编辑者的编辑记录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设计实现思路：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增加弹窗和显示信息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实现关联选择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动态地实现布局计算，以实现框选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6C52F53-017E-479F-A6D3-E5C59D1479F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656" y="2409944"/>
            <a:ext cx="4608576" cy="268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018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E4F64-76D1-421A-8F8A-95E95CEA8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4.2</a:t>
            </a:r>
            <a:r>
              <a:rPr lang="en-US" altLang="zh-CN" dirty="0"/>
              <a:t>	</a:t>
            </a:r>
            <a:r>
              <a:rPr lang="zh-CN" altLang="en-US" dirty="0"/>
              <a:t>编辑者关系网络图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89B0870-A925-4420-B531-FAA2A8B7F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451C468-2A01-4A1D-A5CA-AF2A4FF80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4529" y="4450557"/>
            <a:ext cx="3234373" cy="228569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6A908DD-8E8B-4311-A4E1-2AE9C8A50541}"/>
              </a:ext>
            </a:extLst>
          </p:cNvPr>
          <p:cNvSpPr txBox="1"/>
          <p:nvPr/>
        </p:nvSpPr>
        <p:spPr>
          <a:xfrm>
            <a:off x="666751" y="1028700"/>
            <a:ext cx="9544050" cy="6273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网络基础属性：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每个节点表示一个编辑者，节点大小表示编辑者的总编辑次数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绘制的线的粗细，表示相关关系密切与否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网络交互设计：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用户通过鼠标点击一个点后，显示此编辑者的相关信息和统计数据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用户在作者列表中选中作者，在图中对应的点周围添加轮廓标记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用户可以选定一个点将其拖动到任意位置，并且实时观察到其他点的动向，利于用户观察某一个编辑者对于其他编辑者的影响力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设计实现思路：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增加弹窗和显示信息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实现关联选择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动态地实现力导向算法，实时输出处于迭代过程中的网络图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08727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ŝḷíḓ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î$1îḓe">
            <a:extLst>
              <a:ext uri="{FF2B5EF4-FFF2-40B4-BE49-F238E27FC236}">
                <a16:creationId xmlns:a16="http://schemas.microsoft.com/office/drawing/2014/main" id="{BE970F5C-F6D6-43DB-85A5-11A0EB3481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816682"/>
            <a:ext cx="10858500" cy="1567993"/>
          </a:xfrm>
        </p:spPr>
        <p:txBody>
          <a:bodyPr/>
          <a:lstStyle/>
          <a:p>
            <a:r>
              <a:rPr lang="en-US" altLang="zh-CN" dirty="0"/>
              <a:t>you </a:t>
            </a:r>
            <a:r>
              <a:rPr lang="en-US" altLang="zh-CN"/>
              <a:t>for wa</a:t>
            </a:r>
            <a:r>
              <a:rPr lang="en-US" altLang="zh-CN" sz="100"/>
              <a:t> </a:t>
            </a:r>
            <a:r>
              <a:rPr lang="en-US" altLang="zh-CN"/>
              <a:t>tching</a:t>
            </a:r>
            <a:r>
              <a:rPr lang="en-US" altLang="zh-CN" dirty="0"/>
              <a:t>.</a:t>
            </a:r>
          </a:p>
        </p:txBody>
      </p:sp>
      <p:grpSp>
        <p:nvGrpSpPr>
          <p:cNvPr id="8" name="i$lîḋé">
            <a:extLst>
              <a:ext uri="{FF2B5EF4-FFF2-40B4-BE49-F238E27FC236}">
                <a16:creationId xmlns:a16="http://schemas.microsoft.com/office/drawing/2014/main" id="{10E31A76-110A-482C-BE4D-8409CC1B332F}"/>
              </a:ext>
            </a:extLst>
          </p:cNvPr>
          <p:cNvGrpSpPr/>
          <p:nvPr/>
        </p:nvGrpSpPr>
        <p:grpSpPr>
          <a:xfrm>
            <a:off x="11322624" y="760153"/>
            <a:ext cx="119849" cy="108033"/>
            <a:chOff x="11518900" y="487680"/>
            <a:chExt cx="228600" cy="162560"/>
          </a:xfrm>
        </p:grpSpPr>
        <p:cxnSp>
          <p:nvCxnSpPr>
            <p:cNvPr id="9" name="îśḻiḑé">
              <a:extLst>
                <a:ext uri="{FF2B5EF4-FFF2-40B4-BE49-F238E27FC236}">
                  <a16:creationId xmlns:a16="http://schemas.microsoft.com/office/drawing/2014/main" id="{1A753DD5-8983-46D1-88E4-1BBFC1428CAE}"/>
                </a:ext>
              </a:extLst>
            </p:cNvPr>
            <p:cNvCxnSpPr/>
            <p:nvPr userDrawn="1"/>
          </p:nvCxnSpPr>
          <p:spPr>
            <a:xfrm>
              <a:off x="11518900" y="487680"/>
              <a:ext cx="228600" cy="0"/>
            </a:xfrm>
            <a:prstGeom prst="line">
              <a:avLst/>
            </a:prstGeom>
            <a:ln w="9525" cap="sq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isļïdê">
              <a:extLst>
                <a:ext uri="{FF2B5EF4-FFF2-40B4-BE49-F238E27FC236}">
                  <a16:creationId xmlns:a16="http://schemas.microsoft.com/office/drawing/2014/main" id="{DDD383AC-8F33-45D8-A98D-75308CA82F92}"/>
                </a:ext>
              </a:extLst>
            </p:cNvPr>
            <p:cNvCxnSpPr/>
            <p:nvPr userDrawn="1"/>
          </p:nvCxnSpPr>
          <p:spPr>
            <a:xfrm>
              <a:off x="11518900" y="568960"/>
              <a:ext cx="228600" cy="0"/>
            </a:xfrm>
            <a:prstGeom prst="line">
              <a:avLst/>
            </a:prstGeom>
            <a:ln w="9525" cap="sq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íšḷiďè">
              <a:extLst>
                <a:ext uri="{FF2B5EF4-FFF2-40B4-BE49-F238E27FC236}">
                  <a16:creationId xmlns:a16="http://schemas.microsoft.com/office/drawing/2014/main" id="{4604A431-F4D0-4329-B35F-EDA633E9E737}"/>
                </a:ext>
              </a:extLst>
            </p:cNvPr>
            <p:cNvCxnSpPr/>
            <p:nvPr userDrawn="1"/>
          </p:nvCxnSpPr>
          <p:spPr>
            <a:xfrm>
              <a:off x="11518900" y="650240"/>
              <a:ext cx="228600" cy="0"/>
            </a:xfrm>
            <a:prstGeom prst="line">
              <a:avLst/>
            </a:prstGeom>
            <a:ln w="9525" cap="sq">
              <a:solidFill>
                <a:schemeClr val="bg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ïṧ1îḑé">
            <a:extLst>
              <a:ext uri="{FF2B5EF4-FFF2-40B4-BE49-F238E27FC236}">
                <a16:creationId xmlns:a16="http://schemas.microsoft.com/office/drawing/2014/main" id="{7B505707-5B19-4AD7-BC2D-9CBD052C4EE9}"/>
              </a:ext>
            </a:extLst>
          </p:cNvPr>
          <p:cNvSpPr txBox="1"/>
          <p:nvPr/>
        </p:nvSpPr>
        <p:spPr>
          <a:xfrm>
            <a:off x="1155701" y="2154505"/>
            <a:ext cx="9531350" cy="10156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altLang="zh-CN" sz="4000" b="1" dirty="0">
                <a:solidFill>
                  <a:schemeClr val="bg1"/>
                </a:solidFill>
              </a:rPr>
              <a:t>—— </a:t>
            </a:r>
            <a:r>
              <a:rPr lang="en-US" altLang="zh-CN" sz="4000" b="1" dirty="0">
                <a:solidFill>
                  <a:schemeClr val="accent1"/>
                </a:solidFill>
              </a:rPr>
              <a:t>                                </a:t>
            </a:r>
            <a:r>
              <a:rPr lang="en-US" altLang="zh-CN" sz="100" b="1" dirty="0">
                <a:solidFill>
                  <a:schemeClr val="accent1"/>
                </a:solidFill>
              </a:rPr>
              <a:t> </a:t>
            </a:r>
            <a:r>
              <a:rPr lang="en-US" altLang="zh-CN" sz="4000" b="1" dirty="0">
                <a:solidFill>
                  <a:schemeClr val="accent1"/>
                </a:solidFill>
              </a:rPr>
              <a:t>         </a:t>
            </a:r>
            <a:r>
              <a:rPr lang="en-US" altLang="zh-CN" sz="6000" b="1" dirty="0">
                <a:solidFill>
                  <a:schemeClr val="accent1"/>
                </a:solidFill>
              </a:rPr>
              <a:t>Thank</a:t>
            </a:r>
            <a:endParaRPr lang="en-US" altLang="zh-CN" sz="4000" b="1" dirty="0">
              <a:solidFill>
                <a:schemeClr val="accent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932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ṧḷîd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îṧliḍe">
            <a:extLst>
              <a:ext uri="{FF2B5EF4-FFF2-40B4-BE49-F238E27FC236}">
                <a16:creationId xmlns:a16="http://schemas.microsoft.com/office/drawing/2014/main" id="{39049CA5-B8D0-42BF-A012-F88CD67C1B64}"/>
              </a:ext>
            </a:extLst>
          </p:cNvPr>
          <p:cNvGrpSpPr/>
          <p:nvPr/>
        </p:nvGrpSpPr>
        <p:grpSpPr>
          <a:xfrm>
            <a:off x="757284" y="1700808"/>
            <a:ext cx="10763205" cy="4083608"/>
            <a:chOff x="757282" y="1700808"/>
            <a:chExt cx="10763205" cy="4083608"/>
          </a:xfrm>
        </p:grpSpPr>
        <p:grpSp>
          <p:nvGrpSpPr>
            <p:cNvPr id="5" name="îṩlíḑ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87D65C7D-B7AA-4AD2-8786-4B5CF28503B9}"/>
                </a:ext>
              </a:extLst>
            </p:cNvPr>
            <p:cNvGrpSpPr>
              <a:grpSpLocks noChangeAspect="1"/>
            </p:cNvGrpSpPr>
            <p:nvPr>
              <p:custDataLst>
                <p:tags r:id="rId3"/>
              </p:custDataLst>
            </p:nvPr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7" name="îśļíḓé">
                <a:extLst>
                  <a:ext uri="{FF2B5EF4-FFF2-40B4-BE49-F238E27FC236}">
                    <a16:creationId xmlns:a16="http://schemas.microsoft.com/office/drawing/2014/main" id="{BD44BF39-D995-4841-AB63-B1700A03CD98}"/>
                  </a:ext>
                </a:extLst>
              </p:cNvPr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42874" indent="-342874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摘要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874" indent="-342874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数据分析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874" indent="-342874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分析人物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874" indent="-342874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可视化设计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îsļiḋê">
                <a:extLst>
                  <a:ext uri="{FF2B5EF4-FFF2-40B4-BE49-F238E27FC236}">
                    <a16:creationId xmlns:a16="http://schemas.microsoft.com/office/drawing/2014/main" id="{2D840FEE-03EE-4A76-8293-CC8E842E73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ïs1ïdè">
                <a:extLst>
                  <a:ext uri="{FF2B5EF4-FFF2-40B4-BE49-F238E27FC236}">
                    <a16:creationId xmlns:a16="http://schemas.microsoft.com/office/drawing/2014/main" id="{78E66B40-5749-4423-8C51-E8C857D7C20D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sz="2800" b="1">
                    <a:solidFill>
                      <a:schemeClr val="accent1"/>
                    </a:solidFill>
                    <a:cs typeface="+mn-ea"/>
                    <a:sym typeface="+mn-lt"/>
                  </a:rPr>
                  <a:t>CON</a:t>
                </a:r>
                <a:r>
                  <a:rPr lang="tr-TR" sz="100" b="1">
                    <a:solidFill>
                      <a:schemeClr val="accent1"/>
                    </a:solidFill>
                    <a:cs typeface="+mn-ea"/>
                    <a:sym typeface="+mn-lt"/>
                  </a:rPr>
                  <a:t> </a:t>
                </a:r>
                <a:r>
                  <a:rPr lang="tr-TR" sz="2800" b="1">
                    <a:solidFill>
                      <a:schemeClr val="accent1"/>
                    </a:solidFill>
                    <a:cs typeface="+mn-ea"/>
                    <a:sym typeface="+mn-lt"/>
                  </a:rPr>
                  <a:t>TEN</a:t>
                </a:r>
                <a:r>
                  <a:rPr lang="tr-TR" sz="133" b="1">
                    <a:solidFill>
                      <a:schemeClr val="accent1"/>
                    </a:solidFill>
                    <a:cs typeface="+mn-ea"/>
                    <a:sym typeface="+mn-lt"/>
                  </a:rPr>
                  <a:t>  </a:t>
                </a:r>
                <a:r>
                  <a:rPr lang="tr-TR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TS</a:t>
                </a:r>
              </a:p>
            </p:txBody>
          </p:sp>
        </p:grpSp>
        <p:sp>
          <p:nvSpPr>
            <p:cNvPr id="6" name="išļïḍê">
              <a:extLst>
                <a:ext uri="{FF2B5EF4-FFF2-40B4-BE49-F238E27FC236}">
                  <a16:creationId xmlns:a16="http://schemas.microsoft.com/office/drawing/2014/main" id="{DC449C42-05C0-4929-8BC0-A0C54FED49A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2858825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šḻîḓ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ṧlíḍe">
            <a:extLst>
              <a:ext uri="{FF2B5EF4-FFF2-40B4-BE49-F238E27FC236}">
                <a16:creationId xmlns:a16="http://schemas.microsoft.com/office/drawing/2014/main" id="{D3C884DC-C58C-4D83-9157-478A0AEC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4304232"/>
            <a:ext cx="10687047" cy="923330"/>
          </a:xfrm>
        </p:spPr>
        <p:txBody>
          <a:bodyPr/>
          <a:lstStyle/>
          <a:p>
            <a:r>
              <a:rPr lang="zh-CN" altLang="en-US" dirty="0"/>
              <a:t>摘要</a:t>
            </a:r>
          </a:p>
        </p:txBody>
      </p:sp>
      <p:sp>
        <p:nvSpPr>
          <p:cNvPr id="3" name="ïṩ1iďê">
            <a:extLst>
              <a:ext uri="{FF2B5EF4-FFF2-40B4-BE49-F238E27FC236}">
                <a16:creationId xmlns:a16="http://schemas.microsoft.com/office/drawing/2014/main" id="{378DAE95-7127-4F51-9451-9FE7A2833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5254547"/>
            <a:ext cx="10687047" cy="258532"/>
          </a:xfrm>
        </p:spPr>
        <p:txBody>
          <a:bodyPr/>
          <a:lstStyle/>
          <a:p>
            <a:pPr lvl="0"/>
            <a:r>
              <a:rPr lang="en-US" altLang="zh-CN" dirty="0"/>
              <a:t>Abstract</a:t>
            </a:r>
            <a:endParaRPr lang="zh-CN" altLang="en-US" dirty="0"/>
          </a:p>
        </p:txBody>
      </p:sp>
      <p:sp>
        <p:nvSpPr>
          <p:cNvPr id="6" name="íŝļíḋè">
            <a:extLst>
              <a:ext uri="{FF2B5EF4-FFF2-40B4-BE49-F238E27FC236}">
                <a16:creationId xmlns:a16="http://schemas.microsoft.com/office/drawing/2014/main" id="{DB62B1F9-BD38-47CA-BCDF-5ABB0477FD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853" y="1892300"/>
            <a:ext cx="1829347" cy="1862048"/>
          </a:xfrm>
        </p:spPr>
        <p:txBody>
          <a:bodyPr/>
          <a:lstStyle/>
          <a:p>
            <a:r>
              <a:rPr lang="en-GB" dirty="0"/>
              <a:t>0</a:t>
            </a:r>
            <a:r>
              <a:rPr lang="en-GB" sz="100" dirty="0"/>
              <a:t> </a:t>
            </a:r>
            <a:r>
              <a:rPr lang="en-GB" dirty="0"/>
              <a:t>1</a:t>
            </a:r>
          </a:p>
        </p:txBody>
      </p:sp>
      <p:grpSp>
        <p:nvGrpSpPr>
          <p:cNvPr id="7" name="išľïdê">
            <a:extLst>
              <a:ext uri="{FF2B5EF4-FFF2-40B4-BE49-F238E27FC236}">
                <a16:creationId xmlns:a16="http://schemas.microsoft.com/office/drawing/2014/main" id="{D529C22D-8F06-4437-8C33-D769710D0AD6}"/>
              </a:ext>
            </a:extLst>
          </p:cNvPr>
          <p:cNvGrpSpPr/>
          <p:nvPr/>
        </p:nvGrpSpPr>
        <p:grpSpPr>
          <a:xfrm>
            <a:off x="2508472" y="3419378"/>
            <a:ext cx="305456" cy="305456"/>
            <a:chOff x="1442252" y="4480560"/>
            <a:chExt cx="530225" cy="530225"/>
          </a:xfrm>
        </p:grpSpPr>
        <p:sp>
          <p:nvSpPr>
            <p:cNvPr id="8" name="îṣḷïḓê">
              <a:extLst>
                <a:ext uri="{FF2B5EF4-FFF2-40B4-BE49-F238E27FC236}">
                  <a16:creationId xmlns:a16="http://schemas.microsoft.com/office/drawing/2014/main" id="{CD90AE0D-62A9-4A0D-8348-79A7120D7106}"/>
                </a:ext>
              </a:extLst>
            </p:cNvPr>
            <p:cNvSpPr/>
            <p:nvPr/>
          </p:nvSpPr>
          <p:spPr>
            <a:xfrm>
              <a:off x="1442252" y="4480560"/>
              <a:ext cx="530225" cy="5302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îşľîḋè">
              <a:extLst>
                <a:ext uri="{FF2B5EF4-FFF2-40B4-BE49-F238E27FC236}">
                  <a16:creationId xmlns:a16="http://schemas.microsoft.com/office/drawing/2014/main" id="{20380F28-B1FC-416E-922E-0FB938131B20}"/>
                </a:ext>
              </a:extLst>
            </p:cNvPr>
            <p:cNvSpPr/>
            <p:nvPr/>
          </p:nvSpPr>
          <p:spPr>
            <a:xfrm rot="5400000">
              <a:off x="1635012" y="4682941"/>
              <a:ext cx="173282" cy="125462"/>
            </a:xfrm>
            <a:prstGeom prst="triangle">
              <a:avLst/>
            </a:prstGeom>
            <a:solidFill>
              <a:schemeClr val="bg1"/>
            </a:solidFill>
            <a:ln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2267038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ṣḷïď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Sḻîḍê">
            <a:extLst>
              <a:ext uri="{FF2B5EF4-FFF2-40B4-BE49-F238E27FC236}">
                <a16:creationId xmlns:a16="http://schemas.microsoft.com/office/drawing/2014/main" id="{2762FD55-B9BD-4602-BCA6-80CCEF6CD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摘要</a:t>
            </a:r>
          </a:p>
        </p:txBody>
      </p:sp>
      <p:sp>
        <p:nvSpPr>
          <p:cNvPr id="3" name="iśḷîḑê">
            <a:extLst>
              <a:ext uri="{FF2B5EF4-FFF2-40B4-BE49-F238E27FC236}">
                <a16:creationId xmlns:a16="http://schemas.microsoft.com/office/drawing/2014/main" id="{9BD18ABA-BD52-4F72-B485-E8EAF6F9F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6362C1-2A1C-4F46-A1B1-866A36F8D717}"/>
              </a:ext>
            </a:extLst>
          </p:cNvPr>
          <p:cNvSpPr/>
          <p:nvPr/>
        </p:nvSpPr>
        <p:spPr>
          <a:xfrm>
            <a:off x="1485207" y="1483482"/>
            <a:ext cx="7492538" cy="4458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333333"/>
                </a:solidFill>
                <a:latin typeface="Helvetica Neue"/>
              </a:rPr>
              <a:t>        维基百科是全球网络上最大且最受大众欢迎的参考工具书，其内容可以被大众用户所修改。由于所涉及的人数众多且没有准入门槛，编辑者们有时会意见不一致。他们会不厌其烦地调整文章，甚至进行与实际内容无关的编辑行为，且不一定会妥协。这种情况下就会出现一场编辑战。</a:t>
            </a:r>
            <a:endParaRPr lang="en-US" altLang="zh-CN" sz="2400" dirty="0">
              <a:solidFill>
                <a:srgbClr val="333333"/>
              </a:solidFill>
              <a:latin typeface="Helvetica Neue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400" dirty="0">
                <a:solidFill>
                  <a:srgbClr val="333333"/>
                </a:solidFill>
                <a:latin typeface="Helvetica Neue"/>
              </a:rPr>
              <a:t>  本次课程设计，我们组针对维基百科的编辑历史数据，通过可视化的方法来还原编辑战的诸多细节。</a:t>
            </a:r>
            <a:endParaRPr lang="zh-CN" altLang="en-US" sz="2400" dirty="0">
              <a:effectLst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0043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šḻîḓ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ṧlíḍe">
            <a:extLst>
              <a:ext uri="{FF2B5EF4-FFF2-40B4-BE49-F238E27FC236}">
                <a16:creationId xmlns:a16="http://schemas.microsoft.com/office/drawing/2014/main" id="{D3C884DC-C58C-4D83-9157-478A0AEC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4304232"/>
            <a:ext cx="10687047" cy="923330"/>
          </a:xfrm>
        </p:spPr>
        <p:txBody>
          <a:bodyPr/>
          <a:lstStyle/>
          <a:p>
            <a:r>
              <a:rPr lang="zh-CN" altLang="en-US" dirty="0"/>
              <a:t>数据分析</a:t>
            </a:r>
          </a:p>
        </p:txBody>
      </p:sp>
      <p:sp>
        <p:nvSpPr>
          <p:cNvPr id="3" name="ïṩ1iďê">
            <a:extLst>
              <a:ext uri="{FF2B5EF4-FFF2-40B4-BE49-F238E27FC236}">
                <a16:creationId xmlns:a16="http://schemas.microsoft.com/office/drawing/2014/main" id="{378DAE95-7127-4F51-9451-9FE7A2833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5254547"/>
            <a:ext cx="10687047" cy="258532"/>
          </a:xfrm>
        </p:spPr>
        <p:txBody>
          <a:bodyPr/>
          <a:lstStyle/>
          <a:p>
            <a:pPr lvl="0"/>
            <a:r>
              <a:rPr lang="en-US" altLang="zh-CN" dirty="0"/>
              <a:t>Data analysis</a:t>
            </a:r>
            <a:endParaRPr lang="zh-CN" altLang="en-US" dirty="0"/>
          </a:p>
        </p:txBody>
      </p:sp>
      <p:sp>
        <p:nvSpPr>
          <p:cNvPr id="6" name="íŝļíḋè">
            <a:extLst>
              <a:ext uri="{FF2B5EF4-FFF2-40B4-BE49-F238E27FC236}">
                <a16:creationId xmlns:a16="http://schemas.microsoft.com/office/drawing/2014/main" id="{DB62B1F9-BD38-47CA-BCDF-5ABB0477FD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853" y="1892300"/>
            <a:ext cx="1835759" cy="1862048"/>
          </a:xfrm>
        </p:spPr>
        <p:txBody>
          <a:bodyPr/>
          <a:lstStyle/>
          <a:p>
            <a:r>
              <a:rPr lang="en-GB" dirty="0"/>
              <a:t>02</a:t>
            </a:r>
            <a:r>
              <a:rPr lang="en-GB" sz="100" dirty="0"/>
              <a:t> 2</a:t>
            </a:r>
            <a:endParaRPr lang="en-GB" dirty="0"/>
          </a:p>
        </p:txBody>
      </p:sp>
      <p:grpSp>
        <p:nvGrpSpPr>
          <p:cNvPr id="7" name="išľïdê">
            <a:extLst>
              <a:ext uri="{FF2B5EF4-FFF2-40B4-BE49-F238E27FC236}">
                <a16:creationId xmlns:a16="http://schemas.microsoft.com/office/drawing/2014/main" id="{D529C22D-8F06-4437-8C33-D769710D0AD6}"/>
              </a:ext>
            </a:extLst>
          </p:cNvPr>
          <p:cNvGrpSpPr/>
          <p:nvPr/>
        </p:nvGrpSpPr>
        <p:grpSpPr>
          <a:xfrm>
            <a:off x="2508472" y="3419378"/>
            <a:ext cx="305456" cy="305456"/>
            <a:chOff x="1442252" y="4480560"/>
            <a:chExt cx="530225" cy="530225"/>
          </a:xfrm>
        </p:grpSpPr>
        <p:sp>
          <p:nvSpPr>
            <p:cNvPr id="8" name="îṣḷïḓê">
              <a:extLst>
                <a:ext uri="{FF2B5EF4-FFF2-40B4-BE49-F238E27FC236}">
                  <a16:creationId xmlns:a16="http://schemas.microsoft.com/office/drawing/2014/main" id="{CD90AE0D-62A9-4A0D-8348-79A7120D7106}"/>
                </a:ext>
              </a:extLst>
            </p:cNvPr>
            <p:cNvSpPr/>
            <p:nvPr/>
          </p:nvSpPr>
          <p:spPr>
            <a:xfrm>
              <a:off x="1442252" y="4480560"/>
              <a:ext cx="530225" cy="5302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îşľîḋè">
              <a:extLst>
                <a:ext uri="{FF2B5EF4-FFF2-40B4-BE49-F238E27FC236}">
                  <a16:creationId xmlns:a16="http://schemas.microsoft.com/office/drawing/2014/main" id="{20380F28-B1FC-416E-922E-0FB938131B20}"/>
                </a:ext>
              </a:extLst>
            </p:cNvPr>
            <p:cNvSpPr/>
            <p:nvPr/>
          </p:nvSpPr>
          <p:spPr>
            <a:xfrm rot="5400000">
              <a:off x="1635012" y="4682941"/>
              <a:ext cx="173282" cy="125462"/>
            </a:xfrm>
            <a:prstGeom prst="triangle">
              <a:avLst/>
            </a:prstGeom>
            <a:solidFill>
              <a:schemeClr val="bg1"/>
            </a:solidFill>
            <a:ln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81989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ṣḷïď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Sḻîḍê">
            <a:extLst>
              <a:ext uri="{FF2B5EF4-FFF2-40B4-BE49-F238E27FC236}">
                <a16:creationId xmlns:a16="http://schemas.microsoft.com/office/drawing/2014/main" id="{2762FD55-B9BD-4602-BCA6-80CCEF6CD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数据介绍</a:t>
            </a:r>
          </a:p>
        </p:txBody>
      </p:sp>
      <p:sp>
        <p:nvSpPr>
          <p:cNvPr id="3" name="iśḷîḑê">
            <a:extLst>
              <a:ext uri="{FF2B5EF4-FFF2-40B4-BE49-F238E27FC236}">
                <a16:creationId xmlns:a16="http://schemas.microsoft.com/office/drawing/2014/main" id="{9BD18ABA-BD52-4F72-B485-E8EAF6F9F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88AE53F-B3F9-4F54-8D7F-07F45D1ADBB0}"/>
              </a:ext>
            </a:extLst>
          </p:cNvPr>
          <p:cNvSpPr/>
          <p:nvPr/>
        </p:nvSpPr>
        <p:spPr>
          <a:xfrm>
            <a:off x="1609898" y="1644210"/>
            <a:ext cx="8722823" cy="4146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12000" algn="just">
              <a:lnSpc>
                <a:spcPct val="105000"/>
              </a:lnSpc>
              <a:spcAft>
                <a:spcPts val="800"/>
              </a:spcAft>
            </a:pPr>
            <a:r>
              <a:rPr lang="zh-CN" altLang="zh-CN" sz="2400" dirty="0">
                <a:solidFill>
                  <a:srgbClr val="303030"/>
                </a:solidFill>
                <a:latin typeface="+mn-ea"/>
                <a:cs typeface="Arial" panose="020B0604020202020204" pitchFamily="34" charset="0"/>
              </a:rPr>
              <a:t>数据来源为</a:t>
            </a:r>
            <a:r>
              <a:rPr lang="en-US" altLang="zh-CN" sz="2400" dirty="0" err="1">
                <a:solidFill>
                  <a:srgbClr val="303030"/>
                </a:solidFill>
                <a:latin typeface="+mn-ea"/>
                <a:cs typeface="Times New Roman" panose="02020603050405020304" pitchFamily="18" charset="0"/>
              </a:rPr>
              <a:t>wikipedia</a:t>
            </a:r>
            <a:r>
              <a:rPr lang="zh-CN" altLang="zh-CN" sz="2400" dirty="0">
                <a:solidFill>
                  <a:srgbClr val="303030"/>
                </a:solidFill>
                <a:latin typeface="+mn-ea"/>
                <a:cs typeface="Arial" panose="020B0604020202020204" pitchFamily="34" charset="0"/>
              </a:rPr>
              <a:t>的词条的</a:t>
            </a:r>
            <a:r>
              <a:rPr lang="en-US" altLang="zh-CN" sz="2400" dirty="0">
                <a:solidFill>
                  <a:srgbClr val="303030"/>
                </a:solidFill>
                <a:latin typeface="+mn-ea"/>
                <a:cs typeface="Times New Roman" panose="02020603050405020304" pitchFamily="18" charset="0"/>
              </a:rPr>
              <a:t>View history</a:t>
            </a:r>
            <a:r>
              <a:rPr lang="zh-CN" altLang="zh-CN" sz="2400" dirty="0">
                <a:solidFill>
                  <a:srgbClr val="303030"/>
                </a:solidFill>
                <a:latin typeface="+mn-ea"/>
                <a:cs typeface="Arial" panose="020B0604020202020204" pitchFamily="34" charset="0"/>
              </a:rPr>
              <a:t>页，和</a:t>
            </a:r>
            <a:r>
              <a:rPr lang="en-US" altLang="zh-CN" sz="2400" dirty="0">
                <a:solidFill>
                  <a:srgbClr val="303030"/>
                </a:solidFill>
                <a:latin typeface="+mn-ea"/>
                <a:cs typeface="Times New Roman" panose="02020603050405020304" pitchFamily="18" charset="0"/>
              </a:rPr>
              <a:t>Difference between revisions</a:t>
            </a:r>
            <a:r>
              <a:rPr lang="zh-CN" altLang="zh-CN" sz="2400" dirty="0">
                <a:solidFill>
                  <a:srgbClr val="303030"/>
                </a:solidFill>
                <a:latin typeface="+mn-ea"/>
                <a:cs typeface="Arial" panose="020B0604020202020204" pitchFamily="34" charset="0"/>
              </a:rPr>
              <a:t>版本对比页。</a:t>
            </a:r>
            <a:endParaRPr lang="zh-CN" altLang="zh-CN" sz="2400" dirty="0">
              <a:latin typeface="+mn-ea"/>
              <a:cs typeface="Times New Roman" panose="02020603050405020304" pitchFamily="18" charset="0"/>
            </a:endParaRPr>
          </a:p>
          <a:p>
            <a:pPr indent="612000" algn="just">
              <a:lnSpc>
                <a:spcPct val="105000"/>
              </a:lnSpc>
              <a:spcAft>
                <a:spcPts val="800"/>
              </a:spcAft>
            </a:pPr>
            <a:r>
              <a:rPr lang="en-US" altLang="zh-CN" sz="2400" dirty="0">
                <a:solidFill>
                  <a:srgbClr val="303030"/>
                </a:solidFill>
                <a:latin typeface="+mn-ea"/>
                <a:cs typeface="Times New Roman" panose="02020603050405020304" pitchFamily="18" charset="0"/>
              </a:rPr>
              <a:t>View history</a:t>
            </a:r>
            <a:r>
              <a:rPr lang="zh-CN" altLang="zh-CN" sz="2400" dirty="0">
                <a:solidFill>
                  <a:srgbClr val="303030"/>
                </a:solidFill>
                <a:latin typeface="+mn-ea"/>
                <a:cs typeface="Arial" panose="020B0604020202020204" pitchFamily="34" charset="0"/>
              </a:rPr>
              <a:t>页中的数据</a:t>
            </a:r>
            <a:r>
              <a:rPr lang="zh-CN" altLang="en-US" sz="2400" dirty="0">
                <a:solidFill>
                  <a:srgbClr val="303030"/>
                </a:solidFill>
                <a:latin typeface="+mn-ea"/>
                <a:cs typeface="Arial" panose="020B0604020202020204" pitchFamily="34" charset="0"/>
              </a:rPr>
              <a:t>可经过解析得到</a:t>
            </a:r>
            <a:r>
              <a:rPr lang="zh-CN" altLang="zh-CN" sz="2400" dirty="0">
                <a:solidFill>
                  <a:srgbClr val="303030"/>
                </a:solidFill>
                <a:latin typeface="+mn-ea"/>
                <a:cs typeface="Arial" panose="020B0604020202020204" pitchFamily="34" charset="0"/>
              </a:rPr>
              <a:t>表格数据，每个数据项</a:t>
            </a:r>
            <a:r>
              <a:rPr lang="en-US" altLang="zh-CN" sz="2400" dirty="0">
                <a:solidFill>
                  <a:srgbClr val="303030"/>
                </a:solidFill>
                <a:latin typeface="+mn-ea"/>
                <a:cs typeface="Times New Roman" panose="02020603050405020304" pitchFamily="18" charset="0"/>
              </a:rPr>
              <a:t>5</a:t>
            </a:r>
            <a:r>
              <a:rPr lang="zh-CN" altLang="zh-CN" sz="2400" dirty="0">
                <a:solidFill>
                  <a:srgbClr val="303030"/>
                </a:solidFill>
                <a:latin typeface="+mn-ea"/>
                <a:cs typeface="Arial" panose="020B0604020202020204" pitchFamily="34" charset="0"/>
              </a:rPr>
              <a:t>个属性，分别为</a:t>
            </a:r>
            <a:r>
              <a:rPr lang="zh-CN" altLang="zh-CN" sz="2400" b="1" dirty="0">
                <a:solidFill>
                  <a:srgbClr val="303030"/>
                </a:solidFill>
                <a:latin typeface="+mn-ea"/>
                <a:cs typeface="Arial" panose="020B0604020202020204" pitchFamily="34" charset="0"/>
              </a:rPr>
              <a:t>编辑时间</a:t>
            </a:r>
            <a:r>
              <a:rPr lang="zh-CN" altLang="zh-CN" sz="2400" dirty="0">
                <a:solidFill>
                  <a:srgbClr val="303030"/>
                </a:solidFill>
                <a:latin typeface="+mn-ea"/>
                <a:cs typeface="Arial" panose="020B0604020202020204" pitchFamily="34" charset="0"/>
              </a:rPr>
              <a:t>，</a:t>
            </a:r>
            <a:r>
              <a:rPr lang="zh-CN" altLang="zh-CN" sz="2400" b="1" dirty="0">
                <a:solidFill>
                  <a:srgbClr val="303030"/>
                </a:solidFill>
                <a:latin typeface="+mn-ea"/>
                <a:cs typeface="Arial" panose="020B0604020202020204" pitchFamily="34" charset="0"/>
              </a:rPr>
              <a:t>编辑作者</a:t>
            </a:r>
            <a:r>
              <a:rPr lang="zh-CN" altLang="zh-CN" sz="2400" dirty="0">
                <a:solidFill>
                  <a:srgbClr val="303030"/>
                </a:solidFill>
                <a:latin typeface="+mn-ea"/>
                <a:cs typeface="Arial" panose="020B0604020202020204" pitchFamily="34" charset="0"/>
              </a:rPr>
              <a:t>，</a:t>
            </a:r>
            <a:r>
              <a:rPr lang="zh-CN" altLang="zh-CN" sz="2400" b="1" dirty="0">
                <a:solidFill>
                  <a:srgbClr val="303030"/>
                </a:solidFill>
                <a:latin typeface="+mn-ea"/>
                <a:cs typeface="Arial" panose="020B0604020202020204" pitchFamily="34" charset="0"/>
              </a:rPr>
              <a:t>编辑类型</a:t>
            </a:r>
            <a:r>
              <a:rPr lang="zh-CN" altLang="zh-CN" sz="2400" dirty="0">
                <a:solidFill>
                  <a:srgbClr val="303030"/>
                </a:solidFill>
                <a:latin typeface="+mn-ea"/>
                <a:cs typeface="Arial" panose="020B0604020202020204" pitchFamily="34" charset="0"/>
              </a:rPr>
              <a:t>（是否为</a:t>
            </a:r>
            <a:r>
              <a:rPr lang="en-US" altLang="zh-CN" sz="2400" dirty="0">
                <a:solidFill>
                  <a:srgbClr val="303030"/>
                </a:solidFill>
                <a:latin typeface="+mn-ea"/>
                <a:cs typeface="Times New Roman" panose="02020603050405020304" pitchFamily="18" charset="0"/>
              </a:rPr>
              <a:t>minor edit</a:t>
            </a:r>
            <a:r>
              <a:rPr lang="zh-CN" altLang="zh-CN" sz="2400" dirty="0">
                <a:solidFill>
                  <a:srgbClr val="303030"/>
                </a:solidFill>
                <a:latin typeface="+mn-ea"/>
                <a:cs typeface="Arial" panose="020B0604020202020204" pitchFamily="34" charset="0"/>
              </a:rPr>
              <a:t>），</a:t>
            </a:r>
            <a:r>
              <a:rPr lang="zh-CN" altLang="zh-CN" sz="2400" b="1" dirty="0">
                <a:solidFill>
                  <a:srgbClr val="303030"/>
                </a:solidFill>
                <a:latin typeface="+mn-ea"/>
                <a:cs typeface="Arial" panose="020B0604020202020204" pitchFamily="34" charset="0"/>
              </a:rPr>
              <a:t>此版本词条的总字节数</a:t>
            </a:r>
            <a:r>
              <a:rPr lang="zh-CN" altLang="zh-CN" sz="2400" dirty="0">
                <a:solidFill>
                  <a:srgbClr val="303030"/>
                </a:solidFill>
                <a:latin typeface="+mn-ea"/>
                <a:cs typeface="Arial" panose="020B0604020202020204" pitchFamily="34" charset="0"/>
              </a:rPr>
              <a:t>，</a:t>
            </a:r>
            <a:r>
              <a:rPr lang="zh-CN" altLang="zh-CN" sz="2400" b="1" dirty="0">
                <a:solidFill>
                  <a:srgbClr val="303030"/>
                </a:solidFill>
                <a:latin typeface="+mn-ea"/>
                <a:cs typeface="Arial" panose="020B0604020202020204" pitchFamily="34" charset="0"/>
              </a:rPr>
              <a:t>编辑内容</a:t>
            </a:r>
            <a:r>
              <a:rPr lang="zh-CN" altLang="zh-CN" sz="2400" dirty="0">
                <a:solidFill>
                  <a:srgbClr val="303030"/>
                </a:solidFill>
                <a:latin typeface="+mn-ea"/>
                <a:cs typeface="Arial" panose="020B0604020202020204" pitchFamily="34" charset="0"/>
              </a:rPr>
              <a:t>（编辑内容为非结构化数据，我们组将其分为增添、删除、撤销三类），其中编辑作者、编辑类型、编辑内容为定类型数据，编辑时间为定序型数据，总字节数为定量型数据。</a:t>
            </a:r>
            <a:endParaRPr lang="zh-CN" altLang="zh-CN" sz="2400" dirty="0">
              <a:latin typeface="+mn-ea"/>
              <a:cs typeface="Times New Roman" panose="02020603050405020304" pitchFamily="18" charset="0"/>
            </a:endParaRPr>
          </a:p>
          <a:p>
            <a:pPr indent="612000" algn="just">
              <a:lnSpc>
                <a:spcPct val="105000"/>
              </a:lnSpc>
              <a:spcAft>
                <a:spcPts val="800"/>
              </a:spcAft>
            </a:pPr>
            <a:r>
              <a:rPr lang="zh-CN" altLang="zh-CN" sz="2400" dirty="0">
                <a:solidFill>
                  <a:srgbClr val="303030"/>
                </a:solidFill>
                <a:latin typeface="+mn-ea"/>
                <a:cs typeface="Arial" panose="020B0604020202020204" pitchFamily="34" charset="0"/>
              </a:rPr>
              <a:t>版本对比数据为非结构化数据，我们组从中提取修改位置、修改字节数数据，修改位置和修改字节数为定量型数据。</a:t>
            </a:r>
            <a:endParaRPr lang="zh-CN" altLang="zh-CN" sz="2400" dirty="0">
              <a:latin typeface="+mn-ea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9034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ṣḷïď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Sḻîḍê">
            <a:extLst>
              <a:ext uri="{FF2B5EF4-FFF2-40B4-BE49-F238E27FC236}">
                <a16:creationId xmlns:a16="http://schemas.microsoft.com/office/drawing/2014/main" id="{2762FD55-B9BD-4602-BCA6-80CCEF6CD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数据分析</a:t>
            </a:r>
          </a:p>
        </p:txBody>
      </p:sp>
      <p:sp>
        <p:nvSpPr>
          <p:cNvPr id="3" name="iśḷîḑê">
            <a:extLst>
              <a:ext uri="{FF2B5EF4-FFF2-40B4-BE49-F238E27FC236}">
                <a16:creationId xmlns:a16="http://schemas.microsoft.com/office/drawing/2014/main" id="{9BD18ABA-BD52-4F72-B485-E8EAF6F9F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88AE53F-B3F9-4F54-8D7F-07F45D1ADBB0}"/>
              </a:ext>
            </a:extLst>
          </p:cNvPr>
          <p:cNvSpPr/>
          <p:nvPr/>
        </p:nvSpPr>
        <p:spPr>
          <a:xfrm>
            <a:off x="1074479" y="1385019"/>
            <a:ext cx="10117395" cy="1948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12000" algn="just">
              <a:lnSpc>
                <a:spcPct val="105000"/>
              </a:lnSpc>
              <a:spcAft>
                <a:spcPts val="800"/>
              </a:spcAft>
            </a:pPr>
            <a:r>
              <a:rPr lang="zh-CN" altLang="en-US" sz="2000" dirty="0"/>
              <a:t>针对</a:t>
            </a:r>
            <a:r>
              <a:rPr lang="en-US" altLang="zh-CN" sz="2000" dirty="0"/>
              <a:t>VAST Challenge 2008</a:t>
            </a:r>
            <a:r>
              <a:rPr lang="zh-CN" altLang="en-US" sz="2000" dirty="0"/>
              <a:t>，</a:t>
            </a:r>
            <a:r>
              <a:rPr lang="en-US" altLang="zh-CN" sz="2000" dirty="0"/>
              <a:t>Paraiso</a:t>
            </a:r>
            <a:r>
              <a:rPr lang="zh-CN" altLang="en-US" sz="2000" dirty="0"/>
              <a:t>的数据进行分析，</a:t>
            </a:r>
            <a:r>
              <a:rPr lang="zh-CN" altLang="zh-CN" sz="2000" dirty="0"/>
              <a:t>统计得到</a:t>
            </a:r>
            <a:r>
              <a:rPr lang="zh-CN" altLang="en-US" sz="2000" dirty="0"/>
              <a:t>共</a:t>
            </a:r>
            <a:r>
              <a:rPr lang="en-US" altLang="zh-CN" sz="2000" dirty="0"/>
              <a:t>1009</a:t>
            </a:r>
            <a:r>
              <a:rPr lang="zh-CN" altLang="zh-CN" sz="2000" dirty="0"/>
              <a:t>条记录</a:t>
            </a:r>
            <a:r>
              <a:rPr lang="zh-CN" altLang="en-US" sz="2000" dirty="0"/>
              <a:t>中</a:t>
            </a:r>
            <a:r>
              <a:rPr lang="zh-CN" altLang="zh-CN" sz="2000" dirty="0"/>
              <a:t>，共出现了</a:t>
            </a:r>
            <a:r>
              <a:rPr lang="en-US" altLang="zh-CN" sz="2000" dirty="0"/>
              <a:t>382</a:t>
            </a:r>
            <a:r>
              <a:rPr lang="zh-CN" altLang="zh-CN" sz="2000" dirty="0"/>
              <a:t>个作者，平均每个作者出现</a:t>
            </a:r>
            <a:r>
              <a:rPr lang="en-US" altLang="zh-CN" sz="2000" dirty="0"/>
              <a:t>2.641</a:t>
            </a:r>
            <a:r>
              <a:rPr lang="zh-CN" altLang="zh-CN" sz="2000" dirty="0"/>
              <a:t>次，标准差为</a:t>
            </a:r>
            <a:r>
              <a:rPr lang="en-US" altLang="zh-CN" sz="2000" dirty="0"/>
              <a:t>7.273</a:t>
            </a:r>
            <a:r>
              <a:rPr lang="zh-CN" altLang="zh-CN" sz="2000" dirty="0"/>
              <a:t>，其中机器人（“</a:t>
            </a:r>
            <a:r>
              <a:rPr lang="en-US" altLang="zh-CN" sz="2000" dirty="0"/>
              <a:t>BOT</a:t>
            </a:r>
            <a:r>
              <a:rPr lang="zh-CN" altLang="zh-CN" sz="2000" dirty="0"/>
              <a:t>”）编辑了</a:t>
            </a:r>
            <a:r>
              <a:rPr lang="en-US" altLang="zh-CN" sz="2000" dirty="0"/>
              <a:t>32</a:t>
            </a:r>
            <a:r>
              <a:rPr lang="zh-CN" altLang="zh-CN" sz="2000" dirty="0"/>
              <a:t>次。除了机器人外，最多出现的作者编辑了</a:t>
            </a:r>
            <a:r>
              <a:rPr lang="en-US" altLang="zh-CN" sz="2000" dirty="0"/>
              <a:t>84</a:t>
            </a:r>
            <a:r>
              <a:rPr lang="zh-CN" altLang="zh-CN" sz="2000" dirty="0"/>
              <a:t>次，作者出现次数的四分位数为</a:t>
            </a:r>
            <a:r>
              <a:rPr lang="en-US" altLang="zh-CN" sz="2000" dirty="0"/>
              <a:t>2,1,1</a:t>
            </a:r>
            <a:r>
              <a:rPr lang="zh-CN" altLang="zh-CN" sz="2000" dirty="0"/>
              <a:t>。</a:t>
            </a:r>
            <a:r>
              <a:rPr lang="zh-CN" altLang="zh-CN" dirty="0"/>
              <a:t>作者编辑次数的具体分布如图</a:t>
            </a:r>
            <a:r>
              <a:rPr lang="en-US" altLang="zh-CN" dirty="0"/>
              <a:t>1</a:t>
            </a:r>
            <a:r>
              <a:rPr lang="zh-CN" altLang="zh-CN" dirty="0"/>
              <a:t>所示，该图和以上数据说明绝大部分作者都只参与了一次编辑，少部分作者参与了绝大多数的编辑。其中编辑次数前十的作者如表</a:t>
            </a:r>
            <a:r>
              <a:rPr lang="en-US" altLang="zh-CN" dirty="0"/>
              <a:t>1</a:t>
            </a:r>
            <a:r>
              <a:rPr lang="zh-CN" altLang="zh-CN" dirty="0"/>
              <a:t>所示（其中第七“</a:t>
            </a:r>
            <a:r>
              <a:rPr lang="en-US" altLang="zh-CN" dirty="0"/>
              <a:t>BOT</a:t>
            </a:r>
            <a:r>
              <a:rPr lang="zh-CN" altLang="zh-CN" dirty="0"/>
              <a:t>”为系统机器人）。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D6BDF6-B3CC-4FDD-89B2-BEBFBC3BF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479" y="3429000"/>
            <a:ext cx="5370829" cy="321239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DA0EDB8-8548-480E-B187-6BEBFAE3D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8610" y="3366655"/>
            <a:ext cx="3406906" cy="327914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46703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ṣḷïď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Sḻîḍê">
            <a:extLst>
              <a:ext uri="{FF2B5EF4-FFF2-40B4-BE49-F238E27FC236}">
                <a16:creationId xmlns:a16="http://schemas.microsoft.com/office/drawing/2014/main" id="{2762FD55-B9BD-4602-BCA6-80CCEF6CD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数据分析</a:t>
            </a:r>
          </a:p>
        </p:txBody>
      </p:sp>
      <p:sp>
        <p:nvSpPr>
          <p:cNvPr id="3" name="iśḷîḑê">
            <a:extLst>
              <a:ext uri="{FF2B5EF4-FFF2-40B4-BE49-F238E27FC236}">
                <a16:creationId xmlns:a16="http://schemas.microsoft.com/office/drawing/2014/main" id="{9BD18ABA-BD52-4F72-B485-E8EAF6F9F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88AE53F-B3F9-4F54-8D7F-07F45D1ADBB0}"/>
              </a:ext>
            </a:extLst>
          </p:cNvPr>
          <p:cNvSpPr/>
          <p:nvPr/>
        </p:nvSpPr>
        <p:spPr>
          <a:xfrm>
            <a:off x="660402" y="1200578"/>
            <a:ext cx="11167802" cy="1174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05000"/>
              </a:lnSpc>
              <a:spcAft>
                <a:spcPts val="800"/>
              </a:spcAft>
            </a:pPr>
            <a:r>
              <a:rPr lang="zh-CN" altLang="zh-CN" sz="1700" dirty="0"/>
              <a:t>本数据的时间跨度为</a:t>
            </a:r>
            <a:r>
              <a:rPr lang="en-US" altLang="zh-CN" sz="1700" dirty="0"/>
              <a:t>6</a:t>
            </a:r>
            <a:r>
              <a:rPr lang="zh-CN" altLang="zh-CN" sz="1700" dirty="0"/>
              <a:t>个月，</a:t>
            </a:r>
            <a:r>
              <a:rPr lang="zh-CN" altLang="en-US" sz="1700" dirty="0"/>
              <a:t>经过分析得到</a:t>
            </a:r>
            <a:r>
              <a:rPr lang="zh-CN" altLang="zh-CN" sz="1700" dirty="0"/>
              <a:t>，</a:t>
            </a:r>
            <a:r>
              <a:rPr lang="zh-CN" altLang="en-US" sz="1700" dirty="0"/>
              <a:t>月</a:t>
            </a:r>
            <a:r>
              <a:rPr lang="zh-CN" altLang="zh-CN" sz="1700" dirty="0"/>
              <a:t>编辑多集中</a:t>
            </a:r>
            <a:r>
              <a:rPr lang="zh-CN" altLang="en-US" sz="1700" dirty="0"/>
              <a:t>于该月</a:t>
            </a:r>
            <a:r>
              <a:rPr lang="zh-CN" altLang="zh-CN" sz="1700" dirty="0"/>
              <a:t>编辑次数多的作者中，绝大部分作者的</a:t>
            </a:r>
            <a:r>
              <a:rPr lang="zh-CN" altLang="en-US" sz="1700" dirty="0"/>
              <a:t>月</a:t>
            </a:r>
            <a:r>
              <a:rPr lang="zh-CN" altLang="zh-CN" sz="1700" dirty="0"/>
              <a:t>编辑次数都在</a:t>
            </a:r>
            <a:r>
              <a:rPr lang="en-US" altLang="zh-CN" sz="1700" dirty="0"/>
              <a:t>3</a:t>
            </a:r>
            <a:r>
              <a:rPr lang="zh-CN" altLang="zh-CN" sz="1700" dirty="0"/>
              <a:t>以下，和整体的分布基本上相同。</a:t>
            </a:r>
            <a:r>
              <a:rPr lang="zh-CN" altLang="en-US" sz="1700" dirty="0"/>
              <a:t>另外在统计各月高频作者后得到，</a:t>
            </a:r>
            <a:r>
              <a:rPr lang="zh-CN" altLang="zh-CN" sz="1700" dirty="0"/>
              <a:t>在每个月编辑多的作者，也很容易出现在下个月的多次编辑的作者中，也就是说多次编辑的作者，其编辑行为在月这一时间尺度上往往也会持续的，不会出现在某月多次编辑后，过几月再多次编辑的情况。</a:t>
            </a:r>
            <a:endParaRPr lang="zh-CN" altLang="zh-CN" sz="17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72B2015-ED3B-4DF8-B932-0E376D7E1FB5}"/>
              </a:ext>
            </a:extLst>
          </p:cNvPr>
          <p:cNvSpPr/>
          <p:nvPr/>
        </p:nvSpPr>
        <p:spPr>
          <a:xfrm>
            <a:off x="660402" y="2590838"/>
            <a:ext cx="4975627" cy="38512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05000"/>
              </a:lnSpc>
              <a:spcAft>
                <a:spcPts val="800"/>
              </a:spcAft>
            </a:pPr>
            <a:r>
              <a:rPr lang="zh-CN" altLang="en-US" sz="1700" dirty="0"/>
              <a:t>网页大小</a:t>
            </a:r>
            <a:r>
              <a:rPr lang="zh-CN" altLang="zh-CN" sz="1700" dirty="0"/>
              <a:t>字段通常取值在</a:t>
            </a:r>
            <a:r>
              <a:rPr lang="en-US" altLang="zh-CN" sz="1700" dirty="0"/>
              <a:t>90000</a:t>
            </a:r>
            <a:r>
              <a:rPr lang="zh-CN" altLang="zh-CN" sz="1700" dirty="0"/>
              <a:t>到</a:t>
            </a:r>
            <a:r>
              <a:rPr lang="en-US" altLang="zh-CN" sz="1700" dirty="0"/>
              <a:t>100000</a:t>
            </a:r>
            <a:r>
              <a:rPr lang="zh-CN" altLang="zh-CN" sz="1700" dirty="0"/>
              <a:t>之间，但也有一小部分很小，约为几十到几百不等。较大的为正常网站编辑后的总字节数，较小的通常为</a:t>
            </a:r>
            <a:r>
              <a:rPr lang="en-US" altLang="zh-CN" sz="1700" dirty="0"/>
              <a:t>Paraiso Manifesto</a:t>
            </a:r>
            <a:r>
              <a:rPr lang="zh-CN" altLang="zh-CN" sz="1700" dirty="0"/>
              <a:t>的反对者将全部的百科信息删去，或改为警告语诸如</a:t>
            </a:r>
            <a:r>
              <a:rPr lang="zh-CN" altLang="en-US" sz="1700" dirty="0"/>
              <a:t>“</a:t>
            </a:r>
            <a:r>
              <a:rPr lang="en-US" altLang="zh-CN" sz="1700" dirty="0"/>
              <a:t>WARNING,YOU‘VE BEEN BRAINWASHED, LEAVE THIS PAGE!</a:t>
            </a:r>
            <a:r>
              <a:rPr lang="zh-CN" altLang="en-US" sz="1700" dirty="0"/>
              <a:t>”</a:t>
            </a:r>
            <a:endParaRPr lang="en-US" altLang="zh-CN" sz="1700" dirty="0"/>
          </a:p>
          <a:p>
            <a:pPr indent="457200" algn="just">
              <a:lnSpc>
                <a:spcPct val="105000"/>
              </a:lnSpc>
              <a:spcAft>
                <a:spcPts val="800"/>
              </a:spcAft>
            </a:pPr>
            <a:r>
              <a:rPr lang="zh-CN" altLang="en-US" sz="1700" dirty="0"/>
              <a:t>图</a:t>
            </a:r>
            <a:r>
              <a:rPr lang="en-US" altLang="zh-CN" sz="1700" dirty="0"/>
              <a:t>3</a:t>
            </a:r>
            <a:r>
              <a:rPr lang="zh-CN" altLang="zh-CN" sz="1700" dirty="0"/>
              <a:t>为编辑战开始以来的时间与网站的字节数之间的关系与时间的关系</a:t>
            </a:r>
            <a:r>
              <a:rPr lang="zh-CN" altLang="en-US" sz="1700" dirty="0"/>
              <a:t>。</a:t>
            </a:r>
            <a:endParaRPr lang="en-US" altLang="zh-CN" sz="1700" dirty="0"/>
          </a:p>
          <a:p>
            <a:pPr indent="457200" algn="just">
              <a:lnSpc>
                <a:spcPct val="105000"/>
              </a:lnSpc>
              <a:spcAft>
                <a:spcPts val="800"/>
              </a:spcAft>
            </a:pPr>
            <a:r>
              <a:rPr lang="zh-CN" altLang="en-US" sz="1700" dirty="0"/>
              <a:t>图中</a:t>
            </a:r>
            <a:r>
              <a:rPr lang="zh-CN" altLang="zh-CN" sz="1700" dirty="0"/>
              <a:t>上</a:t>
            </a:r>
            <a:r>
              <a:rPr lang="zh-CN" altLang="en-US" sz="1700" dirty="0"/>
              <a:t>方</a:t>
            </a:r>
            <a:r>
              <a:rPr lang="zh-CN" altLang="zh-CN" sz="1700" dirty="0"/>
              <a:t>为剔除小于</a:t>
            </a:r>
            <a:r>
              <a:rPr lang="en-US" altLang="zh-CN" sz="1700" dirty="0"/>
              <a:t>1000</a:t>
            </a:r>
            <a:r>
              <a:rPr lang="zh-CN" altLang="zh-CN" sz="1700" dirty="0"/>
              <a:t>字节的非正常编辑记录之后的变化曲线，下方为非正常编辑的出现情况，初步可见，上方曲线变化的频率与下方非正常编辑发生的频率基本相当，可以看出编辑战是分了若干个阶段进行的，有时较为缓和，有时较为激烈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A3C570F-4282-4EAB-AE93-366A41809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12"/>
          <a:stretch/>
        </p:blipFill>
        <p:spPr>
          <a:xfrm>
            <a:off x="6089652" y="2785251"/>
            <a:ext cx="5738552" cy="346241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30553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ṣḷïď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Sḻîḍê">
            <a:extLst>
              <a:ext uri="{FF2B5EF4-FFF2-40B4-BE49-F238E27FC236}">
                <a16:creationId xmlns:a16="http://schemas.microsoft.com/office/drawing/2014/main" id="{2762FD55-B9BD-4602-BCA6-80CCEF6CD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数据分析</a:t>
            </a:r>
          </a:p>
        </p:txBody>
      </p:sp>
      <p:sp>
        <p:nvSpPr>
          <p:cNvPr id="3" name="iśḷîḑê">
            <a:extLst>
              <a:ext uri="{FF2B5EF4-FFF2-40B4-BE49-F238E27FC236}">
                <a16:creationId xmlns:a16="http://schemas.microsoft.com/office/drawing/2014/main" id="{9BD18ABA-BD52-4F72-B485-E8EAF6F9F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88AE53F-B3F9-4F54-8D7F-07F45D1ADBB0}"/>
              </a:ext>
            </a:extLst>
          </p:cNvPr>
          <p:cNvSpPr/>
          <p:nvPr/>
        </p:nvSpPr>
        <p:spPr>
          <a:xfrm>
            <a:off x="922713" y="1309953"/>
            <a:ext cx="9892145" cy="5028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/>
              <a:t>编辑类型（</a:t>
            </a:r>
            <a:r>
              <a:rPr lang="en-US" altLang="zh-CN" dirty="0"/>
              <a:t>Minor</a:t>
            </a:r>
            <a:r>
              <a:rPr lang="zh-CN" altLang="en-US" dirty="0"/>
              <a:t>）</a:t>
            </a:r>
            <a:r>
              <a:rPr lang="zh-CN" altLang="zh-CN" dirty="0"/>
              <a:t>字段</a:t>
            </a:r>
            <a:r>
              <a:rPr lang="zh-CN" altLang="en-US" dirty="0"/>
              <a:t>则</a:t>
            </a:r>
            <a:r>
              <a:rPr lang="zh-CN" altLang="zh-CN" dirty="0"/>
              <a:t>仅包括两个可能的取值：</a:t>
            </a:r>
            <a:r>
              <a:rPr lang="en-US" altLang="zh-CN" dirty="0"/>
              <a:t>True</a:t>
            </a:r>
            <a:r>
              <a:rPr lang="zh-CN" altLang="zh-CN" dirty="0"/>
              <a:t>和</a:t>
            </a:r>
            <a:r>
              <a:rPr lang="en-US" altLang="zh-CN" dirty="0"/>
              <a:t>False</a:t>
            </a:r>
            <a:r>
              <a:rPr lang="zh-CN" altLang="zh-CN" dirty="0"/>
              <a:t>。其中值为</a:t>
            </a:r>
            <a:r>
              <a:rPr lang="en-US" altLang="zh-CN" dirty="0"/>
              <a:t>True</a:t>
            </a:r>
            <a:r>
              <a:rPr lang="zh-CN" altLang="zh-CN" dirty="0"/>
              <a:t>的记录约占</a:t>
            </a:r>
            <a:r>
              <a:rPr lang="en-US" altLang="zh-CN" dirty="0"/>
              <a:t>25%</a:t>
            </a:r>
            <a:r>
              <a:rPr lang="zh-CN" altLang="zh-CN" dirty="0"/>
              <a:t>代表着改动不大，改动详情中多为“</a:t>
            </a:r>
            <a:r>
              <a:rPr lang="en-US" altLang="zh-CN" dirty="0"/>
              <a:t>revert</a:t>
            </a:r>
            <a:r>
              <a:rPr lang="zh-CN" altLang="zh-CN" dirty="0"/>
              <a:t>”、“</a:t>
            </a:r>
            <a:r>
              <a:rPr lang="en-US" altLang="zh-CN" dirty="0"/>
              <a:t>undid</a:t>
            </a:r>
            <a:r>
              <a:rPr lang="zh-CN" altLang="zh-CN" dirty="0"/>
              <a:t>”等字样，也包括很多拼写语法错误的修改以及链接的添加；为</a:t>
            </a:r>
            <a:r>
              <a:rPr lang="en-US" altLang="zh-CN" dirty="0"/>
              <a:t>False</a:t>
            </a:r>
            <a:r>
              <a:rPr lang="zh-CN" altLang="zh-CN" dirty="0"/>
              <a:t>的记录约占</a:t>
            </a:r>
            <a:r>
              <a:rPr lang="en-US" altLang="zh-CN" dirty="0"/>
              <a:t>75%</a:t>
            </a:r>
            <a:r>
              <a:rPr lang="zh-CN" altLang="zh-CN" dirty="0"/>
              <a:t>，形式较多，既包括大段的修改，也包括一些修改的“</a:t>
            </a:r>
            <a:r>
              <a:rPr lang="en-US" altLang="zh-CN" dirty="0"/>
              <a:t>revert</a:t>
            </a:r>
            <a:r>
              <a:rPr lang="zh-CN" altLang="zh-CN" dirty="0"/>
              <a:t>”和“</a:t>
            </a:r>
            <a:r>
              <a:rPr lang="en-US" altLang="zh-CN" dirty="0"/>
              <a:t>undid</a:t>
            </a:r>
            <a:r>
              <a:rPr lang="zh-CN" altLang="zh-CN" dirty="0"/>
              <a:t>”。</a:t>
            </a:r>
            <a:endParaRPr lang="en-US" altLang="zh-CN" dirty="0"/>
          </a:p>
          <a:p>
            <a:pPr indent="457200">
              <a:lnSpc>
                <a:spcPct val="150000"/>
              </a:lnSpc>
            </a:pPr>
            <a:endParaRPr lang="zh-CN" altLang="zh-CN" dirty="0"/>
          </a:p>
          <a:p>
            <a:pPr indent="457200">
              <a:lnSpc>
                <a:spcPct val="150000"/>
              </a:lnSpc>
            </a:pPr>
            <a:r>
              <a:rPr lang="zh-CN" altLang="en-US" dirty="0"/>
              <a:t>最后</a:t>
            </a:r>
            <a:r>
              <a:rPr lang="zh-CN" altLang="zh-CN" dirty="0"/>
              <a:t>我们对每一条编辑的</a:t>
            </a:r>
            <a:r>
              <a:rPr lang="zh-CN" altLang="en-US" dirty="0"/>
              <a:t>编辑内容（</a:t>
            </a:r>
            <a:r>
              <a:rPr lang="en-US" altLang="zh-CN" dirty="0"/>
              <a:t>notes</a:t>
            </a:r>
            <a:r>
              <a:rPr lang="zh-CN" altLang="en-US" dirty="0"/>
              <a:t>）字段</a:t>
            </a:r>
            <a:r>
              <a:rPr lang="zh-CN" altLang="zh-CN" dirty="0"/>
              <a:t>进行分析，主要包括以下几个方面的内容：</a:t>
            </a:r>
          </a:p>
          <a:p>
            <a:pPr marL="285750" lvl="0" indent="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/>
              <a:t>对于编辑区域的描述：这类描述一般会出现在</a:t>
            </a:r>
            <a:r>
              <a:rPr lang="en-US" altLang="zh-CN" dirty="0"/>
              <a:t>notes</a:t>
            </a:r>
            <a:r>
              <a:rPr lang="zh-CN" altLang="zh-CN" dirty="0"/>
              <a:t>字符串的开头，以？起始，标注编辑内容属于哪个</a:t>
            </a:r>
            <a:r>
              <a:rPr lang="en-US" altLang="zh-CN" dirty="0"/>
              <a:t>section</a:t>
            </a:r>
            <a:r>
              <a:rPr lang="zh-CN" altLang="zh-CN" dirty="0"/>
              <a:t>，比如</a:t>
            </a:r>
            <a:r>
              <a:rPr lang="en-US" altLang="zh-CN" dirty="0"/>
              <a:t>Introduction</a:t>
            </a:r>
            <a:r>
              <a:rPr lang="zh-CN" altLang="zh-CN" dirty="0"/>
              <a:t>，</a:t>
            </a:r>
            <a:r>
              <a:rPr lang="en-US" altLang="zh-CN" dirty="0"/>
              <a:t>See also</a:t>
            </a:r>
            <a:r>
              <a:rPr lang="zh-CN" altLang="zh-CN" dirty="0"/>
              <a:t>等，这里的问号对应</a:t>
            </a:r>
            <a:r>
              <a:rPr lang="en-US" altLang="zh-CN" dirty="0"/>
              <a:t>wiki</a:t>
            </a:r>
            <a:r>
              <a:rPr lang="zh-CN" altLang="zh-CN" dirty="0"/>
              <a:t>百科现在的→，表示</a:t>
            </a:r>
            <a:r>
              <a:rPr lang="en-US" altLang="zh-CN" dirty="0"/>
              <a:t>section edit</a:t>
            </a:r>
            <a:r>
              <a:rPr lang="zh-CN" altLang="zh-CN" dirty="0"/>
              <a:t>。</a:t>
            </a:r>
          </a:p>
          <a:p>
            <a:pPr marL="285750" lvl="0" indent="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/>
              <a:t>用户之间的关系：根据</a:t>
            </a:r>
            <a:r>
              <a:rPr lang="en-US" altLang="zh-CN" dirty="0"/>
              <a:t>notes</a:t>
            </a:r>
            <a:r>
              <a:rPr lang="zh-CN" altLang="zh-CN" dirty="0"/>
              <a:t>的内容我们可以发现不同用户之间的关系，比如</a:t>
            </a:r>
            <a:r>
              <a:rPr lang="en-US" altLang="zh-CN" dirty="0"/>
              <a:t>A</a:t>
            </a:r>
            <a:r>
              <a:rPr lang="zh-CN" altLang="zh-CN" dirty="0"/>
              <a:t>用户可能会撤销或回退</a:t>
            </a:r>
            <a:r>
              <a:rPr lang="en-US" altLang="zh-CN" dirty="0"/>
              <a:t>B</a:t>
            </a:r>
            <a:r>
              <a:rPr lang="zh-CN" altLang="zh-CN" dirty="0"/>
              <a:t>用户的编辑内容，或者用户</a:t>
            </a:r>
            <a:r>
              <a:rPr lang="en-US" altLang="zh-CN" dirty="0"/>
              <a:t>A</a:t>
            </a:r>
            <a:r>
              <a:rPr lang="zh-CN" altLang="zh-CN" dirty="0"/>
              <a:t>在</a:t>
            </a:r>
            <a:r>
              <a:rPr lang="en-US" altLang="zh-CN" dirty="0"/>
              <a:t>notes</a:t>
            </a:r>
            <a:r>
              <a:rPr lang="zh-CN" altLang="zh-CN" dirty="0"/>
              <a:t>中会对用户</a:t>
            </a:r>
            <a:r>
              <a:rPr lang="en-US" altLang="zh-CN" dirty="0"/>
              <a:t>B</a:t>
            </a:r>
            <a:r>
              <a:rPr lang="zh-CN" altLang="zh-CN" dirty="0"/>
              <a:t>的编辑进行评价。</a:t>
            </a:r>
          </a:p>
          <a:p>
            <a:pPr marL="285750" lvl="0" indent="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/>
              <a:t>对于编辑内容的描述：一般用户会在</a:t>
            </a:r>
            <a:r>
              <a:rPr lang="en-US" altLang="zh-CN" dirty="0"/>
              <a:t>notes</a:t>
            </a:r>
            <a:r>
              <a:rPr lang="zh-CN" altLang="zh-CN" dirty="0"/>
              <a:t>中编写他们的具体修改内容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92861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Kind&quot;:&quot;System&quot;,&quot;OldGuidesSetting&quot;:{&quot;HeaderHeight&quot;:15.0,&quot;FooterHeight&quot;:9.0,&quot;SideMargin&quot;:5.5,&quot;TopMargin&quot;:0.0,&quot;BottomMargin&quot;:0.0,&quot;IntervalMargin&quot;:1.5}}"/>
  <p:tag name="ISLIDE.THEME" val="#62999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537668;#350004;"/>
  <p:tag name="ISLIDE.PICTURE" val="#VCG41170535316;#VCG41139725497;#VCG41N883622612;#VCG211245528148;#VCG41157434064;"/>
  <p:tag name="ISLIDE.THEME" val="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heme/theme1.xml><?xml version="1.0" encoding="utf-8"?>
<a:theme xmlns:a="http://schemas.openxmlformats.org/drawingml/2006/main" name="主题1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2D9CB"/>
      </a:accent1>
      <a:accent2>
        <a:srgbClr val="002665"/>
      </a:accent2>
      <a:accent3>
        <a:srgbClr val="02D9CB"/>
      </a:accent3>
      <a:accent4>
        <a:srgbClr val="002665"/>
      </a:accent4>
      <a:accent5>
        <a:srgbClr val="02D9CB"/>
      </a:accent5>
      <a:accent6>
        <a:srgbClr val="002665"/>
      </a:accent6>
      <a:hlink>
        <a:srgbClr val="CF0635"/>
      </a:hlink>
      <a:folHlink>
        <a:srgbClr val="BFBFBF"/>
      </a:folHlink>
    </a:clrScheme>
    <a:fontScheme name="主题标准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FADC06E5-F6FD-43B6-A7FC-2E0633EE67FF}" vid="{FAB90306-471B-4F28-9DEE-1D9FBB0A262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2D9CB"/>
    </a:accent1>
    <a:accent2>
      <a:srgbClr val="002665"/>
    </a:accent2>
    <a:accent3>
      <a:srgbClr val="02D9CB"/>
    </a:accent3>
    <a:accent4>
      <a:srgbClr val="002665"/>
    </a:accent4>
    <a:accent5>
      <a:srgbClr val="02D9CB"/>
    </a:accent5>
    <a:accent6>
      <a:srgbClr val="002665"/>
    </a:accent6>
    <a:hlink>
      <a:srgbClr val="CF0635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2D9CB"/>
    </a:accent1>
    <a:accent2>
      <a:srgbClr val="002665"/>
    </a:accent2>
    <a:accent3>
      <a:srgbClr val="02D9CB"/>
    </a:accent3>
    <a:accent4>
      <a:srgbClr val="002665"/>
    </a:accent4>
    <a:accent5>
      <a:srgbClr val="02D9CB"/>
    </a:accent5>
    <a:accent6>
      <a:srgbClr val="002665"/>
    </a:accent6>
    <a:hlink>
      <a:srgbClr val="CF0635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2D9CB"/>
    </a:accent1>
    <a:accent2>
      <a:srgbClr val="002665"/>
    </a:accent2>
    <a:accent3>
      <a:srgbClr val="02D9CB"/>
    </a:accent3>
    <a:accent4>
      <a:srgbClr val="002665"/>
    </a:accent4>
    <a:accent5>
      <a:srgbClr val="02D9CB"/>
    </a:accent5>
    <a:accent6>
      <a:srgbClr val="002665"/>
    </a:accent6>
    <a:hlink>
      <a:srgbClr val="CF0635"/>
    </a:hlink>
    <a:folHlink>
      <a:srgbClr val="BFBFB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AF5A9F4AF7B1214BB9BCD0B3AB684B1E" ma:contentTypeVersion="11" ma:contentTypeDescription="新建文档。" ma:contentTypeScope="" ma:versionID="e0e194eac772722c701c66ab720b3cc1">
  <xsd:schema xmlns:xsd="http://www.w3.org/2001/XMLSchema" xmlns:xs="http://www.w3.org/2001/XMLSchema" xmlns:p="http://schemas.microsoft.com/office/2006/metadata/properties" xmlns:ns3="3331585e-4311-40a3-8c56-d0c6487e8ddb" targetNamespace="http://schemas.microsoft.com/office/2006/metadata/properties" ma:root="true" ma:fieldsID="6ace4ff6ac584fc9cf0da3cd0a48bca0" ns3:_="">
    <xsd:import namespace="3331585e-4311-40a3-8c56-d0c6487e8dd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31585e-4311-40a3-8c56-d0c6487e8d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285927-3186-4819-A560-A3A9A3E270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5688F98-F140-4511-BA9A-34CD6DAC8D68}">
  <ds:schemaRefs>
    <ds:schemaRef ds:uri="http://schemas.microsoft.com/office/2006/metadata/properties"/>
    <ds:schemaRef ds:uri="http://purl.org/dc/terms/"/>
    <ds:schemaRef ds:uri="http://www.w3.org/XML/1998/namespace"/>
    <ds:schemaRef ds:uri="http://purl.org/dc/elements/1.1/"/>
    <ds:schemaRef ds:uri="http://schemas.openxmlformats.org/package/2006/metadata/core-properties"/>
    <ds:schemaRef ds:uri="3331585e-4311-40a3-8c56-d0c6487e8ddb"/>
    <ds:schemaRef ds:uri="http://schemas.microsoft.com/office/2006/documentManagement/types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7ACB769-BA5A-40D9-9B55-57C2CE0671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31585e-4311-40a3-8c56-d0c6487e8d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Mu</Template>
  <TotalTime>781</TotalTime>
  <Words>1836</Words>
  <Application>Microsoft Office PowerPoint</Application>
  <PresentationFormat>宽屏</PresentationFormat>
  <Paragraphs>122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Helvetica Neue</vt:lpstr>
      <vt:lpstr>等线</vt:lpstr>
      <vt:lpstr>微软雅黑</vt:lpstr>
      <vt:lpstr>Arial</vt:lpstr>
      <vt:lpstr>Times New Roman</vt:lpstr>
      <vt:lpstr>主题1</vt:lpstr>
      <vt:lpstr>Stand ard Template</vt:lpstr>
      <vt:lpstr>PowerPoint 演示文稿</vt:lpstr>
      <vt:lpstr>摘要</vt:lpstr>
      <vt:lpstr>摘要</vt:lpstr>
      <vt:lpstr>数据分析</vt:lpstr>
      <vt:lpstr>数据介绍</vt:lpstr>
      <vt:lpstr>数据分析</vt:lpstr>
      <vt:lpstr>数据分析</vt:lpstr>
      <vt:lpstr>数据分析</vt:lpstr>
      <vt:lpstr>分析任务</vt:lpstr>
      <vt:lpstr>3.1 百科文本的演变过程</vt:lpstr>
      <vt:lpstr>3.2 编辑者之间的相关关系</vt:lpstr>
      <vt:lpstr>3.1 百科文本的演变过程</vt:lpstr>
      <vt:lpstr>3.2 编辑者之间的相关关系</vt:lpstr>
      <vt:lpstr>可视化方案</vt:lpstr>
      <vt:lpstr>问题</vt:lpstr>
      <vt:lpstr>4.1 百科文本的演变过程</vt:lpstr>
      <vt:lpstr>4.2 编辑者关系网络图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iSlide PowerPoint  Standard Template</dc:title>
  <dc:creator>Mu</dc:creator>
  <cp:lastModifiedBy>周 魏</cp:lastModifiedBy>
  <cp:revision>14</cp:revision>
  <cp:lastPrinted>2021-07-08T16:00:00Z</cp:lastPrinted>
  <dcterms:created xsi:type="dcterms:W3CDTF">2021-07-08T16:00:00Z</dcterms:created>
  <dcterms:modified xsi:type="dcterms:W3CDTF">2022-01-18T14:15:03Z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07dabf55-73c6-4f38-b26d-eb303152531e</vt:lpwstr>
  </property>
  <property fmtid="{D5CDD505-2E9C-101B-9397-08002B2CF9AE}" pid="3" name="ContentTypeId">
    <vt:lpwstr>0x010100AF5A9F4AF7B1214BB9BCD0B3AB684B1E</vt:lpwstr>
  </property>
</Properties>
</file>