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d6126d0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d6126d0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d6126d0d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d6126d0d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d6126d0d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d6126d0d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d6126d0d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d6126d0d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92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Reddit Distributed Database</a:t>
            </a:r>
            <a:endParaRPr>
              <a:latin typeface="Roboto"/>
              <a:ea typeface="Roboto"/>
              <a:cs typeface="Roboto"/>
              <a:sym typeface="Roboto"/>
            </a:endParaRPr>
          </a:p>
        </p:txBody>
      </p:sp>
      <p:sp>
        <p:nvSpPr>
          <p:cNvPr id="55" name="Google Shape;55;p13"/>
          <p:cNvSpPr txBox="1"/>
          <p:nvPr>
            <p:ph idx="1" type="subTitle"/>
          </p:nvPr>
        </p:nvSpPr>
        <p:spPr>
          <a:xfrm>
            <a:off x="311700" y="2757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Joshua Payapulli, Armand Patel, Paul Yoo</a:t>
            </a:r>
            <a:endParaRPr>
              <a:latin typeface="Roboto"/>
              <a:ea typeface="Roboto"/>
              <a:cs typeface="Roboto"/>
              <a:sym typeface="Roboto"/>
            </a:endParaRPr>
          </a:p>
        </p:txBody>
      </p:sp>
      <p:cxnSp>
        <p:nvCxnSpPr>
          <p:cNvPr id="56" name="Google Shape;56;p13"/>
          <p:cNvCxnSpPr/>
          <p:nvPr/>
        </p:nvCxnSpPr>
        <p:spPr>
          <a:xfrm>
            <a:off x="440375" y="2733350"/>
            <a:ext cx="8278800" cy="351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45000"/>
              </a:lnSpc>
              <a:spcBef>
                <a:spcPts val="0"/>
              </a:spcBef>
              <a:spcAft>
                <a:spcPts val="0"/>
              </a:spcAft>
              <a:buNone/>
            </a:pPr>
            <a:r>
              <a:rPr lang="en" sz="2200">
                <a:latin typeface="Roboto"/>
                <a:ea typeface="Roboto"/>
                <a:cs typeface="Roboto"/>
                <a:sym typeface="Roboto"/>
              </a:rPr>
              <a:t>Tech stack</a:t>
            </a:r>
            <a:endParaRPr sz="2200">
              <a:latin typeface="Roboto"/>
              <a:ea typeface="Roboto"/>
              <a:cs typeface="Roboto"/>
              <a:sym typeface="Roboto"/>
            </a:endParaRPr>
          </a:p>
        </p:txBody>
      </p:sp>
      <p:sp>
        <p:nvSpPr>
          <p:cNvPr id="62" name="Google Shape;62;p14"/>
          <p:cNvSpPr txBox="1"/>
          <p:nvPr>
            <p:ph idx="1" type="body"/>
          </p:nvPr>
        </p:nvSpPr>
        <p:spPr>
          <a:xfrm>
            <a:off x="311700" y="1152475"/>
            <a:ext cx="65403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ReactJS was used to develop the front end of the website</a:t>
            </a:r>
            <a:endParaRPr sz="1700">
              <a:solidFill>
                <a:schemeClr val="dk1"/>
              </a:solidFill>
              <a:latin typeface="Roboto"/>
              <a:ea typeface="Roboto"/>
              <a:cs typeface="Roboto"/>
              <a:sym typeface="Roboto"/>
            </a:endParaRPr>
          </a:p>
          <a:p>
            <a:pPr indent="-336550" lvl="1" marL="9144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Live Table was created to display reddit entries</a:t>
            </a:r>
            <a:endParaRPr sz="1700">
              <a:solidFill>
                <a:schemeClr val="dk1"/>
              </a:solidFill>
              <a:latin typeface="Roboto"/>
              <a:ea typeface="Roboto"/>
              <a:cs typeface="Roboto"/>
              <a:sym typeface="Roboto"/>
            </a:endParaRPr>
          </a:p>
          <a:p>
            <a:pPr indent="-336550" lvl="1" marL="9144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Several buttons created to </a:t>
            </a:r>
            <a:r>
              <a:rPr lang="en" sz="1700">
                <a:solidFill>
                  <a:schemeClr val="dk1"/>
                </a:solidFill>
                <a:latin typeface="Roboto"/>
                <a:ea typeface="Roboto"/>
                <a:cs typeface="Roboto"/>
                <a:sym typeface="Roboto"/>
              </a:rPr>
              <a:t>navigate</a:t>
            </a:r>
            <a:r>
              <a:rPr lang="en" sz="1700">
                <a:solidFill>
                  <a:schemeClr val="dk1"/>
                </a:solidFill>
                <a:latin typeface="Roboto"/>
                <a:ea typeface="Roboto"/>
                <a:cs typeface="Roboto"/>
                <a:sym typeface="Roboto"/>
              </a:rPr>
              <a:t> website</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Flask was used on the backend to create functionality behind the buttons on the app</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GitHub repository stored all of our data and code</a:t>
            </a:r>
            <a:endParaRPr sz="1700">
              <a:solidFill>
                <a:schemeClr val="dk1"/>
              </a:solidFill>
              <a:latin typeface="Roboto"/>
              <a:ea typeface="Roboto"/>
              <a:cs typeface="Roboto"/>
              <a:sym typeface="Roboto"/>
            </a:endParaRPr>
          </a:p>
          <a:p>
            <a:pPr indent="0" lvl="0" marL="457200" rtl="0" algn="l">
              <a:spcBef>
                <a:spcPts val="1200"/>
              </a:spcBef>
              <a:spcAft>
                <a:spcPts val="1200"/>
              </a:spcAft>
              <a:buNone/>
            </a:pPr>
            <a:r>
              <a:t/>
            </a:r>
            <a:endParaRPr sz="1700">
              <a:solidFill>
                <a:schemeClr val="dk1"/>
              </a:solidFill>
              <a:latin typeface="Roboto"/>
              <a:ea typeface="Roboto"/>
              <a:cs typeface="Roboto"/>
              <a:sym typeface="Roboto"/>
            </a:endParaRPr>
          </a:p>
        </p:txBody>
      </p:sp>
      <p:cxnSp>
        <p:nvCxnSpPr>
          <p:cNvPr id="63" name="Google Shape;63;p14"/>
          <p:cNvCxnSpPr/>
          <p:nvPr/>
        </p:nvCxnSpPr>
        <p:spPr>
          <a:xfrm>
            <a:off x="440375" y="980750"/>
            <a:ext cx="8278800" cy="35100"/>
          </a:xfrm>
          <a:prstGeom prst="straightConnector1">
            <a:avLst/>
          </a:prstGeom>
          <a:noFill/>
          <a:ln cap="flat" cmpd="sng" w="19050">
            <a:solidFill>
              <a:schemeClr val="dk1"/>
            </a:solidFill>
            <a:prstDash val="solid"/>
            <a:round/>
            <a:headEnd len="med" w="med" type="none"/>
            <a:tailEnd len="med" w="med" type="none"/>
          </a:ln>
        </p:spPr>
      </p:cxnSp>
      <p:pic>
        <p:nvPicPr>
          <p:cNvPr id="64" name="Google Shape;64;p14"/>
          <p:cNvPicPr preferRelativeResize="0"/>
          <p:nvPr/>
        </p:nvPicPr>
        <p:blipFill>
          <a:blip r:embed="rId3">
            <a:alphaModFix/>
          </a:blip>
          <a:stretch>
            <a:fillRect/>
          </a:stretch>
        </p:blipFill>
        <p:spPr>
          <a:xfrm>
            <a:off x="4938000" y="3299575"/>
            <a:ext cx="3569900" cy="1269300"/>
          </a:xfrm>
          <a:prstGeom prst="rect">
            <a:avLst/>
          </a:prstGeom>
          <a:noFill/>
          <a:ln cap="flat" cmpd="sng" w="19050">
            <a:solidFill>
              <a:schemeClr val="dk1"/>
            </a:solidFill>
            <a:prstDash val="solid"/>
            <a:round/>
            <a:headEnd len="sm" w="sm" type="none"/>
            <a:tailEnd len="sm" w="sm" type="none"/>
          </a:ln>
        </p:spPr>
      </p:pic>
      <p:pic>
        <p:nvPicPr>
          <p:cNvPr id="65" name="Google Shape;65;p14"/>
          <p:cNvPicPr preferRelativeResize="0"/>
          <p:nvPr/>
        </p:nvPicPr>
        <p:blipFill>
          <a:blip r:embed="rId4">
            <a:alphaModFix/>
          </a:blip>
          <a:stretch>
            <a:fillRect/>
          </a:stretch>
        </p:blipFill>
        <p:spPr>
          <a:xfrm>
            <a:off x="7104775" y="1699350"/>
            <a:ext cx="1403125" cy="11130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45000"/>
              </a:lnSpc>
              <a:spcBef>
                <a:spcPts val="0"/>
              </a:spcBef>
              <a:spcAft>
                <a:spcPts val="0"/>
              </a:spcAft>
              <a:buClr>
                <a:schemeClr val="dk1"/>
              </a:buClr>
              <a:buSzPts val="1100"/>
              <a:buFont typeface="Arial"/>
              <a:buNone/>
            </a:pPr>
            <a:r>
              <a:rPr lang="en" sz="2200">
                <a:latin typeface="Roboto"/>
                <a:ea typeface="Roboto"/>
                <a:cs typeface="Roboto"/>
                <a:sym typeface="Roboto"/>
              </a:rPr>
              <a:t>Integration with Firebase Realtime Database</a:t>
            </a:r>
            <a:endParaRPr sz="2200">
              <a:latin typeface="Roboto"/>
              <a:ea typeface="Roboto"/>
              <a:cs typeface="Roboto"/>
              <a:sym typeface="Roboto"/>
            </a:endParaRPr>
          </a:p>
        </p:txBody>
      </p:sp>
      <p:sp>
        <p:nvSpPr>
          <p:cNvPr id="71" name="Google Shape;71;p15"/>
          <p:cNvSpPr txBox="1"/>
          <p:nvPr>
            <p:ph idx="1" type="body"/>
          </p:nvPr>
        </p:nvSpPr>
        <p:spPr>
          <a:xfrm>
            <a:off x="311700" y="1152475"/>
            <a:ext cx="65403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 “praw” library was used to scrape information about the upcoming election from Reddit posts</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Firebase Realtime Database used to store all information about posts in JSON format</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Firebase was integrated with the web application along with query functions/buttons</a:t>
            </a:r>
            <a:endParaRPr sz="1700">
              <a:solidFill>
                <a:schemeClr val="dk1"/>
              </a:solidFill>
              <a:latin typeface="Roboto"/>
              <a:ea typeface="Roboto"/>
              <a:cs typeface="Roboto"/>
              <a:sym typeface="Roboto"/>
            </a:endParaRPr>
          </a:p>
        </p:txBody>
      </p:sp>
      <p:cxnSp>
        <p:nvCxnSpPr>
          <p:cNvPr id="72" name="Google Shape;72;p15"/>
          <p:cNvCxnSpPr/>
          <p:nvPr/>
        </p:nvCxnSpPr>
        <p:spPr>
          <a:xfrm>
            <a:off x="440375" y="980750"/>
            <a:ext cx="8278800" cy="35100"/>
          </a:xfrm>
          <a:prstGeom prst="straightConnector1">
            <a:avLst/>
          </a:prstGeom>
          <a:noFill/>
          <a:ln cap="flat" cmpd="sng" w="19050">
            <a:solidFill>
              <a:schemeClr val="dk1"/>
            </a:solidFill>
            <a:prstDash val="solid"/>
            <a:round/>
            <a:headEnd len="med" w="med" type="none"/>
            <a:tailEnd len="med" w="med" type="none"/>
          </a:ln>
        </p:spPr>
      </p:cxnSp>
      <p:pic>
        <p:nvPicPr>
          <p:cNvPr id="73" name="Google Shape;73;p15"/>
          <p:cNvPicPr preferRelativeResize="0"/>
          <p:nvPr/>
        </p:nvPicPr>
        <p:blipFill>
          <a:blip r:embed="rId3">
            <a:alphaModFix/>
          </a:blip>
          <a:stretch>
            <a:fillRect/>
          </a:stretch>
        </p:blipFill>
        <p:spPr>
          <a:xfrm>
            <a:off x="6852001" y="1646950"/>
            <a:ext cx="1983074" cy="2686273"/>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45000"/>
              </a:lnSpc>
              <a:spcBef>
                <a:spcPts val="0"/>
              </a:spcBef>
              <a:spcAft>
                <a:spcPts val="0"/>
              </a:spcAft>
              <a:buNone/>
            </a:pPr>
            <a:r>
              <a:rPr lang="en" sz="2200">
                <a:latin typeface="Roboto"/>
                <a:ea typeface="Roboto"/>
                <a:cs typeface="Roboto"/>
                <a:sym typeface="Roboto"/>
              </a:rPr>
              <a:t>Data Management Functionality</a:t>
            </a:r>
            <a:endParaRPr sz="2200">
              <a:latin typeface="Roboto"/>
              <a:ea typeface="Roboto"/>
              <a:cs typeface="Roboto"/>
              <a:sym typeface="Roboto"/>
            </a:endParaRPr>
          </a:p>
        </p:txBody>
      </p:sp>
      <p:sp>
        <p:nvSpPr>
          <p:cNvPr id="79" name="Google Shape;79;p16"/>
          <p:cNvSpPr txBox="1"/>
          <p:nvPr>
            <p:ph idx="1" type="body"/>
          </p:nvPr>
        </p:nvSpPr>
        <p:spPr>
          <a:xfrm>
            <a:off x="159300" y="1152475"/>
            <a:ext cx="6540300" cy="34164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Implemented functionalities in the app that allow users to: </a:t>
            </a:r>
            <a:endParaRPr sz="1500">
              <a:solidFill>
                <a:schemeClr val="dk1"/>
              </a:solidFill>
              <a:latin typeface="Roboto"/>
              <a:ea typeface="Roboto"/>
              <a:cs typeface="Roboto"/>
              <a:sym typeface="Roboto"/>
            </a:endParaRPr>
          </a:p>
          <a:p>
            <a:pPr indent="-323850" lvl="1" marL="914400" rtl="0" algn="l">
              <a:spcBef>
                <a:spcPts val="0"/>
              </a:spcBef>
              <a:spcAft>
                <a:spcPts val="0"/>
              </a:spcAft>
              <a:buClr>
                <a:schemeClr val="dk1"/>
              </a:buClr>
              <a:buSzPts val="1500"/>
              <a:buFont typeface="Roboto"/>
              <a:buChar char="○"/>
            </a:pPr>
            <a:r>
              <a:rPr lang="en" sz="1500">
                <a:solidFill>
                  <a:schemeClr val="dk1"/>
                </a:solidFill>
                <a:highlight>
                  <a:srgbClr val="FFFF00"/>
                </a:highlight>
                <a:latin typeface="Roboto"/>
                <a:ea typeface="Roboto"/>
                <a:cs typeface="Roboto"/>
                <a:sym typeface="Roboto"/>
              </a:rPr>
              <a:t>Insert</a:t>
            </a:r>
            <a:r>
              <a:rPr lang="en" sz="1500">
                <a:solidFill>
                  <a:schemeClr val="dk1"/>
                </a:solidFill>
                <a:latin typeface="Roboto"/>
                <a:ea typeface="Roboto"/>
                <a:cs typeface="Roboto"/>
                <a:sym typeface="Roboto"/>
              </a:rPr>
              <a:t> new Reddit posts: </a:t>
            </a:r>
            <a:endParaRPr sz="1500">
              <a:solidFill>
                <a:schemeClr val="dk1"/>
              </a:solidFill>
              <a:latin typeface="Roboto"/>
              <a:ea typeface="Roboto"/>
              <a:cs typeface="Roboto"/>
              <a:sym typeface="Roboto"/>
            </a:endParaRPr>
          </a:p>
          <a:p>
            <a:pPr indent="-323850" lvl="3" marL="18288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Date</a:t>
            </a:r>
            <a:endParaRPr sz="1500">
              <a:solidFill>
                <a:schemeClr val="dk1"/>
              </a:solidFill>
              <a:latin typeface="Roboto"/>
              <a:ea typeface="Roboto"/>
              <a:cs typeface="Roboto"/>
              <a:sym typeface="Roboto"/>
            </a:endParaRPr>
          </a:p>
          <a:p>
            <a:pPr indent="-323850" lvl="3" marL="18288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Title</a:t>
            </a:r>
            <a:endParaRPr sz="1500">
              <a:solidFill>
                <a:schemeClr val="dk1"/>
              </a:solidFill>
              <a:latin typeface="Roboto"/>
              <a:ea typeface="Roboto"/>
              <a:cs typeface="Roboto"/>
              <a:sym typeface="Roboto"/>
            </a:endParaRPr>
          </a:p>
          <a:p>
            <a:pPr indent="-323850" lvl="3" marL="18288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Content</a:t>
            </a:r>
            <a:endParaRPr sz="1500">
              <a:solidFill>
                <a:schemeClr val="dk1"/>
              </a:solidFill>
              <a:latin typeface="Roboto"/>
              <a:ea typeface="Roboto"/>
              <a:cs typeface="Roboto"/>
              <a:sym typeface="Roboto"/>
            </a:endParaRPr>
          </a:p>
          <a:p>
            <a:pPr indent="-323850" lvl="3" marL="18288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Subreddit Name</a:t>
            </a:r>
            <a:endParaRPr sz="1500">
              <a:solidFill>
                <a:schemeClr val="dk1"/>
              </a:solidFill>
              <a:latin typeface="Roboto"/>
              <a:ea typeface="Roboto"/>
              <a:cs typeface="Roboto"/>
              <a:sym typeface="Roboto"/>
            </a:endParaRPr>
          </a:p>
          <a:p>
            <a:pPr indent="-323850" lvl="1" marL="914400" rtl="0" algn="l">
              <a:spcBef>
                <a:spcPts val="0"/>
              </a:spcBef>
              <a:spcAft>
                <a:spcPts val="0"/>
              </a:spcAft>
              <a:buClr>
                <a:schemeClr val="dk1"/>
              </a:buClr>
              <a:buSzPts val="1500"/>
              <a:buFont typeface="Roboto"/>
              <a:buChar char="○"/>
            </a:pPr>
            <a:r>
              <a:rPr lang="en" sz="1500">
                <a:solidFill>
                  <a:schemeClr val="dk1"/>
                </a:solidFill>
                <a:highlight>
                  <a:srgbClr val="FFFF00"/>
                </a:highlight>
                <a:latin typeface="Roboto"/>
                <a:ea typeface="Roboto"/>
                <a:cs typeface="Roboto"/>
                <a:sym typeface="Roboto"/>
              </a:rPr>
              <a:t>Update</a:t>
            </a:r>
            <a:r>
              <a:rPr lang="en" sz="1500">
                <a:solidFill>
                  <a:schemeClr val="dk1"/>
                </a:solidFill>
                <a:latin typeface="Roboto"/>
                <a:ea typeface="Roboto"/>
                <a:cs typeface="Roboto"/>
                <a:sym typeface="Roboto"/>
              </a:rPr>
              <a:t> existing Reddit posts: </a:t>
            </a:r>
            <a:endParaRPr sz="1500">
              <a:solidFill>
                <a:schemeClr val="dk1"/>
              </a:solidFill>
              <a:latin typeface="Roboto"/>
              <a:ea typeface="Roboto"/>
              <a:cs typeface="Roboto"/>
              <a:sym typeface="Roboto"/>
            </a:endParaRPr>
          </a:p>
          <a:p>
            <a:pPr indent="-323850" lvl="2" marL="13716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Allow users to select a post from the displayed list</a:t>
            </a:r>
            <a:endParaRPr sz="1500">
              <a:solidFill>
                <a:schemeClr val="dk1"/>
              </a:solidFill>
              <a:latin typeface="Roboto"/>
              <a:ea typeface="Roboto"/>
              <a:cs typeface="Roboto"/>
              <a:sym typeface="Roboto"/>
            </a:endParaRPr>
          </a:p>
          <a:p>
            <a:pPr indent="-323850" lvl="2" marL="13716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Edit details</a:t>
            </a:r>
            <a:endParaRPr sz="1500">
              <a:solidFill>
                <a:schemeClr val="dk1"/>
              </a:solidFill>
              <a:latin typeface="Roboto"/>
              <a:ea typeface="Roboto"/>
              <a:cs typeface="Roboto"/>
              <a:sym typeface="Roboto"/>
            </a:endParaRPr>
          </a:p>
          <a:p>
            <a:pPr indent="-323850" lvl="1" marL="914400" rtl="0" algn="l">
              <a:spcBef>
                <a:spcPts val="0"/>
              </a:spcBef>
              <a:spcAft>
                <a:spcPts val="0"/>
              </a:spcAft>
              <a:buClr>
                <a:schemeClr val="dk1"/>
              </a:buClr>
              <a:buSzPts val="1500"/>
              <a:buFont typeface="Roboto"/>
              <a:buChar char="○"/>
            </a:pPr>
            <a:r>
              <a:rPr lang="en" sz="1500">
                <a:solidFill>
                  <a:schemeClr val="dk1"/>
                </a:solidFill>
                <a:highlight>
                  <a:srgbClr val="FFFF00"/>
                </a:highlight>
                <a:latin typeface="Roboto"/>
                <a:ea typeface="Roboto"/>
                <a:cs typeface="Roboto"/>
                <a:sym typeface="Roboto"/>
              </a:rPr>
              <a:t>Delete</a:t>
            </a:r>
            <a:r>
              <a:rPr lang="en" sz="1500">
                <a:solidFill>
                  <a:schemeClr val="dk1"/>
                </a:solidFill>
                <a:latin typeface="Roboto"/>
                <a:ea typeface="Roboto"/>
                <a:cs typeface="Roboto"/>
                <a:sym typeface="Roboto"/>
              </a:rPr>
              <a:t> Reddit posts:</a:t>
            </a:r>
            <a:endParaRPr sz="1500">
              <a:solidFill>
                <a:schemeClr val="dk1"/>
              </a:solidFill>
              <a:latin typeface="Roboto"/>
              <a:ea typeface="Roboto"/>
              <a:cs typeface="Roboto"/>
              <a:sym typeface="Roboto"/>
            </a:endParaRPr>
          </a:p>
          <a:p>
            <a:pPr indent="-323850" lvl="2" marL="1371600" rtl="0" algn="l">
              <a:lnSpc>
                <a:spcPct val="145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Provide options for users to delete specific posts from the database</a:t>
            </a:r>
            <a:endParaRPr sz="1500">
              <a:solidFill>
                <a:schemeClr val="dk1"/>
              </a:solidFill>
              <a:latin typeface="Roboto"/>
              <a:ea typeface="Roboto"/>
              <a:cs typeface="Roboto"/>
              <a:sym typeface="Roboto"/>
            </a:endParaRPr>
          </a:p>
          <a:p>
            <a:pPr indent="-323850" lvl="2" marL="1371600" rtl="0" algn="l">
              <a:lnSpc>
                <a:spcPct val="145000"/>
              </a:lnSpc>
              <a:spcBef>
                <a:spcPts val="0"/>
              </a:spcBef>
              <a:spcAft>
                <a:spcPts val="0"/>
              </a:spcAft>
              <a:buClr>
                <a:schemeClr val="dk1"/>
              </a:buClr>
              <a:buSzPts val="1500"/>
              <a:buFont typeface="Roboto"/>
              <a:buChar char="■"/>
            </a:pPr>
            <a:r>
              <a:t/>
            </a:r>
            <a:endParaRPr sz="1500">
              <a:solidFill>
                <a:schemeClr val="dk1"/>
              </a:solidFill>
              <a:latin typeface="Roboto"/>
              <a:ea typeface="Roboto"/>
              <a:cs typeface="Roboto"/>
              <a:sym typeface="Roboto"/>
            </a:endParaRPr>
          </a:p>
        </p:txBody>
      </p:sp>
      <p:cxnSp>
        <p:nvCxnSpPr>
          <p:cNvPr id="80" name="Google Shape;80;p16"/>
          <p:cNvCxnSpPr/>
          <p:nvPr/>
        </p:nvCxnSpPr>
        <p:spPr>
          <a:xfrm>
            <a:off x="440375" y="980750"/>
            <a:ext cx="8278800" cy="35100"/>
          </a:xfrm>
          <a:prstGeom prst="straightConnector1">
            <a:avLst/>
          </a:prstGeom>
          <a:noFill/>
          <a:ln cap="flat" cmpd="sng" w="19050">
            <a:solidFill>
              <a:schemeClr val="dk1"/>
            </a:solidFill>
            <a:prstDash val="solid"/>
            <a:round/>
            <a:headEnd len="med" w="med" type="none"/>
            <a:tailEnd len="med" w="med" type="none"/>
          </a:ln>
        </p:spPr>
      </p:cxnSp>
      <p:pic>
        <p:nvPicPr>
          <p:cNvPr id="81" name="Google Shape;81;p16"/>
          <p:cNvPicPr preferRelativeResize="0"/>
          <p:nvPr/>
        </p:nvPicPr>
        <p:blipFill>
          <a:blip r:embed="rId3">
            <a:alphaModFix/>
          </a:blip>
          <a:stretch>
            <a:fillRect/>
          </a:stretch>
        </p:blipFill>
        <p:spPr>
          <a:xfrm>
            <a:off x="6205650" y="1284600"/>
            <a:ext cx="1024000" cy="1172650"/>
          </a:xfrm>
          <a:prstGeom prst="rect">
            <a:avLst/>
          </a:prstGeom>
          <a:noFill/>
          <a:ln cap="flat" cmpd="sng" w="19050">
            <a:solidFill>
              <a:schemeClr val="dk1"/>
            </a:solidFill>
            <a:prstDash val="solid"/>
            <a:round/>
            <a:headEnd len="sm" w="sm" type="none"/>
            <a:tailEnd len="sm" w="sm" type="none"/>
          </a:ln>
        </p:spPr>
      </p:pic>
      <p:pic>
        <p:nvPicPr>
          <p:cNvPr id="82" name="Google Shape;82;p16"/>
          <p:cNvPicPr preferRelativeResize="0"/>
          <p:nvPr/>
        </p:nvPicPr>
        <p:blipFill>
          <a:blip r:embed="rId4">
            <a:alphaModFix/>
          </a:blip>
          <a:stretch>
            <a:fillRect/>
          </a:stretch>
        </p:blipFill>
        <p:spPr>
          <a:xfrm>
            <a:off x="7424599" y="1284600"/>
            <a:ext cx="1294575" cy="3353952"/>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45000"/>
              </a:lnSpc>
              <a:spcBef>
                <a:spcPts val="0"/>
              </a:spcBef>
              <a:spcAft>
                <a:spcPts val="0"/>
              </a:spcAft>
              <a:buNone/>
            </a:pPr>
            <a:r>
              <a:rPr lang="en" sz="2200">
                <a:latin typeface="Roboto"/>
                <a:ea typeface="Roboto"/>
                <a:cs typeface="Roboto"/>
                <a:sym typeface="Roboto"/>
              </a:rPr>
              <a:t>Sentiment Analysis</a:t>
            </a:r>
            <a:endParaRPr sz="2200">
              <a:latin typeface="Roboto"/>
              <a:ea typeface="Roboto"/>
              <a:cs typeface="Roboto"/>
              <a:sym typeface="Roboto"/>
            </a:endParaRPr>
          </a:p>
        </p:txBody>
      </p:sp>
      <p:cxnSp>
        <p:nvCxnSpPr>
          <p:cNvPr id="88" name="Google Shape;88;p17"/>
          <p:cNvCxnSpPr/>
          <p:nvPr/>
        </p:nvCxnSpPr>
        <p:spPr>
          <a:xfrm>
            <a:off x="440375" y="980750"/>
            <a:ext cx="8278800" cy="35100"/>
          </a:xfrm>
          <a:prstGeom prst="straightConnector1">
            <a:avLst/>
          </a:prstGeom>
          <a:noFill/>
          <a:ln cap="flat" cmpd="sng" w="19050">
            <a:solidFill>
              <a:schemeClr val="dk1"/>
            </a:solidFill>
            <a:prstDash val="solid"/>
            <a:round/>
            <a:headEnd len="med" w="med" type="none"/>
            <a:tailEnd len="med" w="med" type="none"/>
          </a:ln>
        </p:spPr>
      </p:cxnSp>
      <p:pic>
        <p:nvPicPr>
          <p:cNvPr id="89" name="Google Shape;89;p17"/>
          <p:cNvPicPr preferRelativeResize="0"/>
          <p:nvPr/>
        </p:nvPicPr>
        <p:blipFill rotWithShape="1">
          <a:blip r:embed="rId3">
            <a:alphaModFix/>
          </a:blip>
          <a:srcRect b="0" l="0" r="0" t="0"/>
          <a:stretch/>
        </p:blipFill>
        <p:spPr>
          <a:xfrm>
            <a:off x="5316550" y="3873075"/>
            <a:ext cx="3515750" cy="1140425"/>
          </a:xfrm>
          <a:prstGeom prst="rect">
            <a:avLst/>
          </a:prstGeom>
          <a:noFill/>
          <a:ln cap="flat" cmpd="sng" w="19050">
            <a:solidFill>
              <a:schemeClr val="dk1"/>
            </a:solidFill>
            <a:prstDash val="solid"/>
            <a:round/>
            <a:headEnd len="sm" w="sm" type="none"/>
            <a:tailEnd len="sm" w="sm" type="none"/>
          </a:ln>
        </p:spPr>
      </p:pic>
      <p:sp>
        <p:nvSpPr>
          <p:cNvPr id="90" name="Google Shape;90;p17"/>
          <p:cNvSpPr txBox="1"/>
          <p:nvPr>
            <p:ph idx="1" type="body"/>
          </p:nvPr>
        </p:nvSpPr>
        <p:spPr>
          <a:xfrm>
            <a:off x="311700" y="1152475"/>
            <a:ext cx="8460000" cy="34164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NLTK package</a:t>
            </a:r>
            <a:endParaRPr sz="1700">
              <a:solidFill>
                <a:schemeClr val="dk1"/>
              </a:solidFill>
              <a:latin typeface="Roboto"/>
              <a:ea typeface="Roboto"/>
              <a:cs typeface="Roboto"/>
              <a:sym typeface="Roboto"/>
            </a:endParaRPr>
          </a:p>
          <a:p>
            <a:pPr indent="-336550" lvl="1" marL="9144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S</a:t>
            </a:r>
            <a:r>
              <a:rPr lang="en" sz="1700">
                <a:solidFill>
                  <a:schemeClr val="dk1"/>
                </a:solidFill>
                <a:latin typeface="Roboto"/>
                <a:ea typeface="Roboto"/>
                <a:cs typeface="Roboto"/>
                <a:sym typeface="Roboto"/>
              </a:rPr>
              <a:t>core every words in Reddit comment for quantification of expression</a:t>
            </a:r>
            <a:endParaRPr sz="1700">
              <a:solidFill>
                <a:schemeClr val="dk1"/>
              </a:solidFill>
              <a:latin typeface="Roboto"/>
              <a:ea typeface="Roboto"/>
              <a:cs typeface="Roboto"/>
              <a:sym typeface="Roboto"/>
            </a:endParaRPr>
          </a:p>
          <a:p>
            <a:pPr indent="-336550" lvl="1" marL="9144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compound the scores for ‘sentiment_score’ data value in database</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‘Sentiment_score’ represents positive or negative impression using the scale </a:t>
            </a:r>
            <a:r>
              <a:rPr lang="en" sz="1700">
                <a:solidFill>
                  <a:schemeClr val="dk1"/>
                </a:solidFill>
                <a:latin typeface="Roboto"/>
                <a:ea typeface="Roboto"/>
                <a:cs typeface="Roboto"/>
                <a:sym typeface="Roboto"/>
              </a:rPr>
              <a:t>between</a:t>
            </a:r>
            <a:r>
              <a:rPr lang="en" sz="1700">
                <a:solidFill>
                  <a:schemeClr val="dk1"/>
                </a:solidFill>
                <a:latin typeface="Roboto"/>
                <a:ea typeface="Roboto"/>
                <a:cs typeface="Roboto"/>
                <a:sym typeface="Roboto"/>
              </a:rPr>
              <a:t> 1 and -1</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The closer to 1, the positive, the closer to -1, negative.</a:t>
            </a:r>
            <a:br>
              <a:rPr lang="en" sz="1700">
                <a:solidFill>
                  <a:schemeClr val="dk1"/>
                </a:solidFill>
                <a:latin typeface="Roboto"/>
                <a:ea typeface="Roboto"/>
                <a:cs typeface="Roboto"/>
                <a:sym typeface="Roboto"/>
              </a:rPr>
            </a:br>
            <a:r>
              <a:rPr lang="en" sz="1700">
                <a:solidFill>
                  <a:schemeClr val="dk1"/>
                </a:solidFill>
                <a:latin typeface="Roboto"/>
                <a:ea typeface="Roboto"/>
                <a:cs typeface="Roboto"/>
                <a:sym typeface="Roboto"/>
              </a:rPr>
              <a:t>Neutral for 0</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By parsing the ‘title’, the title of reddit post where the comment left, to find whether the keywords Trump, Biden, Republican, Democrat included in the title. If yes, the score is related to the keywords.</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Using the keywords and score, find average</a:t>
            </a:r>
            <a:endParaRPr sz="17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