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sample%20(EXCEL)-1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 (EXCEL)-1.xlsx]Sheet2!PivotTable1</c:name>
    <c:fmtId val="-1"/>
  </c:pivotSource>
  <c:chart>
    <c:title>
      <c:overlay val="0"/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multiLvlStrRef>
              <c:f>Sheet2!$A$2:$A$36</c:f>
              <c:multiLvlStrCache>
                <c:ptCount val="17"/>
                <c:lvl>
                  <c:pt idx="0">
                    <c:v>Billi Fellgate</c:v>
                  </c:pt>
                  <c:pt idx="1">
                    <c:v> Jill Shipsey</c:v>
                  </c:pt>
                  <c:pt idx="2">
                    <c:v>Daisie McNeice</c:v>
                  </c:pt>
                  <c:pt idx="3">
                    <c:v>Daisie Dahlman</c:v>
                  </c:pt>
                  <c:pt idx="4">
                    <c:v>Myrle Prandoni</c:v>
                  </c:pt>
                  <c:pt idx="5">
                    <c:v> Wyn Treadger</c:v>
                  </c:pt>
                  <c:pt idx="6">
                    <c:v>Verla Timmis</c:v>
                  </c:pt>
                  <c:pt idx="7">
                    <c:v>Jessica Callcott</c:v>
                  </c:pt>
                  <c:pt idx="8">
                    <c:v>Pearla  Beteriss</c:v>
                  </c:pt>
                  <c:pt idx="9">
                    <c:v>Jo-anne Gobeau</c:v>
                  </c:pt>
                  <c:pt idx="10">
                    <c:v>Maritsa Marusic</c:v>
                  </c:pt>
                  <c:pt idx="11">
                    <c:v>Mackenzie Hannis</c:v>
                  </c:pt>
                  <c:pt idx="12">
                    <c:v>Seward Kubera</c:v>
                  </c:pt>
                  <c:pt idx="13">
                    <c:v>Magnum Locksley</c:v>
                  </c:pt>
                  <c:pt idx="14">
                    <c:v>Evangelina Lergan</c:v>
                  </c:pt>
                  <c:pt idx="15">
                    <c:v>Devinne Tuny</c:v>
                  </c:pt>
                  <c:pt idx="16">
                    <c:v>Leonidas Cavaney</c:v>
                  </c:pt>
                </c:lvl>
                <c:lvl>
                  <c:pt idx="0">
                    <c:v>PR00419</c:v>
                  </c:pt>
                  <c:pt idx="1">
                    <c:v>PR00882</c:v>
                  </c:pt>
                  <c:pt idx="2">
                    <c:v>PR00893</c:v>
                  </c:pt>
                  <c:pt idx="3">
                    <c:v>PR02603</c:v>
                  </c:pt>
                  <c:pt idx="4">
                    <c:v>PR03445</c:v>
                  </c:pt>
                  <c:pt idx="5">
                    <c:v>PR04473</c:v>
                  </c:pt>
                  <c:pt idx="6">
                    <c:v>SQ00691</c:v>
                  </c:pt>
                  <c:pt idx="7">
                    <c:v>SQ01854</c:v>
                  </c:pt>
                  <c:pt idx="8">
                    <c:v>SQ04598</c:v>
                  </c:pt>
                  <c:pt idx="9">
                    <c:v>TN00214</c:v>
                  </c:pt>
                  <c:pt idx="10">
                    <c:v>TN00464</c:v>
                  </c:pt>
                  <c:pt idx="11">
                    <c:v>TN02749</c:v>
                  </c:pt>
                  <c:pt idx="12">
                    <c:v>TN03416</c:v>
                  </c:pt>
                  <c:pt idx="13">
                    <c:v>VT00578</c:v>
                  </c:pt>
                  <c:pt idx="14">
                    <c:v>VT02417</c:v>
                  </c:pt>
                  <c:pt idx="15">
                    <c:v>VT02539</c:v>
                  </c:pt>
                  <c:pt idx="16">
                    <c:v>VT03849</c:v>
                  </c:pt>
                </c:lvl>
              </c:multiLvlStrCache>
            </c:multiLvlStrRef>
          </c:cat>
          <c:val>
            <c:numRef>
              <c:f>Sheet2!$B$2:$B$36</c:f>
              <c:numCache>
                <c:formatCode>General</c:formatCode>
                <c:ptCount val="17"/>
                <c:pt idx="0">
                  <c:v>68980.52</c:v>
                </c:pt>
                <c:pt idx="1">
                  <c:v>52963.65</c:v>
                </c:pt>
                <c:pt idx="2">
                  <c:v>50310.09</c:v>
                </c:pt>
                <c:pt idx="3">
                  <c:v>61994.76</c:v>
                </c:pt>
                <c:pt idx="4">
                  <c:v>62195.47</c:v>
                </c:pt>
                <c:pt idx="5">
                  <c:v>69192.850000000006</c:v>
                </c:pt>
                <c:pt idx="6">
                  <c:v>54137.05</c:v>
                </c:pt>
                <c:pt idx="7">
                  <c:v>66017.179999999993</c:v>
                </c:pt>
                <c:pt idx="8">
                  <c:v>69913.39</c:v>
                </c:pt>
                <c:pt idx="9">
                  <c:v>37902.35</c:v>
                </c:pt>
                <c:pt idx="10">
                  <c:v>52748.63</c:v>
                </c:pt>
                <c:pt idx="11">
                  <c:v>57002.02</c:v>
                </c:pt>
                <c:pt idx="12">
                  <c:v>43329.22</c:v>
                </c:pt>
                <c:pt idx="13">
                  <c:v>42314.39</c:v>
                </c:pt>
                <c:pt idx="14">
                  <c:v>61214.26</c:v>
                </c:pt>
                <c:pt idx="15">
                  <c:v>39969.72</c:v>
                </c:pt>
                <c:pt idx="16">
                  <c:v>52246.29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5D-3E49-8889-8934D3922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226624"/>
        <c:axId val="43228160"/>
      </c:barChart>
      <c:catAx>
        <c:axId val="43226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3228160"/>
        <c:crosses val="autoZero"/>
        <c:auto val="1"/>
        <c:lblAlgn val="ctr"/>
        <c:lblOffset val="100"/>
        <c:noMultiLvlLbl val="0"/>
      </c:catAx>
      <c:valAx>
        <c:axId val="43228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322662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32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3290233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NAME:P.Kanmani</a:t>
            </a:r>
            <a:r>
              <a:rPr lang="en-US" sz="2400" dirty="0"/>
              <a:t> </a:t>
            </a:r>
          </a:p>
          <a:p>
            <a:r>
              <a:rPr lang="en-US" sz="2400" dirty="0"/>
              <a:t>REGISTER NO: 312217197</a:t>
            </a:r>
          </a:p>
          <a:p>
            <a:r>
              <a:rPr lang="en-US" sz="2400" dirty="0"/>
              <a:t>NM USER ID: E0ED9281215F05494B34A04D5164802C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US" sz="2400"/>
              <a:t>general)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err="1"/>
              <a:t>shri</a:t>
            </a:r>
            <a:r>
              <a:rPr lang="en-US" sz="2400" dirty="0"/>
              <a:t> </a:t>
            </a:r>
            <a:r>
              <a:rPr lang="en-US" sz="2400" dirty="0" err="1"/>
              <a:t>Krishnaswamy</a:t>
            </a:r>
            <a:r>
              <a:rPr lang="en-US" sz="2400" dirty="0"/>
              <a:t>  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9D9A8-3C48-A2ED-125B-404017C9DBB8}"/>
              </a:ext>
            </a:extLst>
          </p:cNvPr>
          <p:cNvSpPr txBox="1"/>
          <p:nvPr/>
        </p:nvSpPr>
        <p:spPr>
          <a:xfrm>
            <a:off x="436170" y="1045167"/>
            <a:ext cx="985083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For effective modelling of employee turnover analysis using Pivot Tables, follow these key points: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Data Structuring</a:t>
            </a:r>
            <a:r>
              <a:rPr lang="en-GB" dirty="0"/>
              <a:t>: Organize data into a clean table format with columns for employee details, hire dates, termination dates, departments, and reasons for leaving.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Define Metrics</a:t>
            </a:r>
            <a:r>
              <a:rPr lang="en-GB" dirty="0"/>
              <a:t>: Identify key metrics like turnover rate, number of departures, and average tenure to track.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Create Pivot Table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Rows</a:t>
            </a:r>
            <a:r>
              <a:rPr lang="en-GB" dirty="0"/>
              <a:t>: Place dimensions such as departments, job titles, or time periods.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Columns</a:t>
            </a:r>
            <a:r>
              <a:rPr lang="en-GB" dirty="0"/>
              <a:t>: Use time periods (months, quarters) or turnover reasons.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Values</a:t>
            </a:r>
            <a:r>
              <a:rPr lang="en-GB" dirty="0"/>
              <a:t>: Add metrics such as count of terminations or turnover rates.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Apply Filters</a:t>
            </a:r>
            <a:r>
              <a:rPr lang="en-GB" dirty="0"/>
              <a:t>: Use filters to isolate specific timeframes, departments, or reasons for more focused analysis.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Group Data</a:t>
            </a:r>
            <a:r>
              <a:rPr lang="en-GB" dirty="0"/>
              <a:t>: Group data by time periods or other relevant criteria to observe trends and seasonality.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Calculate Ratios</a:t>
            </a:r>
            <a:r>
              <a:rPr lang="en-GB" dirty="0"/>
              <a:t>: Add calculated fields to determine turnover rates or average employee tenure.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Analyse Trends</a:t>
            </a:r>
            <a:r>
              <a:rPr lang="en-GB" dirty="0"/>
              <a:t>: Examine the Pivot Table to identify patterns, spikes in turnover, or areas with high employee churn.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Generate Reports</a:t>
            </a:r>
            <a:r>
              <a:rPr lang="en-GB" dirty="0"/>
              <a:t>: Summarize findings in reports or dashboards to communicate insights effectively to stakeholders.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Update Regularly</a:t>
            </a:r>
            <a:r>
              <a:rPr lang="en-GB" dirty="0"/>
              <a:t>: Refresh data and update the Pivot Table periodically to maintain accurate and up-to-date analysis.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5BDF2-1686-A05F-1BEB-227D52C5ADE6}"/>
              </a:ext>
            </a:extLst>
          </p:cNvPr>
          <p:cNvSpPr txBox="1"/>
          <p:nvPr/>
        </p:nvSpPr>
        <p:spPr>
          <a:xfrm>
            <a:off x="755332" y="889853"/>
            <a:ext cx="1015128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</a:rPr>
              <a:t>Using Pivot Tables for employee turnover analysis can yield the following results: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Clear Trends</a:t>
            </a:r>
            <a:r>
              <a:rPr lang="en-GB" sz="2400" dirty="0"/>
              <a:t>: Easily identify trends and patterns in turnover rates over time.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Departmental Insights</a:t>
            </a:r>
            <a:r>
              <a:rPr lang="en-GB" sz="2400" dirty="0"/>
              <a:t>: Reveal departments or teams with higher turnover rates, highlighting areas needing attention.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High-Level Summary</a:t>
            </a:r>
            <a:r>
              <a:rPr lang="en-GB" sz="2400" dirty="0"/>
              <a:t>: Quickly summarize turnover metrics such as total departures, average tenure, and turnover rates.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Detailed Breakdown</a:t>
            </a:r>
            <a:r>
              <a:rPr lang="en-GB" sz="2400" dirty="0"/>
              <a:t>: Provide a detailed breakdown of turnover reasons and timeframes, aiding in root cause analysis.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Impactful Visualization</a:t>
            </a:r>
            <a:r>
              <a:rPr lang="en-GB" sz="2400" dirty="0"/>
              <a:t>: Generate visual reports and charts to communicate turnover trends and insights effectively to stakeholders.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Focused Analysis</a:t>
            </a:r>
            <a:r>
              <a:rPr lang="en-GB" sz="2400" dirty="0"/>
              <a:t>: Enable targeted analysis by filtering data based on various criteria, such as tenure length, job roles, or hire dates.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Strategic Decisions</a:t>
            </a:r>
            <a:r>
              <a:rPr lang="en-GB" sz="2400" dirty="0"/>
              <a:t>: Support informed decision-making for retention strategies and resource allocation by highlighting critical areas for improvement.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4CA9C-B382-44FF-97B7-1C93C3B2029E}"/>
              </a:ext>
            </a:extLst>
          </p:cNvPr>
          <p:cNvSpPr txBox="1"/>
          <p:nvPr/>
        </p:nvSpPr>
        <p:spPr>
          <a:xfrm>
            <a:off x="272897" y="385444"/>
            <a:ext cx="1034067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400" dirty="0"/>
          </a:p>
          <a:p>
            <a:endParaRPr lang="en-GB" sz="2400" dirty="0"/>
          </a:p>
          <a:p>
            <a:r>
              <a:rPr lang="en-GB" sz="2400" b="1" dirty="0"/>
              <a:t>Conclusion for Using Pivot Tables for Employee Turnover Analysis:</a:t>
            </a:r>
            <a:endParaRPr lang="en-GB" sz="2400" dirty="0"/>
          </a:p>
          <a:p>
            <a:pPr>
              <a:buFont typeface="+mj-lt"/>
              <a:buAutoNum type="arabicPeriod"/>
            </a:pPr>
            <a:r>
              <a:rPr lang="en-GB" sz="2400" b="1" dirty="0"/>
              <a:t>Enhanced Data Organization:</a:t>
            </a:r>
            <a:r>
              <a:rPr lang="en-GB" sz="2400" dirty="0"/>
              <a:t> Pivot tables efficiently summarize and categorize large datasets, making it easier to track and </a:t>
            </a:r>
            <a:r>
              <a:rPr lang="en-GB" sz="2400" dirty="0" err="1"/>
              <a:t>analyze</a:t>
            </a:r>
            <a:r>
              <a:rPr lang="en-GB" sz="2400" dirty="0"/>
              <a:t> turnover patterns.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Flexible Analysis:</a:t>
            </a:r>
            <a:r>
              <a:rPr lang="en-GB" sz="2400" dirty="0"/>
              <a:t> They allow for dynamic data exploration, enabling users to drill down into specific aspects of turnover such as department, tenure, and reasons for leaving.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Quick Insights:</a:t>
            </a:r>
            <a:r>
              <a:rPr lang="en-GB" sz="2400" dirty="0"/>
              <a:t> Pivot tables provide immediate visual insights through aggregations and cross-tabulations, helping identify trends and outliers swiftly.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Improved Decision-Making:</a:t>
            </a:r>
            <a:r>
              <a:rPr lang="en-GB" sz="2400" dirty="0"/>
              <a:t> By presenting turnover data clearly, pivot tables support more informed decision-making regarding employee retention strategies.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Customizable Reports:</a:t>
            </a:r>
            <a:r>
              <a:rPr lang="en-GB" sz="2400" dirty="0"/>
              <a:t> Users can tailor reports to specific needs, such as comparing turnover rates across different periods or employee groups.</a:t>
            </a:r>
          </a:p>
          <a:p>
            <a:r>
              <a:rPr lang="en-GB" sz="2400" dirty="0"/>
              <a:t>In summary, pivot tables are a powerful tool for </a:t>
            </a:r>
            <a:r>
              <a:rPr lang="en-GB" sz="2400" dirty="0" err="1"/>
              <a:t>analyzing</a:t>
            </a:r>
            <a:r>
              <a:rPr lang="en-GB" sz="2400" dirty="0"/>
              <a:t> employee turnover, offering flexibility, efficiency,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340883" y="2169547"/>
            <a:ext cx="1144166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b="1" dirty="0"/>
              <a:t>Using Pivot Tables for Employee Turnover </a:t>
            </a:r>
            <a:r>
              <a:rPr lang="en-US" sz="7200" b="1"/>
              <a:t>Analysis </a:t>
            </a:r>
            <a:endParaRPr lang="en-IN" sz="7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CE5190-B090-793B-A662-CDE70DF37B2F}"/>
              </a:ext>
            </a:extLst>
          </p:cNvPr>
          <p:cNvSpPr txBox="1"/>
          <p:nvPr/>
        </p:nvSpPr>
        <p:spPr>
          <a:xfrm>
            <a:off x="0" y="1225689"/>
            <a:ext cx="896389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Objective</a:t>
            </a:r>
            <a:r>
              <a:rPr lang="en-GB" sz="2400" dirty="0"/>
              <a:t>: </a:t>
            </a:r>
            <a:r>
              <a:rPr lang="en-US" sz="2400" dirty="0"/>
              <a:t>Analyze </a:t>
            </a:r>
            <a:r>
              <a:rPr lang="en-GB" sz="2400" dirty="0"/>
              <a:t> employee turnover rates to understand patterns and causes.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Data Collection</a:t>
            </a:r>
            <a:r>
              <a:rPr lang="en-GB" sz="2400" dirty="0"/>
              <a:t>: Gather data on employee demographics, hire dates, termination dates, departments, and reasons for leaving.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Data Organization</a:t>
            </a:r>
            <a:r>
              <a:rPr lang="en-GB" sz="2400" dirty="0"/>
              <a:t>: Structure data to capture turnover metrics such as duration of employment, turnover rate by department, and reasons for leaving.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Pivot Table Creation</a:t>
            </a:r>
            <a:r>
              <a:rPr lang="en-GB" sz="2400" dirty="0"/>
              <a:t>: Use pivot tables to summarize and </a:t>
            </a:r>
            <a:r>
              <a:rPr lang="en-US" sz="2400" dirty="0"/>
              <a:t>analyze </a:t>
            </a:r>
            <a:r>
              <a:rPr lang="en-GB" sz="2400" dirty="0"/>
              <a:t>turnover data across different dimensions (e.g., department, tenure, reason for leaving).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Insights Extraction</a:t>
            </a:r>
            <a:r>
              <a:rPr lang="en-GB" sz="2400" dirty="0"/>
              <a:t>: Identify trends, high turnover areas, and factors contributing to turnover.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Actionable Recommendations</a:t>
            </a:r>
            <a:r>
              <a:rPr lang="en-GB" sz="2400" dirty="0"/>
              <a:t>: Develop strategies to address high turnover rates based on insights gained from the pivot table analysis.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48442" y="1470820"/>
            <a:ext cx="9662307" cy="52629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Project Goal</a:t>
            </a:r>
            <a:r>
              <a:rPr lang="en-GB" sz="2400" dirty="0"/>
              <a:t>: Use pivot tables to analyse and understand employee turnover patterns and trends.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Data Collection</a:t>
            </a:r>
            <a:r>
              <a:rPr lang="en-GB" sz="2400" dirty="0"/>
              <a:t>: Compile data on employee demographics, hire and termination dates, departments, and exit reasons.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Data Preparation</a:t>
            </a:r>
            <a:r>
              <a:rPr lang="en-GB" sz="2400" dirty="0"/>
              <a:t>: Clean and format data for analysis, ensuring consistency and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Pivot Table Setup</a:t>
            </a:r>
            <a:r>
              <a:rPr lang="en-GB" sz="2400" dirty="0"/>
              <a:t>: Create pivot tables to segment and summarize turnover data by various dimensions such as department, job role, tenure, and exit reason.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Analysis</a:t>
            </a:r>
            <a:r>
              <a:rPr lang="en-GB" sz="2400" dirty="0"/>
              <a:t>: Identify key metrics and trends, such as high turnover rates in specific departments or roles.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Findings</a:t>
            </a:r>
            <a:r>
              <a:rPr lang="en-GB" sz="2400" dirty="0"/>
              <a:t>: Generate insights on turnover patterns and contributing factors.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Recommendations</a:t>
            </a:r>
            <a:r>
              <a:rPr lang="en-GB" sz="2400" dirty="0"/>
              <a:t>: Propose strategies for reducing turnover based on analysis, such as targeted interventions or policy changes.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D3AE7-5B4A-B420-6595-16FBD600298D}"/>
              </a:ext>
            </a:extLst>
          </p:cNvPr>
          <p:cNvSpPr txBox="1"/>
          <p:nvPr/>
        </p:nvSpPr>
        <p:spPr>
          <a:xfrm>
            <a:off x="408214" y="1720840"/>
            <a:ext cx="87401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The end users for using Pivot tables for employee turnover analysis typically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HR Managers</a:t>
            </a:r>
            <a:r>
              <a:rPr lang="en-GB" sz="2400" dirty="0"/>
              <a:t>: To identify trends and patterns in employee turnover and make data-driven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HR Analysts</a:t>
            </a:r>
            <a:r>
              <a:rPr lang="en-GB" sz="2400" dirty="0"/>
              <a:t>: To perform detailed analysis and generate insights on turnover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Department Heads</a:t>
            </a:r>
            <a:r>
              <a:rPr lang="en-GB" sz="2400" dirty="0"/>
              <a:t>: To understand turnover impacts within their specific departments.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Executives</a:t>
            </a:r>
            <a:r>
              <a:rPr lang="en-GB" sz="2400" dirty="0"/>
              <a:t>: To get high-level summaries and strategic insights on workforce stability.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Recruitment Teams</a:t>
            </a:r>
            <a:r>
              <a:rPr lang="en-GB" sz="2400" dirty="0"/>
              <a:t>: To assess the effectiveness of hiring strategies and identify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072311-3F54-C901-51E2-5101AE9DB626}"/>
              </a:ext>
            </a:extLst>
          </p:cNvPr>
          <p:cNvSpPr txBox="1"/>
          <p:nvPr/>
        </p:nvSpPr>
        <p:spPr>
          <a:xfrm>
            <a:off x="2695573" y="1549678"/>
            <a:ext cx="78252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Interactive Analysis</a:t>
            </a:r>
            <a:r>
              <a:rPr lang="en-GB" dirty="0"/>
              <a:t>: Allows users to quickly filter and segment data by various attributes (e.g., department, tenure).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Customizable Reports</a:t>
            </a:r>
            <a:r>
              <a:rPr lang="en-GB" dirty="0"/>
              <a:t>: Facilitates the creation of tailored reports to address specific turnover concerns.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Trend Identification</a:t>
            </a:r>
            <a:r>
              <a:rPr lang="en-GB" dirty="0"/>
              <a:t>: Helps in spotting patterns and trends over time for better forecasting.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Data Visualization</a:t>
            </a:r>
            <a:r>
              <a:rPr lang="en-GB" dirty="0"/>
              <a:t>: Provides clear summaries and visualizations for easier interpretation and decision-making.</a:t>
            </a:r>
          </a:p>
          <a:p>
            <a:r>
              <a:rPr lang="en-GB" b="1" dirty="0"/>
              <a:t>Value Proposition: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Efficiency</a:t>
            </a:r>
            <a:r>
              <a:rPr lang="en-GB" dirty="0"/>
              <a:t>: Speeds up data analysis and report generation compared to manual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Insights</a:t>
            </a:r>
            <a:r>
              <a:rPr lang="en-GB" dirty="0"/>
              <a:t>: Offers actionable insights into turnover drivers and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Flexibility</a:t>
            </a:r>
            <a:r>
              <a:rPr lang="en-GB" dirty="0"/>
              <a:t>: Enables dynamic adjustments and updates to reports as new data becomes available.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Decision Support</a:t>
            </a:r>
            <a:r>
              <a:rPr lang="en-GB" dirty="0"/>
              <a:t>: Enhances strategic planning and decision-making by providing comprehensive turnover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2864F76-C815-456A-758E-1394B57892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1380352"/>
              </p:ext>
            </p:extLst>
          </p:nvPr>
        </p:nvGraphicFramePr>
        <p:xfrm>
          <a:off x="1089326" y="1307894"/>
          <a:ext cx="8318157" cy="4722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89329" y="1590329"/>
            <a:ext cx="9242141" cy="500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Here are the "wow" points for using Pivot Tables in employee turnover analysis:</a:t>
            </a:r>
          </a:p>
          <a:p>
            <a:r>
              <a:rPr lang="en-GB" sz="2400" b="1" dirty="0"/>
              <a:t>Dynamic Insights</a:t>
            </a:r>
            <a:r>
              <a:rPr lang="en-GB" sz="2400" dirty="0"/>
              <a:t>: Quickly transform raw data into actionable insights by summarizing turnover metrics across various dimensions.</a:t>
            </a:r>
          </a:p>
          <a:p>
            <a:r>
              <a:rPr lang="en-GB" sz="2400" b="1" dirty="0"/>
              <a:t>Interactive Exploration</a:t>
            </a:r>
            <a:r>
              <a:rPr lang="en-GB" sz="2400" dirty="0"/>
              <a:t>: Easily drill down into specific data segments, such as departments or time periods, to uncover hidden trends and patterns.</a:t>
            </a:r>
          </a:p>
          <a:p>
            <a:r>
              <a:rPr lang="en-GB" sz="2400" b="1" dirty="0"/>
              <a:t>Real-Time Analysis</a:t>
            </a:r>
            <a:r>
              <a:rPr lang="en-GB" sz="2400" dirty="0"/>
              <a:t>: Update data and Pivot Tables dynamically to reflect the latest turnover trends and adjust strategies in real-time.</a:t>
            </a:r>
          </a:p>
          <a:p>
            <a:r>
              <a:rPr lang="en-GB" sz="2400" b="1" dirty="0"/>
              <a:t>Customizable Views</a:t>
            </a:r>
            <a:r>
              <a:rPr lang="en-GB" sz="2400" dirty="0"/>
              <a:t>: Tailor your analysis to different stakeholders by adjusting rows, columns, and filters to highlight key turnover metrics.</a:t>
            </a:r>
          </a:p>
          <a:p>
            <a:r>
              <a:rPr lang="en-GB" sz="2400" b="1" dirty="0"/>
              <a:t>Visual Impact</a:t>
            </a:r>
            <a:r>
              <a:rPr lang="en-GB" sz="2400" dirty="0"/>
              <a:t>: Leverage built-in charting tools to visualize turnover trends and present data in a compelling, easy-to-understand format.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KANMANI .P</cp:lastModifiedBy>
  <cp:revision>19</cp:revision>
  <dcterms:created xsi:type="dcterms:W3CDTF">2024-03-29T15:07:22Z</dcterms:created>
  <dcterms:modified xsi:type="dcterms:W3CDTF">2024-09-06T14:44:02Z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